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8" r:id="rId4"/>
    <p:sldId id="259" r:id="rId5"/>
    <p:sldId id="283" r:id="rId6"/>
    <p:sldId id="291" r:id="rId7"/>
    <p:sldId id="260" r:id="rId8"/>
    <p:sldId id="261" r:id="rId9"/>
    <p:sldId id="263" r:id="rId10"/>
    <p:sldId id="264" r:id="rId11"/>
    <p:sldId id="262" r:id="rId12"/>
    <p:sldId id="265" r:id="rId13"/>
    <p:sldId id="266" r:id="rId14"/>
    <p:sldId id="267" r:id="rId15"/>
    <p:sldId id="284" r:id="rId16"/>
    <p:sldId id="285" r:id="rId17"/>
    <p:sldId id="268" r:id="rId18"/>
    <p:sldId id="269" r:id="rId19"/>
    <p:sldId id="286" r:id="rId20"/>
    <p:sldId id="287" r:id="rId21"/>
    <p:sldId id="270" r:id="rId22"/>
    <p:sldId id="271" r:id="rId23"/>
    <p:sldId id="288" r:id="rId24"/>
    <p:sldId id="272" r:id="rId25"/>
    <p:sldId id="273" r:id="rId26"/>
    <p:sldId id="274" r:id="rId27"/>
    <p:sldId id="289" r:id="rId28"/>
    <p:sldId id="290" r:id="rId29"/>
    <p:sldId id="275" r:id="rId30"/>
    <p:sldId id="276" r:id="rId31"/>
    <p:sldId id="277" r:id="rId32"/>
    <p:sldId id="278" r:id="rId33"/>
    <p:sldId id="292" r:id="rId34"/>
    <p:sldId id="293" r:id="rId35"/>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9"/>
  </p:normalViewPr>
  <p:slideViewPr>
    <p:cSldViewPr>
      <p:cViewPr varScale="1">
        <p:scale>
          <a:sx n="101" d="100"/>
          <a:sy n="101" d="100"/>
        </p:scale>
        <p:origin x="1864" y="1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FA53B714-9EB0-AB4E-8F04-D883A16FC7FE}" type="datetimeFigureOut">
              <a:rPr lang="en-US" smtClean="0"/>
              <a:t>5/5/20</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DA1FA1B8-A8B0-914F-8B62-7DC3D34628FB}" type="slidenum">
              <a:rPr lang="en-US" smtClean="0"/>
              <a:t>‹#›</a:t>
            </a:fld>
            <a:endParaRPr lang="en-US"/>
          </a:p>
        </p:txBody>
      </p:sp>
    </p:spTree>
    <p:extLst>
      <p:ext uri="{BB962C8B-B14F-4D97-AF65-F5344CB8AC3E}">
        <p14:creationId xmlns:p14="http://schemas.microsoft.com/office/powerpoint/2010/main" val="716872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1FA1B8-A8B0-914F-8B62-7DC3D34628FB}" type="slidenum">
              <a:rPr lang="en-US" smtClean="0"/>
              <a:t>14</a:t>
            </a:fld>
            <a:endParaRPr lang="en-US"/>
          </a:p>
        </p:txBody>
      </p:sp>
    </p:spTree>
    <p:extLst>
      <p:ext uri="{BB962C8B-B14F-4D97-AF65-F5344CB8AC3E}">
        <p14:creationId xmlns:p14="http://schemas.microsoft.com/office/powerpoint/2010/main" val="3524299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5/5/20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chemeClr val="tx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44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5/5/20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chemeClr val="tx1"/>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5/5/20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7998"/>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800" b="1" i="0">
                <a:solidFill>
                  <a:schemeClr val="tx1"/>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5/5/20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5/5/20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7998"/>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202564" y="389890"/>
            <a:ext cx="8738870" cy="1854200"/>
          </a:xfrm>
          <a:prstGeom prst="rect">
            <a:avLst/>
          </a:prstGeom>
        </p:spPr>
        <p:txBody>
          <a:bodyPr wrap="square" lIns="0" tIns="0" rIns="0" bIns="0">
            <a:spAutoFit/>
          </a:bodyPr>
          <a:lstStyle>
            <a:lvl1pPr>
              <a:defRPr sz="4800" b="1" i="0">
                <a:solidFill>
                  <a:schemeClr val="tx1"/>
                </a:solidFill>
                <a:latin typeface="Times New Roman"/>
                <a:cs typeface="Times New Roman"/>
              </a:defRPr>
            </a:lvl1pPr>
          </a:lstStyle>
          <a:p>
            <a:endParaRPr/>
          </a:p>
        </p:txBody>
      </p:sp>
      <p:sp>
        <p:nvSpPr>
          <p:cNvPr id="3" name="Holder 3"/>
          <p:cNvSpPr>
            <a:spLocks noGrp="1"/>
          </p:cNvSpPr>
          <p:nvPr>
            <p:ph type="body" idx="1"/>
          </p:nvPr>
        </p:nvSpPr>
        <p:spPr>
          <a:xfrm>
            <a:off x="741553" y="2240336"/>
            <a:ext cx="7660893" cy="3044825"/>
          </a:xfrm>
          <a:prstGeom prst="rect">
            <a:avLst/>
          </a:prstGeom>
        </p:spPr>
        <p:txBody>
          <a:bodyPr wrap="square" lIns="0" tIns="0" rIns="0" bIns="0">
            <a:spAutoFit/>
          </a:bodyPr>
          <a:lstStyle>
            <a:lvl1pPr>
              <a:defRPr sz="44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5/5/20</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45897"/>
            <a:ext cx="9144000" cy="6857998"/>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894713" y="333197"/>
            <a:ext cx="5505450" cy="2465705"/>
          </a:xfrm>
          <a:prstGeom prst="rect">
            <a:avLst/>
          </a:prstGeom>
        </p:spPr>
        <p:txBody>
          <a:bodyPr vert="horz" wrap="square" lIns="0" tIns="13335" rIns="0" bIns="0" rtlCol="0">
            <a:spAutoFit/>
          </a:bodyPr>
          <a:lstStyle/>
          <a:p>
            <a:pPr marL="548640" marR="5080" indent="-536575">
              <a:lnSpc>
                <a:spcPct val="100000"/>
              </a:lnSpc>
              <a:spcBef>
                <a:spcPts val="105"/>
              </a:spcBef>
            </a:pPr>
            <a:r>
              <a:rPr sz="8000" dirty="0"/>
              <a:t>TRANSFER  PRICING</a:t>
            </a:r>
            <a:endParaRPr sz="8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8340" y="351180"/>
            <a:ext cx="8268334" cy="2830195"/>
          </a:xfrm>
          <a:prstGeom prst="rect">
            <a:avLst/>
          </a:prstGeom>
        </p:spPr>
        <p:txBody>
          <a:bodyPr vert="horz" wrap="square" lIns="0" tIns="134620" rIns="0" bIns="0" rtlCol="0">
            <a:spAutoFit/>
          </a:bodyPr>
          <a:lstStyle/>
          <a:p>
            <a:pPr marL="355600" indent="-343535">
              <a:lnSpc>
                <a:spcPct val="100000"/>
              </a:lnSpc>
              <a:spcBef>
                <a:spcPts val="1060"/>
              </a:spcBef>
              <a:buFont typeface="Arial"/>
              <a:buChar char="•"/>
              <a:tabLst>
                <a:tab pos="356235" algn="l"/>
              </a:tabLst>
            </a:pPr>
            <a:r>
              <a:rPr sz="4000" dirty="0">
                <a:latin typeface="Times New Roman"/>
                <a:cs typeface="Times New Roman"/>
              </a:rPr>
              <a:t>Minimizing </a:t>
            </a:r>
            <a:r>
              <a:rPr sz="4000" spc="-5" dirty="0">
                <a:latin typeface="Times New Roman"/>
                <a:cs typeface="Times New Roman"/>
              </a:rPr>
              <a:t>tax</a:t>
            </a:r>
            <a:r>
              <a:rPr sz="4000" spc="-20" dirty="0">
                <a:latin typeface="Times New Roman"/>
                <a:cs typeface="Times New Roman"/>
              </a:rPr>
              <a:t> </a:t>
            </a:r>
            <a:r>
              <a:rPr sz="4000" dirty="0">
                <a:latin typeface="Times New Roman"/>
                <a:cs typeface="Times New Roman"/>
              </a:rPr>
              <a:t>liability</a:t>
            </a:r>
            <a:endParaRPr sz="4000">
              <a:latin typeface="Times New Roman"/>
              <a:cs typeface="Times New Roman"/>
            </a:endParaRPr>
          </a:p>
          <a:p>
            <a:pPr marL="355600" indent="-343535">
              <a:lnSpc>
                <a:spcPct val="100000"/>
              </a:lnSpc>
              <a:spcBef>
                <a:spcPts val="960"/>
              </a:spcBef>
              <a:buFont typeface="Arial"/>
              <a:buChar char="•"/>
              <a:tabLst>
                <a:tab pos="356235" algn="l"/>
              </a:tabLst>
            </a:pPr>
            <a:r>
              <a:rPr sz="4000" spc="-5" dirty="0">
                <a:latin typeface="Times New Roman"/>
                <a:cs typeface="Times New Roman"/>
              </a:rPr>
              <a:t>Helps to </a:t>
            </a:r>
            <a:r>
              <a:rPr sz="4000" dirty="0">
                <a:latin typeface="Times New Roman"/>
                <a:cs typeface="Times New Roman"/>
              </a:rPr>
              <a:t>maintain </a:t>
            </a:r>
            <a:r>
              <a:rPr sz="4000" spc="-5" dirty="0">
                <a:latin typeface="Times New Roman"/>
                <a:cs typeface="Times New Roman"/>
              </a:rPr>
              <a:t>divisional</a:t>
            </a:r>
            <a:r>
              <a:rPr sz="4000" spc="-20" dirty="0">
                <a:latin typeface="Times New Roman"/>
                <a:cs typeface="Times New Roman"/>
              </a:rPr>
              <a:t> </a:t>
            </a:r>
            <a:r>
              <a:rPr sz="4000" spc="-5" dirty="0">
                <a:latin typeface="Times New Roman"/>
                <a:cs typeface="Times New Roman"/>
              </a:rPr>
              <a:t>autonomy</a:t>
            </a:r>
            <a:endParaRPr sz="4000">
              <a:latin typeface="Times New Roman"/>
              <a:cs typeface="Times New Roman"/>
            </a:endParaRPr>
          </a:p>
          <a:p>
            <a:pPr marL="355600" marR="2093595" indent="-343535">
              <a:lnSpc>
                <a:spcPct val="100000"/>
              </a:lnSpc>
              <a:spcBef>
                <a:spcPts val="960"/>
              </a:spcBef>
              <a:buFont typeface="Arial"/>
              <a:buChar char="•"/>
              <a:tabLst>
                <a:tab pos="356235" algn="l"/>
              </a:tabLst>
            </a:pPr>
            <a:r>
              <a:rPr sz="4000" spc="-5" dirty="0">
                <a:latin typeface="Times New Roman"/>
                <a:cs typeface="Times New Roman"/>
              </a:rPr>
              <a:t>As a </a:t>
            </a:r>
            <a:r>
              <a:rPr sz="4000" dirty="0">
                <a:latin typeface="Times New Roman"/>
                <a:cs typeface="Times New Roman"/>
              </a:rPr>
              <a:t>method </a:t>
            </a:r>
            <a:r>
              <a:rPr sz="4000" spc="-5" dirty="0">
                <a:latin typeface="Times New Roman"/>
                <a:cs typeface="Times New Roman"/>
              </a:rPr>
              <a:t>of</a:t>
            </a:r>
            <a:r>
              <a:rPr sz="4000" spc="-50" dirty="0">
                <a:latin typeface="Times New Roman"/>
                <a:cs typeface="Times New Roman"/>
              </a:rPr>
              <a:t> </a:t>
            </a:r>
            <a:r>
              <a:rPr sz="4000" spc="-5" dirty="0">
                <a:latin typeface="Times New Roman"/>
                <a:cs typeface="Times New Roman"/>
              </a:rPr>
              <a:t>performance  measurement &amp;</a:t>
            </a:r>
            <a:r>
              <a:rPr sz="4000" dirty="0">
                <a:latin typeface="Times New Roman"/>
                <a:cs typeface="Times New Roman"/>
              </a:rPr>
              <a:t> </a:t>
            </a:r>
            <a:r>
              <a:rPr sz="4000" spc="-5" dirty="0">
                <a:latin typeface="Times New Roman"/>
                <a:cs typeface="Times New Roman"/>
              </a:rPr>
              <a:t>reward.</a:t>
            </a:r>
            <a:endParaRPr sz="4000">
              <a:latin typeface="Times New Roman"/>
              <a:cs typeface="Times New Roman"/>
            </a:endParaRPr>
          </a:p>
        </p:txBody>
      </p:sp>
      <p:sp>
        <p:nvSpPr>
          <p:cNvPr id="3" name="object 3"/>
          <p:cNvSpPr/>
          <p:nvPr/>
        </p:nvSpPr>
        <p:spPr>
          <a:xfrm>
            <a:off x="1828800" y="3200400"/>
            <a:ext cx="5334000" cy="277063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384175" marR="5080">
              <a:lnSpc>
                <a:spcPct val="100000"/>
              </a:lnSpc>
              <a:spcBef>
                <a:spcPts val="100"/>
              </a:spcBef>
            </a:pPr>
            <a:r>
              <a:rPr sz="6000" dirty="0"/>
              <a:t>Methods of</a:t>
            </a:r>
            <a:r>
              <a:rPr sz="6000" spc="-170" dirty="0"/>
              <a:t> </a:t>
            </a:r>
            <a:r>
              <a:rPr sz="6000" spc="-60" dirty="0"/>
              <a:t>Transfer  </a:t>
            </a:r>
            <a:r>
              <a:rPr sz="6000" spc="-5" dirty="0"/>
              <a:t>Pricing</a:t>
            </a:r>
            <a:endParaRPr sz="6000"/>
          </a:p>
        </p:txBody>
      </p:sp>
      <p:sp>
        <p:nvSpPr>
          <p:cNvPr id="3" name="object 3"/>
          <p:cNvSpPr txBox="1">
            <a:spLocks noGrp="1"/>
          </p:cNvSpPr>
          <p:nvPr>
            <p:ph type="body" idx="1"/>
          </p:nvPr>
        </p:nvSpPr>
        <p:spPr>
          <a:prstGeom prst="rect">
            <a:avLst/>
          </a:prstGeom>
        </p:spPr>
        <p:txBody>
          <a:bodyPr vert="horz" wrap="square" lIns="0" tIns="348615" rIns="0" bIns="0" rtlCol="0">
            <a:spAutoFit/>
          </a:bodyPr>
          <a:lstStyle/>
          <a:p>
            <a:pPr marL="774700" indent="-742950">
              <a:lnSpc>
                <a:spcPct val="100000"/>
              </a:lnSpc>
              <a:spcBef>
                <a:spcPts val="2745"/>
              </a:spcBef>
              <a:buAutoNum type="arabicPeriod"/>
              <a:tabLst>
                <a:tab pos="774700" algn="l"/>
                <a:tab pos="775335" algn="l"/>
              </a:tabLst>
            </a:pPr>
            <a:r>
              <a:rPr dirty="0"/>
              <a:t>Cost Based </a:t>
            </a:r>
            <a:r>
              <a:rPr spc="-20" dirty="0"/>
              <a:t>Transfer</a:t>
            </a:r>
            <a:r>
              <a:rPr spc="-175" dirty="0"/>
              <a:t> </a:t>
            </a:r>
            <a:r>
              <a:rPr dirty="0"/>
              <a:t>Pricing</a:t>
            </a:r>
          </a:p>
          <a:p>
            <a:pPr marL="774700" indent="-742950">
              <a:lnSpc>
                <a:spcPct val="100000"/>
              </a:lnSpc>
              <a:spcBef>
                <a:spcPts val="2640"/>
              </a:spcBef>
              <a:buAutoNum type="arabicPeriod"/>
              <a:tabLst>
                <a:tab pos="774700" algn="l"/>
                <a:tab pos="775335" algn="l"/>
              </a:tabLst>
            </a:pPr>
            <a:r>
              <a:rPr dirty="0"/>
              <a:t>Market Based </a:t>
            </a:r>
            <a:r>
              <a:rPr spc="-20" dirty="0"/>
              <a:t>Transfer</a:t>
            </a:r>
            <a:r>
              <a:rPr spc="-204" dirty="0"/>
              <a:t> </a:t>
            </a:r>
            <a:r>
              <a:rPr dirty="0"/>
              <a:t>Pricing</a:t>
            </a:r>
          </a:p>
          <a:p>
            <a:pPr marL="774700" indent="-742950">
              <a:lnSpc>
                <a:spcPct val="100000"/>
              </a:lnSpc>
              <a:spcBef>
                <a:spcPts val="2645"/>
              </a:spcBef>
              <a:buAutoNum type="arabicPeriod"/>
              <a:tabLst>
                <a:tab pos="774700" algn="l"/>
                <a:tab pos="775335" algn="l"/>
              </a:tabLst>
            </a:pPr>
            <a:r>
              <a:rPr dirty="0"/>
              <a:t>Negotiated </a:t>
            </a:r>
            <a:r>
              <a:rPr spc="-20" dirty="0"/>
              <a:t>Transfer</a:t>
            </a:r>
            <a:r>
              <a:rPr spc="-200" dirty="0"/>
              <a:t> </a:t>
            </a:r>
            <a:r>
              <a:rPr dirty="0"/>
              <a:t>Pricing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25602" y="1025093"/>
            <a:ext cx="8353425" cy="4293870"/>
          </a:xfrm>
          <a:prstGeom prst="rect">
            <a:avLst/>
          </a:prstGeom>
        </p:spPr>
        <p:txBody>
          <a:bodyPr vert="horz" wrap="square" lIns="0" tIns="12065" rIns="0" bIns="0" rtlCol="0">
            <a:spAutoFit/>
          </a:bodyPr>
          <a:lstStyle/>
          <a:p>
            <a:pPr marL="299085" marR="765810" indent="-287020">
              <a:lnSpc>
                <a:spcPct val="100000"/>
              </a:lnSpc>
              <a:spcBef>
                <a:spcPts val="95"/>
              </a:spcBef>
              <a:buFont typeface="Arial"/>
              <a:buChar char="•"/>
              <a:tabLst>
                <a:tab pos="299720" algn="l"/>
              </a:tabLst>
            </a:pPr>
            <a:r>
              <a:rPr sz="4000" spc="-145" dirty="0">
                <a:latin typeface="Times New Roman"/>
                <a:cs typeface="Times New Roman"/>
              </a:rPr>
              <a:t>To </a:t>
            </a:r>
            <a:r>
              <a:rPr sz="4000" dirty="0">
                <a:latin typeface="Times New Roman"/>
                <a:cs typeface="Times New Roman"/>
              </a:rPr>
              <a:t>provide information </a:t>
            </a:r>
            <a:r>
              <a:rPr sz="4000" spc="-5" dirty="0">
                <a:latin typeface="Times New Roman"/>
                <a:cs typeface="Times New Roman"/>
              </a:rPr>
              <a:t>for </a:t>
            </a:r>
            <a:r>
              <a:rPr sz="4000" dirty="0">
                <a:latin typeface="Times New Roman"/>
                <a:cs typeface="Times New Roman"/>
              </a:rPr>
              <a:t>decision  making.</a:t>
            </a:r>
            <a:endParaRPr sz="4000">
              <a:latin typeface="Times New Roman"/>
              <a:cs typeface="Times New Roman"/>
            </a:endParaRPr>
          </a:p>
          <a:p>
            <a:pPr marL="299085" marR="1050925" indent="-287020">
              <a:lnSpc>
                <a:spcPct val="100000"/>
              </a:lnSpc>
              <a:spcBef>
                <a:spcPts val="5"/>
              </a:spcBef>
              <a:buFont typeface="Arial"/>
              <a:buChar char="•"/>
              <a:tabLst>
                <a:tab pos="299720" algn="l"/>
              </a:tabLst>
            </a:pPr>
            <a:r>
              <a:rPr sz="4000" spc="-145" dirty="0">
                <a:latin typeface="Times New Roman"/>
                <a:cs typeface="Times New Roman"/>
              </a:rPr>
              <a:t>To </a:t>
            </a:r>
            <a:r>
              <a:rPr sz="4000" dirty="0">
                <a:latin typeface="Times New Roman"/>
                <a:cs typeface="Times New Roman"/>
              </a:rPr>
              <a:t>optimise allocation </a:t>
            </a:r>
            <a:r>
              <a:rPr sz="4000" spc="-5" dirty="0">
                <a:latin typeface="Times New Roman"/>
                <a:cs typeface="Times New Roman"/>
              </a:rPr>
              <a:t>of </a:t>
            </a:r>
            <a:r>
              <a:rPr sz="4000" dirty="0">
                <a:latin typeface="Times New Roman"/>
                <a:cs typeface="Times New Roman"/>
              </a:rPr>
              <a:t>financial  resources.</a:t>
            </a:r>
            <a:endParaRPr sz="4000">
              <a:latin typeface="Times New Roman"/>
              <a:cs typeface="Times New Roman"/>
            </a:endParaRPr>
          </a:p>
          <a:p>
            <a:pPr marL="299085" marR="5080" indent="-287020">
              <a:lnSpc>
                <a:spcPct val="100000"/>
              </a:lnSpc>
              <a:buFont typeface="Arial"/>
              <a:buChar char="•"/>
              <a:tabLst>
                <a:tab pos="299720" algn="l"/>
              </a:tabLst>
            </a:pPr>
            <a:r>
              <a:rPr sz="4000" spc="-145" dirty="0">
                <a:latin typeface="Times New Roman"/>
                <a:cs typeface="Times New Roman"/>
              </a:rPr>
              <a:t>To </a:t>
            </a:r>
            <a:r>
              <a:rPr sz="4000" dirty="0">
                <a:latin typeface="Times New Roman"/>
                <a:cs typeface="Times New Roman"/>
              </a:rPr>
              <a:t>Enhancing </a:t>
            </a:r>
            <a:r>
              <a:rPr sz="4000" spc="-5" dirty="0">
                <a:latin typeface="Times New Roman"/>
                <a:cs typeface="Times New Roman"/>
              </a:rPr>
              <a:t>a </a:t>
            </a:r>
            <a:r>
              <a:rPr sz="4000" spc="-25" dirty="0">
                <a:latin typeface="Times New Roman"/>
                <a:cs typeface="Times New Roman"/>
              </a:rPr>
              <a:t>company’s </a:t>
            </a:r>
            <a:r>
              <a:rPr sz="4000" dirty="0">
                <a:latin typeface="Times New Roman"/>
                <a:cs typeface="Times New Roman"/>
              </a:rPr>
              <a:t>competitive  position and improve </a:t>
            </a:r>
            <a:r>
              <a:rPr sz="4000" spc="-5" dirty="0">
                <a:latin typeface="Times New Roman"/>
                <a:cs typeface="Times New Roman"/>
              </a:rPr>
              <a:t>its </a:t>
            </a:r>
            <a:r>
              <a:rPr sz="4000" dirty="0">
                <a:latin typeface="Times New Roman"/>
                <a:cs typeface="Times New Roman"/>
              </a:rPr>
              <a:t>relations </a:t>
            </a:r>
            <a:r>
              <a:rPr sz="4000" spc="-5" dirty="0">
                <a:latin typeface="Times New Roman"/>
                <a:cs typeface="Times New Roman"/>
              </a:rPr>
              <a:t>with  </a:t>
            </a:r>
            <a:r>
              <a:rPr sz="4000" dirty="0">
                <a:latin typeface="Times New Roman"/>
                <a:cs typeface="Times New Roman"/>
              </a:rPr>
              <a:t>foreign</a:t>
            </a:r>
            <a:r>
              <a:rPr sz="4000" spc="5" dirty="0">
                <a:latin typeface="Times New Roman"/>
                <a:cs typeface="Times New Roman"/>
              </a:rPr>
              <a:t> </a:t>
            </a:r>
            <a:r>
              <a:rPr sz="4000" dirty="0">
                <a:latin typeface="Times New Roman"/>
                <a:cs typeface="Times New Roman"/>
              </a:rPr>
              <a:t>governments.</a:t>
            </a:r>
            <a:endParaRPr sz="4000">
              <a:latin typeface="Times New Roman"/>
              <a:cs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39036" y="1601800"/>
            <a:ext cx="6420485" cy="3684904"/>
          </a:xfrm>
          <a:prstGeom prst="rect">
            <a:avLst/>
          </a:prstGeom>
        </p:spPr>
        <p:txBody>
          <a:bodyPr vert="horz" wrap="square" lIns="0" tIns="13335" rIns="0" bIns="0" rtlCol="0">
            <a:spAutoFit/>
          </a:bodyPr>
          <a:lstStyle/>
          <a:p>
            <a:pPr marL="12065" marR="5080" algn="ctr">
              <a:lnSpc>
                <a:spcPct val="100000"/>
              </a:lnSpc>
              <a:spcBef>
                <a:spcPts val="105"/>
              </a:spcBef>
            </a:pPr>
            <a:r>
              <a:rPr sz="8000" dirty="0"/>
              <a:t>COST</a:t>
            </a:r>
            <a:r>
              <a:rPr sz="8000" spc="-215" dirty="0"/>
              <a:t> </a:t>
            </a:r>
            <a:r>
              <a:rPr sz="8000" dirty="0"/>
              <a:t>BASED  TRANSFER  PRICING</a:t>
            </a:r>
            <a:endParaRPr sz="8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546862"/>
            <a:ext cx="8410575" cy="4538345"/>
          </a:xfrm>
          <a:prstGeom prst="rect">
            <a:avLst/>
          </a:prstGeom>
        </p:spPr>
        <p:txBody>
          <a:bodyPr vert="horz" wrap="square" lIns="0" tIns="13335" rIns="0" bIns="0" rtlCol="0">
            <a:spAutoFit/>
          </a:bodyPr>
          <a:lstStyle/>
          <a:p>
            <a:pPr marL="12700" marR="5080">
              <a:lnSpc>
                <a:spcPct val="100000"/>
              </a:lnSpc>
              <a:spcBef>
                <a:spcPts val="105"/>
              </a:spcBef>
            </a:pPr>
            <a:r>
              <a:rPr sz="4400" spc="-10" dirty="0">
                <a:latin typeface="Times New Roman"/>
                <a:cs typeface="Times New Roman"/>
              </a:rPr>
              <a:t>Different </a:t>
            </a:r>
            <a:r>
              <a:rPr sz="4400" dirty="0">
                <a:latin typeface="Times New Roman"/>
                <a:cs typeface="Times New Roman"/>
              </a:rPr>
              <a:t>forms of cost based</a:t>
            </a:r>
            <a:r>
              <a:rPr sz="4400" spc="-95" dirty="0">
                <a:latin typeface="Times New Roman"/>
                <a:cs typeface="Times New Roman"/>
              </a:rPr>
              <a:t> </a:t>
            </a:r>
            <a:r>
              <a:rPr sz="4400" dirty="0">
                <a:latin typeface="Times New Roman"/>
                <a:cs typeface="Times New Roman"/>
              </a:rPr>
              <a:t>transfer  pricing,</a:t>
            </a:r>
            <a:endParaRPr sz="4400">
              <a:latin typeface="Times New Roman"/>
              <a:cs typeface="Times New Roman"/>
            </a:endParaRPr>
          </a:p>
          <a:p>
            <a:pPr marL="1137285" indent="-287020">
              <a:lnSpc>
                <a:spcPct val="100000"/>
              </a:lnSpc>
              <a:spcBef>
                <a:spcPts val="3840"/>
              </a:spcBef>
              <a:buFont typeface="Arial"/>
              <a:buChar char="•"/>
              <a:tabLst>
                <a:tab pos="1137920" algn="l"/>
              </a:tabLst>
            </a:pPr>
            <a:r>
              <a:rPr sz="4400" spc="-65" dirty="0">
                <a:latin typeface="Times New Roman"/>
                <a:cs typeface="Times New Roman"/>
              </a:rPr>
              <a:t>Variable</a:t>
            </a:r>
            <a:r>
              <a:rPr sz="4400" spc="-25" dirty="0">
                <a:latin typeface="Times New Roman"/>
                <a:cs typeface="Times New Roman"/>
              </a:rPr>
              <a:t> </a:t>
            </a:r>
            <a:r>
              <a:rPr sz="4400" dirty="0">
                <a:latin typeface="Times New Roman"/>
                <a:cs typeface="Times New Roman"/>
              </a:rPr>
              <a:t>cost</a:t>
            </a:r>
            <a:endParaRPr sz="4400">
              <a:latin typeface="Times New Roman"/>
              <a:cs typeface="Times New Roman"/>
            </a:endParaRPr>
          </a:p>
          <a:p>
            <a:pPr marL="1137285" indent="-287020">
              <a:lnSpc>
                <a:spcPct val="100000"/>
              </a:lnSpc>
              <a:buFont typeface="Arial"/>
              <a:buChar char="•"/>
              <a:tabLst>
                <a:tab pos="1137920" algn="l"/>
              </a:tabLst>
            </a:pPr>
            <a:r>
              <a:rPr sz="4400" dirty="0">
                <a:latin typeface="Times New Roman"/>
                <a:cs typeface="Times New Roman"/>
              </a:rPr>
              <a:t>Actual full</a:t>
            </a:r>
            <a:r>
              <a:rPr sz="4400" spc="-30" dirty="0">
                <a:latin typeface="Times New Roman"/>
                <a:cs typeface="Times New Roman"/>
              </a:rPr>
              <a:t> </a:t>
            </a:r>
            <a:r>
              <a:rPr sz="4400" dirty="0">
                <a:latin typeface="Times New Roman"/>
                <a:cs typeface="Times New Roman"/>
              </a:rPr>
              <a:t>cost</a:t>
            </a:r>
            <a:endParaRPr sz="4400">
              <a:latin typeface="Times New Roman"/>
              <a:cs typeface="Times New Roman"/>
            </a:endParaRPr>
          </a:p>
          <a:p>
            <a:pPr marL="1137285" indent="-287020">
              <a:lnSpc>
                <a:spcPct val="100000"/>
              </a:lnSpc>
              <a:buFont typeface="Arial"/>
              <a:buChar char="•"/>
              <a:tabLst>
                <a:tab pos="1137920" algn="l"/>
              </a:tabLst>
            </a:pPr>
            <a:r>
              <a:rPr sz="4400" dirty="0">
                <a:latin typeface="Times New Roman"/>
                <a:cs typeface="Times New Roman"/>
              </a:rPr>
              <a:t>full cost plus profit</a:t>
            </a:r>
            <a:r>
              <a:rPr sz="4400" spc="-60" dirty="0">
                <a:latin typeface="Times New Roman"/>
                <a:cs typeface="Times New Roman"/>
              </a:rPr>
              <a:t> </a:t>
            </a:r>
            <a:r>
              <a:rPr sz="4400" spc="-15" dirty="0">
                <a:latin typeface="Times New Roman"/>
                <a:cs typeface="Times New Roman"/>
              </a:rPr>
              <a:t>margin</a:t>
            </a:r>
            <a:endParaRPr sz="4400">
              <a:latin typeface="Times New Roman"/>
              <a:cs typeface="Times New Roman"/>
            </a:endParaRPr>
          </a:p>
          <a:p>
            <a:pPr marL="1137285" indent="-287020">
              <a:lnSpc>
                <a:spcPct val="100000"/>
              </a:lnSpc>
              <a:buFont typeface="Arial"/>
              <a:buChar char="•"/>
              <a:tabLst>
                <a:tab pos="1137920" algn="l"/>
              </a:tabLst>
            </a:pPr>
            <a:r>
              <a:rPr sz="4400" dirty="0">
                <a:latin typeface="Times New Roman"/>
                <a:cs typeface="Times New Roman"/>
              </a:rPr>
              <a:t>Standard full</a:t>
            </a:r>
            <a:r>
              <a:rPr sz="4400" spc="-30" dirty="0">
                <a:latin typeface="Times New Roman"/>
                <a:cs typeface="Times New Roman"/>
              </a:rPr>
              <a:t> </a:t>
            </a:r>
            <a:r>
              <a:rPr sz="4400" dirty="0">
                <a:latin typeface="Times New Roman"/>
                <a:cs typeface="Times New Roman"/>
              </a:rPr>
              <a:t>cost</a:t>
            </a:r>
            <a:endParaRPr sz="4400">
              <a:latin typeface="Times New Roman"/>
              <a:cs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3D8BF-2991-0640-89C6-9C386807D548}"/>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BC1865BF-BE36-3F47-B51C-66954F3E2B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564" y="0"/>
            <a:ext cx="9144000" cy="6858000"/>
          </a:xfrm>
          <a:prstGeom prst="rect">
            <a:avLst/>
          </a:prstGeom>
        </p:spPr>
      </p:pic>
    </p:spTree>
    <p:extLst>
      <p:ext uri="{BB962C8B-B14F-4D97-AF65-F5344CB8AC3E}">
        <p14:creationId xmlns:p14="http://schemas.microsoft.com/office/powerpoint/2010/main" val="1777593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581FF-E851-5C4F-B6BC-CB52F066D0BD}"/>
              </a:ext>
            </a:extLst>
          </p:cNvPr>
          <p:cNvSpPr>
            <a:spLocks noGrp="1"/>
          </p:cNvSpPr>
          <p:nvPr>
            <p:ph type="title"/>
          </p:nvPr>
        </p:nvSpPr>
        <p:spPr/>
        <p:txBody>
          <a:bodyPr/>
          <a:lstStyle/>
          <a:p>
            <a:endParaRPr lang="en-US"/>
          </a:p>
        </p:txBody>
      </p:sp>
      <p:pic>
        <p:nvPicPr>
          <p:cNvPr id="6" name="Picture 5">
            <a:extLst>
              <a:ext uri="{FF2B5EF4-FFF2-40B4-BE49-F238E27FC236}">
                <a16:creationId xmlns:a16="http://schemas.microsoft.com/office/drawing/2014/main" id="{A3A4DAA9-B7B5-9942-8DB0-AD6E04C913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0"/>
            <a:ext cx="9372600" cy="6858000"/>
          </a:xfrm>
          <a:prstGeom prst="rect">
            <a:avLst/>
          </a:prstGeom>
        </p:spPr>
      </p:pic>
    </p:spTree>
    <p:extLst>
      <p:ext uri="{BB962C8B-B14F-4D97-AF65-F5344CB8AC3E}">
        <p14:creationId xmlns:p14="http://schemas.microsoft.com/office/powerpoint/2010/main" val="390800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742313" y="741680"/>
            <a:ext cx="5505450" cy="4904105"/>
          </a:xfrm>
          <a:prstGeom prst="rect">
            <a:avLst/>
          </a:prstGeom>
        </p:spPr>
        <p:txBody>
          <a:bodyPr vert="horz" wrap="square" lIns="0" tIns="13335" rIns="0" bIns="0" rtlCol="0">
            <a:spAutoFit/>
          </a:bodyPr>
          <a:lstStyle/>
          <a:p>
            <a:pPr marL="12700" marR="5080" indent="20320" algn="ctr">
              <a:lnSpc>
                <a:spcPct val="100000"/>
              </a:lnSpc>
              <a:spcBef>
                <a:spcPts val="105"/>
              </a:spcBef>
            </a:pPr>
            <a:r>
              <a:rPr sz="8000" b="1" spc="5" dirty="0">
                <a:latin typeface="Times New Roman"/>
                <a:cs typeface="Times New Roman"/>
              </a:rPr>
              <a:t>MARKET  </a:t>
            </a:r>
            <a:r>
              <a:rPr sz="8000" b="1" dirty="0">
                <a:latin typeface="Times New Roman"/>
                <a:cs typeface="Times New Roman"/>
              </a:rPr>
              <a:t>BASED  TRANSFER  </a:t>
            </a:r>
            <a:r>
              <a:rPr sz="8000" b="1" spc="5" dirty="0">
                <a:latin typeface="Times New Roman"/>
                <a:cs typeface="Times New Roman"/>
              </a:rPr>
              <a:t>PRICING</a:t>
            </a:r>
            <a:endParaRPr sz="8000">
              <a:latin typeface="Times New Roman"/>
              <a:cs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01751" rIns="0" bIns="0" rtlCol="0">
            <a:spAutoFit/>
          </a:bodyPr>
          <a:lstStyle/>
          <a:p>
            <a:pPr marL="231775" marR="5080">
              <a:lnSpc>
                <a:spcPct val="100000"/>
              </a:lnSpc>
              <a:spcBef>
                <a:spcPts val="100"/>
              </a:spcBef>
            </a:pPr>
            <a:r>
              <a:rPr dirty="0"/>
              <a:t>What is Market Based</a:t>
            </a:r>
            <a:r>
              <a:rPr spc="-210" dirty="0"/>
              <a:t> </a:t>
            </a:r>
            <a:r>
              <a:rPr spc="-45" dirty="0"/>
              <a:t>Transfer  </a:t>
            </a:r>
            <a:r>
              <a:rPr spc="-5" dirty="0"/>
              <a:t>Pricing</a:t>
            </a:r>
          </a:p>
        </p:txBody>
      </p:sp>
      <p:sp>
        <p:nvSpPr>
          <p:cNvPr id="3" name="object 3"/>
          <p:cNvSpPr txBox="1"/>
          <p:nvPr/>
        </p:nvSpPr>
        <p:spPr>
          <a:xfrm>
            <a:off x="555142" y="2607691"/>
            <a:ext cx="7968615" cy="2463800"/>
          </a:xfrm>
          <a:prstGeom prst="rect">
            <a:avLst/>
          </a:prstGeom>
        </p:spPr>
        <p:txBody>
          <a:bodyPr vert="horz" wrap="square" lIns="0" tIns="12065" rIns="0" bIns="0" rtlCol="0">
            <a:spAutoFit/>
          </a:bodyPr>
          <a:lstStyle/>
          <a:p>
            <a:pPr marL="12700" marR="5080">
              <a:lnSpc>
                <a:spcPct val="100000"/>
              </a:lnSpc>
              <a:spcBef>
                <a:spcPts val="95"/>
              </a:spcBef>
            </a:pPr>
            <a:r>
              <a:rPr sz="4000" spc="-5" dirty="0">
                <a:latin typeface="Times New Roman"/>
                <a:cs typeface="Times New Roman"/>
              </a:rPr>
              <a:t>When </a:t>
            </a:r>
            <a:r>
              <a:rPr sz="4000" dirty="0">
                <a:latin typeface="Times New Roman"/>
                <a:cs typeface="Times New Roman"/>
              </a:rPr>
              <a:t>the outside </a:t>
            </a:r>
            <a:r>
              <a:rPr sz="4000" spc="-5" dirty="0">
                <a:latin typeface="Times New Roman"/>
                <a:cs typeface="Times New Roman"/>
              </a:rPr>
              <a:t>market for the </a:t>
            </a:r>
            <a:r>
              <a:rPr sz="4000" dirty="0">
                <a:latin typeface="Times New Roman"/>
                <a:cs typeface="Times New Roman"/>
              </a:rPr>
              <a:t>good  </a:t>
            </a:r>
            <a:r>
              <a:rPr sz="4000" spc="-5" dirty="0">
                <a:latin typeface="Times New Roman"/>
                <a:cs typeface="Times New Roman"/>
              </a:rPr>
              <a:t>is well </a:t>
            </a:r>
            <a:r>
              <a:rPr sz="4000" dirty="0">
                <a:latin typeface="Times New Roman"/>
                <a:cs typeface="Times New Roman"/>
              </a:rPr>
              <a:t>defined, competitive </a:t>
            </a:r>
            <a:r>
              <a:rPr sz="4000" spc="-5" dirty="0">
                <a:latin typeface="Times New Roman"/>
                <a:cs typeface="Times New Roman"/>
              </a:rPr>
              <a:t>and</a:t>
            </a:r>
            <a:r>
              <a:rPr sz="4000" spc="-70" dirty="0">
                <a:latin typeface="Times New Roman"/>
                <a:cs typeface="Times New Roman"/>
              </a:rPr>
              <a:t> </a:t>
            </a:r>
            <a:r>
              <a:rPr sz="4000" dirty="0">
                <a:latin typeface="Times New Roman"/>
                <a:cs typeface="Times New Roman"/>
              </a:rPr>
              <a:t>stable,  </a:t>
            </a:r>
            <a:r>
              <a:rPr sz="4000" spc="-5" dirty="0">
                <a:latin typeface="Times New Roman"/>
                <a:cs typeface="Times New Roman"/>
              </a:rPr>
              <a:t>firms often use </a:t>
            </a:r>
            <a:r>
              <a:rPr sz="4000" dirty="0">
                <a:latin typeface="Times New Roman"/>
                <a:cs typeface="Times New Roman"/>
              </a:rPr>
              <a:t>the </a:t>
            </a:r>
            <a:r>
              <a:rPr sz="4000" spc="-5" dirty="0">
                <a:latin typeface="Times New Roman"/>
                <a:cs typeface="Times New Roman"/>
              </a:rPr>
              <a:t>market price as an  </a:t>
            </a:r>
            <a:r>
              <a:rPr sz="4000" dirty="0">
                <a:latin typeface="Times New Roman"/>
                <a:cs typeface="Times New Roman"/>
              </a:rPr>
              <a:t>upper bound </a:t>
            </a:r>
            <a:r>
              <a:rPr sz="4000" spc="-5" dirty="0">
                <a:latin typeface="Times New Roman"/>
                <a:cs typeface="Times New Roman"/>
              </a:rPr>
              <a:t>for the </a:t>
            </a:r>
            <a:r>
              <a:rPr sz="4000" dirty="0">
                <a:latin typeface="Times New Roman"/>
                <a:cs typeface="Times New Roman"/>
              </a:rPr>
              <a:t>transfer</a:t>
            </a:r>
            <a:r>
              <a:rPr sz="4000" spc="-10" dirty="0">
                <a:latin typeface="Times New Roman"/>
                <a:cs typeface="Times New Roman"/>
              </a:rPr>
              <a:t> </a:t>
            </a:r>
            <a:r>
              <a:rPr sz="4000" spc="-5" dirty="0">
                <a:latin typeface="Times New Roman"/>
                <a:cs typeface="Times New Roman"/>
              </a:rPr>
              <a:t>price.</a:t>
            </a:r>
            <a:endParaRPr sz="4000">
              <a:latin typeface="Times New Roman"/>
              <a:cs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7CEA2F-AC39-7845-B8DE-BB4EF16EE2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0"/>
            <a:ext cx="9372600" cy="6629400"/>
          </a:xfrm>
          <a:prstGeom prst="rect">
            <a:avLst/>
          </a:prstGeom>
        </p:spPr>
      </p:pic>
    </p:spTree>
    <p:extLst>
      <p:ext uri="{BB962C8B-B14F-4D97-AF65-F5344CB8AC3E}">
        <p14:creationId xmlns:p14="http://schemas.microsoft.com/office/powerpoint/2010/main" val="1181802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8340" y="207721"/>
            <a:ext cx="2651125" cy="940435"/>
          </a:xfrm>
          <a:prstGeom prst="rect">
            <a:avLst/>
          </a:prstGeom>
        </p:spPr>
        <p:txBody>
          <a:bodyPr vert="horz" wrap="square" lIns="0" tIns="12700" rIns="0" bIns="0" rtlCol="0">
            <a:spAutoFit/>
          </a:bodyPr>
          <a:lstStyle/>
          <a:p>
            <a:pPr marL="12700">
              <a:lnSpc>
                <a:spcPct val="100000"/>
              </a:lnSpc>
              <a:spcBef>
                <a:spcPts val="100"/>
              </a:spcBef>
            </a:pPr>
            <a:r>
              <a:rPr sz="6000" dirty="0"/>
              <a:t>Content</a:t>
            </a:r>
            <a:endParaRPr sz="6000"/>
          </a:p>
        </p:txBody>
      </p:sp>
      <p:sp>
        <p:nvSpPr>
          <p:cNvPr id="3" name="object 3"/>
          <p:cNvSpPr txBox="1"/>
          <p:nvPr/>
        </p:nvSpPr>
        <p:spPr>
          <a:xfrm>
            <a:off x="688340" y="975483"/>
            <a:ext cx="6285865" cy="5073650"/>
          </a:xfrm>
          <a:prstGeom prst="rect">
            <a:avLst/>
          </a:prstGeom>
        </p:spPr>
        <p:txBody>
          <a:bodyPr vert="horz" wrap="square" lIns="0" tIns="121920" rIns="0" bIns="0" rtlCol="0">
            <a:spAutoFit/>
          </a:bodyPr>
          <a:lstStyle/>
          <a:p>
            <a:pPr marL="398145" indent="-386080">
              <a:lnSpc>
                <a:spcPct val="100000"/>
              </a:lnSpc>
              <a:spcBef>
                <a:spcPts val="960"/>
              </a:spcBef>
              <a:buAutoNum type="arabicPeriod"/>
              <a:tabLst>
                <a:tab pos="398780" algn="l"/>
              </a:tabLst>
            </a:pPr>
            <a:r>
              <a:rPr sz="3600" spc="-5" dirty="0">
                <a:latin typeface="Times New Roman"/>
                <a:cs typeface="Times New Roman"/>
              </a:rPr>
              <a:t>Introduction</a:t>
            </a:r>
            <a:endParaRPr sz="3600">
              <a:latin typeface="Times New Roman"/>
              <a:cs typeface="Times New Roman"/>
            </a:endParaRPr>
          </a:p>
          <a:p>
            <a:pPr marL="398145" indent="-386080">
              <a:lnSpc>
                <a:spcPct val="100000"/>
              </a:lnSpc>
              <a:spcBef>
                <a:spcPts val="865"/>
              </a:spcBef>
              <a:buAutoNum type="arabicPeriod"/>
              <a:tabLst>
                <a:tab pos="398780" algn="l"/>
              </a:tabLst>
            </a:pPr>
            <a:r>
              <a:rPr sz="3600" spc="-5" dirty="0">
                <a:latin typeface="Times New Roman"/>
                <a:cs typeface="Times New Roman"/>
              </a:rPr>
              <a:t>Objectives </a:t>
            </a:r>
            <a:r>
              <a:rPr sz="3600" dirty="0">
                <a:latin typeface="Times New Roman"/>
                <a:cs typeface="Times New Roman"/>
              </a:rPr>
              <a:t>of </a:t>
            </a:r>
            <a:r>
              <a:rPr sz="3600" spc="-20" dirty="0">
                <a:latin typeface="Times New Roman"/>
                <a:cs typeface="Times New Roman"/>
              </a:rPr>
              <a:t>Transfer</a:t>
            </a:r>
            <a:r>
              <a:rPr sz="3600" spc="-65" dirty="0">
                <a:latin typeface="Times New Roman"/>
                <a:cs typeface="Times New Roman"/>
              </a:rPr>
              <a:t> </a:t>
            </a:r>
            <a:r>
              <a:rPr sz="3600" dirty="0">
                <a:latin typeface="Times New Roman"/>
                <a:cs typeface="Times New Roman"/>
              </a:rPr>
              <a:t>Pricing</a:t>
            </a:r>
            <a:endParaRPr sz="3600">
              <a:latin typeface="Times New Roman"/>
              <a:cs typeface="Times New Roman"/>
            </a:endParaRPr>
          </a:p>
          <a:p>
            <a:pPr marL="398145" indent="-386080">
              <a:lnSpc>
                <a:spcPct val="100000"/>
              </a:lnSpc>
              <a:spcBef>
                <a:spcPts val="865"/>
              </a:spcBef>
              <a:buAutoNum type="arabicPeriod"/>
              <a:tabLst>
                <a:tab pos="398780" algn="l"/>
              </a:tabLst>
            </a:pPr>
            <a:r>
              <a:rPr sz="3600" dirty="0">
                <a:latin typeface="Times New Roman"/>
                <a:cs typeface="Times New Roman"/>
              </a:rPr>
              <a:t>Methods of </a:t>
            </a:r>
            <a:r>
              <a:rPr sz="3600" spc="-20" dirty="0">
                <a:latin typeface="Times New Roman"/>
                <a:cs typeface="Times New Roman"/>
              </a:rPr>
              <a:t>Transfer</a:t>
            </a:r>
            <a:r>
              <a:rPr sz="3600" spc="-75" dirty="0">
                <a:latin typeface="Times New Roman"/>
                <a:cs typeface="Times New Roman"/>
              </a:rPr>
              <a:t> </a:t>
            </a:r>
            <a:r>
              <a:rPr sz="3600" dirty="0">
                <a:latin typeface="Times New Roman"/>
                <a:cs typeface="Times New Roman"/>
              </a:rPr>
              <a:t>Pricing</a:t>
            </a:r>
            <a:endParaRPr sz="3600">
              <a:latin typeface="Times New Roman"/>
              <a:cs typeface="Times New Roman"/>
            </a:endParaRPr>
          </a:p>
          <a:p>
            <a:pPr marL="1266825" lvl="1" indent="-572135">
              <a:lnSpc>
                <a:spcPct val="100000"/>
              </a:lnSpc>
              <a:spcBef>
                <a:spcPts val="785"/>
              </a:spcBef>
              <a:buFont typeface="Arial"/>
              <a:buChar char="•"/>
              <a:tabLst>
                <a:tab pos="1266825" algn="l"/>
                <a:tab pos="1267460" algn="l"/>
              </a:tabLst>
            </a:pPr>
            <a:r>
              <a:rPr sz="3200" dirty="0">
                <a:latin typeface="Times New Roman"/>
                <a:cs typeface="Times New Roman"/>
              </a:rPr>
              <a:t>Cost Based </a:t>
            </a:r>
            <a:r>
              <a:rPr sz="3200" spc="-15" dirty="0">
                <a:latin typeface="Times New Roman"/>
                <a:cs typeface="Times New Roman"/>
              </a:rPr>
              <a:t>Transfer</a:t>
            </a:r>
            <a:r>
              <a:rPr sz="3200" spc="-135" dirty="0">
                <a:latin typeface="Times New Roman"/>
                <a:cs typeface="Times New Roman"/>
              </a:rPr>
              <a:t> </a:t>
            </a:r>
            <a:r>
              <a:rPr sz="3200" dirty="0">
                <a:latin typeface="Times New Roman"/>
                <a:cs typeface="Times New Roman"/>
              </a:rPr>
              <a:t>Pricing</a:t>
            </a:r>
            <a:endParaRPr sz="3200">
              <a:latin typeface="Times New Roman"/>
              <a:cs typeface="Times New Roman"/>
            </a:endParaRPr>
          </a:p>
          <a:p>
            <a:pPr marL="1266825" lvl="1" indent="-572135">
              <a:lnSpc>
                <a:spcPct val="100000"/>
              </a:lnSpc>
              <a:spcBef>
                <a:spcPts val="770"/>
              </a:spcBef>
              <a:buFont typeface="Arial"/>
              <a:buChar char="•"/>
              <a:tabLst>
                <a:tab pos="1266825" algn="l"/>
                <a:tab pos="1267460" algn="l"/>
              </a:tabLst>
            </a:pPr>
            <a:r>
              <a:rPr sz="3200" dirty="0">
                <a:latin typeface="Times New Roman"/>
                <a:cs typeface="Times New Roman"/>
              </a:rPr>
              <a:t>Market Based </a:t>
            </a:r>
            <a:r>
              <a:rPr sz="3200" spc="-15" dirty="0">
                <a:latin typeface="Times New Roman"/>
                <a:cs typeface="Times New Roman"/>
              </a:rPr>
              <a:t>Transfer</a:t>
            </a:r>
            <a:r>
              <a:rPr sz="3200" spc="-135" dirty="0">
                <a:latin typeface="Times New Roman"/>
                <a:cs typeface="Times New Roman"/>
              </a:rPr>
              <a:t> </a:t>
            </a:r>
            <a:r>
              <a:rPr sz="3200" dirty="0">
                <a:latin typeface="Times New Roman"/>
                <a:cs typeface="Times New Roman"/>
              </a:rPr>
              <a:t>Pricing</a:t>
            </a:r>
            <a:endParaRPr sz="3200">
              <a:latin typeface="Times New Roman"/>
              <a:cs typeface="Times New Roman"/>
            </a:endParaRPr>
          </a:p>
          <a:p>
            <a:pPr marL="1266825" lvl="1" indent="-572135">
              <a:lnSpc>
                <a:spcPct val="100000"/>
              </a:lnSpc>
              <a:spcBef>
                <a:spcPts val="770"/>
              </a:spcBef>
              <a:buFont typeface="Arial"/>
              <a:buChar char="•"/>
              <a:tabLst>
                <a:tab pos="1266825" algn="l"/>
                <a:tab pos="1267460" algn="l"/>
              </a:tabLst>
            </a:pPr>
            <a:r>
              <a:rPr sz="3200" dirty="0">
                <a:latin typeface="Times New Roman"/>
                <a:cs typeface="Times New Roman"/>
              </a:rPr>
              <a:t>Negotiated </a:t>
            </a:r>
            <a:r>
              <a:rPr sz="3200" spc="-15" dirty="0">
                <a:latin typeface="Times New Roman"/>
                <a:cs typeface="Times New Roman"/>
              </a:rPr>
              <a:t>Transfer</a:t>
            </a:r>
            <a:r>
              <a:rPr sz="3200" spc="-155" dirty="0">
                <a:latin typeface="Times New Roman"/>
                <a:cs typeface="Times New Roman"/>
              </a:rPr>
              <a:t> </a:t>
            </a:r>
            <a:r>
              <a:rPr sz="3200" dirty="0">
                <a:latin typeface="Times New Roman"/>
                <a:cs typeface="Times New Roman"/>
              </a:rPr>
              <a:t>Pricing</a:t>
            </a:r>
            <a:endParaRPr sz="3200">
              <a:latin typeface="Times New Roman"/>
              <a:cs typeface="Times New Roman"/>
            </a:endParaRPr>
          </a:p>
          <a:p>
            <a:pPr marL="12700" marR="120014">
              <a:lnSpc>
                <a:spcPts val="5190"/>
              </a:lnSpc>
              <a:spcBef>
                <a:spcPts val="295"/>
              </a:spcBef>
              <a:buAutoNum type="arabicPeriod"/>
              <a:tabLst>
                <a:tab pos="444500" algn="l"/>
              </a:tabLst>
            </a:pPr>
            <a:r>
              <a:rPr sz="3600" spc="-5" dirty="0">
                <a:latin typeface="Times New Roman"/>
                <a:cs typeface="Times New Roman"/>
              </a:rPr>
              <a:t>Advantages </a:t>
            </a:r>
            <a:r>
              <a:rPr sz="3600" dirty="0">
                <a:latin typeface="Times New Roman"/>
                <a:cs typeface="Times New Roman"/>
              </a:rPr>
              <a:t>and </a:t>
            </a:r>
            <a:r>
              <a:rPr sz="3600" spc="-5" dirty="0">
                <a:latin typeface="Times New Roman"/>
                <a:cs typeface="Times New Roman"/>
              </a:rPr>
              <a:t>Disadvantages  </a:t>
            </a:r>
            <a:r>
              <a:rPr sz="3600" dirty="0">
                <a:latin typeface="Times New Roman"/>
                <a:cs typeface="Times New Roman"/>
              </a:rPr>
              <a:t>5.Conclusion</a:t>
            </a:r>
            <a:endParaRPr sz="3600">
              <a:latin typeface="Times New Roman"/>
              <a:cs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newspaper&#10;&#10;Description automatically generated">
            <a:extLst>
              <a:ext uri="{FF2B5EF4-FFF2-40B4-BE49-F238E27FC236}">
                <a16:creationId xmlns:a16="http://schemas.microsoft.com/office/drawing/2014/main" id="{9F869FC4-4A8B-C04E-9947-58C9AD7DE9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52400"/>
            <a:ext cx="9296400" cy="6858000"/>
          </a:xfrm>
          <a:prstGeom prst="rect">
            <a:avLst/>
          </a:prstGeom>
        </p:spPr>
      </p:pic>
    </p:spTree>
    <p:extLst>
      <p:ext uri="{BB962C8B-B14F-4D97-AF65-F5344CB8AC3E}">
        <p14:creationId xmlns:p14="http://schemas.microsoft.com/office/powerpoint/2010/main" val="1422613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90246" rIns="0" bIns="0" rtlCol="0">
            <a:spAutoFit/>
          </a:bodyPr>
          <a:lstStyle/>
          <a:p>
            <a:pPr marL="422275" marR="5080">
              <a:lnSpc>
                <a:spcPct val="100000"/>
              </a:lnSpc>
              <a:spcBef>
                <a:spcPts val="105"/>
              </a:spcBef>
            </a:pPr>
            <a:r>
              <a:rPr sz="4400" dirty="0"/>
              <a:t>Advantages of Market</a:t>
            </a:r>
            <a:r>
              <a:rPr sz="4400" spc="-100" dirty="0"/>
              <a:t> </a:t>
            </a:r>
            <a:r>
              <a:rPr sz="4400" dirty="0"/>
              <a:t>Based  </a:t>
            </a:r>
            <a:r>
              <a:rPr sz="4400" spc="-40" dirty="0"/>
              <a:t>Transfer </a:t>
            </a:r>
            <a:r>
              <a:rPr sz="4400" dirty="0"/>
              <a:t>Pricing</a:t>
            </a:r>
            <a:r>
              <a:rPr sz="4400" spc="-80" dirty="0"/>
              <a:t> </a:t>
            </a:r>
            <a:r>
              <a:rPr sz="4400" dirty="0"/>
              <a:t>Method</a:t>
            </a:r>
            <a:endParaRPr sz="4400"/>
          </a:p>
        </p:txBody>
      </p:sp>
      <p:sp>
        <p:nvSpPr>
          <p:cNvPr id="3" name="object 3"/>
          <p:cNvSpPr txBox="1"/>
          <p:nvPr/>
        </p:nvSpPr>
        <p:spPr>
          <a:xfrm>
            <a:off x="612140" y="2077338"/>
            <a:ext cx="7911465" cy="3733165"/>
          </a:xfrm>
          <a:prstGeom prst="rect">
            <a:avLst/>
          </a:prstGeom>
        </p:spPr>
        <p:txBody>
          <a:bodyPr vert="horz" wrap="square" lIns="0" tIns="13335" rIns="0" bIns="0" rtlCol="0">
            <a:spAutoFit/>
          </a:bodyPr>
          <a:lstStyle/>
          <a:p>
            <a:pPr marL="469900" marR="182880" indent="-457834">
              <a:lnSpc>
                <a:spcPct val="100000"/>
              </a:lnSpc>
              <a:spcBef>
                <a:spcPts val="105"/>
              </a:spcBef>
              <a:buFont typeface="Arial"/>
              <a:buChar char="•"/>
              <a:tabLst>
                <a:tab pos="469900" algn="l"/>
                <a:tab pos="470534" algn="l"/>
              </a:tabLst>
            </a:pPr>
            <a:r>
              <a:rPr sz="3200" dirty="0">
                <a:latin typeface="Times New Roman"/>
                <a:cs typeface="Times New Roman"/>
              </a:rPr>
              <a:t>Managers motivation increases because</a:t>
            </a:r>
            <a:r>
              <a:rPr sz="3200" spc="-100" dirty="0">
                <a:latin typeface="Times New Roman"/>
                <a:cs typeface="Times New Roman"/>
              </a:rPr>
              <a:t> </a:t>
            </a:r>
            <a:r>
              <a:rPr sz="3200" dirty="0">
                <a:latin typeface="Times New Roman"/>
                <a:cs typeface="Times New Roman"/>
              </a:rPr>
              <a:t>they  have more control over</a:t>
            </a:r>
            <a:r>
              <a:rPr sz="3200" spc="-100" dirty="0">
                <a:latin typeface="Times New Roman"/>
                <a:cs typeface="Times New Roman"/>
              </a:rPr>
              <a:t> </a:t>
            </a:r>
            <a:r>
              <a:rPr sz="3200" dirty="0">
                <a:latin typeface="Times New Roman"/>
                <a:cs typeface="Times New Roman"/>
              </a:rPr>
              <a:t>assets</a:t>
            </a:r>
            <a:endParaRPr sz="3200">
              <a:latin typeface="Times New Roman"/>
              <a:cs typeface="Times New Roman"/>
            </a:endParaRPr>
          </a:p>
          <a:p>
            <a:pPr marL="469900" indent="-457834">
              <a:lnSpc>
                <a:spcPct val="100000"/>
              </a:lnSpc>
              <a:spcBef>
                <a:spcPts val="765"/>
              </a:spcBef>
              <a:buFont typeface="Arial"/>
              <a:buChar char="•"/>
              <a:tabLst>
                <a:tab pos="469900" algn="l"/>
                <a:tab pos="470534" algn="l"/>
              </a:tabLst>
            </a:pPr>
            <a:r>
              <a:rPr sz="3200" spc="-75" dirty="0">
                <a:latin typeface="Times New Roman"/>
                <a:cs typeface="Times New Roman"/>
              </a:rPr>
              <a:t>Top </a:t>
            </a:r>
            <a:r>
              <a:rPr sz="3200" dirty="0">
                <a:latin typeface="Times New Roman"/>
                <a:cs typeface="Times New Roman"/>
              </a:rPr>
              <a:t>managers are not distracted by</a:t>
            </a:r>
            <a:r>
              <a:rPr sz="3200" spc="-30" dirty="0">
                <a:latin typeface="Times New Roman"/>
                <a:cs typeface="Times New Roman"/>
              </a:rPr>
              <a:t> </a:t>
            </a:r>
            <a:r>
              <a:rPr sz="3200" dirty="0">
                <a:latin typeface="Times New Roman"/>
                <a:cs typeface="Times New Roman"/>
              </a:rPr>
              <a:t>routine</a:t>
            </a:r>
            <a:endParaRPr sz="3200">
              <a:latin typeface="Times New Roman"/>
              <a:cs typeface="Times New Roman"/>
            </a:endParaRPr>
          </a:p>
          <a:p>
            <a:pPr marL="469900" marR="5080" indent="-457834">
              <a:lnSpc>
                <a:spcPct val="100000"/>
              </a:lnSpc>
              <a:spcBef>
                <a:spcPts val="770"/>
              </a:spcBef>
              <a:buFont typeface="Arial"/>
              <a:buChar char="•"/>
              <a:tabLst>
                <a:tab pos="469900" algn="l"/>
                <a:tab pos="470534" algn="l"/>
              </a:tabLst>
            </a:pPr>
            <a:r>
              <a:rPr sz="3200" dirty="0">
                <a:latin typeface="Times New Roman"/>
                <a:cs typeface="Times New Roman"/>
              </a:rPr>
              <a:t>Forces selling division to be competitive</a:t>
            </a:r>
            <a:r>
              <a:rPr sz="3200" spc="-125" dirty="0">
                <a:latin typeface="Times New Roman"/>
                <a:cs typeface="Times New Roman"/>
              </a:rPr>
              <a:t> </a:t>
            </a:r>
            <a:r>
              <a:rPr sz="3200" dirty="0">
                <a:latin typeface="Times New Roman"/>
                <a:cs typeface="Times New Roman"/>
              </a:rPr>
              <a:t>with  market</a:t>
            </a:r>
            <a:r>
              <a:rPr sz="3200" spc="-40" dirty="0">
                <a:latin typeface="Times New Roman"/>
                <a:cs typeface="Times New Roman"/>
              </a:rPr>
              <a:t> </a:t>
            </a:r>
            <a:r>
              <a:rPr sz="3200" dirty="0">
                <a:latin typeface="Times New Roman"/>
                <a:cs typeface="Times New Roman"/>
              </a:rPr>
              <a:t>conditions</a:t>
            </a:r>
            <a:endParaRPr sz="3200">
              <a:latin typeface="Times New Roman"/>
              <a:cs typeface="Times New Roman"/>
            </a:endParaRPr>
          </a:p>
          <a:p>
            <a:pPr marL="469900" marR="215900" indent="-457834">
              <a:lnSpc>
                <a:spcPct val="100000"/>
              </a:lnSpc>
              <a:spcBef>
                <a:spcPts val="770"/>
              </a:spcBef>
              <a:buFont typeface="Arial"/>
              <a:buChar char="•"/>
              <a:tabLst>
                <a:tab pos="469900" algn="l"/>
                <a:tab pos="470534" algn="l"/>
                <a:tab pos="3902710" algn="l"/>
              </a:tabLst>
            </a:pPr>
            <a:r>
              <a:rPr sz="3200" dirty="0">
                <a:latin typeface="Times New Roman"/>
                <a:cs typeface="Times New Roman"/>
              </a:rPr>
              <a:t>Decisions</a:t>
            </a:r>
            <a:r>
              <a:rPr sz="3200" spc="5" dirty="0">
                <a:latin typeface="Times New Roman"/>
                <a:cs typeface="Times New Roman"/>
              </a:rPr>
              <a:t> </a:t>
            </a:r>
            <a:r>
              <a:rPr sz="3200" dirty="0">
                <a:latin typeface="Times New Roman"/>
                <a:cs typeface="Times New Roman"/>
              </a:rPr>
              <a:t>are</a:t>
            </a:r>
            <a:r>
              <a:rPr sz="3200" spc="25" dirty="0">
                <a:latin typeface="Times New Roman"/>
                <a:cs typeface="Times New Roman"/>
              </a:rPr>
              <a:t> </a:t>
            </a:r>
            <a:r>
              <a:rPr sz="3200" dirty="0">
                <a:latin typeface="Times New Roman"/>
                <a:cs typeface="Times New Roman"/>
              </a:rPr>
              <a:t>better	and timelier because</a:t>
            </a:r>
            <a:r>
              <a:rPr sz="3200" spc="-85" dirty="0">
                <a:latin typeface="Times New Roman"/>
                <a:cs typeface="Times New Roman"/>
              </a:rPr>
              <a:t> </a:t>
            </a:r>
            <a:r>
              <a:rPr sz="3200" dirty="0">
                <a:latin typeface="Times New Roman"/>
                <a:cs typeface="Times New Roman"/>
              </a:rPr>
              <a:t>of  the </a:t>
            </a:r>
            <a:r>
              <a:rPr sz="3200" spc="-5" dirty="0">
                <a:latin typeface="Times New Roman"/>
                <a:cs typeface="Times New Roman"/>
              </a:rPr>
              <a:t>manager’s </a:t>
            </a:r>
            <a:r>
              <a:rPr sz="3200" dirty="0">
                <a:latin typeface="Times New Roman"/>
                <a:cs typeface="Times New Roman"/>
              </a:rPr>
              <a:t>proximity to local</a:t>
            </a:r>
            <a:r>
              <a:rPr sz="3200" spc="-105" dirty="0">
                <a:latin typeface="Times New Roman"/>
                <a:cs typeface="Times New Roman"/>
              </a:rPr>
              <a:t> </a:t>
            </a:r>
            <a:r>
              <a:rPr sz="3200" dirty="0">
                <a:latin typeface="Times New Roman"/>
                <a:cs typeface="Times New Roman"/>
              </a:rPr>
              <a:t>conditions</a:t>
            </a:r>
            <a:endParaRPr sz="3200">
              <a:latin typeface="Times New Roman"/>
              <a:cs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40561" y="1645742"/>
            <a:ext cx="6108700" cy="3684904"/>
          </a:xfrm>
          <a:prstGeom prst="rect">
            <a:avLst/>
          </a:prstGeom>
        </p:spPr>
        <p:txBody>
          <a:bodyPr vert="horz" wrap="square" lIns="0" tIns="13335" rIns="0" bIns="0" rtlCol="0">
            <a:spAutoFit/>
          </a:bodyPr>
          <a:lstStyle/>
          <a:p>
            <a:pPr marL="12065" marR="5080" algn="ctr">
              <a:lnSpc>
                <a:spcPct val="100000"/>
              </a:lnSpc>
              <a:spcBef>
                <a:spcPts val="105"/>
              </a:spcBef>
            </a:pPr>
            <a:r>
              <a:rPr sz="8000" dirty="0"/>
              <a:t>NEGOTI</a:t>
            </a:r>
            <a:r>
              <a:rPr sz="8000" spc="-595" dirty="0"/>
              <a:t>A</a:t>
            </a:r>
            <a:r>
              <a:rPr sz="8000" dirty="0"/>
              <a:t>TE  TRANSFER  PRICING</a:t>
            </a:r>
            <a:endParaRPr sz="80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6C904F-B7EE-A94F-B72B-CA68F22424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0"/>
            <a:ext cx="9296399" cy="6858000"/>
          </a:xfrm>
          <a:prstGeom prst="rect">
            <a:avLst/>
          </a:prstGeom>
        </p:spPr>
      </p:pic>
    </p:spTree>
    <p:extLst>
      <p:ext uri="{BB962C8B-B14F-4D97-AF65-F5344CB8AC3E}">
        <p14:creationId xmlns:p14="http://schemas.microsoft.com/office/powerpoint/2010/main" val="38170766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402081"/>
            <a:ext cx="7389495" cy="2841625"/>
          </a:xfrm>
          <a:prstGeom prst="rect">
            <a:avLst/>
          </a:prstGeom>
        </p:spPr>
        <p:txBody>
          <a:bodyPr vert="horz" wrap="square" lIns="0" tIns="12065" rIns="0" bIns="0" rtlCol="0">
            <a:spAutoFit/>
          </a:bodyPr>
          <a:lstStyle/>
          <a:p>
            <a:pPr marL="355600" marR="5080" indent="-342900">
              <a:lnSpc>
                <a:spcPct val="100000"/>
              </a:lnSpc>
              <a:spcBef>
                <a:spcPts val="95"/>
              </a:spcBef>
              <a:buFont typeface="Arial"/>
              <a:buChar char="•"/>
              <a:tabLst>
                <a:tab pos="354965" algn="l"/>
                <a:tab pos="355600" algn="l"/>
              </a:tabLst>
            </a:pPr>
            <a:r>
              <a:rPr sz="2800" spc="-5" dirty="0">
                <a:latin typeface="Times New Roman"/>
                <a:cs typeface="Times New Roman"/>
              </a:rPr>
              <a:t>Negotiated </a:t>
            </a:r>
            <a:r>
              <a:rPr sz="2800" spc="-15" dirty="0">
                <a:latin typeface="Times New Roman"/>
                <a:cs typeface="Times New Roman"/>
              </a:rPr>
              <a:t>Transfer </a:t>
            </a:r>
            <a:r>
              <a:rPr sz="2800" dirty="0">
                <a:latin typeface="Times New Roman"/>
                <a:cs typeface="Times New Roman"/>
              </a:rPr>
              <a:t>Pricing </a:t>
            </a:r>
            <a:r>
              <a:rPr sz="2800" spc="-5" dirty="0">
                <a:latin typeface="Times New Roman"/>
                <a:cs typeface="Times New Roman"/>
              </a:rPr>
              <a:t>can be </a:t>
            </a:r>
            <a:r>
              <a:rPr sz="2800" dirty="0">
                <a:latin typeface="Times New Roman"/>
                <a:cs typeface="Times New Roman"/>
              </a:rPr>
              <a:t>defined </a:t>
            </a:r>
            <a:r>
              <a:rPr sz="2800" spc="-5" dirty="0">
                <a:latin typeface="Times New Roman"/>
                <a:cs typeface="Times New Roman"/>
              </a:rPr>
              <a:t>as</a:t>
            </a:r>
            <a:r>
              <a:rPr sz="2800" spc="-65" dirty="0">
                <a:latin typeface="Times New Roman"/>
                <a:cs typeface="Times New Roman"/>
              </a:rPr>
              <a:t> </a:t>
            </a:r>
            <a:r>
              <a:rPr sz="2800" dirty="0">
                <a:latin typeface="Times New Roman"/>
                <a:cs typeface="Times New Roman"/>
              </a:rPr>
              <a:t>the  </a:t>
            </a:r>
            <a:r>
              <a:rPr sz="2800" spc="-5" dirty="0">
                <a:latin typeface="Times New Roman"/>
                <a:cs typeface="Times New Roman"/>
              </a:rPr>
              <a:t>price set </a:t>
            </a:r>
            <a:r>
              <a:rPr sz="2800" dirty="0">
                <a:latin typeface="Times New Roman"/>
                <a:cs typeface="Times New Roman"/>
              </a:rPr>
              <a:t>by negotiation </a:t>
            </a:r>
            <a:r>
              <a:rPr sz="2800" spc="-5" dirty="0">
                <a:latin typeface="Times New Roman"/>
                <a:cs typeface="Times New Roman"/>
              </a:rPr>
              <a:t>between </a:t>
            </a:r>
            <a:r>
              <a:rPr sz="2800" dirty="0">
                <a:latin typeface="Times New Roman"/>
                <a:cs typeface="Times New Roman"/>
              </a:rPr>
              <a:t>the buying </a:t>
            </a:r>
            <a:r>
              <a:rPr sz="2800" spc="-5" dirty="0">
                <a:latin typeface="Times New Roman"/>
                <a:cs typeface="Times New Roman"/>
              </a:rPr>
              <a:t>and  selling</a:t>
            </a:r>
            <a:r>
              <a:rPr sz="2800" spc="-30" dirty="0">
                <a:latin typeface="Times New Roman"/>
                <a:cs typeface="Times New Roman"/>
              </a:rPr>
              <a:t> </a:t>
            </a:r>
            <a:r>
              <a:rPr sz="2800" dirty="0">
                <a:latin typeface="Times New Roman"/>
                <a:cs typeface="Times New Roman"/>
              </a:rPr>
              <a:t>divisions.</a:t>
            </a:r>
            <a:endParaRPr sz="2800">
              <a:latin typeface="Times New Roman"/>
              <a:cs typeface="Times New Roman"/>
            </a:endParaRPr>
          </a:p>
          <a:p>
            <a:pPr>
              <a:lnSpc>
                <a:spcPct val="100000"/>
              </a:lnSpc>
              <a:spcBef>
                <a:spcPts val="50"/>
              </a:spcBef>
              <a:buFont typeface="Arial"/>
              <a:buChar char="•"/>
            </a:pPr>
            <a:endParaRPr sz="4050">
              <a:latin typeface="Times New Roman"/>
              <a:cs typeface="Times New Roman"/>
            </a:endParaRPr>
          </a:p>
          <a:p>
            <a:pPr marL="438150" indent="-426084">
              <a:lnSpc>
                <a:spcPct val="100000"/>
              </a:lnSpc>
              <a:buFont typeface="Arial"/>
              <a:buChar char="•"/>
              <a:tabLst>
                <a:tab pos="437515" algn="l"/>
                <a:tab pos="438784" algn="l"/>
              </a:tabLst>
            </a:pPr>
            <a:r>
              <a:rPr sz="2800" spc="-5" dirty="0">
                <a:latin typeface="Times New Roman"/>
                <a:cs typeface="Times New Roman"/>
              </a:rPr>
              <a:t>The negotiated transfer</a:t>
            </a:r>
            <a:r>
              <a:rPr sz="2800" spc="-30" dirty="0">
                <a:latin typeface="Times New Roman"/>
                <a:cs typeface="Times New Roman"/>
              </a:rPr>
              <a:t> </a:t>
            </a:r>
            <a:r>
              <a:rPr sz="2800" spc="-5" dirty="0">
                <a:latin typeface="Times New Roman"/>
                <a:cs typeface="Times New Roman"/>
              </a:rPr>
              <a:t>prices,</a:t>
            </a:r>
            <a:endParaRPr sz="2800">
              <a:latin typeface="Times New Roman"/>
              <a:cs typeface="Times New Roman"/>
            </a:endParaRPr>
          </a:p>
          <a:p>
            <a:pPr marL="634365">
              <a:lnSpc>
                <a:spcPct val="100000"/>
              </a:lnSpc>
              <a:spcBef>
                <a:spcPts val="670"/>
              </a:spcBef>
            </a:pPr>
            <a:r>
              <a:rPr sz="2800" b="1" spc="-5" dirty="0">
                <a:latin typeface="Times New Roman"/>
                <a:cs typeface="Times New Roman"/>
              </a:rPr>
              <a:t>- </a:t>
            </a:r>
            <a:r>
              <a:rPr sz="2800" b="1" spc="-15" dirty="0">
                <a:latin typeface="Times New Roman"/>
                <a:cs typeface="Times New Roman"/>
              </a:rPr>
              <a:t>Seller’s</a:t>
            </a:r>
            <a:r>
              <a:rPr sz="2800" b="1" spc="5" dirty="0">
                <a:latin typeface="Times New Roman"/>
                <a:cs typeface="Times New Roman"/>
              </a:rPr>
              <a:t> </a:t>
            </a:r>
            <a:r>
              <a:rPr sz="2800" b="1" spc="-10" dirty="0">
                <a:latin typeface="Times New Roman"/>
                <a:cs typeface="Times New Roman"/>
              </a:rPr>
              <a:t>perspective:</a:t>
            </a:r>
            <a:endParaRPr sz="2800">
              <a:latin typeface="Times New Roman"/>
              <a:cs typeface="Times New Roman"/>
            </a:endParaRPr>
          </a:p>
        </p:txBody>
      </p:sp>
      <p:sp>
        <p:nvSpPr>
          <p:cNvPr id="3" name="object 3"/>
          <p:cNvSpPr txBox="1"/>
          <p:nvPr/>
        </p:nvSpPr>
        <p:spPr>
          <a:xfrm>
            <a:off x="1296161" y="3277361"/>
            <a:ext cx="7010400" cy="685800"/>
          </a:xfrm>
          <a:prstGeom prst="rect">
            <a:avLst/>
          </a:prstGeom>
          <a:solidFill>
            <a:srgbClr val="FBD4B5"/>
          </a:solidFill>
          <a:ln w="25907">
            <a:solidFill>
              <a:srgbClr val="000000"/>
            </a:solidFill>
          </a:ln>
        </p:spPr>
        <p:txBody>
          <a:bodyPr vert="horz" wrap="square" lIns="0" tIns="38735" rIns="0" bIns="0" rtlCol="0">
            <a:spAutoFit/>
          </a:bodyPr>
          <a:lstStyle/>
          <a:p>
            <a:pPr marL="46355">
              <a:lnSpc>
                <a:spcPct val="100000"/>
              </a:lnSpc>
              <a:spcBef>
                <a:spcPts val="305"/>
              </a:spcBef>
            </a:pPr>
            <a:r>
              <a:rPr sz="2800" spc="-15" dirty="0">
                <a:latin typeface="Times New Roman"/>
                <a:cs typeface="Times New Roman"/>
              </a:rPr>
              <a:t>Transfer </a:t>
            </a:r>
            <a:r>
              <a:rPr sz="2800" dirty="0">
                <a:latin typeface="Times New Roman"/>
                <a:cs typeface="Times New Roman"/>
              </a:rPr>
              <a:t>price </a:t>
            </a:r>
            <a:r>
              <a:rPr sz="2800" spc="-5" dirty="0">
                <a:latin typeface="Times New Roman"/>
                <a:cs typeface="Times New Roman"/>
              </a:rPr>
              <a:t>&gt; </a:t>
            </a:r>
            <a:r>
              <a:rPr sz="2800" spc="-45" dirty="0">
                <a:latin typeface="Times New Roman"/>
                <a:cs typeface="Times New Roman"/>
              </a:rPr>
              <a:t>Variable </a:t>
            </a:r>
            <a:r>
              <a:rPr sz="2800" spc="-5" dirty="0">
                <a:latin typeface="Times New Roman"/>
                <a:cs typeface="Times New Roman"/>
              </a:rPr>
              <a:t>cost + </a:t>
            </a:r>
            <a:r>
              <a:rPr sz="2800" dirty="0">
                <a:latin typeface="Times New Roman"/>
                <a:cs typeface="Times New Roman"/>
              </a:rPr>
              <a:t>opportunity</a:t>
            </a:r>
            <a:r>
              <a:rPr sz="2800" spc="-60" dirty="0">
                <a:latin typeface="Times New Roman"/>
                <a:cs typeface="Times New Roman"/>
              </a:rPr>
              <a:t> </a:t>
            </a:r>
            <a:r>
              <a:rPr sz="2800" spc="-5" dirty="0">
                <a:latin typeface="Times New Roman"/>
                <a:cs typeface="Times New Roman"/>
              </a:rPr>
              <a:t>cost</a:t>
            </a:r>
            <a:endParaRPr sz="2800">
              <a:latin typeface="Times New Roman"/>
              <a:cs typeface="Times New Roman"/>
            </a:endParaRPr>
          </a:p>
        </p:txBody>
      </p:sp>
      <p:sp>
        <p:nvSpPr>
          <p:cNvPr id="4" name="object 4"/>
          <p:cNvSpPr txBox="1"/>
          <p:nvPr/>
        </p:nvSpPr>
        <p:spPr>
          <a:xfrm>
            <a:off x="1158036" y="4328540"/>
            <a:ext cx="3957954" cy="452120"/>
          </a:xfrm>
          <a:prstGeom prst="rect">
            <a:avLst/>
          </a:prstGeom>
        </p:spPr>
        <p:txBody>
          <a:bodyPr vert="horz" wrap="square" lIns="0" tIns="12065" rIns="0" bIns="0" rtlCol="0">
            <a:spAutoFit/>
          </a:bodyPr>
          <a:lstStyle/>
          <a:p>
            <a:pPr marL="12700">
              <a:lnSpc>
                <a:spcPct val="100000"/>
              </a:lnSpc>
              <a:spcBef>
                <a:spcPts val="95"/>
              </a:spcBef>
            </a:pPr>
            <a:r>
              <a:rPr sz="2800" b="1" spc="-5" dirty="0">
                <a:latin typeface="Times New Roman"/>
                <a:cs typeface="Times New Roman"/>
              </a:rPr>
              <a:t>- </a:t>
            </a:r>
            <a:r>
              <a:rPr sz="2800" b="1" spc="-15" dirty="0">
                <a:latin typeface="Times New Roman"/>
                <a:cs typeface="Times New Roman"/>
              </a:rPr>
              <a:t>Purchaser’s </a:t>
            </a:r>
            <a:r>
              <a:rPr sz="2800" b="1" spc="-10" dirty="0">
                <a:latin typeface="Times New Roman"/>
                <a:cs typeface="Times New Roman"/>
              </a:rPr>
              <a:t>perspective:</a:t>
            </a:r>
            <a:endParaRPr sz="2800">
              <a:latin typeface="Times New Roman"/>
              <a:cs typeface="Times New Roman"/>
            </a:endParaRPr>
          </a:p>
        </p:txBody>
      </p:sp>
      <p:sp>
        <p:nvSpPr>
          <p:cNvPr id="5" name="object 5"/>
          <p:cNvSpPr txBox="1"/>
          <p:nvPr/>
        </p:nvSpPr>
        <p:spPr>
          <a:xfrm>
            <a:off x="1315974" y="4801361"/>
            <a:ext cx="6990715" cy="1066800"/>
          </a:xfrm>
          <a:prstGeom prst="rect">
            <a:avLst/>
          </a:prstGeom>
          <a:solidFill>
            <a:srgbClr val="FBD4B5"/>
          </a:solidFill>
          <a:ln w="25907">
            <a:solidFill>
              <a:srgbClr val="000000"/>
            </a:solidFill>
          </a:ln>
        </p:spPr>
        <p:txBody>
          <a:bodyPr vert="horz" wrap="square" lIns="0" tIns="51435" rIns="0" bIns="0" rtlCol="0">
            <a:spAutoFit/>
          </a:bodyPr>
          <a:lstStyle/>
          <a:p>
            <a:pPr marR="552450" algn="ctr">
              <a:lnSpc>
                <a:spcPct val="100000"/>
              </a:lnSpc>
              <a:spcBef>
                <a:spcPts val="405"/>
              </a:spcBef>
            </a:pPr>
            <a:r>
              <a:rPr sz="2800" spc="-15" dirty="0">
                <a:latin typeface="Times New Roman"/>
                <a:cs typeface="Times New Roman"/>
              </a:rPr>
              <a:t>Transfer </a:t>
            </a:r>
            <a:r>
              <a:rPr sz="2800" dirty="0">
                <a:latin typeface="Times New Roman"/>
                <a:cs typeface="Times New Roman"/>
              </a:rPr>
              <a:t>price </a:t>
            </a:r>
            <a:r>
              <a:rPr sz="2800" spc="-5" dirty="0">
                <a:latin typeface="Times New Roman"/>
                <a:cs typeface="Times New Roman"/>
              </a:rPr>
              <a:t>&lt; Cost of </a:t>
            </a:r>
            <a:r>
              <a:rPr sz="2800" dirty="0">
                <a:latin typeface="Times New Roman"/>
                <a:cs typeface="Times New Roman"/>
              </a:rPr>
              <a:t>buying from</a:t>
            </a:r>
            <a:r>
              <a:rPr sz="2800" spc="-75" dirty="0">
                <a:latin typeface="Times New Roman"/>
                <a:cs typeface="Times New Roman"/>
              </a:rPr>
              <a:t> </a:t>
            </a:r>
            <a:r>
              <a:rPr sz="2800" dirty="0">
                <a:latin typeface="Times New Roman"/>
                <a:cs typeface="Times New Roman"/>
              </a:rPr>
              <a:t>outside</a:t>
            </a:r>
            <a:endParaRPr sz="2800">
              <a:latin typeface="Times New Roman"/>
              <a:cs typeface="Times New Roman"/>
            </a:endParaRPr>
          </a:p>
          <a:p>
            <a:pPr marR="831215" algn="ctr">
              <a:lnSpc>
                <a:spcPct val="100000"/>
              </a:lnSpc>
              <a:spcBef>
                <a:spcPts val="675"/>
              </a:spcBef>
            </a:pPr>
            <a:r>
              <a:rPr sz="2800" spc="-5" dirty="0">
                <a:latin typeface="Times New Roman"/>
                <a:cs typeface="Times New Roman"/>
              </a:rPr>
              <a:t>suppliers</a:t>
            </a:r>
            <a:endParaRPr sz="2800">
              <a:latin typeface="Times New Roman"/>
              <a:cs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415797"/>
            <a:ext cx="7806690" cy="1489075"/>
          </a:xfrm>
          <a:prstGeom prst="rect">
            <a:avLst/>
          </a:prstGeom>
        </p:spPr>
        <p:txBody>
          <a:bodyPr vert="horz" wrap="square" lIns="0" tIns="12700" rIns="0" bIns="0" rtlCol="0">
            <a:spAutoFit/>
          </a:bodyPr>
          <a:lstStyle/>
          <a:p>
            <a:pPr marL="12700" marR="5080">
              <a:lnSpc>
                <a:spcPct val="100000"/>
              </a:lnSpc>
              <a:spcBef>
                <a:spcPts val="100"/>
              </a:spcBef>
              <a:tabLst>
                <a:tab pos="2263775" algn="l"/>
                <a:tab pos="2924175" algn="l"/>
              </a:tabLst>
            </a:pPr>
            <a:r>
              <a:rPr spc="-5" dirty="0"/>
              <a:t>Benefits	</a:t>
            </a:r>
            <a:r>
              <a:rPr dirty="0"/>
              <a:t>of	Negotiate</a:t>
            </a:r>
            <a:r>
              <a:rPr spc="-155" dirty="0"/>
              <a:t> </a:t>
            </a:r>
            <a:r>
              <a:rPr spc="-50" dirty="0"/>
              <a:t>Transfer  </a:t>
            </a:r>
            <a:r>
              <a:rPr dirty="0"/>
              <a:t>Pricing</a:t>
            </a:r>
          </a:p>
        </p:txBody>
      </p:sp>
      <p:sp>
        <p:nvSpPr>
          <p:cNvPr id="3" name="object 3"/>
          <p:cNvSpPr txBox="1"/>
          <p:nvPr/>
        </p:nvSpPr>
        <p:spPr>
          <a:xfrm>
            <a:off x="535940" y="1999615"/>
            <a:ext cx="8061959" cy="3757295"/>
          </a:xfrm>
          <a:prstGeom prst="rect">
            <a:avLst/>
          </a:prstGeom>
        </p:spPr>
        <p:txBody>
          <a:bodyPr vert="horz" wrap="square" lIns="0" tIns="12700" rIns="0" bIns="0" rtlCol="0">
            <a:spAutoFit/>
          </a:bodyPr>
          <a:lstStyle/>
          <a:p>
            <a:pPr marL="355600" marR="5080" indent="-342900">
              <a:lnSpc>
                <a:spcPct val="100000"/>
              </a:lnSpc>
              <a:spcBef>
                <a:spcPts val="100"/>
              </a:spcBef>
              <a:buFont typeface="Arial"/>
              <a:buChar char="•"/>
              <a:tabLst>
                <a:tab pos="469900" algn="l"/>
                <a:tab pos="470534" algn="l"/>
              </a:tabLst>
            </a:pPr>
            <a:r>
              <a:rPr dirty="0"/>
              <a:t>	</a:t>
            </a:r>
            <a:r>
              <a:rPr sz="3600" spc="-5" dirty="0">
                <a:latin typeface="Times New Roman"/>
                <a:cs typeface="Times New Roman"/>
              </a:rPr>
              <a:t>Not </a:t>
            </a:r>
            <a:r>
              <a:rPr sz="3600" dirty="0">
                <a:latin typeface="Times New Roman"/>
                <a:cs typeface="Times New Roman"/>
              </a:rPr>
              <a:t>need of active market for a</a:t>
            </a:r>
            <a:r>
              <a:rPr sz="3600" spc="-40" dirty="0">
                <a:latin typeface="Times New Roman"/>
                <a:cs typeface="Times New Roman"/>
              </a:rPr>
              <a:t> </a:t>
            </a:r>
            <a:r>
              <a:rPr sz="3600" spc="-5" dirty="0">
                <a:latin typeface="Times New Roman"/>
                <a:cs typeface="Times New Roman"/>
              </a:rPr>
              <a:t>particular  </a:t>
            </a:r>
            <a:r>
              <a:rPr sz="3600" dirty="0">
                <a:latin typeface="Times New Roman"/>
                <a:cs typeface="Times New Roman"/>
              </a:rPr>
              <a:t>good.</a:t>
            </a:r>
            <a:endParaRPr sz="3600">
              <a:latin typeface="Times New Roman"/>
              <a:cs typeface="Times New Roman"/>
            </a:endParaRPr>
          </a:p>
          <a:p>
            <a:pPr marL="469900" indent="-457834">
              <a:lnSpc>
                <a:spcPct val="100000"/>
              </a:lnSpc>
              <a:spcBef>
                <a:spcPts val="860"/>
              </a:spcBef>
              <a:buFont typeface="Arial"/>
              <a:buChar char="•"/>
              <a:tabLst>
                <a:tab pos="469900" algn="l"/>
                <a:tab pos="470534" algn="l"/>
              </a:tabLst>
            </a:pPr>
            <a:r>
              <a:rPr sz="3600" dirty="0">
                <a:latin typeface="Times New Roman"/>
                <a:cs typeface="Times New Roman"/>
              </a:rPr>
              <a:t>Full </a:t>
            </a:r>
            <a:r>
              <a:rPr sz="3600" spc="-5" dirty="0">
                <a:latin typeface="Times New Roman"/>
                <a:cs typeface="Times New Roman"/>
              </a:rPr>
              <a:t>autonomy </a:t>
            </a:r>
            <a:r>
              <a:rPr sz="3600" dirty="0">
                <a:latin typeface="Times New Roman"/>
                <a:cs typeface="Times New Roman"/>
              </a:rPr>
              <a:t>to buy and</a:t>
            </a:r>
            <a:r>
              <a:rPr sz="3600" spc="-20" dirty="0">
                <a:latin typeface="Times New Roman"/>
                <a:cs typeface="Times New Roman"/>
              </a:rPr>
              <a:t> </a:t>
            </a:r>
            <a:r>
              <a:rPr sz="3600" spc="-5" dirty="0">
                <a:latin typeface="Times New Roman"/>
                <a:cs typeface="Times New Roman"/>
              </a:rPr>
              <a:t>sell.</a:t>
            </a:r>
            <a:endParaRPr sz="3600">
              <a:latin typeface="Times New Roman"/>
              <a:cs typeface="Times New Roman"/>
            </a:endParaRPr>
          </a:p>
          <a:p>
            <a:pPr marL="469900" indent="-457834">
              <a:lnSpc>
                <a:spcPct val="100000"/>
              </a:lnSpc>
              <a:spcBef>
                <a:spcPts val="870"/>
              </a:spcBef>
              <a:buFont typeface="Arial"/>
              <a:buChar char="•"/>
              <a:tabLst>
                <a:tab pos="469900" algn="l"/>
                <a:tab pos="470534" algn="l"/>
              </a:tabLst>
            </a:pPr>
            <a:r>
              <a:rPr sz="3600" dirty="0">
                <a:latin typeface="Times New Roman"/>
                <a:cs typeface="Times New Roman"/>
              </a:rPr>
              <a:t>Managers are fully</a:t>
            </a:r>
            <a:r>
              <a:rPr sz="3600" spc="-5" dirty="0">
                <a:latin typeface="Times New Roman"/>
                <a:cs typeface="Times New Roman"/>
              </a:rPr>
              <a:t> </a:t>
            </a:r>
            <a:r>
              <a:rPr sz="3600" dirty="0">
                <a:latin typeface="Times New Roman"/>
                <a:cs typeface="Times New Roman"/>
              </a:rPr>
              <a:t>informed.</a:t>
            </a:r>
            <a:endParaRPr sz="3600">
              <a:latin typeface="Times New Roman"/>
              <a:cs typeface="Times New Roman"/>
            </a:endParaRPr>
          </a:p>
          <a:p>
            <a:pPr marL="462280" indent="-450215">
              <a:lnSpc>
                <a:spcPct val="100000"/>
              </a:lnSpc>
              <a:spcBef>
                <a:spcPts val="860"/>
              </a:spcBef>
              <a:buFont typeface="Arial"/>
              <a:buChar char="•"/>
              <a:tabLst>
                <a:tab pos="462280" algn="l"/>
                <a:tab pos="462915" algn="l"/>
              </a:tabLst>
            </a:pPr>
            <a:r>
              <a:rPr sz="3600" spc="-35" dirty="0">
                <a:latin typeface="Times New Roman"/>
                <a:cs typeface="Times New Roman"/>
              </a:rPr>
              <a:t>Time </a:t>
            </a:r>
            <a:r>
              <a:rPr sz="3600" dirty="0">
                <a:latin typeface="Times New Roman"/>
                <a:cs typeface="Times New Roman"/>
              </a:rPr>
              <a:t>saving</a:t>
            </a:r>
            <a:r>
              <a:rPr sz="3600" spc="20" dirty="0">
                <a:latin typeface="Times New Roman"/>
                <a:cs typeface="Times New Roman"/>
              </a:rPr>
              <a:t> </a:t>
            </a:r>
            <a:r>
              <a:rPr sz="3600" dirty="0">
                <a:latin typeface="Times New Roman"/>
                <a:cs typeface="Times New Roman"/>
              </a:rPr>
              <a:t>method.</a:t>
            </a:r>
            <a:endParaRPr sz="3600">
              <a:latin typeface="Times New Roman"/>
              <a:cs typeface="Times New Roman"/>
            </a:endParaRPr>
          </a:p>
          <a:p>
            <a:pPr marL="469900" indent="-457834">
              <a:lnSpc>
                <a:spcPct val="100000"/>
              </a:lnSpc>
              <a:spcBef>
                <a:spcPts val="869"/>
              </a:spcBef>
              <a:buFont typeface="Arial"/>
              <a:buChar char="•"/>
              <a:tabLst>
                <a:tab pos="469900" algn="l"/>
                <a:tab pos="470534" algn="l"/>
              </a:tabLst>
            </a:pPr>
            <a:r>
              <a:rPr sz="3600" spc="-5" dirty="0">
                <a:latin typeface="Times New Roman"/>
                <a:cs typeface="Times New Roman"/>
              </a:rPr>
              <a:t>Motivational</a:t>
            </a:r>
            <a:r>
              <a:rPr sz="3600" spc="5" dirty="0">
                <a:latin typeface="Times New Roman"/>
                <a:cs typeface="Times New Roman"/>
              </a:rPr>
              <a:t> </a:t>
            </a:r>
            <a:r>
              <a:rPr sz="3600" dirty="0">
                <a:latin typeface="Times New Roman"/>
                <a:cs typeface="Times New Roman"/>
              </a:rPr>
              <a:t>factor</a:t>
            </a:r>
            <a:endParaRPr sz="3600">
              <a:latin typeface="Times New Roman"/>
              <a:cs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346075" marR="5080">
              <a:lnSpc>
                <a:spcPct val="100000"/>
              </a:lnSpc>
              <a:spcBef>
                <a:spcPts val="100"/>
              </a:spcBef>
            </a:pPr>
            <a:r>
              <a:rPr spc="-5" dirty="0"/>
              <a:t>Drawbacks </a:t>
            </a:r>
            <a:r>
              <a:rPr dirty="0"/>
              <a:t>of </a:t>
            </a:r>
            <a:r>
              <a:rPr spc="-5" dirty="0"/>
              <a:t>Negotiate  </a:t>
            </a:r>
            <a:r>
              <a:rPr spc="-45" dirty="0"/>
              <a:t>Transfer</a:t>
            </a:r>
            <a:r>
              <a:rPr spc="-130" dirty="0"/>
              <a:t> </a:t>
            </a:r>
            <a:r>
              <a:rPr dirty="0"/>
              <a:t>Pricing</a:t>
            </a:r>
          </a:p>
        </p:txBody>
      </p:sp>
      <p:sp>
        <p:nvSpPr>
          <p:cNvPr id="3" name="object 3"/>
          <p:cNvSpPr txBox="1"/>
          <p:nvPr/>
        </p:nvSpPr>
        <p:spPr>
          <a:xfrm>
            <a:off x="535940" y="2074291"/>
            <a:ext cx="7706359" cy="3926840"/>
          </a:xfrm>
          <a:prstGeom prst="rect">
            <a:avLst/>
          </a:prstGeom>
        </p:spPr>
        <p:txBody>
          <a:bodyPr vert="horz" wrap="square" lIns="0" tIns="12065" rIns="0" bIns="0" rtlCol="0">
            <a:spAutoFit/>
          </a:bodyPr>
          <a:lstStyle/>
          <a:p>
            <a:pPr marL="355600" marR="918844" indent="-342900">
              <a:lnSpc>
                <a:spcPct val="100000"/>
              </a:lnSpc>
              <a:spcBef>
                <a:spcPts val="95"/>
              </a:spcBef>
              <a:buFont typeface="Arial"/>
              <a:buChar char="•"/>
              <a:tabLst>
                <a:tab pos="355600" algn="l"/>
              </a:tabLst>
            </a:pPr>
            <a:r>
              <a:rPr sz="4000" spc="-5" dirty="0">
                <a:latin typeface="Times New Roman"/>
                <a:cs typeface="Times New Roman"/>
              </a:rPr>
              <a:t>The </a:t>
            </a:r>
            <a:r>
              <a:rPr sz="4000" dirty="0">
                <a:latin typeface="Times New Roman"/>
                <a:cs typeface="Times New Roman"/>
              </a:rPr>
              <a:t>parties </a:t>
            </a:r>
            <a:r>
              <a:rPr sz="4000" spc="-5" dirty="0">
                <a:latin typeface="Times New Roman"/>
                <a:cs typeface="Times New Roman"/>
              </a:rPr>
              <a:t>does </a:t>
            </a:r>
            <a:r>
              <a:rPr sz="4000" dirty="0">
                <a:latin typeface="Times New Roman"/>
                <a:cs typeface="Times New Roman"/>
              </a:rPr>
              <a:t>not </a:t>
            </a:r>
            <a:r>
              <a:rPr sz="4000" spc="-5" dirty="0">
                <a:latin typeface="Times New Roman"/>
                <a:cs typeface="Times New Roman"/>
              </a:rPr>
              <a:t>have </a:t>
            </a:r>
            <a:r>
              <a:rPr sz="4000" dirty="0">
                <a:latin typeface="Times New Roman"/>
                <a:cs typeface="Times New Roman"/>
              </a:rPr>
              <a:t>equal  </a:t>
            </a:r>
            <a:r>
              <a:rPr sz="4000" spc="-10" dirty="0">
                <a:latin typeface="Times New Roman"/>
                <a:cs typeface="Times New Roman"/>
              </a:rPr>
              <a:t>bargaining</a:t>
            </a:r>
            <a:r>
              <a:rPr sz="4000" spc="-30" dirty="0">
                <a:latin typeface="Times New Roman"/>
                <a:cs typeface="Times New Roman"/>
              </a:rPr>
              <a:t> </a:t>
            </a:r>
            <a:r>
              <a:rPr sz="4000" spc="-5" dirty="0">
                <a:latin typeface="Times New Roman"/>
                <a:cs typeface="Times New Roman"/>
              </a:rPr>
              <a:t>power</a:t>
            </a:r>
            <a:endParaRPr sz="4000">
              <a:latin typeface="Times New Roman"/>
              <a:cs typeface="Times New Roman"/>
            </a:endParaRPr>
          </a:p>
          <a:p>
            <a:pPr marL="355600" marR="2131695" indent="-342900">
              <a:lnSpc>
                <a:spcPct val="100000"/>
              </a:lnSpc>
              <a:spcBef>
                <a:spcPts val="960"/>
              </a:spcBef>
              <a:buFont typeface="Arial"/>
              <a:buChar char="•"/>
              <a:tabLst>
                <a:tab pos="355600" algn="l"/>
              </a:tabLst>
            </a:pPr>
            <a:r>
              <a:rPr sz="4000" dirty="0">
                <a:latin typeface="Times New Roman"/>
                <a:cs typeface="Times New Roman"/>
              </a:rPr>
              <a:t>Risk for disharmony</a:t>
            </a:r>
            <a:r>
              <a:rPr sz="4000" spc="-70" dirty="0">
                <a:latin typeface="Times New Roman"/>
                <a:cs typeface="Times New Roman"/>
              </a:rPr>
              <a:t> </a:t>
            </a:r>
            <a:r>
              <a:rPr sz="4000" spc="-5" dirty="0">
                <a:latin typeface="Times New Roman"/>
                <a:cs typeface="Times New Roman"/>
              </a:rPr>
              <a:t>with  </a:t>
            </a:r>
            <a:r>
              <a:rPr sz="4000" dirty="0">
                <a:latin typeface="Times New Roman"/>
                <a:cs typeface="Times New Roman"/>
              </a:rPr>
              <a:t>opportunity</a:t>
            </a:r>
            <a:r>
              <a:rPr sz="4000" spc="-30" dirty="0">
                <a:latin typeface="Times New Roman"/>
                <a:cs typeface="Times New Roman"/>
              </a:rPr>
              <a:t> </a:t>
            </a:r>
            <a:r>
              <a:rPr sz="4000" dirty="0">
                <a:latin typeface="Times New Roman"/>
                <a:cs typeface="Times New Roman"/>
              </a:rPr>
              <a:t>costs.</a:t>
            </a:r>
            <a:endParaRPr sz="4000">
              <a:latin typeface="Times New Roman"/>
              <a:cs typeface="Times New Roman"/>
            </a:endParaRPr>
          </a:p>
          <a:p>
            <a:pPr marL="355600" marR="5080" indent="-342900">
              <a:lnSpc>
                <a:spcPct val="100000"/>
              </a:lnSpc>
              <a:spcBef>
                <a:spcPts val="960"/>
              </a:spcBef>
              <a:buFont typeface="Arial"/>
              <a:buChar char="•"/>
              <a:tabLst>
                <a:tab pos="355600" algn="l"/>
              </a:tabLst>
            </a:pPr>
            <a:r>
              <a:rPr sz="4000" spc="-5" dirty="0">
                <a:latin typeface="Times New Roman"/>
                <a:cs typeface="Times New Roman"/>
              </a:rPr>
              <a:t>Conflicts on </a:t>
            </a:r>
            <a:r>
              <a:rPr sz="4000" dirty="0">
                <a:latin typeface="Times New Roman"/>
                <a:cs typeface="Times New Roman"/>
              </a:rPr>
              <a:t>transfer </a:t>
            </a:r>
            <a:r>
              <a:rPr sz="4000" spc="-5" dirty="0">
                <a:latin typeface="Times New Roman"/>
                <a:cs typeface="Times New Roman"/>
              </a:rPr>
              <a:t>prices between  </a:t>
            </a:r>
            <a:r>
              <a:rPr sz="4000" dirty="0">
                <a:latin typeface="Times New Roman"/>
                <a:cs typeface="Times New Roman"/>
              </a:rPr>
              <a:t>divisions</a:t>
            </a:r>
            <a:endParaRPr sz="4000">
              <a:latin typeface="Times New Roman"/>
              <a:cs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E5CE15-FB84-1E45-BC38-50E6994D54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0"/>
            <a:ext cx="9220200" cy="7086600"/>
          </a:xfrm>
          <a:prstGeom prst="rect">
            <a:avLst/>
          </a:prstGeom>
        </p:spPr>
      </p:pic>
    </p:spTree>
    <p:extLst>
      <p:ext uri="{BB962C8B-B14F-4D97-AF65-F5344CB8AC3E}">
        <p14:creationId xmlns:p14="http://schemas.microsoft.com/office/powerpoint/2010/main" val="7873292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4ED5A7-FC8B-2B40-810C-0937BA7DC0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00"/>
            <a:ext cx="9144000" cy="6210300"/>
          </a:xfrm>
          <a:prstGeom prst="rect">
            <a:avLst/>
          </a:prstGeom>
        </p:spPr>
      </p:pic>
    </p:spTree>
    <p:extLst>
      <p:ext uri="{BB962C8B-B14F-4D97-AF65-F5344CB8AC3E}">
        <p14:creationId xmlns:p14="http://schemas.microsoft.com/office/powerpoint/2010/main" val="16171520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52678" y="1536903"/>
            <a:ext cx="7762240" cy="3318510"/>
          </a:xfrm>
          <a:prstGeom prst="rect">
            <a:avLst/>
          </a:prstGeom>
        </p:spPr>
        <p:txBody>
          <a:bodyPr vert="horz" wrap="square" lIns="0" tIns="12700" rIns="0" bIns="0" rtlCol="0">
            <a:spAutoFit/>
          </a:bodyPr>
          <a:lstStyle/>
          <a:p>
            <a:pPr marL="635" algn="ctr">
              <a:lnSpc>
                <a:spcPct val="100000"/>
              </a:lnSpc>
              <a:spcBef>
                <a:spcPts val="100"/>
              </a:spcBef>
            </a:pPr>
            <a:r>
              <a:rPr sz="7200" spc="-150" dirty="0"/>
              <a:t>ADVANTAGES</a:t>
            </a:r>
            <a:endParaRPr sz="7200"/>
          </a:p>
          <a:p>
            <a:pPr marL="12700" marR="5080" indent="-635" algn="ctr">
              <a:lnSpc>
                <a:spcPct val="100000"/>
              </a:lnSpc>
              <a:spcBef>
                <a:spcPts val="5"/>
              </a:spcBef>
            </a:pPr>
            <a:r>
              <a:rPr sz="7200" spc="-5" dirty="0"/>
              <a:t>&amp;             DISAD</a:t>
            </a:r>
            <a:r>
              <a:rPr sz="7200" spc="-944" dirty="0"/>
              <a:t>V</a:t>
            </a:r>
            <a:r>
              <a:rPr sz="7200" spc="-5" dirty="0"/>
              <a:t>AN</a:t>
            </a:r>
            <a:r>
              <a:rPr sz="7200" spc="-550" dirty="0"/>
              <a:t>T</a:t>
            </a:r>
            <a:r>
              <a:rPr sz="7200" spc="-5" dirty="0"/>
              <a:t>AGES</a:t>
            </a:r>
            <a:endParaRPr sz="7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530453" y="2573223"/>
            <a:ext cx="8162925" cy="1245870"/>
          </a:xfrm>
          <a:prstGeom prst="rect">
            <a:avLst/>
          </a:prstGeom>
        </p:spPr>
        <p:txBody>
          <a:bodyPr vert="horz" wrap="square" lIns="0" tIns="13335" rIns="0" bIns="0" rtlCol="0">
            <a:spAutoFit/>
          </a:bodyPr>
          <a:lstStyle/>
          <a:p>
            <a:pPr marL="12700">
              <a:lnSpc>
                <a:spcPct val="100000"/>
              </a:lnSpc>
              <a:spcBef>
                <a:spcPts val="105"/>
              </a:spcBef>
            </a:pPr>
            <a:r>
              <a:rPr sz="8000" dirty="0"/>
              <a:t>INTRO</a:t>
            </a:r>
            <a:r>
              <a:rPr sz="8000" spc="20" dirty="0"/>
              <a:t>D</a:t>
            </a:r>
            <a:r>
              <a:rPr sz="8000" dirty="0"/>
              <a:t>UCTION</a:t>
            </a:r>
            <a:endParaRPr sz="80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2140" y="429514"/>
            <a:ext cx="3454400" cy="848360"/>
          </a:xfrm>
          <a:prstGeom prst="rect">
            <a:avLst/>
          </a:prstGeom>
        </p:spPr>
        <p:txBody>
          <a:bodyPr vert="horz" wrap="square" lIns="0" tIns="12700" rIns="0" bIns="0" rtlCol="0">
            <a:spAutoFit/>
          </a:bodyPr>
          <a:lstStyle/>
          <a:p>
            <a:pPr marL="12700">
              <a:lnSpc>
                <a:spcPct val="100000"/>
              </a:lnSpc>
              <a:spcBef>
                <a:spcPts val="100"/>
              </a:spcBef>
            </a:pPr>
            <a:r>
              <a:rPr sz="5400" spc="-5" dirty="0"/>
              <a:t>Advantages</a:t>
            </a:r>
            <a:endParaRPr sz="5400"/>
          </a:p>
        </p:txBody>
      </p:sp>
      <p:sp>
        <p:nvSpPr>
          <p:cNvPr id="3" name="object 3"/>
          <p:cNvSpPr txBox="1"/>
          <p:nvPr/>
        </p:nvSpPr>
        <p:spPr>
          <a:xfrm>
            <a:off x="612140" y="1418589"/>
            <a:ext cx="7585075" cy="3977004"/>
          </a:xfrm>
          <a:prstGeom prst="rect">
            <a:avLst/>
          </a:prstGeom>
        </p:spPr>
        <p:txBody>
          <a:bodyPr vert="horz" wrap="square" lIns="0" tIns="67945" rIns="0" bIns="0" rtlCol="0">
            <a:spAutoFit/>
          </a:bodyPr>
          <a:lstStyle/>
          <a:p>
            <a:pPr marL="355600" marR="5080" indent="-343535">
              <a:lnSpc>
                <a:spcPts val="3460"/>
              </a:lnSpc>
              <a:spcBef>
                <a:spcPts val="535"/>
              </a:spcBef>
              <a:buFont typeface="Arial"/>
              <a:buChar char="•"/>
              <a:tabLst>
                <a:tab pos="355600" algn="l"/>
                <a:tab pos="356235" algn="l"/>
              </a:tabLst>
            </a:pPr>
            <a:r>
              <a:rPr sz="3200" dirty="0">
                <a:latin typeface="Times New Roman"/>
                <a:cs typeface="Times New Roman"/>
              </a:rPr>
              <a:t>Allows the company to generate profit  figures for each division in separate</a:t>
            </a:r>
            <a:r>
              <a:rPr sz="3200" spc="-85" dirty="0">
                <a:latin typeface="Times New Roman"/>
                <a:cs typeface="Times New Roman"/>
              </a:rPr>
              <a:t> </a:t>
            </a:r>
            <a:r>
              <a:rPr sz="3200" spc="-25" dirty="0">
                <a:latin typeface="Times New Roman"/>
                <a:cs typeface="Times New Roman"/>
              </a:rPr>
              <a:t>manner.</a:t>
            </a:r>
            <a:endParaRPr sz="3200">
              <a:latin typeface="Times New Roman"/>
              <a:cs typeface="Times New Roman"/>
            </a:endParaRPr>
          </a:p>
          <a:p>
            <a:pPr>
              <a:lnSpc>
                <a:spcPct val="100000"/>
              </a:lnSpc>
              <a:spcBef>
                <a:spcPts val="50"/>
              </a:spcBef>
              <a:buFont typeface="Arial"/>
              <a:buChar char="•"/>
            </a:pPr>
            <a:endParaRPr sz="4250">
              <a:latin typeface="Times New Roman"/>
              <a:cs typeface="Times New Roman"/>
            </a:endParaRPr>
          </a:p>
          <a:p>
            <a:pPr marL="355600" marR="6350" indent="-343535">
              <a:lnSpc>
                <a:spcPct val="90000"/>
              </a:lnSpc>
              <a:buFont typeface="Arial"/>
              <a:buChar char="•"/>
              <a:tabLst>
                <a:tab pos="355600" algn="l"/>
                <a:tab pos="356235" algn="l"/>
              </a:tabLst>
            </a:pPr>
            <a:r>
              <a:rPr sz="3200" dirty="0">
                <a:latin typeface="Times New Roman"/>
                <a:cs typeface="Times New Roman"/>
              </a:rPr>
              <a:t>The sales, pricing and the production  departments can be coordinated through</a:t>
            </a:r>
            <a:r>
              <a:rPr sz="3200" spc="-114" dirty="0">
                <a:latin typeface="Times New Roman"/>
                <a:cs typeface="Times New Roman"/>
              </a:rPr>
              <a:t> </a:t>
            </a:r>
            <a:r>
              <a:rPr sz="3200" dirty="0">
                <a:latin typeface="Times New Roman"/>
                <a:cs typeface="Times New Roman"/>
              </a:rPr>
              <a:t>this  method</a:t>
            </a:r>
            <a:endParaRPr sz="3200">
              <a:latin typeface="Times New Roman"/>
              <a:cs typeface="Times New Roman"/>
            </a:endParaRPr>
          </a:p>
          <a:p>
            <a:pPr>
              <a:lnSpc>
                <a:spcPct val="100000"/>
              </a:lnSpc>
              <a:spcBef>
                <a:spcPts val="10"/>
              </a:spcBef>
              <a:buFont typeface="Arial"/>
              <a:buChar char="•"/>
            </a:pPr>
            <a:endParaRPr sz="4000">
              <a:latin typeface="Times New Roman"/>
              <a:cs typeface="Times New Roman"/>
            </a:endParaRPr>
          </a:p>
          <a:p>
            <a:pPr marL="355600" indent="-343535">
              <a:lnSpc>
                <a:spcPct val="100000"/>
              </a:lnSpc>
              <a:buFont typeface="Arial"/>
              <a:buChar char="•"/>
              <a:tabLst>
                <a:tab pos="355600" algn="l"/>
                <a:tab pos="356235" algn="l"/>
                <a:tab pos="1926589" algn="l"/>
              </a:tabLst>
            </a:pPr>
            <a:r>
              <a:rPr sz="3200" dirty="0">
                <a:latin typeface="Times New Roman"/>
                <a:cs typeface="Times New Roman"/>
              </a:rPr>
              <a:t>Helps</a:t>
            </a:r>
            <a:r>
              <a:rPr sz="3200" spc="15" dirty="0">
                <a:latin typeface="Times New Roman"/>
                <a:cs typeface="Times New Roman"/>
              </a:rPr>
              <a:t> </a:t>
            </a:r>
            <a:r>
              <a:rPr sz="3200" dirty="0">
                <a:latin typeface="Times New Roman"/>
                <a:cs typeface="Times New Roman"/>
              </a:rPr>
              <a:t>in	resource</a:t>
            </a:r>
            <a:r>
              <a:rPr sz="3200" spc="-35" dirty="0">
                <a:latin typeface="Times New Roman"/>
                <a:cs typeface="Times New Roman"/>
              </a:rPr>
              <a:t> </a:t>
            </a:r>
            <a:r>
              <a:rPr sz="3200" dirty="0">
                <a:latin typeface="Times New Roman"/>
                <a:cs typeface="Times New Roman"/>
              </a:rPr>
              <a:t>allocation</a:t>
            </a:r>
            <a:endParaRPr sz="3200">
              <a:latin typeface="Times New Roman"/>
              <a:cs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827658"/>
            <a:ext cx="7467600" cy="3401060"/>
          </a:xfrm>
          <a:prstGeom prst="rect">
            <a:avLst/>
          </a:prstGeom>
        </p:spPr>
        <p:txBody>
          <a:bodyPr vert="horz" wrap="square" lIns="0" tIns="13335" rIns="0" bIns="0" rtlCol="0">
            <a:spAutoFit/>
          </a:bodyPr>
          <a:lstStyle/>
          <a:p>
            <a:pPr marL="355600" marR="5080" indent="-342900">
              <a:lnSpc>
                <a:spcPct val="100000"/>
              </a:lnSpc>
              <a:spcBef>
                <a:spcPts val="105"/>
              </a:spcBef>
              <a:buFont typeface="Arial"/>
              <a:buChar char="•"/>
              <a:tabLst>
                <a:tab pos="354965" algn="l"/>
                <a:tab pos="355600" algn="l"/>
              </a:tabLst>
            </a:pPr>
            <a:r>
              <a:rPr sz="3200" dirty="0">
                <a:latin typeface="Times New Roman"/>
                <a:cs typeface="Times New Roman"/>
              </a:rPr>
              <a:t>Performance evaluation of each department  </a:t>
            </a:r>
            <a:r>
              <a:rPr sz="3200" spc="5" dirty="0">
                <a:latin typeface="Times New Roman"/>
                <a:cs typeface="Times New Roman"/>
              </a:rPr>
              <a:t>becomes</a:t>
            </a:r>
            <a:r>
              <a:rPr sz="3200" spc="-35" dirty="0">
                <a:latin typeface="Times New Roman"/>
                <a:cs typeface="Times New Roman"/>
              </a:rPr>
              <a:t> </a:t>
            </a:r>
            <a:r>
              <a:rPr sz="3200" dirty="0">
                <a:latin typeface="Times New Roman"/>
                <a:cs typeface="Times New Roman"/>
              </a:rPr>
              <a:t>easy</a:t>
            </a:r>
            <a:endParaRPr sz="3200">
              <a:latin typeface="Times New Roman"/>
              <a:cs typeface="Times New Roman"/>
            </a:endParaRPr>
          </a:p>
          <a:p>
            <a:pPr marL="355600" indent="-342900">
              <a:lnSpc>
                <a:spcPct val="100000"/>
              </a:lnSpc>
              <a:spcBef>
                <a:spcPts val="1989"/>
              </a:spcBef>
              <a:buFont typeface="Arial"/>
              <a:buChar char="•"/>
              <a:tabLst>
                <a:tab pos="354965" algn="l"/>
                <a:tab pos="355600" algn="l"/>
              </a:tabLst>
            </a:pPr>
            <a:r>
              <a:rPr sz="3200" dirty="0">
                <a:latin typeface="Times New Roman"/>
                <a:cs typeface="Times New Roman"/>
              </a:rPr>
              <a:t>Decisions </a:t>
            </a:r>
            <a:r>
              <a:rPr sz="3200" spc="5" dirty="0">
                <a:latin typeface="Times New Roman"/>
                <a:cs typeface="Times New Roman"/>
              </a:rPr>
              <a:t>become </a:t>
            </a:r>
            <a:r>
              <a:rPr sz="3200" dirty="0">
                <a:latin typeface="Times New Roman"/>
                <a:cs typeface="Times New Roman"/>
              </a:rPr>
              <a:t>better </a:t>
            </a:r>
            <a:r>
              <a:rPr sz="3200" spc="5" dirty="0">
                <a:latin typeface="Times New Roman"/>
                <a:cs typeface="Times New Roman"/>
              </a:rPr>
              <a:t>and </a:t>
            </a:r>
            <a:r>
              <a:rPr sz="3200" dirty="0">
                <a:latin typeface="Times New Roman"/>
                <a:cs typeface="Times New Roman"/>
              </a:rPr>
              <a:t>more</a:t>
            </a:r>
            <a:r>
              <a:rPr sz="3200" spc="-120" dirty="0">
                <a:latin typeface="Times New Roman"/>
                <a:cs typeface="Times New Roman"/>
              </a:rPr>
              <a:t> </a:t>
            </a:r>
            <a:r>
              <a:rPr sz="3200" dirty="0">
                <a:latin typeface="Times New Roman"/>
                <a:cs typeface="Times New Roman"/>
              </a:rPr>
              <a:t>timely</a:t>
            </a:r>
            <a:endParaRPr sz="3200">
              <a:latin typeface="Times New Roman"/>
              <a:cs typeface="Times New Roman"/>
            </a:endParaRPr>
          </a:p>
          <a:p>
            <a:pPr marL="355600" indent="-342900">
              <a:lnSpc>
                <a:spcPct val="100000"/>
              </a:lnSpc>
              <a:spcBef>
                <a:spcPts val="2690"/>
              </a:spcBef>
              <a:buFont typeface="Arial"/>
              <a:buChar char="•"/>
              <a:tabLst>
                <a:tab pos="354965" algn="l"/>
                <a:tab pos="355600" algn="l"/>
              </a:tabLst>
            </a:pPr>
            <a:r>
              <a:rPr sz="3200" dirty="0">
                <a:latin typeface="Times New Roman"/>
                <a:cs typeface="Times New Roman"/>
              </a:rPr>
              <a:t>Managers’ motivation</a:t>
            </a:r>
            <a:r>
              <a:rPr sz="3200" spc="-310" dirty="0">
                <a:latin typeface="Times New Roman"/>
                <a:cs typeface="Times New Roman"/>
              </a:rPr>
              <a:t> </a:t>
            </a:r>
            <a:r>
              <a:rPr sz="3200" dirty="0">
                <a:latin typeface="Times New Roman"/>
                <a:cs typeface="Times New Roman"/>
              </a:rPr>
              <a:t>increases</a:t>
            </a:r>
            <a:endParaRPr sz="3200">
              <a:latin typeface="Times New Roman"/>
              <a:cs typeface="Times New Roman"/>
            </a:endParaRPr>
          </a:p>
          <a:p>
            <a:pPr marL="355600" indent="-342900">
              <a:lnSpc>
                <a:spcPct val="100000"/>
              </a:lnSpc>
              <a:spcBef>
                <a:spcPts val="2690"/>
              </a:spcBef>
              <a:buFont typeface="Arial"/>
              <a:buChar char="•"/>
              <a:tabLst>
                <a:tab pos="354965" algn="l"/>
                <a:tab pos="355600" algn="l"/>
              </a:tabLst>
            </a:pPr>
            <a:r>
              <a:rPr sz="3200" dirty="0">
                <a:latin typeface="Times New Roman"/>
                <a:cs typeface="Times New Roman"/>
              </a:rPr>
              <a:t>Reducing income</a:t>
            </a:r>
            <a:r>
              <a:rPr sz="3200" spc="-55" dirty="0">
                <a:latin typeface="Times New Roman"/>
                <a:cs typeface="Times New Roman"/>
              </a:rPr>
              <a:t> </a:t>
            </a:r>
            <a:r>
              <a:rPr sz="3200" dirty="0">
                <a:latin typeface="Times New Roman"/>
                <a:cs typeface="Times New Roman"/>
              </a:rPr>
              <a:t>taxes</a:t>
            </a:r>
            <a:endParaRPr sz="3200">
              <a:latin typeface="Times New Roman"/>
              <a:cs typeface="Times New Roman"/>
            </a:endParaRPr>
          </a:p>
        </p:txBody>
      </p:sp>
      <p:sp>
        <p:nvSpPr>
          <p:cNvPr id="3" name="object 3"/>
          <p:cNvSpPr/>
          <p:nvPr/>
        </p:nvSpPr>
        <p:spPr>
          <a:xfrm>
            <a:off x="6096000" y="3276600"/>
            <a:ext cx="2438400" cy="24384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248158"/>
            <a:ext cx="3785235" cy="756920"/>
          </a:xfrm>
          <a:prstGeom prst="rect">
            <a:avLst/>
          </a:prstGeom>
        </p:spPr>
        <p:txBody>
          <a:bodyPr vert="horz" wrap="square" lIns="0" tIns="12700" rIns="0" bIns="0" rtlCol="0">
            <a:spAutoFit/>
          </a:bodyPr>
          <a:lstStyle/>
          <a:p>
            <a:pPr marL="12700">
              <a:lnSpc>
                <a:spcPct val="100000"/>
              </a:lnSpc>
              <a:spcBef>
                <a:spcPts val="100"/>
              </a:spcBef>
            </a:pPr>
            <a:r>
              <a:rPr spc="-5" dirty="0"/>
              <a:t>Disadvantages</a:t>
            </a:r>
          </a:p>
        </p:txBody>
      </p:sp>
      <p:sp>
        <p:nvSpPr>
          <p:cNvPr id="3" name="object 3"/>
          <p:cNvSpPr txBox="1"/>
          <p:nvPr/>
        </p:nvSpPr>
        <p:spPr>
          <a:xfrm>
            <a:off x="535940" y="980058"/>
            <a:ext cx="7962900" cy="4904105"/>
          </a:xfrm>
          <a:prstGeom prst="rect">
            <a:avLst/>
          </a:prstGeom>
        </p:spPr>
        <p:txBody>
          <a:bodyPr vert="horz" wrap="square" lIns="0" tIns="13335" rIns="0" bIns="0" rtlCol="0">
            <a:spAutoFit/>
          </a:bodyPr>
          <a:lstStyle/>
          <a:p>
            <a:pPr marL="355600" marR="5080" indent="-342900">
              <a:lnSpc>
                <a:spcPct val="100000"/>
              </a:lnSpc>
              <a:spcBef>
                <a:spcPts val="105"/>
              </a:spcBef>
              <a:buFont typeface="Arial"/>
              <a:buChar char="•"/>
              <a:tabLst>
                <a:tab pos="354965" algn="l"/>
                <a:tab pos="355600" algn="l"/>
              </a:tabLst>
            </a:pPr>
            <a:r>
              <a:rPr sz="3200" dirty="0">
                <a:latin typeface="Times New Roman"/>
                <a:cs typeface="Times New Roman"/>
              </a:rPr>
              <a:t>Disagreement among </a:t>
            </a:r>
            <a:r>
              <a:rPr sz="3200" spc="-5" dirty="0">
                <a:latin typeface="Times New Roman"/>
                <a:cs typeface="Times New Roman"/>
              </a:rPr>
              <a:t>organizational</a:t>
            </a:r>
            <a:r>
              <a:rPr sz="3200" spc="-85" dirty="0">
                <a:latin typeface="Times New Roman"/>
                <a:cs typeface="Times New Roman"/>
              </a:rPr>
              <a:t> </a:t>
            </a:r>
            <a:r>
              <a:rPr sz="3200" dirty="0">
                <a:latin typeface="Times New Roman"/>
                <a:cs typeface="Times New Roman"/>
              </a:rPr>
              <a:t>divisional  managers</a:t>
            </a:r>
            <a:endParaRPr sz="3200">
              <a:latin typeface="Times New Roman"/>
              <a:cs typeface="Times New Roman"/>
            </a:endParaRPr>
          </a:p>
          <a:p>
            <a:pPr marL="355600" marR="289560" indent="-342900">
              <a:lnSpc>
                <a:spcPct val="100000"/>
              </a:lnSpc>
              <a:spcBef>
                <a:spcPts val="770"/>
              </a:spcBef>
              <a:buFont typeface="Arial"/>
              <a:buChar char="•"/>
              <a:tabLst>
                <a:tab pos="354965" algn="l"/>
                <a:tab pos="355600" algn="l"/>
              </a:tabLst>
            </a:pPr>
            <a:r>
              <a:rPr sz="3200" dirty="0">
                <a:latin typeface="Times New Roman"/>
                <a:cs typeface="Times New Roman"/>
              </a:rPr>
              <a:t>Additional costs, time </a:t>
            </a:r>
            <a:r>
              <a:rPr sz="3200" spc="5" dirty="0">
                <a:latin typeface="Times New Roman"/>
                <a:cs typeface="Times New Roman"/>
              </a:rPr>
              <a:t>and </a:t>
            </a:r>
            <a:r>
              <a:rPr sz="3200" dirty="0">
                <a:latin typeface="Times New Roman"/>
                <a:cs typeface="Times New Roman"/>
              </a:rPr>
              <a:t>manpower will</a:t>
            </a:r>
            <a:r>
              <a:rPr sz="3200" spc="-100" dirty="0">
                <a:latin typeface="Times New Roman"/>
                <a:cs typeface="Times New Roman"/>
              </a:rPr>
              <a:t> </a:t>
            </a:r>
            <a:r>
              <a:rPr sz="3200" dirty="0">
                <a:latin typeface="Times New Roman"/>
                <a:cs typeface="Times New Roman"/>
              </a:rPr>
              <a:t>be  required</a:t>
            </a:r>
            <a:endParaRPr sz="3200">
              <a:latin typeface="Times New Roman"/>
              <a:cs typeface="Times New Roman"/>
            </a:endParaRPr>
          </a:p>
          <a:p>
            <a:pPr marL="355600" indent="-342900">
              <a:lnSpc>
                <a:spcPct val="100000"/>
              </a:lnSpc>
              <a:spcBef>
                <a:spcPts val="765"/>
              </a:spcBef>
              <a:buFont typeface="Arial"/>
              <a:buChar char="•"/>
              <a:tabLst>
                <a:tab pos="354965" algn="l"/>
                <a:tab pos="355600" algn="l"/>
              </a:tabLst>
            </a:pPr>
            <a:r>
              <a:rPr sz="3200" spc="-15" dirty="0">
                <a:latin typeface="Times New Roman"/>
                <a:cs typeface="Times New Roman"/>
              </a:rPr>
              <a:t>Transfer </a:t>
            </a:r>
            <a:r>
              <a:rPr sz="3200" dirty="0">
                <a:latin typeface="Times New Roman"/>
                <a:cs typeface="Times New Roman"/>
              </a:rPr>
              <a:t>prices do not work</a:t>
            </a:r>
            <a:r>
              <a:rPr sz="3200" spc="-85" dirty="0">
                <a:latin typeface="Times New Roman"/>
                <a:cs typeface="Times New Roman"/>
              </a:rPr>
              <a:t> </a:t>
            </a:r>
            <a:r>
              <a:rPr sz="3200" dirty="0">
                <a:latin typeface="Times New Roman"/>
                <a:cs typeface="Times New Roman"/>
              </a:rPr>
              <a:t>equally</a:t>
            </a:r>
            <a:endParaRPr sz="3200">
              <a:latin typeface="Times New Roman"/>
              <a:cs typeface="Times New Roman"/>
            </a:endParaRPr>
          </a:p>
          <a:p>
            <a:pPr marL="355600" indent="-342900">
              <a:lnSpc>
                <a:spcPct val="100000"/>
              </a:lnSpc>
              <a:spcBef>
                <a:spcPts val="770"/>
              </a:spcBef>
              <a:buFont typeface="Arial"/>
              <a:buChar char="•"/>
              <a:tabLst>
                <a:tab pos="354965" algn="l"/>
                <a:tab pos="355600" algn="l"/>
              </a:tabLst>
            </a:pPr>
            <a:r>
              <a:rPr sz="3200" dirty="0">
                <a:latin typeface="Times New Roman"/>
                <a:cs typeface="Times New Roman"/>
              </a:rPr>
              <a:t>Cause dysfunctional</a:t>
            </a:r>
            <a:r>
              <a:rPr sz="3200" spc="-35" dirty="0">
                <a:latin typeface="Times New Roman"/>
                <a:cs typeface="Times New Roman"/>
              </a:rPr>
              <a:t> </a:t>
            </a:r>
            <a:r>
              <a:rPr sz="3200" dirty="0">
                <a:latin typeface="Times New Roman"/>
                <a:cs typeface="Times New Roman"/>
              </a:rPr>
              <a:t>behavior</a:t>
            </a:r>
            <a:endParaRPr sz="3200">
              <a:latin typeface="Times New Roman"/>
              <a:cs typeface="Times New Roman"/>
            </a:endParaRPr>
          </a:p>
          <a:p>
            <a:pPr marL="457834" indent="-445770">
              <a:lnSpc>
                <a:spcPct val="100000"/>
              </a:lnSpc>
              <a:spcBef>
                <a:spcPts val="770"/>
              </a:spcBef>
              <a:buFont typeface="Arial"/>
              <a:buChar char="•"/>
              <a:tabLst>
                <a:tab pos="457834" algn="l"/>
                <a:tab pos="458470" algn="l"/>
              </a:tabLst>
            </a:pPr>
            <a:r>
              <a:rPr sz="3200" dirty="0">
                <a:latin typeface="Times New Roman"/>
                <a:cs typeface="Times New Roman"/>
              </a:rPr>
              <a:t>Highly</a:t>
            </a:r>
            <a:r>
              <a:rPr sz="3200" spc="-35" dirty="0">
                <a:latin typeface="Times New Roman"/>
                <a:cs typeface="Times New Roman"/>
              </a:rPr>
              <a:t> </a:t>
            </a:r>
            <a:r>
              <a:rPr sz="3200" dirty="0">
                <a:latin typeface="Times New Roman"/>
                <a:cs typeface="Times New Roman"/>
              </a:rPr>
              <a:t>complicated</a:t>
            </a:r>
            <a:endParaRPr sz="3200">
              <a:latin typeface="Times New Roman"/>
              <a:cs typeface="Times New Roman"/>
            </a:endParaRPr>
          </a:p>
          <a:p>
            <a:pPr marL="355600" marR="1003300" indent="-342900">
              <a:lnSpc>
                <a:spcPct val="100000"/>
              </a:lnSpc>
              <a:spcBef>
                <a:spcPts val="770"/>
              </a:spcBef>
              <a:buFont typeface="Arial"/>
              <a:buChar char="•"/>
              <a:tabLst>
                <a:tab pos="457834" algn="l"/>
                <a:tab pos="458470" algn="l"/>
              </a:tabLst>
            </a:pPr>
            <a:r>
              <a:rPr dirty="0"/>
              <a:t>	</a:t>
            </a:r>
            <a:r>
              <a:rPr sz="3200" spc="-5" dirty="0">
                <a:latin typeface="Times New Roman"/>
                <a:cs typeface="Times New Roman"/>
              </a:rPr>
              <a:t>Difficult </a:t>
            </a:r>
            <a:r>
              <a:rPr sz="3200" dirty="0">
                <a:latin typeface="Times New Roman"/>
                <a:cs typeface="Times New Roman"/>
              </a:rPr>
              <a:t>to estimate the right amount</a:t>
            </a:r>
            <a:r>
              <a:rPr sz="3200" spc="-135" dirty="0">
                <a:latin typeface="Times New Roman"/>
                <a:cs typeface="Times New Roman"/>
              </a:rPr>
              <a:t> </a:t>
            </a:r>
            <a:r>
              <a:rPr sz="3200" dirty="0">
                <a:latin typeface="Times New Roman"/>
                <a:cs typeface="Times New Roman"/>
              </a:rPr>
              <a:t>of  pricing</a:t>
            </a:r>
            <a:r>
              <a:rPr sz="3200" spc="-30" dirty="0">
                <a:latin typeface="Times New Roman"/>
                <a:cs typeface="Times New Roman"/>
              </a:rPr>
              <a:t> </a:t>
            </a:r>
            <a:r>
              <a:rPr sz="3200" dirty="0">
                <a:latin typeface="Times New Roman"/>
                <a:cs typeface="Times New Roman"/>
              </a:rPr>
              <a:t>policy</a:t>
            </a:r>
            <a:endParaRPr sz="3200">
              <a:latin typeface="Times New Roman"/>
              <a:cs typeface="Times New Roman"/>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C8CA7-0B01-D443-B540-751CBF868EA4}"/>
              </a:ext>
            </a:extLst>
          </p:cNvPr>
          <p:cNvSpPr>
            <a:spLocks noGrp="1"/>
          </p:cNvSpPr>
          <p:nvPr>
            <p:ph type="title"/>
          </p:nvPr>
        </p:nvSpPr>
        <p:spPr>
          <a:xfrm>
            <a:off x="202564" y="389890"/>
            <a:ext cx="8738870" cy="1477328"/>
          </a:xfrm>
        </p:spPr>
        <p:txBody>
          <a:bodyPr/>
          <a:lstStyle/>
          <a:p>
            <a:r>
              <a:rPr lang="en-US" dirty="0"/>
              <a:t>Mechanism to reduce transfer pricing disputes</a:t>
            </a:r>
          </a:p>
        </p:txBody>
      </p:sp>
      <p:sp>
        <p:nvSpPr>
          <p:cNvPr id="3" name="Text Placeholder 2">
            <a:extLst>
              <a:ext uri="{FF2B5EF4-FFF2-40B4-BE49-F238E27FC236}">
                <a16:creationId xmlns:a16="http://schemas.microsoft.com/office/drawing/2014/main" id="{79FE8AC3-4608-D648-A435-9FDD92D5A205}"/>
              </a:ext>
            </a:extLst>
          </p:cNvPr>
          <p:cNvSpPr>
            <a:spLocks noGrp="1"/>
          </p:cNvSpPr>
          <p:nvPr>
            <p:ph type="body" idx="1"/>
          </p:nvPr>
        </p:nvSpPr>
        <p:spPr>
          <a:xfrm>
            <a:off x="741553" y="2240336"/>
            <a:ext cx="7660893" cy="2708434"/>
          </a:xfrm>
        </p:spPr>
        <p:txBody>
          <a:bodyPr/>
          <a:lstStyle/>
          <a:p>
            <a:pPr marL="571500" indent="-571500">
              <a:buFont typeface="Arial" panose="020B0604020202020204" pitchFamily="34" charset="0"/>
              <a:buChar char="•"/>
            </a:pPr>
            <a:r>
              <a:rPr lang="en-US" dirty="0"/>
              <a:t>Competent authority procedures</a:t>
            </a:r>
          </a:p>
          <a:p>
            <a:pPr marL="571500" indent="-571500">
              <a:buFont typeface="Arial" panose="020B0604020202020204" pitchFamily="34" charset="0"/>
              <a:buChar char="•"/>
            </a:pPr>
            <a:r>
              <a:rPr lang="en-US" dirty="0"/>
              <a:t>Advanced pricing agreements (APA)</a:t>
            </a:r>
          </a:p>
        </p:txBody>
      </p:sp>
    </p:spTree>
    <p:extLst>
      <p:ext uri="{BB962C8B-B14F-4D97-AF65-F5344CB8AC3E}">
        <p14:creationId xmlns:p14="http://schemas.microsoft.com/office/powerpoint/2010/main" val="11213164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D7069-74E0-6C41-9BAB-A00A3666D826}"/>
              </a:ext>
            </a:extLst>
          </p:cNvPr>
          <p:cNvSpPr>
            <a:spLocks noGrp="1"/>
          </p:cNvSpPr>
          <p:nvPr>
            <p:ph type="title"/>
          </p:nvPr>
        </p:nvSpPr>
        <p:spPr>
          <a:xfrm>
            <a:off x="202564" y="389890"/>
            <a:ext cx="8738870" cy="1477328"/>
          </a:xfrm>
        </p:spPr>
        <p:txBody>
          <a:bodyPr/>
          <a:lstStyle/>
          <a:p>
            <a:r>
              <a:rPr lang="en-US" dirty="0"/>
              <a:t>Transfer Pricing for Intangibles and Services</a:t>
            </a:r>
          </a:p>
        </p:txBody>
      </p:sp>
    </p:spTree>
    <p:extLst>
      <p:ext uri="{BB962C8B-B14F-4D97-AF65-F5344CB8AC3E}">
        <p14:creationId xmlns:p14="http://schemas.microsoft.com/office/powerpoint/2010/main" val="948355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269875" marR="5080">
              <a:lnSpc>
                <a:spcPct val="100000"/>
              </a:lnSpc>
              <a:spcBef>
                <a:spcPts val="95"/>
              </a:spcBef>
            </a:pPr>
            <a:r>
              <a:rPr sz="4000" b="0" spc="-5" dirty="0">
                <a:latin typeface="Times New Roman"/>
                <a:cs typeface="Times New Roman"/>
              </a:rPr>
              <a:t>A </a:t>
            </a:r>
            <a:r>
              <a:rPr sz="4000" b="0" spc="-20" dirty="0">
                <a:latin typeface="Times New Roman"/>
                <a:cs typeface="Times New Roman"/>
              </a:rPr>
              <a:t>Transfer </a:t>
            </a:r>
            <a:r>
              <a:rPr sz="4000" b="0" spc="-5" dirty="0">
                <a:latin typeface="Times New Roman"/>
                <a:cs typeface="Times New Roman"/>
              </a:rPr>
              <a:t>Price is </a:t>
            </a:r>
            <a:r>
              <a:rPr sz="4000" b="0" dirty="0">
                <a:latin typeface="Times New Roman"/>
                <a:cs typeface="Times New Roman"/>
              </a:rPr>
              <a:t>the </a:t>
            </a:r>
            <a:r>
              <a:rPr sz="4000" b="0" spc="-5" dirty="0">
                <a:latin typeface="Times New Roman"/>
                <a:cs typeface="Times New Roman"/>
              </a:rPr>
              <a:t>price at which  </a:t>
            </a:r>
            <a:r>
              <a:rPr sz="4000" b="0" dirty="0">
                <a:latin typeface="Times New Roman"/>
                <a:cs typeface="Times New Roman"/>
              </a:rPr>
              <a:t>divisions of </a:t>
            </a:r>
            <a:r>
              <a:rPr sz="4000" b="0" spc="-5" dirty="0">
                <a:latin typeface="Times New Roman"/>
                <a:cs typeface="Times New Roman"/>
              </a:rPr>
              <a:t>a </a:t>
            </a:r>
            <a:r>
              <a:rPr sz="4000" b="0" dirty="0">
                <a:latin typeface="Times New Roman"/>
                <a:cs typeface="Times New Roman"/>
              </a:rPr>
              <a:t>company </a:t>
            </a:r>
            <a:r>
              <a:rPr sz="4000" b="0" spc="-5" dirty="0">
                <a:latin typeface="Times New Roman"/>
                <a:cs typeface="Times New Roman"/>
              </a:rPr>
              <a:t>transfer recourses  with each</a:t>
            </a:r>
            <a:r>
              <a:rPr sz="4000" b="0" dirty="0">
                <a:latin typeface="Times New Roman"/>
                <a:cs typeface="Times New Roman"/>
              </a:rPr>
              <a:t> </a:t>
            </a:r>
            <a:r>
              <a:rPr sz="4000" b="0" spc="-40" dirty="0">
                <a:latin typeface="Times New Roman"/>
                <a:cs typeface="Times New Roman"/>
              </a:rPr>
              <a:t>other.</a:t>
            </a:r>
            <a:endParaRPr sz="4000">
              <a:latin typeface="Times New Roman"/>
              <a:cs typeface="Times New Roman"/>
            </a:endParaRPr>
          </a:p>
        </p:txBody>
      </p:sp>
      <p:sp>
        <p:nvSpPr>
          <p:cNvPr id="4" name="object 4"/>
          <p:cNvSpPr/>
          <p:nvPr/>
        </p:nvSpPr>
        <p:spPr>
          <a:xfrm>
            <a:off x="1447800" y="2362200"/>
            <a:ext cx="5486400" cy="3534156"/>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A5501-5DB7-DB4E-B89A-544CDC87E89C}"/>
              </a:ext>
            </a:extLst>
          </p:cNvPr>
          <p:cNvSpPr>
            <a:spLocks noGrp="1"/>
          </p:cNvSpPr>
          <p:nvPr>
            <p:ph type="title"/>
          </p:nvPr>
        </p:nvSpPr>
        <p:spPr>
          <a:xfrm>
            <a:off x="202564" y="389890"/>
            <a:ext cx="8738870" cy="2585323"/>
          </a:xfrm>
        </p:spPr>
        <p:txBody>
          <a:bodyPr/>
          <a:lstStyle/>
          <a:p>
            <a:pPr marL="342900" indent="-342900">
              <a:buFont typeface="Wingdings" pitchFamily="2" charset="2"/>
              <a:buChar char="q"/>
            </a:pPr>
            <a:r>
              <a:rPr lang="en-US" sz="2400" dirty="0"/>
              <a:t>Transfer pricing relates to</a:t>
            </a:r>
            <a:br>
              <a:rPr lang="en-US" sz="2400" dirty="0"/>
            </a:br>
            <a:r>
              <a:rPr lang="en-US" sz="2400" dirty="0"/>
              <a:t>The price that one segment of  an organization charges for a product or service supplied to another segment of the same organization is known as transfer price.</a:t>
            </a:r>
            <a:br>
              <a:rPr lang="en-US" sz="2400" dirty="0"/>
            </a:br>
            <a:br>
              <a:rPr lang="en-US" sz="2400" dirty="0"/>
            </a:br>
            <a:r>
              <a:rPr lang="en-US" sz="2400" dirty="0"/>
              <a:t>Transfer price is the price at which goods or services are transferred between affiliated entities with an organization.</a:t>
            </a:r>
          </a:p>
        </p:txBody>
      </p:sp>
    </p:spTree>
    <p:extLst>
      <p:ext uri="{BB962C8B-B14F-4D97-AF65-F5344CB8AC3E}">
        <p14:creationId xmlns:p14="http://schemas.microsoft.com/office/powerpoint/2010/main" val="578332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D7CC4-E88D-894D-A991-681E701B7AA3}"/>
              </a:ext>
            </a:extLst>
          </p:cNvPr>
          <p:cNvSpPr>
            <a:spLocks noGrp="1"/>
          </p:cNvSpPr>
          <p:nvPr>
            <p:ph type="title"/>
          </p:nvPr>
        </p:nvSpPr>
        <p:spPr/>
        <p:txBody>
          <a:bodyPr/>
          <a:lstStyle/>
          <a:p>
            <a:endParaRPr lang="en-US"/>
          </a:p>
        </p:txBody>
      </p:sp>
      <p:pic>
        <p:nvPicPr>
          <p:cNvPr id="4" name="Picture 3" descr="A screenshot of a cell phone&#10;&#10;Description automatically generated">
            <a:extLst>
              <a:ext uri="{FF2B5EF4-FFF2-40B4-BE49-F238E27FC236}">
                <a16:creationId xmlns:a16="http://schemas.microsoft.com/office/drawing/2014/main" id="{6ED27052-139F-0745-9CF1-E4191BE033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52401"/>
            <a:ext cx="9144000" cy="6857999"/>
          </a:xfrm>
          <a:prstGeom prst="rect">
            <a:avLst/>
          </a:prstGeom>
        </p:spPr>
      </p:pic>
    </p:spTree>
    <p:extLst>
      <p:ext uri="{BB962C8B-B14F-4D97-AF65-F5344CB8AC3E}">
        <p14:creationId xmlns:p14="http://schemas.microsoft.com/office/powerpoint/2010/main" val="67078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9740" y="617677"/>
            <a:ext cx="7967345" cy="757555"/>
          </a:xfrm>
          <a:prstGeom prst="rect">
            <a:avLst/>
          </a:prstGeom>
        </p:spPr>
        <p:txBody>
          <a:bodyPr vert="horz" wrap="square" lIns="0" tIns="12700" rIns="0" bIns="0" rtlCol="0">
            <a:spAutoFit/>
          </a:bodyPr>
          <a:lstStyle/>
          <a:p>
            <a:pPr marL="12700">
              <a:lnSpc>
                <a:spcPct val="100000"/>
              </a:lnSpc>
              <a:spcBef>
                <a:spcPts val="100"/>
              </a:spcBef>
            </a:pPr>
            <a:r>
              <a:rPr spc="-75" dirty="0"/>
              <a:t>Types </a:t>
            </a:r>
            <a:r>
              <a:rPr dirty="0"/>
              <a:t>of Internal</a:t>
            </a:r>
            <a:r>
              <a:rPr spc="-114" dirty="0"/>
              <a:t> </a:t>
            </a:r>
            <a:r>
              <a:rPr spc="-30" dirty="0"/>
              <a:t>Transactions</a:t>
            </a:r>
          </a:p>
        </p:txBody>
      </p:sp>
      <p:sp>
        <p:nvSpPr>
          <p:cNvPr id="3" name="object 3"/>
          <p:cNvSpPr txBox="1"/>
          <p:nvPr/>
        </p:nvSpPr>
        <p:spPr>
          <a:xfrm>
            <a:off x="459740" y="1616405"/>
            <a:ext cx="8244840" cy="3771265"/>
          </a:xfrm>
          <a:prstGeom prst="rect">
            <a:avLst/>
          </a:prstGeom>
        </p:spPr>
        <p:txBody>
          <a:bodyPr vert="horz" wrap="square" lIns="0" tIns="12065" rIns="0" bIns="0" rtlCol="0">
            <a:spAutoFit/>
          </a:bodyPr>
          <a:lstStyle/>
          <a:p>
            <a:pPr marL="12700" marR="534035">
              <a:lnSpc>
                <a:spcPct val="100000"/>
              </a:lnSpc>
              <a:spcBef>
                <a:spcPts val="95"/>
              </a:spcBef>
            </a:pPr>
            <a:r>
              <a:rPr sz="4000" spc="-5" dirty="0">
                <a:latin typeface="Times New Roman"/>
                <a:cs typeface="Times New Roman"/>
              </a:rPr>
              <a:t>A </a:t>
            </a:r>
            <a:r>
              <a:rPr sz="4000" dirty="0">
                <a:latin typeface="Times New Roman"/>
                <a:cs typeface="Times New Roman"/>
              </a:rPr>
              <a:t>transfer pricing </a:t>
            </a:r>
            <a:r>
              <a:rPr sz="4000" spc="-5" dirty="0">
                <a:latin typeface="Times New Roman"/>
                <a:cs typeface="Times New Roman"/>
              </a:rPr>
              <a:t>arrangement can</a:t>
            </a:r>
            <a:r>
              <a:rPr sz="4000" spc="-240" dirty="0">
                <a:latin typeface="Times New Roman"/>
                <a:cs typeface="Times New Roman"/>
              </a:rPr>
              <a:t> </a:t>
            </a:r>
            <a:r>
              <a:rPr sz="4000" dirty="0">
                <a:latin typeface="Times New Roman"/>
                <a:cs typeface="Times New Roman"/>
              </a:rPr>
              <a:t>be  </a:t>
            </a:r>
            <a:r>
              <a:rPr sz="4000" spc="-5" dirty="0">
                <a:latin typeface="Times New Roman"/>
                <a:cs typeface="Times New Roman"/>
              </a:rPr>
              <a:t>between,</a:t>
            </a:r>
            <a:endParaRPr sz="4000">
              <a:latin typeface="Times New Roman"/>
              <a:cs typeface="Times New Roman"/>
            </a:endParaRPr>
          </a:p>
          <a:p>
            <a:pPr marL="1030605" indent="-457834">
              <a:lnSpc>
                <a:spcPct val="100000"/>
              </a:lnSpc>
              <a:spcBef>
                <a:spcPts val="885"/>
              </a:spcBef>
              <a:buFont typeface="Arial"/>
              <a:buChar char="•"/>
              <a:tabLst>
                <a:tab pos="1030605" algn="l"/>
                <a:tab pos="1031240" algn="l"/>
              </a:tabLst>
            </a:pPr>
            <a:r>
              <a:rPr sz="3600" spc="-5" dirty="0">
                <a:latin typeface="Times New Roman"/>
                <a:cs typeface="Times New Roman"/>
              </a:rPr>
              <a:t>Between </a:t>
            </a:r>
            <a:r>
              <a:rPr sz="3600" spc="-10" dirty="0">
                <a:latin typeface="Times New Roman"/>
                <a:cs typeface="Times New Roman"/>
              </a:rPr>
              <a:t>Inter-Company</a:t>
            </a:r>
            <a:r>
              <a:rPr sz="3600" spc="20" dirty="0">
                <a:latin typeface="Times New Roman"/>
                <a:cs typeface="Times New Roman"/>
              </a:rPr>
              <a:t> </a:t>
            </a:r>
            <a:r>
              <a:rPr sz="3600" spc="-5" dirty="0">
                <a:latin typeface="Times New Roman"/>
                <a:cs typeface="Times New Roman"/>
              </a:rPr>
              <a:t>Departments</a:t>
            </a:r>
            <a:endParaRPr sz="3600">
              <a:latin typeface="Times New Roman"/>
              <a:cs typeface="Times New Roman"/>
            </a:endParaRPr>
          </a:p>
          <a:p>
            <a:pPr marL="1030605" indent="-457834">
              <a:lnSpc>
                <a:spcPct val="100000"/>
              </a:lnSpc>
              <a:spcBef>
                <a:spcPts val="865"/>
              </a:spcBef>
              <a:buFont typeface="Arial"/>
              <a:buChar char="•"/>
              <a:tabLst>
                <a:tab pos="1030605" algn="l"/>
                <a:tab pos="1031240" algn="l"/>
              </a:tabLst>
            </a:pPr>
            <a:r>
              <a:rPr sz="3600" spc="-5" dirty="0">
                <a:latin typeface="Times New Roman"/>
                <a:cs typeface="Times New Roman"/>
              </a:rPr>
              <a:t>Parent </a:t>
            </a:r>
            <a:r>
              <a:rPr sz="3600" dirty="0">
                <a:latin typeface="Times New Roman"/>
                <a:cs typeface="Times New Roman"/>
              </a:rPr>
              <a:t>Company and</a:t>
            </a:r>
            <a:r>
              <a:rPr sz="3600" spc="-10" dirty="0">
                <a:latin typeface="Times New Roman"/>
                <a:cs typeface="Times New Roman"/>
              </a:rPr>
              <a:t> </a:t>
            </a:r>
            <a:r>
              <a:rPr sz="3600" dirty="0">
                <a:latin typeface="Times New Roman"/>
                <a:cs typeface="Times New Roman"/>
              </a:rPr>
              <a:t>Subsidiary</a:t>
            </a:r>
            <a:endParaRPr sz="3600">
              <a:latin typeface="Times New Roman"/>
              <a:cs typeface="Times New Roman"/>
            </a:endParaRPr>
          </a:p>
          <a:p>
            <a:pPr marL="1030605" marR="5080" indent="-457200">
              <a:lnSpc>
                <a:spcPct val="100000"/>
              </a:lnSpc>
              <a:spcBef>
                <a:spcPts val="865"/>
              </a:spcBef>
              <a:buFont typeface="Arial"/>
              <a:buChar char="•"/>
              <a:tabLst>
                <a:tab pos="1030605" algn="l"/>
                <a:tab pos="1031240" algn="l"/>
              </a:tabLst>
            </a:pPr>
            <a:r>
              <a:rPr sz="3600" spc="-5" dirty="0">
                <a:latin typeface="Times New Roman"/>
                <a:cs typeface="Times New Roman"/>
              </a:rPr>
              <a:t>Between two Subsidiaries </a:t>
            </a:r>
            <a:r>
              <a:rPr sz="3600" dirty="0">
                <a:latin typeface="Times New Roman"/>
                <a:cs typeface="Times New Roman"/>
              </a:rPr>
              <a:t>of the Parent  </a:t>
            </a:r>
            <a:r>
              <a:rPr sz="3600" spc="-5" dirty="0">
                <a:latin typeface="Times New Roman"/>
                <a:cs typeface="Times New Roman"/>
              </a:rPr>
              <a:t>Company</a:t>
            </a:r>
            <a:endParaRPr sz="3600">
              <a:latin typeface="Times New Roman"/>
              <a:cs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9740" y="409701"/>
            <a:ext cx="7319645" cy="696595"/>
          </a:xfrm>
          <a:prstGeom prst="rect">
            <a:avLst/>
          </a:prstGeom>
        </p:spPr>
        <p:txBody>
          <a:bodyPr vert="horz" wrap="square" lIns="0" tIns="13335" rIns="0" bIns="0" rtlCol="0">
            <a:spAutoFit/>
          </a:bodyPr>
          <a:lstStyle/>
          <a:p>
            <a:pPr marL="12700">
              <a:lnSpc>
                <a:spcPct val="100000"/>
              </a:lnSpc>
              <a:spcBef>
                <a:spcPts val="105"/>
              </a:spcBef>
            </a:pPr>
            <a:r>
              <a:rPr sz="4400" b="0" dirty="0">
                <a:latin typeface="Times New Roman"/>
                <a:cs typeface="Times New Roman"/>
              </a:rPr>
              <a:t>Internal </a:t>
            </a:r>
            <a:r>
              <a:rPr sz="4400" b="0" spc="-15" dirty="0">
                <a:latin typeface="Times New Roman"/>
                <a:cs typeface="Times New Roman"/>
              </a:rPr>
              <a:t>Transaction </a:t>
            </a:r>
            <a:r>
              <a:rPr sz="4400" b="0" dirty="0">
                <a:latin typeface="Times New Roman"/>
                <a:cs typeface="Times New Roman"/>
              </a:rPr>
              <a:t>can</a:t>
            </a:r>
            <a:r>
              <a:rPr sz="4400" b="0" spc="-170" dirty="0">
                <a:latin typeface="Times New Roman"/>
                <a:cs typeface="Times New Roman"/>
              </a:rPr>
              <a:t> </a:t>
            </a:r>
            <a:r>
              <a:rPr sz="4400" b="0" dirty="0">
                <a:latin typeface="Times New Roman"/>
                <a:cs typeface="Times New Roman"/>
              </a:rPr>
              <a:t>happen,</a:t>
            </a:r>
            <a:endParaRPr sz="4400">
              <a:latin typeface="Times New Roman"/>
              <a:cs typeface="Times New Roman"/>
            </a:endParaRPr>
          </a:p>
        </p:txBody>
      </p:sp>
      <p:sp>
        <p:nvSpPr>
          <p:cNvPr id="3" name="object 3"/>
          <p:cNvSpPr txBox="1"/>
          <p:nvPr/>
        </p:nvSpPr>
        <p:spPr>
          <a:xfrm>
            <a:off x="1374394" y="1131569"/>
            <a:ext cx="3319145" cy="1244600"/>
          </a:xfrm>
          <a:prstGeom prst="rect">
            <a:avLst/>
          </a:prstGeom>
        </p:spPr>
        <p:txBody>
          <a:bodyPr vert="horz" wrap="square" lIns="0" tIns="12065" rIns="0" bIns="0" rtlCol="0">
            <a:spAutoFit/>
          </a:bodyPr>
          <a:lstStyle/>
          <a:p>
            <a:pPr marL="299085" indent="-287020">
              <a:lnSpc>
                <a:spcPct val="100000"/>
              </a:lnSpc>
              <a:spcBef>
                <a:spcPts val="95"/>
              </a:spcBef>
              <a:buFont typeface="Arial"/>
              <a:buChar char="•"/>
              <a:tabLst>
                <a:tab pos="299720" algn="l"/>
              </a:tabLst>
            </a:pPr>
            <a:r>
              <a:rPr sz="4000" spc="-5" dirty="0">
                <a:latin typeface="Times New Roman"/>
                <a:cs typeface="Times New Roman"/>
              </a:rPr>
              <a:t>Local</a:t>
            </a:r>
            <a:r>
              <a:rPr sz="4000" spc="-75" dirty="0">
                <a:latin typeface="Times New Roman"/>
                <a:cs typeface="Times New Roman"/>
              </a:rPr>
              <a:t> </a:t>
            </a:r>
            <a:r>
              <a:rPr sz="4000" dirty="0">
                <a:latin typeface="Times New Roman"/>
                <a:cs typeface="Times New Roman"/>
              </a:rPr>
              <a:t>context</a:t>
            </a:r>
            <a:endParaRPr sz="4000">
              <a:latin typeface="Times New Roman"/>
              <a:cs typeface="Times New Roman"/>
            </a:endParaRPr>
          </a:p>
          <a:p>
            <a:pPr marL="299085" indent="-287020">
              <a:lnSpc>
                <a:spcPct val="100000"/>
              </a:lnSpc>
              <a:buFont typeface="Arial"/>
              <a:buChar char="•"/>
              <a:tabLst>
                <a:tab pos="299720" algn="l"/>
              </a:tabLst>
            </a:pPr>
            <a:r>
              <a:rPr sz="4000" spc="-5" dirty="0">
                <a:latin typeface="Times New Roman"/>
                <a:cs typeface="Times New Roman"/>
              </a:rPr>
              <a:t>Global</a:t>
            </a:r>
            <a:r>
              <a:rPr sz="4000" spc="-60" dirty="0">
                <a:latin typeface="Times New Roman"/>
                <a:cs typeface="Times New Roman"/>
              </a:rPr>
              <a:t> </a:t>
            </a:r>
            <a:r>
              <a:rPr sz="4000" dirty="0">
                <a:latin typeface="Times New Roman"/>
                <a:cs typeface="Times New Roman"/>
              </a:rPr>
              <a:t>context</a:t>
            </a:r>
            <a:endParaRPr sz="4000">
              <a:latin typeface="Times New Roman"/>
              <a:cs typeface="Times New Roman"/>
            </a:endParaRPr>
          </a:p>
        </p:txBody>
      </p:sp>
      <p:sp>
        <p:nvSpPr>
          <p:cNvPr id="4" name="object 4"/>
          <p:cNvSpPr/>
          <p:nvPr/>
        </p:nvSpPr>
        <p:spPr>
          <a:xfrm>
            <a:off x="460248" y="2971800"/>
            <a:ext cx="3806952" cy="2391156"/>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6248400" y="2488692"/>
            <a:ext cx="1921763" cy="3252216"/>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496561" y="3353561"/>
            <a:ext cx="1371600" cy="680085"/>
          </a:xfrm>
          <a:custGeom>
            <a:avLst/>
            <a:gdLst/>
            <a:ahLst/>
            <a:cxnLst/>
            <a:rect l="l" t="t" r="r" b="b"/>
            <a:pathLst>
              <a:path w="1371600" h="680085">
                <a:moveTo>
                  <a:pt x="1031748" y="0"/>
                </a:moveTo>
                <a:lnTo>
                  <a:pt x="1031748" y="169925"/>
                </a:lnTo>
                <a:lnTo>
                  <a:pt x="0" y="169925"/>
                </a:lnTo>
                <a:lnTo>
                  <a:pt x="0" y="509777"/>
                </a:lnTo>
                <a:lnTo>
                  <a:pt x="1031748" y="509777"/>
                </a:lnTo>
                <a:lnTo>
                  <a:pt x="1031748" y="679704"/>
                </a:lnTo>
                <a:lnTo>
                  <a:pt x="1371600" y="339851"/>
                </a:lnTo>
                <a:lnTo>
                  <a:pt x="1031748" y="0"/>
                </a:lnTo>
                <a:close/>
              </a:path>
            </a:pathLst>
          </a:custGeom>
          <a:solidFill>
            <a:srgbClr val="8EB4E2"/>
          </a:solidFill>
        </p:spPr>
        <p:txBody>
          <a:bodyPr wrap="square" lIns="0" tIns="0" rIns="0" bIns="0" rtlCol="0"/>
          <a:lstStyle/>
          <a:p>
            <a:endParaRPr/>
          </a:p>
        </p:txBody>
      </p:sp>
      <p:sp>
        <p:nvSpPr>
          <p:cNvPr id="7" name="object 7"/>
          <p:cNvSpPr/>
          <p:nvPr/>
        </p:nvSpPr>
        <p:spPr>
          <a:xfrm>
            <a:off x="4496561" y="3353561"/>
            <a:ext cx="1371600" cy="680085"/>
          </a:xfrm>
          <a:custGeom>
            <a:avLst/>
            <a:gdLst/>
            <a:ahLst/>
            <a:cxnLst/>
            <a:rect l="l" t="t" r="r" b="b"/>
            <a:pathLst>
              <a:path w="1371600" h="680085">
                <a:moveTo>
                  <a:pt x="0" y="169925"/>
                </a:moveTo>
                <a:lnTo>
                  <a:pt x="1031748" y="169925"/>
                </a:lnTo>
                <a:lnTo>
                  <a:pt x="1031748" y="0"/>
                </a:lnTo>
                <a:lnTo>
                  <a:pt x="1371600" y="339851"/>
                </a:lnTo>
                <a:lnTo>
                  <a:pt x="1031748" y="679704"/>
                </a:lnTo>
                <a:lnTo>
                  <a:pt x="1031748" y="509777"/>
                </a:lnTo>
                <a:lnTo>
                  <a:pt x="0" y="509777"/>
                </a:lnTo>
                <a:lnTo>
                  <a:pt x="0" y="169925"/>
                </a:lnTo>
                <a:close/>
              </a:path>
            </a:pathLst>
          </a:custGeom>
          <a:ln w="25908">
            <a:solidFill>
              <a:srgbClr val="000000"/>
            </a:solidFill>
          </a:ln>
        </p:spPr>
        <p:txBody>
          <a:bodyPr wrap="square" lIns="0" tIns="0" rIns="0" bIns="0" rtlCol="0"/>
          <a:lstStyle/>
          <a:p>
            <a:endParaRPr/>
          </a:p>
        </p:txBody>
      </p:sp>
      <p:sp>
        <p:nvSpPr>
          <p:cNvPr id="8" name="object 8"/>
          <p:cNvSpPr/>
          <p:nvPr/>
        </p:nvSpPr>
        <p:spPr>
          <a:xfrm>
            <a:off x="4496561" y="4115561"/>
            <a:ext cx="1371600" cy="680085"/>
          </a:xfrm>
          <a:custGeom>
            <a:avLst/>
            <a:gdLst/>
            <a:ahLst/>
            <a:cxnLst/>
            <a:rect l="l" t="t" r="r" b="b"/>
            <a:pathLst>
              <a:path w="1371600" h="680085">
                <a:moveTo>
                  <a:pt x="339851" y="0"/>
                </a:moveTo>
                <a:lnTo>
                  <a:pt x="0" y="339851"/>
                </a:lnTo>
                <a:lnTo>
                  <a:pt x="339851" y="679704"/>
                </a:lnTo>
                <a:lnTo>
                  <a:pt x="339851" y="509777"/>
                </a:lnTo>
                <a:lnTo>
                  <a:pt x="1371600" y="509777"/>
                </a:lnTo>
                <a:lnTo>
                  <a:pt x="1371600" y="169925"/>
                </a:lnTo>
                <a:lnTo>
                  <a:pt x="339851" y="169925"/>
                </a:lnTo>
                <a:lnTo>
                  <a:pt x="339851" y="0"/>
                </a:lnTo>
                <a:close/>
              </a:path>
            </a:pathLst>
          </a:custGeom>
          <a:solidFill>
            <a:srgbClr val="8EB4E2"/>
          </a:solidFill>
        </p:spPr>
        <p:txBody>
          <a:bodyPr wrap="square" lIns="0" tIns="0" rIns="0" bIns="0" rtlCol="0"/>
          <a:lstStyle/>
          <a:p>
            <a:endParaRPr/>
          </a:p>
        </p:txBody>
      </p:sp>
      <p:sp>
        <p:nvSpPr>
          <p:cNvPr id="9" name="object 9"/>
          <p:cNvSpPr/>
          <p:nvPr/>
        </p:nvSpPr>
        <p:spPr>
          <a:xfrm>
            <a:off x="4496561" y="4115561"/>
            <a:ext cx="1371600" cy="680085"/>
          </a:xfrm>
          <a:custGeom>
            <a:avLst/>
            <a:gdLst/>
            <a:ahLst/>
            <a:cxnLst/>
            <a:rect l="l" t="t" r="r" b="b"/>
            <a:pathLst>
              <a:path w="1371600" h="680085">
                <a:moveTo>
                  <a:pt x="1371600" y="509777"/>
                </a:moveTo>
                <a:lnTo>
                  <a:pt x="339851" y="509777"/>
                </a:lnTo>
                <a:lnTo>
                  <a:pt x="339851" y="679704"/>
                </a:lnTo>
                <a:lnTo>
                  <a:pt x="0" y="339851"/>
                </a:lnTo>
                <a:lnTo>
                  <a:pt x="339851" y="0"/>
                </a:lnTo>
                <a:lnTo>
                  <a:pt x="339851" y="169925"/>
                </a:lnTo>
                <a:lnTo>
                  <a:pt x="1371600" y="169925"/>
                </a:lnTo>
                <a:lnTo>
                  <a:pt x="1371600" y="509777"/>
                </a:lnTo>
                <a:close/>
              </a:path>
            </a:pathLst>
          </a:custGeom>
          <a:ln w="25908">
            <a:solidFill>
              <a:srgbClr val="000000"/>
            </a:solidFill>
          </a:ln>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307719" y="865124"/>
            <a:ext cx="6467475" cy="4904105"/>
          </a:xfrm>
          <a:prstGeom prst="rect">
            <a:avLst/>
          </a:prstGeom>
        </p:spPr>
        <p:txBody>
          <a:bodyPr vert="horz" wrap="square" lIns="0" tIns="13335" rIns="0" bIns="0" rtlCol="0">
            <a:spAutoFit/>
          </a:bodyPr>
          <a:lstStyle/>
          <a:p>
            <a:pPr marL="12700" marR="5080" algn="ctr">
              <a:lnSpc>
                <a:spcPct val="100000"/>
              </a:lnSpc>
              <a:spcBef>
                <a:spcPts val="105"/>
              </a:spcBef>
            </a:pPr>
            <a:r>
              <a:rPr sz="8000" b="1" dirty="0">
                <a:latin typeface="Times New Roman"/>
                <a:cs typeface="Times New Roman"/>
              </a:rPr>
              <a:t>OBJE</a:t>
            </a:r>
            <a:r>
              <a:rPr sz="8000" b="1" spc="15" dirty="0">
                <a:latin typeface="Times New Roman"/>
                <a:cs typeface="Times New Roman"/>
              </a:rPr>
              <a:t>C</a:t>
            </a:r>
            <a:r>
              <a:rPr sz="8000" b="1" dirty="0">
                <a:latin typeface="Times New Roman"/>
                <a:cs typeface="Times New Roman"/>
              </a:rPr>
              <a:t>TIVES  OF      TRANSFER  PRICING</a:t>
            </a:r>
            <a:endParaRPr sz="8000">
              <a:latin typeface="Times New Roman"/>
              <a:cs typeface="Times New Roman"/>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183</TotalTime>
  <Words>542</Words>
  <Application>Microsoft Macintosh PowerPoint</Application>
  <PresentationFormat>On-screen Show (4:3)</PresentationFormat>
  <Paragraphs>88</Paragraphs>
  <Slides>34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Times New Roman</vt:lpstr>
      <vt:lpstr>Wingdings</vt:lpstr>
      <vt:lpstr>Office Theme</vt:lpstr>
      <vt:lpstr>TRANSFER  PRICING</vt:lpstr>
      <vt:lpstr>Content</vt:lpstr>
      <vt:lpstr>INTRODUCTION</vt:lpstr>
      <vt:lpstr>A Transfer Price is the price at which  divisions of a company transfer recourses  with each other.</vt:lpstr>
      <vt:lpstr>Transfer pricing relates to The price that one segment of  an organization charges for a product or service supplied to another segment of the same organization is known as transfer price.  Transfer price is the price at which goods or services are transferred between affiliated entities with an organization.</vt:lpstr>
      <vt:lpstr>PowerPoint Presentation</vt:lpstr>
      <vt:lpstr>Types of Internal Transactions</vt:lpstr>
      <vt:lpstr>Internal Transaction can happen,</vt:lpstr>
      <vt:lpstr>PowerPoint Presentation</vt:lpstr>
      <vt:lpstr>PowerPoint Presentation</vt:lpstr>
      <vt:lpstr>Methods of Transfer  Pricing</vt:lpstr>
      <vt:lpstr>PowerPoint Presentation</vt:lpstr>
      <vt:lpstr>COST BASED  TRANSFER  PRICING</vt:lpstr>
      <vt:lpstr>PowerPoint Presentation</vt:lpstr>
      <vt:lpstr>PowerPoint Presentation</vt:lpstr>
      <vt:lpstr>PowerPoint Presentation</vt:lpstr>
      <vt:lpstr>PowerPoint Presentation</vt:lpstr>
      <vt:lpstr>What is Market Based Transfer  Pricing</vt:lpstr>
      <vt:lpstr>PowerPoint Presentation</vt:lpstr>
      <vt:lpstr>PowerPoint Presentation</vt:lpstr>
      <vt:lpstr>Advantages of Market Based  Transfer Pricing Method</vt:lpstr>
      <vt:lpstr>NEGOTIATE  TRANSFER  PRICING</vt:lpstr>
      <vt:lpstr>PowerPoint Presentation</vt:lpstr>
      <vt:lpstr>PowerPoint Presentation</vt:lpstr>
      <vt:lpstr>Benefits of Negotiate Transfer  Pricing</vt:lpstr>
      <vt:lpstr>Drawbacks of Negotiate  Transfer Pricing</vt:lpstr>
      <vt:lpstr>PowerPoint Presentation</vt:lpstr>
      <vt:lpstr>PowerPoint Presentation</vt:lpstr>
      <vt:lpstr>ADVANTAGES &amp;             DISADVANTAGES</vt:lpstr>
      <vt:lpstr>Advantages</vt:lpstr>
      <vt:lpstr>PowerPoint Presentation</vt:lpstr>
      <vt:lpstr>Disadvantages</vt:lpstr>
      <vt:lpstr>Mechanism to reduce transfer pricing disputes</vt:lpstr>
      <vt:lpstr>Transfer Pricing for Intangibles and Services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TRANSFER  PRICING</dc:title>
  <cp:lastModifiedBy>Shilpa Verdia</cp:lastModifiedBy>
  <cp:revision>13</cp:revision>
  <dcterms:created xsi:type="dcterms:W3CDTF">2020-04-17T17:28:40Z</dcterms:created>
  <dcterms:modified xsi:type="dcterms:W3CDTF">2020-05-05T08:13:33Z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2017-08-07T00:00:00Z</vt:filetime>
  </property>
  <property fmtid="{D5CDD505-2E9C-101B-9397-08002B2CF9AE}" pid="3" name="Creator">
    <vt:lpwstr>Microsoft® PowerPoint® 2013</vt:lpwstr>
  </property>
  <property fmtid="{D5CDD505-2E9C-101B-9397-08002B2CF9AE}" pid="4" name="LastSaved">
    <vt:filetime>2020-04-17T00:00:00Z</vt:filetime>
  </property>
</Properties>
</file>