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7F642F0-AEB5-4F96-A0DC-384B4EE22EA9}" type="datetimeFigureOut">
              <a:rPr lang="en-US" smtClean="0"/>
              <a:t>4/17/2020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0CCDEC-58A4-4D3A-915D-95ADF07BF77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F642F0-AEB5-4F96-A0DC-384B4EE22EA9}"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0CCDEC-58A4-4D3A-915D-95ADF07BF7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F642F0-AEB5-4F96-A0DC-384B4EE22EA9}"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0CCDEC-58A4-4D3A-915D-95ADF07BF7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F642F0-AEB5-4F96-A0DC-384B4EE22EA9}"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0CCDEC-58A4-4D3A-915D-95ADF07BF77E}"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7F642F0-AEB5-4F96-A0DC-384B4EE22EA9}"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0CCDEC-58A4-4D3A-915D-95ADF07BF77E}"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F642F0-AEB5-4F96-A0DC-384B4EE22EA9}" type="datetimeFigureOut">
              <a:rPr lang="en-US" smtClean="0"/>
              <a:t>4/17/2020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0CCDEC-58A4-4D3A-915D-95ADF07BF77E}"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F642F0-AEB5-4F96-A0DC-384B4EE22EA9}" type="datetimeFigureOut">
              <a:rPr lang="en-US" smtClean="0"/>
              <a:t>4/17/2020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70CCDEC-58A4-4D3A-915D-95ADF07BF77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7F642F0-AEB5-4F96-A0DC-384B4EE22EA9}" type="datetimeFigureOut">
              <a:rPr lang="en-US" smtClean="0"/>
              <a:t>4/17/2020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70CCDEC-58A4-4D3A-915D-95ADF07BF77E}"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7F642F0-AEB5-4F96-A0DC-384B4EE22EA9}" type="datetimeFigureOut">
              <a:rPr lang="en-US" smtClean="0"/>
              <a:t>4/17/2020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70CCDEC-58A4-4D3A-915D-95ADF07BF7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7F642F0-AEB5-4F96-A0DC-384B4EE22EA9}" type="datetimeFigureOut">
              <a:rPr lang="en-US" smtClean="0"/>
              <a:t>4/17/2020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0CCDEC-58A4-4D3A-915D-95ADF07BF77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7F642F0-AEB5-4F96-A0DC-384B4EE22EA9}" type="datetimeFigureOut">
              <a:rPr lang="en-US" smtClean="0"/>
              <a:t>4/17/2020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0CCDEC-58A4-4D3A-915D-95ADF07BF77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F642F0-AEB5-4F96-A0DC-384B4EE22EA9}" type="datetimeFigureOut">
              <a:rPr lang="en-US" smtClean="0"/>
              <a:t>4/17/2020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0CCDEC-58A4-4D3A-915D-95ADF07BF77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Principles of Market Organization</a:t>
            </a:r>
            <a:endParaRPr lang="en-US" dirty="0"/>
          </a:p>
        </p:txBody>
      </p:sp>
      <p:sp>
        <p:nvSpPr>
          <p:cNvPr id="3" name="Subtitle 2"/>
          <p:cNvSpPr>
            <a:spLocks noGrp="1"/>
          </p:cNvSpPr>
          <p:nvPr>
            <p:ph type="subTitle" idx="1"/>
          </p:nvPr>
        </p:nvSpPr>
        <p:spPr>
          <a:xfrm>
            <a:off x="304800" y="3611607"/>
            <a:ext cx="8153400" cy="1199704"/>
          </a:xfrm>
        </p:spPr>
        <p:txBody>
          <a:bodyPr>
            <a:normAutofit fontScale="70000" lnSpcReduction="20000"/>
          </a:bodyPr>
          <a:lstStyle/>
          <a:p>
            <a:pPr algn="l"/>
            <a:r>
              <a:rPr lang="en-US" dirty="0" smtClean="0"/>
              <a:t>Prof(Dr) </a:t>
            </a:r>
            <a:r>
              <a:rPr lang="en-US" dirty="0" err="1" smtClean="0"/>
              <a:t>B.L.Verma</a:t>
            </a:r>
            <a:endParaRPr lang="en-US" dirty="0" smtClean="0"/>
          </a:p>
          <a:p>
            <a:pPr algn="l"/>
            <a:r>
              <a:rPr lang="en-US" dirty="0" smtClean="0"/>
              <a:t>Professor</a:t>
            </a:r>
          </a:p>
          <a:p>
            <a:pPr algn="l"/>
            <a:r>
              <a:rPr lang="en-US" dirty="0" smtClean="0"/>
              <a:t>Department of Business Administration</a:t>
            </a:r>
          </a:p>
          <a:p>
            <a:pPr algn="l"/>
            <a:r>
              <a:rPr lang="en-US" dirty="0" smtClean="0"/>
              <a:t>UCCMS,MLSU,UDAIPUR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458200" cy="4832092"/>
          </a:xfrm>
          <a:prstGeom prst="rect">
            <a:avLst/>
          </a:prstGeom>
        </p:spPr>
        <p:txBody>
          <a:bodyPr wrap="square">
            <a:spAutoFit/>
          </a:bodyPr>
          <a:lstStyle/>
          <a:p>
            <a:pPr algn="just"/>
            <a:r>
              <a:rPr lang="en-US" sz="2800" b="1" dirty="0"/>
              <a:t>Unity of direction</a:t>
            </a:r>
          </a:p>
          <a:p>
            <a:pPr algn="just"/>
            <a:r>
              <a:rPr lang="en-US" sz="2800" dirty="0"/>
              <a:t>For the sound and effective organization, there must be one head and one plan for group of activities directed towards the same objectives</a:t>
            </a:r>
            <a:r>
              <a:rPr lang="en-US" sz="2800" dirty="0" smtClean="0"/>
              <a:t>.</a:t>
            </a:r>
          </a:p>
          <a:p>
            <a:pPr algn="just"/>
            <a:endParaRPr lang="en-US" sz="2800" dirty="0"/>
          </a:p>
          <a:p>
            <a:pPr algn="just"/>
            <a:endParaRPr lang="en-US" sz="2800" dirty="0" smtClean="0"/>
          </a:p>
          <a:p>
            <a:pPr algn="just"/>
            <a:endParaRPr lang="en-US" sz="2800" dirty="0"/>
          </a:p>
          <a:p>
            <a:pPr algn="just"/>
            <a:r>
              <a:rPr lang="en-US" sz="2800" b="1" dirty="0"/>
              <a:t>Co-ordination</a:t>
            </a:r>
          </a:p>
          <a:p>
            <a:pPr algn="just"/>
            <a:r>
              <a:rPr lang="en-US" sz="2800" dirty="0"/>
              <a:t>There must be an orderly arrangement of group effort and unity of action and co-ordination of activities at various levels.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1"/>
            <a:ext cx="8153400" cy="5632311"/>
          </a:xfrm>
          <a:prstGeom prst="rect">
            <a:avLst/>
          </a:prstGeom>
        </p:spPr>
        <p:txBody>
          <a:bodyPr wrap="square">
            <a:spAutoFit/>
          </a:bodyPr>
          <a:lstStyle/>
          <a:p>
            <a:r>
              <a:rPr lang="en-US" sz="2400" b="1" dirty="0"/>
              <a:t>Flexibility</a:t>
            </a:r>
          </a:p>
          <a:p>
            <a:r>
              <a:rPr lang="en-US" sz="2400" dirty="0"/>
              <a:t>The organization structure should be flexible so that it can be easily adjusted to changing conditions. </a:t>
            </a:r>
            <a:endParaRPr lang="en-US" sz="2400" dirty="0" smtClean="0"/>
          </a:p>
          <a:p>
            <a:endParaRPr lang="en-US" sz="2400" dirty="0"/>
          </a:p>
          <a:p>
            <a:r>
              <a:rPr lang="en-US" sz="2400" dirty="0" smtClean="0"/>
              <a:t>The </a:t>
            </a:r>
            <a:r>
              <a:rPr lang="en-US" sz="2400" dirty="0"/>
              <a:t>organization structure should permit expansions, mergers and replacements, etc. without disturbing the basic design</a:t>
            </a:r>
            <a:r>
              <a:rPr lang="en-US" sz="2400" dirty="0" smtClean="0"/>
              <a:t>.</a:t>
            </a:r>
          </a:p>
          <a:p>
            <a:endParaRPr lang="en-US" sz="2400" dirty="0"/>
          </a:p>
          <a:p>
            <a:endParaRPr lang="en-US" sz="2400" dirty="0" smtClean="0"/>
          </a:p>
          <a:p>
            <a:endParaRPr lang="en-US" sz="2400" dirty="0"/>
          </a:p>
          <a:p>
            <a:endParaRPr lang="en-US" sz="2400" dirty="0" smtClean="0"/>
          </a:p>
          <a:p>
            <a:endParaRPr lang="en-US" sz="2400" dirty="0"/>
          </a:p>
          <a:p>
            <a:r>
              <a:rPr lang="en-US" sz="2400" b="1" dirty="0"/>
              <a:t>Continuity</a:t>
            </a:r>
          </a:p>
          <a:p>
            <a:r>
              <a:rPr lang="en-US" sz="2400" dirty="0"/>
              <a:t>The organization should be so structured as to have continuity of operations.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1"/>
            <a:ext cx="8534400" cy="5632311"/>
          </a:xfrm>
          <a:prstGeom prst="rect">
            <a:avLst/>
          </a:prstGeom>
        </p:spPr>
        <p:txBody>
          <a:bodyPr wrap="square">
            <a:spAutoFit/>
          </a:bodyPr>
          <a:lstStyle/>
          <a:p>
            <a:r>
              <a:rPr lang="en-US" sz="2400" b="1" dirty="0"/>
              <a:t>Communication</a:t>
            </a:r>
          </a:p>
          <a:p>
            <a:r>
              <a:rPr lang="en-US" sz="2400" dirty="0"/>
              <a:t>For the sound and effective organization, the effective communication is necessary. It is the process of transformation of information from one person to another of different levels. </a:t>
            </a:r>
            <a:endParaRPr lang="en-US" sz="2400" dirty="0" smtClean="0"/>
          </a:p>
          <a:p>
            <a:endParaRPr lang="en-US" sz="2400" dirty="0"/>
          </a:p>
          <a:p>
            <a:endParaRPr lang="en-US" sz="2400" dirty="0" smtClean="0"/>
          </a:p>
          <a:p>
            <a:endParaRPr lang="en-US" sz="2400" dirty="0" smtClean="0"/>
          </a:p>
          <a:p>
            <a:endParaRPr lang="en-US" sz="2400" dirty="0"/>
          </a:p>
          <a:p>
            <a:endParaRPr lang="en-US" sz="2400" dirty="0" smtClean="0"/>
          </a:p>
          <a:p>
            <a:endParaRPr lang="en-US" sz="2400" dirty="0"/>
          </a:p>
          <a:p>
            <a:r>
              <a:rPr lang="en-US" sz="2400" dirty="0" smtClean="0"/>
              <a:t>It </a:t>
            </a:r>
            <a:r>
              <a:rPr lang="en-US" sz="2400" dirty="0"/>
              <a:t>involves the systematic and continuous process of telling, listening and understanding opinions ideas, feelings, information, views, etc. of employees of the organization.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82000" cy="5632311"/>
          </a:xfrm>
          <a:prstGeom prst="rect">
            <a:avLst/>
          </a:prstGeom>
        </p:spPr>
        <p:txBody>
          <a:bodyPr wrap="square">
            <a:spAutoFit/>
          </a:bodyPr>
          <a:lstStyle/>
          <a:p>
            <a:r>
              <a:rPr lang="en-US" sz="3600" b="1" dirty="0" smtClean="0"/>
              <a:t>Simplicity</a:t>
            </a:r>
          </a:p>
          <a:p>
            <a:endParaRPr lang="en-US" sz="3600" b="1" dirty="0"/>
          </a:p>
          <a:p>
            <a:r>
              <a:rPr lang="en-US" sz="3600" dirty="0"/>
              <a:t>For the better communication and co-ordinations, the levels of the organization should be kept as minimum as possible. </a:t>
            </a:r>
            <a:endParaRPr lang="en-US" sz="3600" dirty="0" smtClean="0"/>
          </a:p>
          <a:p>
            <a:endParaRPr lang="en-US" sz="3600" dirty="0"/>
          </a:p>
          <a:p>
            <a:r>
              <a:rPr lang="en-US" sz="3600" dirty="0" smtClean="0"/>
              <a:t>This </a:t>
            </a:r>
            <a:r>
              <a:rPr lang="en-US" sz="3600" dirty="0"/>
              <a:t>principle focuses on the simplicity of an organizational structure.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1"/>
            <a:ext cx="8153400" cy="4893647"/>
          </a:xfrm>
          <a:prstGeom prst="rect">
            <a:avLst/>
          </a:prstGeom>
        </p:spPr>
        <p:txBody>
          <a:bodyPr wrap="square">
            <a:spAutoFit/>
          </a:bodyPr>
          <a:lstStyle/>
          <a:p>
            <a:endParaRPr lang="en-US" sz="2400" b="1" dirty="0" smtClean="0"/>
          </a:p>
          <a:p>
            <a:endParaRPr lang="en-US" sz="2400" b="1" dirty="0"/>
          </a:p>
          <a:p>
            <a:r>
              <a:rPr lang="en-US" sz="2400" b="1" dirty="0" smtClean="0"/>
              <a:t>Unity </a:t>
            </a:r>
            <a:r>
              <a:rPr lang="en-US" sz="2400" b="1" dirty="0"/>
              <a:t>of Objectivity</a:t>
            </a:r>
          </a:p>
          <a:p>
            <a:r>
              <a:rPr lang="en-US" sz="2400" dirty="0"/>
              <a:t>The attainment of objectives is the main purpose of the organizing.  An organization and every part of it should be directed towards the accomplishment of objectives. </a:t>
            </a:r>
            <a:endParaRPr lang="en-US" sz="2400" dirty="0" smtClean="0"/>
          </a:p>
          <a:p>
            <a:endParaRPr lang="en-US" sz="2400" dirty="0"/>
          </a:p>
          <a:p>
            <a:endParaRPr lang="en-US" sz="2400" dirty="0" smtClean="0"/>
          </a:p>
          <a:p>
            <a:r>
              <a:rPr lang="en-US" sz="2400" dirty="0" smtClean="0"/>
              <a:t>Every </a:t>
            </a:r>
            <a:r>
              <a:rPr lang="en-US" sz="2400" dirty="0"/>
              <a:t>member of the organization should be familiar with the common objectives or goals. Thus, the organizational goals, departmental goals and individual goals must be clearly defined.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4832092"/>
          </a:xfrm>
          <a:prstGeom prst="rect">
            <a:avLst/>
          </a:prstGeom>
        </p:spPr>
        <p:txBody>
          <a:bodyPr wrap="square">
            <a:spAutoFit/>
          </a:bodyPr>
          <a:lstStyle/>
          <a:p>
            <a:r>
              <a:rPr lang="en-US" sz="2800" b="1" dirty="0"/>
              <a:t>Efficiency</a:t>
            </a:r>
          </a:p>
          <a:p>
            <a:r>
              <a:rPr lang="en-US" sz="2800" dirty="0"/>
              <a:t>An organization is efficient if it is able to accomplish pre-determined objectives at minimum possible cost</a:t>
            </a:r>
            <a:r>
              <a:rPr lang="en-US" sz="2800" dirty="0" smtClean="0"/>
              <a:t>.</a:t>
            </a:r>
          </a:p>
          <a:p>
            <a:endParaRPr lang="en-US" sz="2800" dirty="0"/>
          </a:p>
          <a:p>
            <a:endParaRPr lang="en-US" sz="2800" dirty="0" smtClean="0"/>
          </a:p>
          <a:p>
            <a:endParaRPr lang="en-US" sz="2800" dirty="0"/>
          </a:p>
          <a:p>
            <a:r>
              <a:rPr lang="en-US" sz="2800" dirty="0" smtClean="0"/>
              <a:t> </a:t>
            </a:r>
            <a:r>
              <a:rPr lang="en-US" sz="2800" dirty="0"/>
              <a:t>An organization must also provide maximum possible satisfaction to its employees and should also contribute to the welfare of the community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1"/>
            <a:ext cx="8229600" cy="6494085"/>
          </a:xfrm>
          <a:prstGeom prst="rect">
            <a:avLst/>
          </a:prstGeom>
        </p:spPr>
        <p:txBody>
          <a:bodyPr wrap="square">
            <a:spAutoFit/>
          </a:bodyPr>
          <a:lstStyle/>
          <a:p>
            <a:r>
              <a:rPr lang="en-US" sz="3200" b="1" dirty="0"/>
              <a:t>Division of </a:t>
            </a:r>
            <a:r>
              <a:rPr lang="en-US" sz="3200" b="1" dirty="0" smtClean="0"/>
              <a:t>work</a:t>
            </a:r>
          </a:p>
          <a:p>
            <a:endParaRPr lang="en-US" sz="3200" b="1" dirty="0"/>
          </a:p>
          <a:p>
            <a:endParaRPr lang="en-US" sz="3200" b="1" dirty="0"/>
          </a:p>
          <a:p>
            <a:r>
              <a:rPr lang="en-US" sz="3200" dirty="0"/>
              <a:t>For the sound and effective organization, the total task should be divided in such a manner that the work of every individual in the organization is limited and the work should be assigned to the right person according to his physical, mental and psychological capacities.</a:t>
            </a:r>
          </a:p>
          <a:p>
            <a:r>
              <a:rPr lang="en-US" sz="3200" dirty="0" smtClean="0"/>
              <a:t/>
            </a:r>
            <a:br>
              <a:rPr lang="en-US" sz="3200" dirty="0" smtClean="0"/>
            </a:b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5632311"/>
          </a:xfrm>
          <a:prstGeom prst="rect">
            <a:avLst/>
          </a:prstGeom>
        </p:spPr>
        <p:txBody>
          <a:bodyPr wrap="square">
            <a:spAutoFit/>
          </a:bodyPr>
          <a:lstStyle/>
          <a:p>
            <a:endParaRPr lang="en-US" sz="2400" b="1" dirty="0" smtClean="0"/>
          </a:p>
          <a:p>
            <a:r>
              <a:rPr lang="en-US" sz="2400" b="1" dirty="0" smtClean="0"/>
              <a:t>Span </a:t>
            </a:r>
            <a:r>
              <a:rPr lang="en-US" sz="2400" b="1" dirty="0"/>
              <a:t>of control</a:t>
            </a:r>
          </a:p>
          <a:p>
            <a:r>
              <a:rPr lang="en-US" sz="2400" dirty="0"/>
              <a:t>Due to limitation of time and ability, no executive can effectively supervise more than a particular number of subordinates. </a:t>
            </a:r>
            <a:endParaRPr lang="en-US" sz="2400" dirty="0" smtClean="0"/>
          </a:p>
          <a:p>
            <a:endParaRPr lang="en-US" sz="2400" dirty="0"/>
          </a:p>
          <a:p>
            <a:endParaRPr lang="en-US" sz="2400" dirty="0" smtClean="0"/>
          </a:p>
          <a:p>
            <a:endParaRPr lang="en-US" sz="2400" dirty="0"/>
          </a:p>
          <a:p>
            <a:r>
              <a:rPr lang="en-US" sz="2400" dirty="0" smtClean="0"/>
              <a:t>Therefore</a:t>
            </a:r>
            <a:r>
              <a:rPr lang="en-US" sz="2400" dirty="0"/>
              <a:t>, every executive should be asked to supervise a reasonable number of executives depending upon his ability, his job, the complexities of duties of his sub-ordinates, the nature and importance of work to be supervised, etc.</a:t>
            </a:r>
          </a:p>
          <a:p>
            <a:r>
              <a:rPr lang="en-US" sz="2400" dirty="0" smtClean="0"/>
              <a:t/>
            </a:r>
            <a:br>
              <a:rPr lang="en-US" sz="2400" dirty="0" smtClean="0"/>
            </a:b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534400" cy="6124754"/>
          </a:xfrm>
          <a:prstGeom prst="rect">
            <a:avLst/>
          </a:prstGeom>
        </p:spPr>
        <p:txBody>
          <a:bodyPr wrap="square">
            <a:spAutoFit/>
          </a:bodyPr>
          <a:lstStyle/>
          <a:p>
            <a:r>
              <a:rPr lang="en-US" sz="2800" b="1" dirty="0"/>
              <a:t>Scalar Principle</a:t>
            </a:r>
          </a:p>
          <a:p>
            <a:r>
              <a:rPr lang="en-US" sz="2800" dirty="0"/>
              <a:t>It is sometimes also known as the chain command. According to the principle, the authority and responsibility should be in a clear line from the top to the bottom of the organization. </a:t>
            </a:r>
            <a:endParaRPr lang="en-US" sz="2800" dirty="0" smtClean="0"/>
          </a:p>
          <a:p>
            <a:endParaRPr lang="en-US" sz="2800" dirty="0"/>
          </a:p>
          <a:p>
            <a:endParaRPr lang="en-US" sz="2800" dirty="0" smtClean="0"/>
          </a:p>
          <a:p>
            <a:r>
              <a:rPr lang="en-US" sz="2800" dirty="0" smtClean="0"/>
              <a:t>The </a:t>
            </a:r>
            <a:r>
              <a:rPr lang="en-US" sz="2800" dirty="0"/>
              <a:t>more clear the line of authority in an enterprise, the more effective will be communication and responsible decision making.</a:t>
            </a:r>
          </a:p>
          <a:p>
            <a:r>
              <a:rPr lang="en-US" sz="2800" dirty="0" smtClean="0"/>
              <a:t/>
            </a:r>
            <a:br>
              <a:rPr lang="en-US" sz="2800" dirty="0" smtClean="0"/>
            </a:b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610600" cy="4893647"/>
          </a:xfrm>
          <a:prstGeom prst="rect">
            <a:avLst/>
          </a:prstGeom>
        </p:spPr>
        <p:txBody>
          <a:bodyPr wrap="square">
            <a:spAutoFit/>
          </a:bodyPr>
          <a:lstStyle/>
          <a:p>
            <a:pPr algn="just"/>
            <a:r>
              <a:rPr lang="en-US" sz="2400" b="1" dirty="0"/>
              <a:t>Delegation</a:t>
            </a:r>
          </a:p>
          <a:p>
            <a:pPr algn="just"/>
            <a:r>
              <a:rPr lang="en-US" sz="2400" dirty="0"/>
              <a:t>The authority delegated to an individual manager should be adequate to enable him to accomplish results expected of him</a:t>
            </a:r>
            <a:r>
              <a:rPr lang="en-US" sz="2400" dirty="0" smtClean="0"/>
              <a:t>.</a:t>
            </a:r>
          </a:p>
          <a:p>
            <a:pPr algn="just"/>
            <a:endParaRPr lang="en-US" sz="2400" dirty="0"/>
          </a:p>
          <a:p>
            <a:pPr algn="just"/>
            <a:endParaRPr lang="en-US" sz="2400" dirty="0"/>
          </a:p>
          <a:p>
            <a:pPr algn="just"/>
            <a:r>
              <a:rPr lang="en-US" sz="2400" b="1" dirty="0"/>
              <a:t>Functional Definition</a:t>
            </a:r>
          </a:p>
          <a:p>
            <a:pPr algn="just"/>
            <a:r>
              <a:rPr lang="en-US" sz="2400" dirty="0"/>
              <a:t>The duties, responsibilities, authorities and organizational relationships of an individual working on a particular position should be clearly defined so that there is no confusion. The clearly defined duties and authorities of an individual will contribute towards the accomplishment of objectives more effectively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6124754"/>
          </a:xfrm>
          <a:prstGeom prst="rect">
            <a:avLst/>
          </a:prstGeom>
        </p:spPr>
        <p:txBody>
          <a:bodyPr wrap="square">
            <a:spAutoFit/>
          </a:bodyPr>
          <a:lstStyle/>
          <a:p>
            <a:r>
              <a:rPr lang="en-US" sz="2800" b="1" dirty="0"/>
              <a:t>Authority and </a:t>
            </a:r>
            <a:r>
              <a:rPr lang="en-US" sz="2800" b="1" dirty="0" smtClean="0"/>
              <a:t>responsibility</a:t>
            </a:r>
          </a:p>
          <a:p>
            <a:endParaRPr lang="en-US" sz="2800" b="1" dirty="0"/>
          </a:p>
          <a:p>
            <a:r>
              <a:rPr lang="en-US" sz="2800" dirty="0"/>
              <a:t>It is the tool by which a manager is able to create an environment for individual performance. </a:t>
            </a:r>
            <a:endParaRPr lang="en-US" sz="2800" dirty="0" smtClean="0"/>
          </a:p>
          <a:p>
            <a:endParaRPr lang="en-US" sz="2800" dirty="0"/>
          </a:p>
          <a:p>
            <a:endParaRPr lang="en-US" sz="2800" dirty="0" smtClean="0"/>
          </a:p>
          <a:p>
            <a:r>
              <a:rPr lang="en-US" sz="2800" dirty="0" smtClean="0"/>
              <a:t>Thus</a:t>
            </a:r>
            <a:r>
              <a:rPr lang="en-US" sz="2800" dirty="0"/>
              <a:t>, the authority and responsibility of each manager and supervisor should be clearly defined. Every manager should be held responsible for the acts of his subordinates as well as his own acts.</a:t>
            </a:r>
          </a:p>
          <a:p>
            <a:r>
              <a:rPr lang="en-US" sz="2800" dirty="0" smtClean="0"/>
              <a:t/>
            </a:r>
            <a:br>
              <a:rPr lang="en-US" sz="2800" dirty="0" smtClean="0"/>
            </a:b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458200" cy="5262979"/>
          </a:xfrm>
          <a:prstGeom prst="rect">
            <a:avLst/>
          </a:prstGeom>
        </p:spPr>
        <p:txBody>
          <a:bodyPr wrap="square">
            <a:spAutoFit/>
          </a:bodyPr>
          <a:lstStyle/>
          <a:p>
            <a:r>
              <a:rPr lang="en-US" sz="2800" b="1" dirty="0"/>
              <a:t>Unity of command</a:t>
            </a:r>
          </a:p>
          <a:p>
            <a:r>
              <a:rPr lang="en-US" sz="2800" dirty="0"/>
              <a:t>The subordinates should receive orders from only one supervisor and no one should be accountable to more than one boss at a time. </a:t>
            </a:r>
            <a:endParaRPr lang="en-US" sz="2800" dirty="0" smtClean="0"/>
          </a:p>
          <a:p>
            <a:endParaRPr lang="en-US" sz="2800" dirty="0"/>
          </a:p>
          <a:p>
            <a:r>
              <a:rPr lang="en-US" sz="2800" dirty="0" smtClean="0"/>
              <a:t>This </a:t>
            </a:r>
            <a:r>
              <a:rPr lang="en-US" sz="2800" dirty="0"/>
              <a:t>will avoid confusion, disorder and indiscipline</a:t>
            </a:r>
            <a:r>
              <a:rPr lang="en-US" sz="2800" dirty="0" smtClean="0"/>
              <a:t>.</a:t>
            </a:r>
          </a:p>
          <a:p>
            <a:endParaRPr lang="en-US" sz="2800" dirty="0"/>
          </a:p>
          <a:p>
            <a:endParaRPr lang="en-US" sz="2800" dirty="0" smtClean="0"/>
          </a:p>
          <a:p>
            <a:r>
              <a:rPr lang="en-US" sz="2800" dirty="0" smtClean="0"/>
              <a:t> </a:t>
            </a:r>
            <a:r>
              <a:rPr lang="en-US" sz="2800" dirty="0"/>
              <a:t>Thus, this principle creates the feeling of personal responsibility and avoids the problems of conflicts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TotalTime>
  <Words>616</Words>
  <Application>Microsoft Office PowerPoint</Application>
  <PresentationFormat>On-screen Show (4:3)</PresentationFormat>
  <Paragraphs>89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Principles of Market Organization</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 Organization</dc:title>
  <dc:creator>Ashutosh</dc:creator>
  <cp:lastModifiedBy>Ashutosh</cp:lastModifiedBy>
  <cp:revision>5</cp:revision>
  <dcterms:created xsi:type="dcterms:W3CDTF">2020-04-17T07:34:47Z</dcterms:created>
  <dcterms:modified xsi:type="dcterms:W3CDTF">2020-04-17T08:04:34Z</dcterms:modified>
</cp:coreProperties>
</file>