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1" d="100"/>
          <a:sy n="81" d="100"/>
        </p:scale>
        <p:origin x="-1044" y="-27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24F5F55F-238F-4107-AE74-C7A7CCE1CDAF}" type="datetimeFigureOut">
              <a:rPr lang="en-US" smtClean="0"/>
              <a:pPr/>
              <a:t>4/13/2020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85DF3AFC-5BF7-4928-B377-D64A29D91037}"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4F5F55F-238F-4107-AE74-C7A7CCE1CDAF}"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DF3AFC-5BF7-4928-B377-D64A29D9103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4F5F55F-238F-4107-AE74-C7A7CCE1CDAF}"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DF3AFC-5BF7-4928-B377-D64A29D9103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4F5F55F-238F-4107-AE74-C7A7CCE1CDAF}"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DF3AFC-5BF7-4928-B377-D64A29D9103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4F5F55F-238F-4107-AE74-C7A7CCE1CDAF}"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85DF3AFC-5BF7-4928-B377-D64A29D9103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4F5F55F-238F-4107-AE74-C7A7CCE1CDAF}"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DF3AFC-5BF7-4928-B377-D64A29D9103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4F5F55F-238F-4107-AE74-C7A7CCE1CDAF}" type="datetimeFigureOut">
              <a:rPr lang="en-US" smtClean="0"/>
              <a:pPr/>
              <a:t>4/13/2020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DF3AFC-5BF7-4928-B377-D64A29D9103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4F5F55F-238F-4107-AE74-C7A7CCE1CDAF}" type="datetimeFigureOut">
              <a:rPr lang="en-US" smtClean="0"/>
              <a:pPr/>
              <a:t>4/13/2020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DF3AFC-5BF7-4928-B377-D64A29D9103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F5F55F-238F-4107-AE74-C7A7CCE1CDAF}" type="datetimeFigureOut">
              <a:rPr lang="en-US" smtClean="0"/>
              <a:pPr/>
              <a:t>4/13/2020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DF3AFC-5BF7-4928-B377-D64A29D9103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4F5F55F-238F-4107-AE74-C7A7CCE1CDAF}"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DF3AFC-5BF7-4928-B377-D64A29D9103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4F5F55F-238F-4107-AE74-C7A7CCE1CDAF}"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DF3AFC-5BF7-4928-B377-D64A29D9103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4F5F55F-238F-4107-AE74-C7A7CCE1CDAF}" type="datetimeFigureOut">
              <a:rPr lang="en-US" smtClean="0"/>
              <a:pPr/>
              <a:t>4/13/2020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85DF3AFC-5BF7-4928-B377-D64A29D91037}"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4190999"/>
          </a:xfrm>
        </p:spPr>
        <p:txBody>
          <a:bodyPr>
            <a:normAutofit fontScale="90000"/>
          </a:bodyPr>
          <a:lstStyle/>
          <a:p>
            <a:pPr fontAlgn="base"/>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smtClean="0"/>
              <a:t/>
            </a:r>
            <a:br>
              <a:rPr lang="en-US" b="1"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t>
            </a: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mtClean="0"/>
              <a:t/>
            </a:r>
            <a:br>
              <a:rPr lang="en-US" smtClean="0"/>
            </a:br>
            <a:r>
              <a:rPr lang="en-US" smtClean="0"/>
              <a:t/>
            </a:r>
            <a:br>
              <a:rPr lang="en-US" smtClean="0"/>
            </a:br>
            <a:r>
              <a:rPr lang="en-US" smtClean="0"/>
              <a:t/>
            </a:r>
            <a:br>
              <a:rPr lang="en-US" smtClean="0"/>
            </a:br>
            <a:r>
              <a:rPr lang="en-US" smtClean="0"/>
              <a:t/>
            </a:r>
            <a:br>
              <a:rPr lang="en-US" smtClean="0"/>
            </a:br>
            <a:r>
              <a:rPr lang="en-US" smtClean="0"/>
              <a:t/>
            </a:r>
            <a:br>
              <a:rPr lang="en-US" smtClean="0"/>
            </a:br>
            <a:r>
              <a:rPr lang="en-US" smtClean="0"/>
              <a:t/>
            </a:r>
            <a:br>
              <a:rPr lang="en-US" smtClean="0"/>
            </a:br>
            <a:r>
              <a:rPr lang="en-US" smtClean="0"/>
              <a:t/>
            </a:r>
            <a:br>
              <a:rPr lang="en-US" smtClean="0"/>
            </a:br>
            <a:r>
              <a:rPr lang="en-US" smtClean="0"/>
              <a:t/>
            </a:r>
            <a:br>
              <a:rPr lang="en-US" smtClean="0"/>
            </a:br>
            <a:r>
              <a:rPr lang="en-US" smtClean="0"/>
              <a:t/>
            </a:r>
            <a:br>
              <a:rPr lang="en-US" smtClean="0"/>
            </a:br>
            <a:r>
              <a:rPr lang="en-US" smtClean="0"/>
              <a:t/>
            </a:r>
            <a:br>
              <a:rPr lang="en-US" smtClean="0"/>
            </a:br>
            <a:r>
              <a:rPr lang="en-US" smtClean="0"/>
              <a:t/>
            </a:r>
            <a:br>
              <a:rPr lang="en-US" smtClean="0"/>
            </a:br>
            <a:r>
              <a:rPr lang="en-US" smtClean="0"/>
              <a:t/>
            </a:r>
            <a:br>
              <a:rPr lang="en-US" smtClean="0"/>
            </a:br>
            <a:r>
              <a:rPr lang="en-US" smtClean="0"/>
              <a:t/>
            </a:r>
            <a:br>
              <a:rPr lang="en-US" smtClean="0"/>
            </a:br>
            <a:r>
              <a:rPr lang="en-US" smtClean="0"/>
              <a:t/>
            </a:r>
            <a:br>
              <a:rPr lang="en-US" smtClean="0"/>
            </a:br>
            <a:r>
              <a:rPr lang="en-US" smtClean="0"/>
              <a:t/>
            </a:r>
            <a:br>
              <a:rPr lang="en-US" smtClean="0"/>
            </a:br>
            <a:r>
              <a:rPr lang="en-US" sz="7300" b="1" smtClean="0"/>
              <a:t>Nature </a:t>
            </a:r>
            <a:r>
              <a:rPr lang="en-US" sz="7300" b="1" dirty="0" smtClean="0"/>
              <a:t>and Scope of Marketing</a:t>
            </a:r>
            <a:r>
              <a:rPr lang="en-US" dirty="0"/>
              <a:t/>
            </a:r>
            <a:br>
              <a:rPr lang="en-US" dirty="0"/>
            </a:br>
            <a:r>
              <a:rPr lang="en-US" dirty="0" smtClean="0"/>
              <a:t/>
            </a:r>
            <a:br>
              <a:rPr lang="en-US" dirty="0" smtClean="0"/>
            </a:b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0"/>
            <a:ext cx="8763000" cy="6986528"/>
          </a:xfrm>
          <a:prstGeom prst="rect">
            <a:avLst/>
          </a:prstGeom>
        </p:spPr>
        <p:txBody>
          <a:bodyPr wrap="square">
            <a:spAutoFit/>
          </a:bodyPr>
          <a:lstStyle/>
          <a:p>
            <a:pPr fontAlgn="base"/>
            <a:endParaRPr lang="en-US" sz="2800" b="1" dirty="0" smtClean="0"/>
          </a:p>
          <a:p>
            <a:pPr fontAlgn="base"/>
            <a:r>
              <a:rPr lang="en-US" sz="2800" b="1" dirty="0" smtClean="0"/>
              <a:t>3</a:t>
            </a:r>
            <a:r>
              <a:rPr lang="en-US" sz="2800" b="1" dirty="0"/>
              <a:t>. Production planning and development</a:t>
            </a:r>
            <a:endParaRPr lang="en-US" sz="2800" dirty="0"/>
          </a:p>
          <a:p>
            <a:pPr fontAlgn="base"/>
            <a:r>
              <a:rPr lang="en-US" sz="2800" dirty="0"/>
              <a:t>Product planning and development starts with the generation of product idea and ends with the product development and </a:t>
            </a:r>
            <a:r>
              <a:rPr lang="en-US" sz="2800" dirty="0" smtClean="0"/>
              <a:t>commercialization</a:t>
            </a:r>
            <a:r>
              <a:rPr lang="en-US" sz="2800" dirty="0"/>
              <a:t>. Product planning includes everything from branding and packaging to product line expansion and contraction.</a:t>
            </a:r>
          </a:p>
          <a:p>
            <a:pPr fontAlgn="base"/>
            <a:r>
              <a:rPr lang="en-US" sz="2800" dirty="0"/>
              <a:t/>
            </a:r>
            <a:br>
              <a:rPr lang="en-US" sz="2800" dirty="0"/>
            </a:br>
            <a:endParaRPr lang="en-US" sz="2800" dirty="0"/>
          </a:p>
          <a:p>
            <a:pPr fontAlgn="base"/>
            <a:r>
              <a:rPr lang="en-US" sz="2800" b="1" dirty="0"/>
              <a:t>4. Pricing Policies</a:t>
            </a:r>
            <a:endParaRPr lang="en-US" sz="2800" dirty="0"/>
          </a:p>
          <a:p>
            <a:pPr fontAlgn="base"/>
            <a:r>
              <a:rPr lang="en-US" sz="2800" dirty="0"/>
              <a:t>Marketer has to determine pricing policies for their products. Pricing policies differs form product to product. It depends on the level of competition, product life cycle, marketing goals and objectives, etc.</a:t>
            </a:r>
          </a:p>
          <a:p>
            <a:r>
              <a:rPr lang="en-US" sz="2800" dirty="0" smtClean="0"/>
              <a:t/>
            </a:r>
            <a:br>
              <a:rPr lang="en-US" sz="2800" dirty="0" smtClean="0"/>
            </a:br>
            <a:endParaRPr 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599"/>
            <a:ext cx="8763000" cy="6986528"/>
          </a:xfrm>
          <a:prstGeom prst="rect">
            <a:avLst/>
          </a:prstGeom>
        </p:spPr>
        <p:txBody>
          <a:bodyPr wrap="square">
            <a:spAutoFit/>
          </a:bodyPr>
          <a:lstStyle/>
          <a:p>
            <a:pPr fontAlgn="base"/>
            <a:endParaRPr lang="en-US" sz="3200" b="1" dirty="0" smtClean="0"/>
          </a:p>
          <a:p>
            <a:pPr fontAlgn="base"/>
            <a:r>
              <a:rPr lang="en-US" sz="3200" b="1" dirty="0" smtClean="0"/>
              <a:t>5.</a:t>
            </a:r>
            <a:r>
              <a:rPr lang="en-US" sz="3200" b="1" dirty="0"/>
              <a:t> Distribution</a:t>
            </a:r>
            <a:endParaRPr lang="en-US" sz="3200" dirty="0"/>
          </a:p>
          <a:p>
            <a:pPr fontAlgn="base"/>
            <a:r>
              <a:rPr lang="en-US" sz="3200" dirty="0"/>
              <a:t>Study of distribution channel is important in marketing. For maximum sales and profit goods are required to be distributed to the maximum consumers at minimum cost.</a:t>
            </a:r>
          </a:p>
          <a:p>
            <a:pPr fontAlgn="base"/>
            <a:r>
              <a:rPr lang="en-US" sz="3200" dirty="0"/>
              <a:t/>
            </a:r>
            <a:br>
              <a:rPr lang="en-US" sz="3200" dirty="0"/>
            </a:br>
            <a:endParaRPr lang="en-US" sz="3200" dirty="0"/>
          </a:p>
          <a:p>
            <a:pPr fontAlgn="base"/>
            <a:r>
              <a:rPr lang="en-US" sz="3200" b="1" dirty="0"/>
              <a:t>6. Promotion</a:t>
            </a:r>
            <a:endParaRPr lang="en-US" sz="3200" dirty="0"/>
          </a:p>
          <a:p>
            <a:pPr fontAlgn="base"/>
            <a:r>
              <a:rPr lang="en-US" sz="3200" dirty="0"/>
              <a:t>Promotion includes personal selling, sales promotion, and advertising. Right promotion mix is crucial in accomplishment of marketing goals.</a:t>
            </a:r>
          </a:p>
          <a:p>
            <a:pPr fontAlgn="base"/>
            <a:r>
              <a:rPr lang="en-US" sz="3200" dirty="0"/>
              <a:t/>
            </a:r>
            <a:br>
              <a:rPr lang="en-US" sz="3200" dirty="0"/>
            </a:br>
            <a:endParaRPr lang="en-US"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8686800" cy="6740307"/>
          </a:xfrm>
          <a:prstGeom prst="rect">
            <a:avLst/>
          </a:prstGeom>
        </p:spPr>
        <p:txBody>
          <a:bodyPr wrap="square">
            <a:spAutoFit/>
          </a:bodyPr>
          <a:lstStyle/>
          <a:p>
            <a:pPr fontAlgn="base"/>
            <a:endParaRPr lang="en-US" sz="3600" b="1" dirty="0" smtClean="0"/>
          </a:p>
          <a:p>
            <a:pPr fontAlgn="base"/>
            <a:r>
              <a:rPr lang="en-US" sz="3600" b="1" dirty="0" smtClean="0"/>
              <a:t>7. Consumer Satisfaction</a:t>
            </a:r>
            <a:endParaRPr lang="en-US" sz="3600" dirty="0" smtClean="0"/>
          </a:p>
          <a:p>
            <a:pPr fontAlgn="base"/>
            <a:r>
              <a:rPr lang="en-US" sz="3600" dirty="0" smtClean="0"/>
              <a:t>The product or service offered must satisfy consumer. Consumer satisfaction is the major objective of marketing.</a:t>
            </a:r>
          </a:p>
          <a:p>
            <a:pPr fontAlgn="base"/>
            <a:r>
              <a:rPr lang="en-US" sz="3600" dirty="0" smtClean="0"/>
              <a:t/>
            </a:r>
            <a:br>
              <a:rPr lang="en-US" sz="3600" dirty="0" smtClean="0"/>
            </a:br>
            <a:endParaRPr lang="en-US" sz="3600" dirty="0" smtClean="0"/>
          </a:p>
          <a:p>
            <a:pPr fontAlgn="base"/>
            <a:r>
              <a:rPr lang="en-US" sz="3600" b="1" dirty="0" smtClean="0"/>
              <a:t>8. Marketing Control</a:t>
            </a:r>
            <a:endParaRPr lang="en-US" sz="3600" dirty="0" smtClean="0"/>
          </a:p>
          <a:p>
            <a:pPr fontAlgn="base"/>
            <a:r>
              <a:rPr lang="en-US" sz="3600" dirty="0" smtClean="0"/>
              <a:t>Marketing audit is done to control the marketing activities.</a:t>
            </a:r>
          </a:p>
          <a:p>
            <a:r>
              <a:rPr lang="en-US" sz="3600" dirty="0" smtClean="0"/>
              <a:t/>
            </a:r>
            <a:br>
              <a:rPr lang="en-US" sz="3600" dirty="0" smtClean="0"/>
            </a:br>
            <a:endParaRPr lang="en-US" sz="3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534400" cy="6001643"/>
          </a:xfrm>
          <a:prstGeom prst="rect">
            <a:avLst/>
          </a:prstGeom>
        </p:spPr>
        <p:txBody>
          <a:bodyPr wrap="square">
            <a:spAutoFit/>
          </a:bodyPr>
          <a:lstStyle/>
          <a:p>
            <a:pPr fontAlgn="base"/>
            <a:endParaRPr lang="en-US" sz="3200" dirty="0" smtClean="0"/>
          </a:p>
          <a:p>
            <a:pPr fontAlgn="base"/>
            <a:r>
              <a:rPr lang="en-US" sz="3200" dirty="0" smtClean="0"/>
              <a:t>1. Product </a:t>
            </a:r>
            <a:r>
              <a:rPr lang="en-US" sz="3200" dirty="0"/>
              <a:t>Planning – It includes the activities of </a:t>
            </a:r>
            <a:r>
              <a:rPr lang="en-US" sz="3200" dirty="0" smtClean="0"/>
              <a:t>determination of the attributes, quantity and quality of the products.uct </a:t>
            </a:r>
            <a:r>
              <a:rPr lang="en-US" sz="3200" dirty="0"/>
              <a:t>research, marketing research, market segmentation product </a:t>
            </a:r>
            <a:r>
              <a:rPr lang="en-US" sz="3200" dirty="0" smtClean="0"/>
              <a:t>development</a:t>
            </a:r>
            <a:endParaRPr lang="en-US" sz="3200" dirty="0"/>
          </a:p>
          <a:p>
            <a:pPr fontAlgn="base"/>
            <a:r>
              <a:rPr lang="en-US" sz="3200" dirty="0"/>
              <a:t>2. Branding – Branding of products is adopted by many reputed enterprises to make their products popular among their customer and for many other benefits. Marketing manager has to take decision regarding the branding policy, procedures and implementation programs.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1"/>
            <a:ext cx="8686800" cy="5632311"/>
          </a:xfrm>
          <a:prstGeom prst="rect">
            <a:avLst/>
          </a:prstGeom>
        </p:spPr>
        <p:txBody>
          <a:bodyPr wrap="square">
            <a:spAutoFit/>
          </a:bodyPr>
          <a:lstStyle/>
          <a:p>
            <a:pPr fontAlgn="base"/>
            <a:r>
              <a:rPr lang="en-US" sz="3600" dirty="0" smtClean="0"/>
              <a:t>3. Packaging </a:t>
            </a:r>
            <a:r>
              <a:rPr lang="en-US" sz="3600" dirty="0"/>
              <a:t>– Packaging is to provide a container or wrapper to the product for safety, attraction and ease of use and transportation of the product</a:t>
            </a:r>
            <a:r>
              <a:rPr lang="en-US" sz="3600" dirty="0" smtClean="0"/>
              <a:t>.</a:t>
            </a:r>
          </a:p>
          <a:p>
            <a:pPr fontAlgn="base"/>
            <a:endParaRPr lang="en-US" sz="3600" dirty="0"/>
          </a:p>
          <a:p>
            <a:pPr fontAlgn="base"/>
            <a:r>
              <a:rPr lang="en-US" sz="3600" dirty="0"/>
              <a:t>4. Channels of Distribution – Decision regarding selection of most appropriate channel of distribution like wholesaling, distribution and retailing is taken by the marketing manager and sales manager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2400"/>
            <a:ext cx="8686800" cy="6186309"/>
          </a:xfrm>
          <a:prstGeom prst="rect">
            <a:avLst/>
          </a:prstGeom>
        </p:spPr>
        <p:txBody>
          <a:bodyPr wrap="square">
            <a:spAutoFit/>
          </a:bodyPr>
          <a:lstStyle/>
          <a:p>
            <a:pPr fontAlgn="base"/>
            <a:r>
              <a:rPr lang="en-US" dirty="0"/>
              <a:t> </a:t>
            </a:r>
            <a:r>
              <a:rPr lang="en-US" sz="3600" dirty="0" smtClean="0"/>
              <a:t>5. Sales </a:t>
            </a:r>
            <a:r>
              <a:rPr lang="en-US" sz="3600" dirty="0"/>
              <a:t>Management – Selling is a part of marketing. Marketing is concerned about all the selling activities like customer identification, finding customer needs, persuading customer to buy products, customer service, etc</a:t>
            </a:r>
            <a:r>
              <a:rPr lang="en-US" sz="3600" dirty="0" smtClean="0"/>
              <a:t>.</a:t>
            </a:r>
          </a:p>
          <a:p>
            <a:pPr fontAlgn="base"/>
            <a:endParaRPr lang="en-US" sz="3600" dirty="0"/>
          </a:p>
          <a:p>
            <a:pPr fontAlgn="base"/>
            <a:r>
              <a:rPr lang="en-US" sz="3600" dirty="0"/>
              <a:t>6. Advertising – Advertisement decisions like scope and time of advertisement, advertisement message, selection of media, etc. comes into marketing</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228600" y="304800"/>
            <a:ext cx="8686800" cy="6001643"/>
          </a:xfrm>
          <a:prstGeom prst="rect">
            <a:avLst/>
          </a:prstGeom>
        </p:spPr>
        <p:txBody>
          <a:bodyPr wrap="square">
            <a:spAutoFit/>
          </a:bodyPr>
          <a:lstStyle/>
          <a:p>
            <a:endParaRPr lang="en-US" sz="4800" dirty="0" smtClean="0"/>
          </a:p>
          <a:p>
            <a:r>
              <a:rPr lang="en-US" sz="4800" dirty="0" smtClean="0"/>
              <a:t>7. Finance </a:t>
            </a:r>
            <a:r>
              <a:rPr lang="en-US" sz="4800" dirty="0"/>
              <a:t>– Marketing is also concerned about the finance, as for every marketing activity be it packaging, advertising, sales force budget is fixed and all the activities have to be completed within the limit of that budget.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8600"/>
            <a:ext cx="8686800" cy="6740307"/>
          </a:xfrm>
          <a:prstGeom prst="rect">
            <a:avLst/>
          </a:prstGeom>
        </p:spPr>
        <p:txBody>
          <a:bodyPr wrap="square">
            <a:spAutoFit/>
          </a:bodyPr>
          <a:lstStyle/>
          <a:p>
            <a:r>
              <a:rPr lang="en-US" sz="5400" dirty="0"/>
              <a:t>8. After Sales services – Marketing covers after sales services given to customers, maintaining good </a:t>
            </a:r>
            <a:r>
              <a:rPr lang="en-US" sz="5400" dirty="0" smtClean="0"/>
              <a:t>relationships </a:t>
            </a:r>
            <a:r>
              <a:rPr lang="en-US" sz="5400" dirty="0"/>
              <a:t>with customers, attending their queries and solving their problems.</a:t>
            </a:r>
            <a:r>
              <a:rPr lang="en-US" sz="5400" dirty="0" smtClean="0"/>
              <a:t/>
            </a:r>
            <a:br>
              <a:rPr lang="en-US" sz="5400" dirty="0" smtClean="0"/>
            </a:br>
            <a:endParaRPr lang="en-US" sz="5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2400"/>
            <a:ext cx="8686800" cy="6186309"/>
          </a:xfrm>
          <a:prstGeom prst="rect">
            <a:avLst/>
          </a:prstGeom>
        </p:spPr>
        <p:txBody>
          <a:bodyPr wrap="square">
            <a:spAutoFit/>
          </a:bodyPr>
          <a:lstStyle/>
          <a:p>
            <a:pPr fontAlgn="base"/>
            <a:r>
              <a:rPr lang="en-US" sz="4400" b="1" dirty="0" smtClean="0"/>
              <a:t>In </a:t>
            </a:r>
            <a:r>
              <a:rPr lang="en-US" sz="4400" b="1" dirty="0"/>
              <a:t>the scope of marketing, the various aspects covered are:</a:t>
            </a:r>
            <a:endParaRPr lang="en-US" sz="4400" dirty="0"/>
          </a:p>
          <a:p>
            <a:pPr fontAlgn="base"/>
            <a:r>
              <a:rPr lang="en-US" sz="4400" dirty="0"/>
              <a:t>1. What is marketing?</a:t>
            </a:r>
          </a:p>
          <a:p>
            <a:pPr fontAlgn="base"/>
            <a:r>
              <a:rPr lang="en-US" sz="4400" dirty="0"/>
              <a:t>2. How marketing is done?</a:t>
            </a:r>
          </a:p>
          <a:p>
            <a:pPr fontAlgn="base"/>
            <a:r>
              <a:rPr lang="en-US" sz="4400" dirty="0"/>
              <a:t>3. What are marketed?</a:t>
            </a:r>
          </a:p>
          <a:p>
            <a:pPr fontAlgn="base"/>
            <a:r>
              <a:rPr lang="en-US" sz="4400" dirty="0"/>
              <a:t>4. Who are involved in such activities?</a:t>
            </a:r>
          </a:p>
          <a:p>
            <a:pPr fontAlgn="base"/>
            <a:r>
              <a:rPr lang="en-US" sz="4400" dirty="0"/>
              <a:t>5. How to incorporate the dynamism?</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8600"/>
            <a:ext cx="8610600" cy="6186309"/>
          </a:xfrm>
          <a:prstGeom prst="rect">
            <a:avLst/>
          </a:prstGeom>
        </p:spPr>
        <p:txBody>
          <a:bodyPr wrap="square">
            <a:spAutoFit/>
          </a:bodyPr>
          <a:lstStyle/>
          <a:p>
            <a:pPr fontAlgn="base"/>
            <a:r>
              <a:rPr lang="en-US" sz="3600" dirty="0"/>
              <a:t>The scope of marketing is determined by the marketing offering of an </a:t>
            </a:r>
            <a:r>
              <a:rPr lang="en-US" sz="3600" dirty="0" smtClean="0"/>
              <a:t>organization</a:t>
            </a:r>
            <a:r>
              <a:rPr lang="en-US" sz="3600" dirty="0"/>
              <a:t>. Market offering is a combination of goods, services, ideas, persons, places, information, etc. offered to a market to satisfy specific needs and wants of people. Market offerings are not limited to physical goods. They also include services like banking, air travel, hotel stay, tourism, etc. which are not tangible in nature and can’t be owned by the buyers.</a:t>
            </a:r>
          </a:p>
          <a:p>
            <a:r>
              <a:rPr lang="en-US" dirty="0" smtClean="0"/>
              <a:t/>
            </a:r>
            <a:br>
              <a:rPr lang="en-US" dirty="0" smtClean="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52160"/>
          </a:xfrm>
        </p:spPr>
        <p:txBody>
          <a:bodyPr>
            <a:normAutofit fontScale="77500" lnSpcReduction="20000"/>
          </a:bodyPr>
          <a:lstStyle/>
          <a:p>
            <a:r>
              <a:rPr lang="en-US" b="1" u="sng" dirty="0" smtClean="0"/>
              <a:t>Nature of Marketing Management</a:t>
            </a:r>
            <a:endParaRPr lang="en-US" b="1" dirty="0" smtClean="0"/>
          </a:p>
          <a:p>
            <a:r>
              <a:rPr lang="en-US" b="1" dirty="0" smtClean="0"/>
              <a:t>It Combines the Fields of Marketing and Management</a:t>
            </a:r>
            <a:endParaRPr lang="en-US" dirty="0" smtClean="0"/>
          </a:p>
          <a:p>
            <a:r>
              <a:rPr lang="en-US" dirty="0" smtClean="0"/>
              <a:t>As the name implies, marketing management combines the fields of marketing and management. Marketing consists of discovering consumer needs and wants, creating the goods and services that meet those needs and wants; and pricing, promoting, and delivering those goods and services. Doing so requires attention to six major areas - markets, products, prices, places, promotion, and people.</a:t>
            </a:r>
            <a:br>
              <a:rPr lang="en-US" dirty="0" smtClean="0"/>
            </a:br>
            <a:r>
              <a:rPr lang="en-US" dirty="0" smtClean="0"/>
              <a:t/>
            </a:r>
            <a:br>
              <a:rPr lang="en-US" dirty="0" smtClean="0"/>
            </a:br>
            <a:endParaRPr lang="en-US" dirty="0" smtClean="0"/>
          </a:p>
          <a:p>
            <a:r>
              <a:rPr lang="en-US" dirty="0" smtClean="0"/>
              <a:t>Management is getting things done through other people. Managers engage in five key activities - planning</a:t>
            </a:r>
            <a:r>
              <a:rPr lang="en-US" smtClean="0"/>
              <a:t>, organizing</a:t>
            </a:r>
            <a:r>
              <a:rPr lang="en-US" dirty="0" smtClean="0"/>
              <a:t>, staffing, directing, and controlling. Marketing management implies the integration of these concepts.</a:t>
            </a:r>
          </a:p>
          <a:p>
            <a:r>
              <a:rPr lang="en-US" dirty="0" smtClean="0"/>
              <a:t/>
            </a:r>
            <a:br>
              <a:rPr lang="en-US" dirty="0" smtClean="0"/>
            </a:b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p:cNvPicPr>
            <a:picLocks noChangeAspect="1" noChangeArrowheads="1"/>
          </p:cNvPicPr>
          <p:nvPr/>
        </p:nvPicPr>
        <p:blipFill>
          <a:blip r:embed="rId2"/>
          <a:srcRect/>
          <a:stretch>
            <a:fillRect/>
          </a:stretch>
        </p:blipFill>
        <p:spPr bwMode="auto">
          <a:xfrm>
            <a:off x="0" y="152400"/>
            <a:ext cx="8991599" cy="6553200"/>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5632311"/>
          </a:xfrm>
          <a:prstGeom prst="rect">
            <a:avLst/>
          </a:prstGeom>
        </p:spPr>
        <p:txBody>
          <a:bodyPr wrap="square">
            <a:spAutoFit/>
          </a:bodyPr>
          <a:lstStyle/>
          <a:p>
            <a:pPr fontAlgn="base"/>
            <a:r>
              <a:rPr lang="en-US" sz="3600" b="1" dirty="0"/>
              <a:t>Marketing is an Economic Function</a:t>
            </a:r>
            <a:endParaRPr lang="en-US" sz="3600" dirty="0"/>
          </a:p>
          <a:p>
            <a:pPr fontAlgn="base"/>
            <a:r>
              <a:rPr lang="en-US" sz="3600" dirty="0"/>
              <a:t>Marketing embraces all the business activities involved in getting goods and services , from the hands of producers into the hands of final consumers. The business steps through which goods progress on their way to final consumers is the concern of marketing.</a:t>
            </a:r>
          </a:p>
          <a:p>
            <a:r>
              <a:rPr lang="en-US" sz="3600" dirty="0" smtClean="0"/>
              <a:t/>
            </a:r>
            <a:br>
              <a:rPr lang="en-US" sz="3600" dirty="0" smtClean="0"/>
            </a:br>
            <a:endParaRPr lang="en-US" sz="3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0"/>
            <a:ext cx="8839200" cy="6740307"/>
          </a:xfrm>
          <a:prstGeom prst="rect">
            <a:avLst/>
          </a:prstGeom>
        </p:spPr>
        <p:txBody>
          <a:bodyPr wrap="square">
            <a:spAutoFit/>
          </a:bodyPr>
          <a:lstStyle/>
          <a:p>
            <a:pPr fontAlgn="base"/>
            <a:r>
              <a:rPr lang="en-US" sz="5400" b="1" dirty="0"/>
              <a:t>Marketing is a Legal Process by which Ownership Transfers</a:t>
            </a:r>
            <a:r>
              <a:rPr lang="en-US" sz="5400" dirty="0"/>
              <a:t> </a:t>
            </a:r>
            <a:r>
              <a:rPr lang="en-US" sz="5400" dirty="0" smtClean="0"/>
              <a:t>---</a:t>
            </a:r>
            <a:endParaRPr lang="en-US" sz="5400" dirty="0"/>
          </a:p>
          <a:p>
            <a:pPr fontAlgn="base"/>
            <a:r>
              <a:rPr lang="en-US" sz="5400" dirty="0"/>
              <a:t>In the process of marketing the ownership of goods transfers from seller to the purchaser or from producer to the end user.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763000" cy="7294305"/>
          </a:xfrm>
          <a:prstGeom prst="rect">
            <a:avLst/>
          </a:prstGeom>
        </p:spPr>
        <p:txBody>
          <a:bodyPr wrap="square">
            <a:spAutoFit/>
          </a:bodyPr>
          <a:lstStyle/>
          <a:p>
            <a:pPr fontAlgn="base"/>
            <a:r>
              <a:rPr lang="en-US" b="1" dirty="0"/>
              <a:t> </a:t>
            </a:r>
            <a:r>
              <a:rPr lang="en-US" sz="3600" b="1" dirty="0"/>
              <a:t>Marketing is a System of Interacting Business </a:t>
            </a:r>
            <a:r>
              <a:rPr lang="en-US" sz="3600" b="1" dirty="0" smtClean="0"/>
              <a:t>Activities-------</a:t>
            </a:r>
            <a:r>
              <a:rPr lang="en-US" sz="3600" dirty="0" smtClean="0"/>
              <a:t> </a:t>
            </a:r>
          </a:p>
          <a:p>
            <a:pPr fontAlgn="base"/>
            <a:endParaRPr lang="en-US" sz="3600" dirty="0" smtClean="0"/>
          </a:p>
          <a:p>
            <a:pPr fontAlgn="base"/>
            <a:r>
              <a:rPr lang="en-US" sz="3600" dirty="0"/>
              <a:t>Marketing is that process through which a business enterprise, institution, or </a:t>
            </a:r>
            <a:r>
              <a:rPr lang="en-US" sz="3600" dirty="0" smtClean="0"/>
              <a:t>organization </a:t>
            </a:r>
            <a:r>
              <a:rPr lang="en-US" sz="3600" dirty="0"/>
              <a:t>interacts with the customers and stakeholders with the objective to earn profit, satisfy customers, and manage relationship. It is the performance of business activities that direct the flow of goods and services from producer to consumer or user.</a:t>
            </a:r>
          </a:p>
          <a:p>
            <a:r>
              <a:rPr lang="en-US" dirty="0" smtClean="0"/>
              <a:t/>
            </a:r>
            <a:br>
              <a:rPr lang="en-US" dirty="0" smtClean="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763000" cy="6986528"/>
          </a:xfrm>
          <a:prstGeom prst="rect">
            <a:avLst/>
          </a:prstGeom>
        </p:spPr>
        <p:txBody>
          <a:bodyPr wrap="square">
            <a:spAutoFit/>
          </a:bodyPr>
          <a:lstStyle/>
          <a:p>
            <a:pPr fontAlgn="base"/>
            <a:r>
              <a:rPr lang="en-US" sz="3200" b="1" dirty="0"/>
              <a:t>Marketing is a Managerial function</a:t>
            </a:r>
            <a:r>
              <a:rPr lang="en-US" sz="3200" dirty="0"/>
              <a:t> </a:t>
            </a:r>
          </a:p>
          <a:p>
            <a:pPr fontAlgn="base"/>
            <a:r>
              <a:rPr lang="en-US" sz="3200" dirty="0"/>
              <a:t>According to managerial or systems approach - </a:t>
            </a:r>
            <a:r>
              <a:rPr lang="en-US" sz="3200" i="1" dirty="0"/>
              <a:t>"Marketing is the combination of activities designed to produce profit through ascertaining, creating, stimulating, and satisfying the needs and/or wants of a selected segment of the market."</a:t>
            </a:r>
            <a:r>
              <a:rPr lang="en-US" sz="3200" dirty="0"/>
              <a:t> </a:t>
            </a:r>
          </a:p>
          <a:p>
            <a:pPr fontAlgn="base"/>
            <a:r>
              <a:rPr lang="en-US" sz="3200" dirty="0"/>
              <a:t/>
            </a:r>
            <a:br>
              <a:rPr lang="en-US" sz="3200" dirty="0"/>
            </a:br>
            <a:endParaRPr lang="en-US" sz="3200" dirty="0"/>
          </a:p>
          <a:p>
            <a:pPr fontAlgn="base"/>
            <a:r>
              <a:rPr lang="en-US" sz="3200" dirty="0"/>
              <a:t>According to this approach the emphasis is on how the individual </a:t>
            </a:r>
            <a:r>
              <a:rPr lang="en-US" sz="3200" dirty="0" smtClean="0"/>
              <a:t>organization </a:t>
            </a:r>
            <a:r>
              <a:rPr lang="en-US" sz="3200" dirty="0"/>
              <a:t>processes marketing and develops the strategic dimensions of marketing activities.</a:t>
            </a:r>
            <a:r>
              <a:rPr lang="en-US" sz="3200" b="1" dirty="0"/>
              <a:t> </a:t>
            </a:r>
            <a:endParaRPr lang="en-US" sz="3200" dirty="0"/>
          </a:p>
          <a:p>
            <a:r>
              <a:rPr lang="en-US" sz="3200" dirty="0" smtClean="0"/>
              <a:t/>
            </a:r>
            <a:br>
              <a:rPr lang="en-US" sz="3200" dirty="0" smtClean="0"/>
            </a:br>
            <a:endParaRPr lang="en-US"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1"/>
            <a:ext cx="8763000" cy="5570756"/>
          </a:xfrm>
          <a:prstGeom prst="rect">
            <a:avLst/>
          </a:prstGeom>
        </p:spPr>
        <p:txBody>
          <a:bodyPr wrap="square">
            <a:spAutoFit/>
          </a:bodyPr>
          <a:lstStyle/>
          <a:p>
            <a:pPr fontAlgn="base"/>
            <a:r>
              <a:rPr lang="en-US" sz="3600" b="1" dirty="0"/>
              <a:t>Marketing is a social process</a:t>
            </a:r>
            <a:r>
              <a:rPr lang="en-US" sz="3600" dirty="0"/>
              <a:t> </a:t>
            </a:r>
          </a:p>
          <a:p>
            <a:pPr fontAlgn="base"/>
            <a:r>
              <a:rPr lang="en-US" sz="3200" dirty="0"/>
              <a:t>Marketing is the delivery of a standard of living to society. According </a:t>
            </a:r>
            <a:r>
              <a:rPr lang="en-US" sz="3200" dirty="0" smtClean="0"/>
              <a:t>to </a:t>
            </a:r>
            <a:r>
              <a:rPr lang="en-US" sz="3200" b="1" dirty="0" smtClean="0"/>
              <a:t>Cunningham </a:t>
            </a:r>
            <a:r>
              <a:rPr lang="en-US" sz="3200" b="1" dirty="0"/>
              <a:t>and Cunningham (1981)</a:t>
            </a:r>
            <a:r>
              <a:rPr lang="en-US" sz="3200" dirty="0"/>
              <a:t>societal marketing performs three essential functions:-</a:t>
            </a:r>
          </a:p>
          <a:p>
            <a:pPr fontAlgn="base"/>
            <a:r>
              <a:rPr lang="en-US" sz="3200" dirty="0"/>
              <a:t>Knowing and understanding the consumer's changing needs and wants;</a:t>
            </a:r>
          </a:p>
          <a:p>
            <a:pPr fontAlgn="base"/>
            <a:r>
              <a:rPr lang="en-US" sz="3200" dirty="0"/>
              <a:t>Efficiently and effectively managing the supply and demand of products and services; and</a:t>
            </a:r>
          </a:p>
          <a:p>
            <a:pPr fontAlgn="base"/>
            <a:r>
              <a:rPr lang="en-US" sz="3200" dirty="0"/>
              <a:t>Efficient provision of distribution and payment processing systems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763000" cy="7417415"/>
          </a:xfrm>
          <a:prstGeom prst="rect">
            <a:avLst/>
          </a:prstGeom>
        </p:spPr>
        <p:txBody>
          <a:bodyPr wrap="square">
            <a:spAutoFit/>
          </a:bodyPr>
          <a:lstStyle/>
          <a:p>
            <a:pPr fontAlgn="base"/>
            <a:endParaRPr lang="en-US" sz="4000" b="1" dirty="0" smtClean="0"/>
          </a:p>
          <a:p>
            <a:pPr fontAlgn="base"/>
            <a:r>
              <a:rPr lang="en-US" sz="4000" b="1" dirty="0" smtClean="0"/>
              <a:t>6</a:t>
            </a:r>
            <a:r>
              <a:rPr lang="en-US" sz="4000" b="1" dirty="0"/>
              <a:t>. Marketing is a philosophy based on consumer orientation and satisfaction</a:t>
            </a:r>
            <a:endParaRPr lang="en-US" sz="4000" dirty="0" smtClean="0"/>
          </a:p>
          <a:p>
            <a:pPr fontAlgn="base"/>
            <a:r>
              <a:rPr lang="en-US" sz="4000" dirty="0" smtClean="0"/>
              <a:t/>
            </a:r>
            <a:br>
              <a:rPr lang="en-US" sz="4000" dirty="0" smtClean="0"/>
            </a:br>
            <a:r>
              <a:rPr lang="en-US" sz="4000" b="1" dirty="0"/>
              <a:t/>
            </a:r>
            <a:br>
              <a:rPr lang="en-US" sz="4000" b="1" dirty="0"/>
            </a:br>
            <a:endParaRPr lang="en-US" sz="4000" dirty="0" smtClean="0"/>
          </a:p>
          <a:p>
            <a:pPr fontAlgn="base"/>
            <a:r>
              <a:rPr lang="en-US" sz="4000" dirty="0" smtClean="0"/>
              <a:t/>
            </a:r>
            <a:br>
              <a:rPr lang="en-US" sz="4000" dirty="0" smtClean="0"/>
            </a:br>
            <a:r>
              <a:rPr lang="en-US" sz="4000" b="1" dirty="0"/>
              <a:t>7. Marketing had dual objectives - profit making and consumer satisfaction</a:t>
            </a:r>
            <a:endParaRPr lang="en-US" sz="4000" dirty="0" smtClean="0"/>
          </a:p>
          <a:p>
            <a:pPr fontAlgn="base"/>
            <a:r>
              <a:rPr lang="en-US" sz="4000" b="1" dirty="0"/>
              <a:t/>
            </a:r>
            <a:br>
              <a:rPr lang="en-US" sz="4000" b="1" dirty="0"/>
            </a:br>
            <a:endParaRPr lang="en-US" sz="4000" b="1" dirty="0"/>
          </a:p>
          <a:p>
            <a:r>
              <a:rPr lang="en-US" b="1" dirty="0"/>
              <a:t/>
            </a:r>
            <a:br>
              <a:rPr lang="en-US" b="1" dirty="0"/>
            </a:b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763000" cy="5693866"/>
          </a:xfrm>
          <a:prstGeom prst="rect">
            <a:avLst/>
          </a:prstGeom>
        </p:spPr>
        <p:txBody>
          <a:bodyPr wrap="square">
            <a:spAutoFit/>
          </a:bodyPr>
          <a:lstStyle/>
          <a:p>
            <a:pPr fontAlgn="base"/>
            <a:r>
              <a:rPr lang="en-US" sz="2800" b="1" dirty="0"/>
              <a:t>Scope of Marketing:</a:t>
            </a:r>
          </a:p>
          <a:p>
            <a:pPr fontAlgn="base"/>
            <a:r>
              <a:rPr lang="en-US" sz="2800" b="1" dirty="0"/>
              <a:t/>
            </a:r>
            <a:br>
              <a:rPr lang="en-US" sz="2800" b="1" dirty="0"/>
            </a:br>
            <a:endParaRPr lang="en-US" sz="2800" b="1" dirty="0"/>
          </a:p>
          <a:p>
            <a:pPr fontAlgn="base"/>
            <a:r>
              <a:rPr lang="en-US" sz="2800" b="1" dirty="0"/>
              <a:t>1. Study of Consumer Wants and Needs</a:t>
            </a:r>
            <a:endParaRPr lang="en-US" sz="2800" dirty="0"/>
          </a:p>
          <a:p>
            <a:pPr fontAlgn="base"/>
            <a:r>
              <a:rPr lang="en-US" sz="2800" dirty="0"/>
              <a:t>Goods are produced to satisfy consumer wants. Therefore study is done to identify consumer needs and wants. These needs and wants motivates consumer to purchase.</a:t>
            </a:r>
          </a:p>
          <a:p>
            <a:pPr fontAlgn="base"/>
            <a:r>
              <a:rPr lang="en-US" sz="2800" dirty="0"/>
              <a:t/>
            </a:r>
            <a:br>
              <a:rPr lang="en-US" sz="2800" dirty="0"/>
            </a:br>
            <a:endParaRPr lang="en-US" sz="2800" dirty="0"/>
          </a:p>
          <a:p>
            <a:pPr fontAlgn="base"/>
            <a:r>
              <a:rPr lang="en-US" sz="2800" b="1" dirty="0"/>
              <a:t>2. Study of Consumer </a:t>
            </a:r>
            <a:r>
              <a:rPr lang="en-US" sz="2800" b="1" dirty="0" err="1"/>
              <a:t>behaviour</a:t>
            </a:r>
            <a:endParaRPr lang="en-US" sz="2800" dirty="0"/>
          </a:p>
          <a:p>
            <a:pPr fontAlgn="base"/>
            <a:r>
              <a:rPr lang="en-US" sz="2800" dirty="0"/>
              <a:t>Marketers performs study of consumer </a:t>
            </a:r>
            <a:r>
              <a:rPr lang="en-US" sz="2800" dirty="0" err="1"/>
              <a:t>behaviour</a:t>
            </a:r>
            <a:r>
              <a:rPr lang="en-US" sz="2800" dirty="0"/>
              <a:t>. Analysis of buyer </a:t>
            </a:r>
            <a:r>
              <a:rPr lang="en-US" sz="2800" dirty="0" err="1"/>
              <a:t>behaviour</a:t>
            </a:r>
            <a:r>
              <a:rPr lang="en-US" sz="2800" dirty="0"/>
              <a:t> helps marketer in market segmentation and targeting.</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45</TotalTime>
  <Words>522</Words>
  <Application>Microsoft Office PowerPoint</Application>
  <PresentationFormat>On-screen Show (4:3)</PresentationFormat>
  <Paragraphs>79</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Apex</vt:lpstr>
      <vt:lpstr>                                                                                         Nature and Scope of Marketing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Nature and Scope of Marketing  </dc:title>
  <dc:creator>Ashutosh</dc:creator>
  <cp:lastModifiedBy>Ashutosh</cp:lastModifiedBy>
  <cp:revision>31</cp:revision>
  <dcterms:created xsi:type="dcterms:W3CDTF">2020-04-12T12:51:41Z</dcterms:created>
  <dcterms:modified xsi:type="dcterms:W3CDTF">2020-04-13T14:47:51Z</dcterms:modified>
</cp:coreProperties>
</file>