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2"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677471-E047-48C7-BCF6-BB343E627EDC}" type="datetimeFigureOut">
              <a:rPr lang="en-US" smtClean="0"/>
              <a:t>4/17/2020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C1CB65-A998-4714-B8F9-A24BBC73811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C1CB65-A998-4714-B8F9-A24BBC7381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C1CB65-A998-4714-B8F9-A24BBC7381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C1CB65-A998-4714-B8F9-A24BBC73811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C1CB65-A998-4714-B8F9-A24BBC73811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C1CB65-A998-4714-B8F9-A24BBC73811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BC1CB65-A998-4714-B8F9-A24BBC73811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BC1CB65-A998-4714-B8F9-A24BBC73811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677471-E047-48C7-BCF6-BB343E627EDC}" type="datetimeFigureOut">
              <a:rPr lang="en-US" smtClean="0"/>
              <a:t>4/17/2020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BC1CB65-A998-4714-B8F9-A24BBC7381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677471-E047-48C7-BCF6-BB343E627EDC}"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C1CB65-A998-4714-B8F9-A24BBC73811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677471-E047-48C7-BCF6-BB343E627EDC}" type="datetimeFigureOut">
              <a:rPr lang="en-US" smtClean="0"/>
              <a:t>4/17/2020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C1CB65-A998-4714-B8F9-A24BBC73811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677471-E047-48C7-BCF6-BB343E627EDC}" type="datetimeFigureOut">
              <a:rPr lang="en-US" smtClean="0"/>
              <a:t>4/17/2020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C1CB65-A998-4714-B8F9-A24BBC7381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cdn.yourarticlelibrary.com/wp-content/uploads/2015/04/image246.pn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cdn.yourarticlelibrary.com/wp-content/uploads/2015/04/image247.png"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cdn.yourarticlelibrary.com/wp-content/uploads/2015/04/image248.png"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cdn.yourarticlelibrary.com/wp-content/uploads/2015/04/image250.png"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2514600"/>
          </a:xfrm>
        </p:spPr>
        <p:txBody>
          <a:bodyPr>
            <a:normAutofit fontScale="90000"/>
          </a:bodyPr>
          <a:lstStyle/>
          <a:p>
            <a:pPr algn="ctr" fontAlgn="base"/>
            <a:r>
              <a:rPr lang="en-US" sz="4000" b="1" dirty="0"/>
              <a:t>Marketing </a:t>
            </a:r>
            <a:r>
              <a:rPr lang="en-US" sz="4000" b="1" dirty="0" smtClean="0"/>
              <a:t>Organization Structure</a:t>
            </a:r>
            <a:br>
              <a:rPr lang="en-US" sz="4000" b="1" dirty="0" smtClean="0"/>
            </a:br>
            <a:r>
              <a:rPr lang="en-US" sz="4000" b="1" dirty="0" smtClean="0"/>
              <a:t> </a:t>
            </a:r>
            <a:r>
              <a:rPr lang="en-US" sz="4000" b="1" dirty="0"/>
              <a:t>(8 Types)</a:t>
            </a:r>
            <a:br>
              <a:rPr lang="en-US" sz="4000" b="1" dirty="0"/>
            </a:br>
            <a:r>
              <a:rPr lang="en-US" sz="4000" dirty="0" smtClean="0"/>
              <a:t/>
            </a:r>
            <a:br>
              <a:rPr lang="en-US" sz="4000" dirty="0" smtClean="0"/>
            </a:br>
            <a:endParaRPr lang="en-US" sz="4000" dirty="0"/>
          </a:p>
        </p:txBody>
      </p:sp>
      <p:sp>
        <p:nvSpPr>
          <p:cNvPr id="3" name="Subtitle 2"/>
          <p:cNvSpPr>
            <a:spLocks noGrp="1"/>
          </p:cNvSpPr>
          <p:nvPr>
            <p:ph type="subTitle" idx="1"/>
          </p:nvPr>
        </p:nvSpPr>
        <p:spPr>
          <a:xfrm>
            <a:off x="381000" y="3048000"/>
            <a:ext cx="7391400" cy="2590800"/>
          </a:xfrm>
        </p:spPr>
        <p:txBody>
          <a:bodyPr>
            <a:normAutofit/>
          </a:bodyPr>
          <a:lstStyle/>
          <a:p>
            <a:pPr algn="l"/>
            <a:r>
              <a:rPr lang="en-US" dirty="0" smtClean="0"/>
              <a:t>Prof(Dr) B. L. </a:t>
            </a:r>
            <a:r>
              <a:rPr lang="en-US" dirty="0" err="1" smtClean="0"/>
              <a:t>Verma</a:t>
            </a:r>
            <a:endParaRPr lang="en-US" dirty="0" smtClean="0"/>
          </a:p>
          <a:p>
            <a:pPr algn="l"/>
            <a:r>
              <a:rPr lang="en-US" dirty="0" smtClean="0"/>
              <a:t>Professor</a:t>
            </a:r>
          </a:p>
          <a:p>
            <a:pPr algn="l"/>
            <a:r>
              <a:rPr lang="en-US" dirty="0" smtClean="0"/>
              <a:t>Department of Business Administration</a:t>
            </a:r>
          </a:p>
          <a:p>
            <a:pPr algn="l"/>
            <a:r>
              <a:rPr lang="en-US" dirty="0" smtClean="0"/>
              <a:t>UCCMS,MLSU,UDAIPUR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1"/>
            <a:ext cx="8458200" cy="6370975"/>
          </a:xfrm>
          <a:prstGeom prst="rect">
            <a:avLst/>
          </a:prstGeom>
        </p:spPr>
        <p:txBody>
          <a:bodyPr wrap="square">
            <a:spAutoFit/>
          </a:bodyPr>
          <a:lstStyle/>
          <a:p>
            <a:pPr fontAlgn="base"/>
            <a:r>
              <a:rPr lang="en-US" sz="2400" b="1" dirty="0"/>
              <a:t>Merits:</a:t>
            </a:r>
            <a:endParaRPr lang="en-US" sz="2400" dirty="0"/>
          </a:p>
          <a:p>
            <a:pPr marL="457200" indent="-457200" fontAlgn="base">
              <a:buAutoNum type="arabicPeriod"/>
            </a:pPr>
            <a:r>
              <a:rPr lang="en-US" sz="2400" dirty="0" smtClean="0"/>
              <a:t>Greatest </a:t>
            </a:r>
            <a:r>
              <a:rPr lang="en-US" sz="2400" dirty="0"/>
              <a:t>use of division of </a:t>
            </a:r>
            <a:r>
              <a:rPr lang="en-US" sz="2400" dirty="0" err="1"/>
              <a:t>labour</a:t>
            </a:r>
            <a:r>
              <a:rPr lang="en-US" sz="2400" dirty="0"/>
              <a:t> is possible</a:t>
            </a:r>
            <a:r>
              <a:rPr lang="en-US" sz="2400" dirty="0" smtClean="0"/>
              <a:t>.</a:t>
            </a:r>
          </a:p>
          <a:p>
            <a:pPr marL="457200" indent="-457200" fontAlgn="base"/>
            <a:endParaRPr lang="en-US" sz="2400" dirty="0"/>
          </a:p>
          <a:p>
            <a:pPr fontAlgn="base"/>
            <a:r>
              <a:rPr lang="en-US" sz="2400" dirty="0"/>
              <a:t>2. The system is based on expert knowledge</a:t>
            </a:r>
            <a:r>
              <a:rPr lang="en-US" sz="2400" dirty="0" smtClean="0"/>
              <a:t>.</a:t>
            </a:r>
          </a:p>
          <a:p>
            <a:pPr fontAlgn="base"/>
            <a:endParaRPr lang="en-US" sz="2400" dirty="0"/>
          </a:p>
          <a:p>
            <a:pPr fontAlgn="base"/>
            <a:r>
              <a:rPr lang="en-US" sz="2400" dirty="0"/>
              <a:t>3. Functional efficiency of the worker can be maintained</a:t>
            </a:r>
            <a:r>
              <a:rPr lang="en-US" sz="2400" dirty="0" smtClean="0"/>
              <a:t>.</a:t>
            </a:r>
          </a:p>
          <a:p>
            <a:pPr fontAlgn="base"/>
            <a:endParaRPr lang="en-US" sz="2400" dirty="0"/>
          </a:p>
          <a:p>
            <a:pPr fontAlgn="base"/>
            <a:r>
              <a:rPr lang="en-US" sz="2400" dirty="0"/>
              <a:t>4. Mass production is made by standardization and specialization</a:t>
            </a:r>
            <a:r>
              <a:rPr lang="en-US" sz="2400" dirty="0" smtClean="0"/>
              <a:t>.</a:t>
            </a:r>
          </a:p>
          <a:p>
            <a:pPr fontAlgn="base"/>
            <a:endParaRPr lang="en-US" sz="2400" dirty="0"/>
          </a:p>
          <a:p>
            <a:pPr fontAlgn="base"/>
            <a:r>
              <a:rPr lang="en-US" sz="2400" dirty="0"/>
              <a:t>5. Separation of mental and manual functions is possible</a:t>
            </a:r>
            <a:r>
              <a:rPr lang="en-US" sz="2400" dirty="0" smtClean="0"/>
              <a:t>.</a:t>
            </a:r>
          </a:p>
          <a:p>
            <a:pPr fontAlgn="base"/>
            <a:endParaRPr lang="en-US" sz="2400" dirty="0"/>
          </a:p>
          <a:p>
            <a:pPr fontAlgn="base"/>
            <a:r>
              <a:rPr lang="en-US" sz="2400" dirty="0"/>
              <a:t>6. Methods and operations can be standardized.</a:t>
            </a:r>
          </a:p>
          <a:p>
            <a:r>
              <a:rPr lang="en-US" sz="2400" dirty="0" smtClean="0"/>
              <a:t/>
            </a:r>
            <a:br>
              <a:rPr lang="en-US" sz="2400" dirty="0" smtClean="0"/>
            </a:b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153400" cy="5509200"/>
          </a:xfrm>
          <a:prstGeom prst="rect">
            <a:avLst/>
          </a:prstGeom>
        </p:spPr>
        <p:txBody>
          <a:bodyPr wrap="square">
            <a:spAutoFit/>
          </a:bodyPr>
          <a:lstStyle/>
          <a:p>
            <a:pPr fontAlgn="base"/>
            <a:r>
              <a:rPr lang="en-US" sz="3200" b="1" dirty="0"/>
              <a:t>Demerits:</a:t>
            </a:r>
            <a:endParaRPr lang="en-US" sz="3200" dirty="0"/>
          </a:p>
          <a:p>
            <a:pPr marL="514350" indent="-514350" fontAlgn="base">
              <a:buAutoNum type="arabicPeriod"/>
            </a:pPr>
            <a:r>
              <a:rPr lang="en-US" sz="3200" dirty="0" smtClean="0"/>
              <a:t>Too </a:t>
            </a:r>
            <a:r>
              <a:rPr lang="en-US" sz="3200" dirty="0"/>
              <a:t>many experts and bosses (high officials) create confusion in the mind of the worker</a:t>
            </a:r>
            <a:r>
              <a:rPr lang="en-US" sz="3200" dirty="0" smtClean="0"/>
              <a:t>.</a:t>
            </a:r>
          </a:p>
          <a:p>
            <a:pPr marL="514350" indent="-514350" fontAlgn="base">
              <a:buAutoNum type="arabicPeriod"/>
            </a:pPr>
            <a:endParaRPr lang="en-US" sz="3200" dirty="0"/>
          </a:p>
          <a:p>
            <a:pPr marL="514350" indent="-514350" fontAlgn="base">
              <a:buAutoNum type="arabicPeriod"/>
            </a:pPr>
            <a:endParaRPr lang="en-US" sz="3200" dirty="0" smtClean="0"/>
          </a:p>
          <a:p>
            <a:pPr marL="514350" indent="-514350" fontAlgn="base"/>
            <a:endParaRPr lang="en-US" sz="3200" dirty="0"/>
          </a:p>
          <a:p>
            <a:pPr fontAlgn="base"/>
            <a:r>
              <a:rPr lang="en-US" sz="3200" dirty="0"/>
              <a:t>2. It is difficult to fix responsibility on workers.</a:t>
            </a:r>
          </a:p>
          <a:p>
            <a:r>
              <a:rPr lang="en-US" sz="3200" dirty="0"/>
              <a:t/>
            </a:r>
            <a:br>
              <a:rPr lang="en-US" sz="3200" dirty="0"/>
            </a:b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05800" cy="5509200"/>
          </a:xfrm>
          <a:prstGeom prst="rect">
            <a:avLst/>
          </a:prstGeom>
        </p:spPr>
        <p:txBody>
          <a:bodyPr wrap="square">
            <a:spAutoFit/>
          </a:bodyPr>
          <a:lstStyle/>
          <a:p>
            <a:pPr fontAlgn="base"/>
            <a:endParaRPr lang="en-US" sz="3200" dirty="0" smtClean="0"/>
          </a:p>
          <a:p>
            <a:pPr fontAlgn="base"/>
            <a:r>
              <a:rPr lang="en-US" sz="3200" dirty="0" smtClean="0"/>
              <a:t>3</a:t>
            </a:r>
            <a:r>
              <a:rPr lang="en-US" sz="3200" dirty="0"/>
              <a:t>. Discipline and morale of the workers are seriously affected, because of contradictory orders from different experts</a:t>
            </a:r>
            <a:r>
              <a:rPr lang="en-US" sz="3200" dirty="0" smtClean="0"/>
              <a:t>.</a:t>
            </a:r>
          </a:p>
          <a:p>
            <a:pPr fontAlgn="base"/>
            <a:endParaRPr lang="en-US" sz="3200" dirty="0"/>
          </a:p>
          <a:p>
            <a:pPr fontAlgn="base"/>
            <a:endParaRPr lang="en-US" sz="3200" dirty="0" smtClean="0"/>
          </a:p>
          <a:p>
            <a:pPr fontAlgn="base"/>
            <a:endParaRPr lang="en-US" sz="3200" dirty="0"/>
          </a:p>
          <a:p>
            <a:pPr fontAlgn="base"/>
            <a:r>
              <a:rPr lang="en-US" sz="3200" dirty="0"/>
              <a:t>4. There is heavy overhead expense.</a:t>
            </a:r>
          </a:p>
          <a:p>
            <a:r>
              <a:rPr lang="en-US" sz="3200" b="1" dirty="0">
                <a:hlinkClick r:id="rId2"/>
              </a:rPr>
              <a:t/>
            </a:r>
            <a:br>
              <a:rPr lang="en-US" sz="3200" b="1" dirty="0">
                <a:hlinkClick r:id="rId2"/>
              </a:rPr>
            </a:b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228600" y="228600"/>
            <a:ext cx="8839200" cy="57150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1"/>
            <a:ext cx="8458200" cy="5262979"/>
          </a:xfrm>
          <a:prstGeom prst="rect">
            <a:avLst/>
          </a:prstGeom>
        </p:spPr>
        <p:txBody>
          <a:bodyPr wrap="square">
            <a:spAutoFit/>
          </a:bodyPr>
          <a:lstStyle/>
          <a:p>
            <a:pPr fontAlgn="base"/>
            <a:r>
              <a:rPr lang="en-US" sz="2800" b="1" dirty="0"/>
              <a:t>3. Line and Staff System:</a:t>
            </a:r>
          </a:p>
          <a:p>
            <a:pPr fontAlgn="base"/>
            <a:r>
              <a:rPr lang="en-US" sz="2800" dirty="0"/>
              <a:t>In this type, the </a:t>
            </a:r>
            <a:r>
              <a:rPr lang="en-US" sz="2800" dirty="0" err="1"/>
              <a:t>organisation</a:t>
            </a:r>
            <a:r>
              <a:rPr lang="en-US" sz="2800" dirty="0"/>
              <a:t> is based on the line </a:t>
            </a:r>
            <a:r>
              <a:rPr lang="en-US" sz="2800" dirty="0" err="1"/>
              <a:t>organisation</a:t>
            </a:r>
            <a:r>
              <a:rPr lang="en-US" sz="2800" dirty="0"/>
              <a:t> and the functional experts advise the line officers as to the functions of the enterprise</a:t>
            </a:r>
            <a:r>
              <a:rPr lang="en-US" sz="2800" dirty="0" smtClean="0"/>
              <a:t>.</a:t>
            </a:r>
          </a:p>
          <a:p>
            <a:pPr fontAlgn="base"/>
            <a:r>
              <a:rPr lang="en-US" sz="2800" dirty="0" smtClean="0"/>
              <a:t> </a:t>
            </a:r>
          </a:p>
          <a:p>
            <a:pPr fontAlgn="base"/>
            <a:r>
              <a:rPr lang="en-US" sz="2800" dirty="0" smtClean="0"/>
              <a:t>The </a:t>
            </a:r>
            <a:r>
              <a:rPr lang="en-US" sz="2800" dirty="0"/>
              <a:t>line officers are the executives and the staff officers are their advisers. </a:t>
            </a:r>
            <a:endParaRPr lang="en-US" sz="2800" dirty="0" smtClean="0"/>
          </a:p>
          <a:p>
            <a:pPr fontAlgn="base"/>
            <a:endParaRPr lang="en-US" sz="2800" dirty="0" smtClean="0"/>
          </a:p>
          <a:p>
            <a:pPr fontAlgn="base"/>
            <a:r>
              <a:rPr lang="en-US" sz="2800" dirty="0" smtClean="0"/>
              <a:t>Though </a:t>
            </a:r>
            <a:r>
              <a:rPr lang="en-US" sz="2800" dirty="0"/>
              <a:t>the staff officers do not have the power to command the line officers, their advice is generally adhered to.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4708981"/>
          </a:xfrm>
          <a:prstGeom prst="rect">
            <a:avLst/>
          </a:prstGeom>
        </p:spPr>
        <p:txBody>
          <a:bodyPr wrap="square">
            <a:spAutoFit/>
          </a:bodyPr>
          <a:lstStyle/>
          <a:p>
            <a:pPr fontAlgn="base"/>
            <a:r>
              <a:rPr lang="en-US" sz="2000" dirty="0"/>
              <a:t>The combination of </a:t>
            </a:r>
            <a:r>
              <a:rPr lang="en-US" sz="2000" dirty="0" err="1"/>
              <a:t>organisation</a:t>
            </a:r>
            <a:r>
              <a:rPr lang="en-US" sz="2000" dirty="0"/>
              <a:t> with this expert staff forms the type of </a:t>
            </a:r>
            <a:r>
              <a:rPr lang="en-US" sz="2000" dirty="0" err="1"/>
              <a:t>organisation</a:t>
            </a:r>
            <a:r>
              <a:rPr lang="en-US" sz="2000" dirty="0"/>
              <a:t>-line and staff. The ‘line’ keeps the discipline and the staff provides expert information. The line gets out the production and the staff carries on research, planning, fixing standard etc. This type of </a:t>
            </a:r>
            <a:r>
              <a:rPr lang="en-US" sz="2000" dirty="0" err="1"/>
              <a:t>organisation</a:t>
            </a:r>
            <a:r>
              <a:rPr lang="en-US" sz="2000" dirty="0"/>
              <a:t> is suitable for large concerns</a:t>
            </a:r>
            <a:r>
              <a:rPr lang="en-US" sz="2000" dirty="0" smtClean="0"/>
              <a:t>.</a:t>
            </a:r>
          </a:p>
          <a:p>
            <a:pPr fontAlgn="base"/>
            <a:endParaRPr lang="en-US" sz="2000" dirty="0"/>
          </a:p>
          <a:p>
            <a:pPr fontAlgn="base"/>
            <a:r>
              <a:rPr lang="en-US" sz="2000" dirty="0"/>
              <a:t>The line officers give orders, decisions etc., to subordinates in consultation or guidance with the staff officers. The underlying idea of this method is that specialized work is to be left to experts who will give advice on specialized groups-investigation, research etc. </a:t>
            </a:r>
            <a:endParaRPr lang="en-US" sz="2000" dirty="0" smtClean="0"/>
          </a:p>
          <a:p>
            <a:pPr fontAlgn="base"/>
            <a:endParaRPr lang="en-US" sz="2000" dirty="0"/>
          </a:p>
          <a:p>
            <a:pPr fontAlgn="base"/>
            <a:r>
              <a:rPr lang="en-US" sz="2000" dirty="0" smtClean="0"/>
              <a:t>The </a:t>
            </a:r>
            <a:r>
              <a:rPr lang="en-US" sz="2000" dirty="0"/>
              <a:t>staff officers who have no executive positions in the concern, but are only the thinkers, while the line officers are the doers.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458200" cy="6001643"/>
          </a:xfrm>
          <a:prstGeom prst="rect">
            <a:avLst/>
          </a:prstGeom>
        </p:spPr>
        <p:txBody>
          <a:bodyPr wrap="square">
            <a:spAutoFit/>
          </a:bodyPr>
          <a:lstStyle/>
          <a:p>
            <a:pPr fontAlgn="base"/>
            <a:r>
              <a:rPr lang="en-US" sz="2400" b="1" dirty="0"/>
              <a:t>Merits:</a:t>
            </a:r>
            <a:endParaRPr lang="en-US" sz="2400" dirty="0"/>
          </a:p>
          <a:p>
            <a:pPr fontAlgn="base"/>
            <a:r>
              <a:rPr lang="en-US" sz="2400" dirty="0"/>
              <a:t>1. This type is based on specialization.</a:t>
            </a:r>
          </a:p>
          <a:p>
            <a:pPr fontAlgn="base"/>
            <a:r>
              <a:rPr lang="en-US" sz="2400" dirty="0"/>
              <a:t>2 It brings expert knowledge of the whole concern.</a:t>
            </a:r>
          </a:p>
          <a:p>
            <a:pPr fontAlgn="base"/>
            <a:r>
              <a:rPr lang="en-US" sz="2400" dirty="0"/>
              <a:t>3. Increased efficiency of operations may be possible</a:t>
            </a:r>
          </a:p>
          <a:p>
            <a:pPr fontAlgn="base"/>
            <a:r>
              <a:rPr lang="en-US" sz="2400" dirty="0"/>
              <a:t>4. Mass production is possible</a:t>
            </a:r>
            <a:r>
              <a:rPr lang="en-US" sz="2400" dirty="0" smtClean="0"/>
              <a:t>.</a:t>
            </a:r>
          </a:p>
          <a:p>
            <a:pPr fontAlgn="base"/>
            <a:endParaRPr lang="en-US" sz="2400" dirty="0"/>
          </a:p>
          <a:p>
            <a:pPr fontAlgn="base"/>
            <a:endParaRPr lang="en-US" sz="2400" dirty="0"/>
          </a:p>
          <a:p>
            <a:pPr fontAlgn="base"/>
            <a:r>
              <a:rPr lang="en-US" sz="2400" b="1" dirty="0"/>
              <a:t>Demerits:</a:t>
            </a:r>
            <a:endParaRPr lang="en-US" sz="2400" dirty="0"/>
          </a:p>
          <a:p>
            <a:pPr fontAlgn="base"/>
            <a:r>
              <a:rPr lang="en-US" sz="2400" dirty="0"/>
              <a:t>1. There arises confusion unless the duties and responsibilities are clearly indicated by charts and office manuals.</a:t>
            </a:r>
          </a:p>
          <a:p>
            <a:pPr fontAlgn="base"/>
            <a:r>
              <a:rPr lang="en-US" sz="2400" dirty="0"/>
              <a:t>2 Advice and, expert information are given to the workers through the line officers. It is possible that the workers may misunderstand or misinterpret.</a:t>
            </a:r>
          </a:p>
          <a:p>
            <a:r>
              <a:rPr lang="en-US" sz="2400" b="1" u="sng" dirty="0">
                <a:hlinkClick r:id="rId2"/>
              </a:rPr>
              <a:t/>
            </a:r>
            <a:br>
              <a:rPr lang="en-US" sz="2400" b="1" u="sng" dirty="0">
                <a:hlinkClick r:id="rId2"/>
              </a:rPr>
            </a:b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srcRect/>
          <a:stretch>
            <a:fillRect/>
          </a:stretch>
        </p:blipFill>
        <p:spPr bwMode="auto">
          <a:xfrm>
            <a:off x="304800" y="533400"/>
            <a:ext cx="8458199" cy="50292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1"/>
            <a:ext cx="8610600" cy="6001643"/>
          </a:xfrm>
          <a:prstGeom prst="rect">
            <a:avLst/>
          </a:prstGeom>
        </p:spPr>
        <p:txBody>
          <a:bodyPr wrap="square">
            <a:spAutoFit/>
          </a:bodyPr>
          <a:lstStyle/>
          <a:p>
            <a:pPr fontAlgn="base"/>
            <a:endParaRPr lang="en-US" sz="2400" b="1" dirty="0" smtClean="0"/>
          </a:p>
          <a:p>
            <a:pPr fontAlgn="base"/>
            <a:r>
              <a:rPr lang="en-US" sz="2400" b="1" dirty="0" smtClean="0"/>
              <a:t>4</a:t>
            </a:r>
            <a:r>
              <a:rPr lang="en-US" sz="2400" b="1" dirty="0"/>
              <a:t>. Committee </a:t>
            </a:r>
            <a:r>
              <a:rPr lang="en-US" sz="2400" b="1" dirty="0" err="1"/>
              <a:t>Organisation</a:t>
            </a:r>
            <a:r>
              <a:rPr lang="en-US" sz="2400" b="1" dirty="0"/>
              <a:t>:</a:t>
            </a:r>
          </a:p>
          <a:p>
            <a:pPr fontAlgn="base"/>
            <a:r>
              <a:rPr lang="en-US" sz="2400" dirty="0"/>
              <a:t>Committee </a:t>
            </a:r>
            <a:r>
              <a:rPr lang="en-US" sz="2400" dirty="0" err="1"/>
              <a:t>organisation</a:t>
            </a:r>
            <a:r>
              <a:rPr lang="en-US" sz="2400" dirty="0"/>
              <a:t> is widely used for the purpose of discharging advisory functions of the management</a:t>
            </a:r>
            <a:r>
              <a:rPr lang="en-US" sz="2400" dirty="0" smtClean="0"/>
              <a:t>.</a:t>
            </a:r>
          </a:p>
          <a:p>
            <a:pPr fontAlgn="base"/>
            <a:r>
              <a:rPr lang="en-US" sz="2400" dirty="0" smtClean="0"/>
              <a:t> </a:t>
            </a:r>
            <a:r>
              <a:rPr lang="en-US" sz="2400" dirty="0"/>
              <a:t>Committees are formed in different levels of </a:t>
            </a:r>
            <a:r>
              <a:rPr lang="en-US" sz="2400" dirty="0" err="1"/>
              <a:t>organisation</a:t>
            </a:r>
            <a:r>
              <a:rPr lang="en-US" sz="2400" dirty="0"/>
              <a:t>. A committee is a group of people who meet by plan to discuss or make a decision on a particular subject. </a:t>
            </a:r>
            <a:endParaRPr lang="en-US" sz="2400" dirty="0" smtClean="0"/>
          </a:p>
          <a:p>
            <a:pPr fontAlgn="base"/>
            <a:r>
              <a:rPr lang="en-US" sz="2400" dirty="0" smtClean="0"/>
              <a:t>Because </a:t>
            </a:r>
            <a:r>
              <a:rPr lang="en-US" sz="2400" dirty="0"/>
              <a:t>of its advantages, committee </a:t>
            </a:r>
            <a:r>
              <a:rPr lang="en-US" sz="2400" dirty="0" err="1"/>
              <a:t>organisation</a:t>
            </a:r>
            <a:r>
              <a:rPr lang="en-US" sz="2400" dirty="0"/>
              <a:t> is preferred. The management committee usually consists of General Manager and departmental heads to deal with current problems</a:t>
            </a:r>
            <a:r>
              <a:rPr lang="en-US" sz="2400" dirty="0" smtClean="0"/>
              <a:t>.</a:t>
            </a:r>
          </a:p>
          <a:p>
            <a:pPr fontAlgn="base"/>
            <a:r>
              <a:rPr lang="en-US" sz="2400" dirty="0" smtClean="0"/>
              <a:t> </a:t>
            </a:r>
            <a:r>
              <a:rPr lang="en-US" sz="2400" dirty="0"/>
              <a:t>A co-</a:t>
            </a:r>
            <a:r>
              <a:rPr lang="en-US" sz="2400" dirty="0" err="1"/>
              <a:t>ordinated</a:t>
            </a:r>
            <a:r>
              <a:rPr lang="en-US" sz="2400" dirty="0"/>
              <a:t> plan is agreed to in a meeting. Thus group </a:t>
            </a:r>
            <a:r>
              <a:rPr lang="en-US" sz="2400" dirty="0" err="1"/>
              <a:t>judgement</a:t>
            </a:r>
            <a:r>
              <a:rPr lang="en-US" sz="2400" dirty="0"/>
              <a:t> is possible to attain an aimed result.</a:t>
            </a:r>
          </a:p>
          <a:p>
            <a:r>
              <a:rPr lang="en-US" sz="2400" dirty="0" smtClean="0"/>
              <a:t/>
            </a:r>
            <a:br>
              <a:rPr lang="en-US" sz="2400" dirty="0" smtClean="0"/>
            </a:b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458200" cy="5632311"/>
          </a:xfrm>
          <a:prstGeom prst="rect">
            <a:avLst/>
          </a:prstGeom>
        </p:spPr>
        <p:txBody>
          <a:bodyPr wrap="square">
            <a:spAutoFit/>
          </a:bodyPr>
          <a:lstStyle/>
          <a:p>
            <a:pPr fontAlgn="base"/>
            <a:r>
              <a:rPr lang="en-US" b="1" dirty="0"/>
              <a:t>For a successful committee </a:t>
            </a:r>
            <a:r>
              <a:rPr lang="en-US" b="1" dirty="0" err="1"/>
              <a:t>organisation</a:t>
            </a:r>
            <a:r>
              <a:rPr lang="en-US" b="1" dirty="0"/>
              <a:t>, the following hints may be noted</a:t>
            </a:r>
            <a:r>
              <a:rPr lang="en-US" b="1" dirty="0" smtClean="0"/>
              <a:t>:</a:t>
            </a:r>
          </a:p>
          <a:p>
            <a:pPr fontAlgn="base"/>
            <a:endParaRPr lang="en-US" dirty="0"/>
          </a:p>
          <a:p>
            <a:pPr marL="342900" indent="-342900" fontAlgn="base">
              <a:buAutoNum type="arabicPeriod"/>
            </a:pPr>
            <a:r>
              <a:rPr lang="en-US" dirty="0" smtClean="0"/>
              <a:t>Number </a:t>
            </a:r>
            <a:r>
              <a:rPr lang="en-US" dirty="0"/>
              <a:t>of individuals is to be kept at a minimum, so as to function effectively. If there are many members, it will cause lengthy discussions and delayed decisions</a:t>
            </a:r>
            <a:r>
              <a:rPr lang="en-US" dirty="0" smtClean="0"/>
              <a:t>.</a:t>
            </a:r>
          </a:p>
          <a:p>
            <a:pPr marL="342900" indent="-342900" fontAlgn="base">
              <a:buAutoNum type="arabicPeriod"/>
            </a:pPr>
            <a:endParaRPr lang="en-US" dirty="0"/>
          </a:p>
          <a:p>
            <a:pPr marL="342900" indent="-342900" fontAlgn="base">
              <a:buAutoNum type="arabicPeriod"/>
            </a:pPr>
            <a:endParaRPr lang="en-US" dirty="0"/>
          </a:p>
          <a:p>
            <a:pPr fontAlgn="base"/>
            <a:r>
              <a:rPr lang="en-US" dirty="0"/>
              <a:t>2. The chairman of the committee must have full control over the members, while they are in meeting</a:t>
            </a:r>
            <a:r>
              <a:rPr lang="en-US" dirty="0" smtClean="0"/>
              <a:t>.</a:t>
            </a:r>
          </a:p>
          <a:p>
            <a:pPr fontAlgn="base"/>
            <a:endParaRPr lang="en-US" dirty="0"/>
          </a:p>
          <a:p>
            <a:pPr fontAlgn="base"/>
            <a:endParaRPr lang="en-US" dirty="0"/>
          </a:p>
          <a:p>
            <a:pPr fontAlgn="base"/>
            <a:r>
              <a:rPr lang="en-US" dirty="0"/>
              <a:t>3. There must be a proper agenda, arranged in order of importance</a:t>
            </a:r>
            <a:r>
              <a:rPr lang="en-US" dirty="0" smtClean="0"/>
              <a:t>.</a:t>
            </a:r>
          </a:p>
          <a:p>
            <a:pPr fontAlgn="base"/>
            <a:endParaRPr lang="en-US" dirty="0"/>
          </a:p>
          <a:p>
            <a:pPr fontAlgn="base"/>
            <a:endParaRPr lang="en-US" dirty="0"/>
          </a:p>
          <a:p>
            <a:pPr fontAlgn="base"/>
            <a:r>
              <a:rPr lang="en-US" dirty="0"/>
              <a:t>4. All the members are to be informed before the meeting about the points to be discussed, so that they may prepare for the meeting</a:t>
            </a:r>
            <a:r>
              <a:rPr lang="en-US" dirty="0" smtClean="0"/>
              <a:t>.</a:t>
            </a:r>
          </a:p>
          <a:p>
            <a:pPr fontAlgn="base"/>
            <a:endParaRPr lang="en-US" dirty="0"/>
          </a:p>
          <a:p>
            <a:pPr fontAlgn="base"/>
            <a:endParaRPr lang="en-US" dirty="0"/>
          </a:p>
          <a:p>
            <a:pPr fontAlgn="base"/>
            <a:r>
              <a:rPr lang="en-US" dirty="0"/>
              <a:t>5. The meeting must be started on time and must end on time.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382000" cy="4524315"/>
          </a:xfrm>
          <a:prstGeom prst="rect">
            <a:avLst/>
          </a:prstGeom>
        </p:spPr>
        <p:txBody>
          <a:bodyPr wrap="square">
            <a:spAutoFit/>
          </a:bodyPr>
          <a:lstStyle/>
          <a:p>
            <a:pPr fontAlgn="base"/>
            <a:r>
              <a:rPr lang="en-US" sz="9600" b="1" dirty="0"/>
              <a:t>1. Military Type of </a:t>
            </a:r>
            <a:r>
              <a:rPr lang="en-US" sz="9600" b="1" dirty="0" err="1"/>
              <a:t>Organisation</a:t>
            </a:r>
            <a:r>
              <a:rPr lang="en-US" sz="9600" b="1"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229600" cy="5632311"/>
          </a:xfrm>
          <a:prstGeom prst="rect">
            <a:avLst/>
          </a:prstGeom>
        </p:spPr>
        <p:txBody>
          <a:bodyPr wrap="square">
            <a:spAutoFit/>
          </a:bodyPr>
          <a:lstStyle/>
          <a:p>
            <a:pPr fontAlgn="base"/>
            <a:r>
              <a:rPr lang="en-US" sz="2400" b="1" dirty="0"/>
              <a:t>Merits:</a:t>
            </a:r>
            <a:endParaRPr lang="en-US" sz="2400" dirty="0"/>
          </a:p>
          <a:p>
            <a:pPr marL="457200" indent="-457200" fontAlgn="base">
              <a:buAutoNum type="arabicPeriod"/>
            </a:pPr>
            <a:r>
              <a:rPr lang="en-US" sz="2400" dirty="0" smtClean="0"/>
              <a:t>It </a:t>
            </a:r>
            <a:r>
              <a:rPr lang="en-US" sz="2400" dirty="0"/>
              <a:t>stimulates co-operative action</a:t>
            </a:r>
            <a:r>
              <a:rPr lang="en-US" sz="2400" dirty="0" smtClean="0"/>
              <a:t>.</a:t>
            </a:r>
          </a:p>
          <a:p>
            <a:pPr marL="457200" indent="-457200" fontAlgn="base"/>
            <a:endParaRPr lang="en-US" sz="2400" dirty="0"/>
          </a:p>
          <a:p>
            <a:pPr fontAlgn="base"/>
            <a:r>
              <a:rPr lang="en-US" sz="2400" dirty="0"/>
              <a:t>2. It can promote better understanding</a:t>
            </a:r>
            <a:r>
              <a:rPr lang="en-US" sz="2400" dirty="0" smtClean="0"/>
              <a:t>.</a:t>
            </a:r>
          </a:p>
          <a:p>
            <a:pPr fontAlgn="base"/>
            <a:endParaRPr lang="en-US" sz="2400" dirty="0"/>
          </a:p>
          <a:p>
            <a:pPr fontAlgn="base"/>
            <a:r>
              <a:rPr lang="en-US" sz="2400" dirty="0"/>
              <a:t>3. A problem is discussed in detail and decision taken</a:t>
            </a:r>
            <a:r>
              <a:rPr lang="en-US" sz="2400" dirty="0" smtClean="0"/>
              <a:t>.</a:t>
            </a:r>
          </a:p>
          <a:p>
            <a:pPr fontAlgn="base"/>
            <a:endParaRPr lang="en-US" sz="2400" dirty="0"/>
          </a:p>
          <a:p>
            <a:pPr fontAlgn="base"/>
            <a:r>
              <a:rPr lang="en-US" sz="2400" dirty="0"/>
              <a:t>4. It facilitates co-ordination of activities of various departments</a:t>
            </a:r>
            <a:r>
              <a:rPr lang="en-US" sz="2400" dirty="0" smtClean="0"/>
              <a:t>.</a:t>
            </a:r>
          </a:p>
          <a:p>
            <a:pPr fontAlgn="base"/>
            <a:endParaRPr lang="en-US" sz="2400" dirty="0"/>
          </a:p>
          <a:p>
            <a:pPr fontAlgn="base"/>
            <a:r>
              <a:rPr lang="en-US" sz="2400" dirty="0"/>
              <a:t>5. Group discussion and decision will bring better results</a:t>
            </a:r>
            <a:r>
              <a:rPr lang="en-US" sz="2400" dirty="0" smtClean="0"/>
              <a:t>.</a:t>
            </a:r>
          </a:p>
          <a:p>
            <a:pPr fontAlgn="base"/>
            <a:endParaRPr lang="en-US" sz="2400" dirty="0"/>
          </a:p>
          <a:p>
            <a:pPr fontAlgn="base"/>
            <a:r>
              <a:rPr lang="en-US" sz="2400" dirty="0"/>
              <a:t>6. It gives demographic management.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1"/>
            <a:ext cx="8229600" cy="5016758"/>
          </a:xfrm>
          <a:prstGeom prst="rect">
            <a:avLst/>
          </a:prstGeom>
        </p:spPr>
        <p:txBody>
          <a:bodyPr wrap="square">
            <a:spAutoFit/>
          </a:bodyPr>
          <a:lstStyle/>
          <a:p>
            <a:pPr fontAlgn="base"/>
            <a:r>
              <a:rPr lang="en-US" sz="3200" b="1" dirty="0"/>
              <a:t>Demerits:</a:t>
            </a:r>
            <a:endParaRPr lang="en-US" sz="3200" dirty="0"/>
          </a:p>
          <a:p>
            <a:pPr fontAlgn="base"/>
            <a:r>
              <a:rPr lang="en-US" sz="3200" dirty="0"/>
              <a:t>1. Committees are expensive.</a:t>
            </a:r>
          </a:p>
          <a:p>
            <a:pPr fontAlgn="base"/>
            <a:r>
              <a:rPr lang="en-US" sz="3200" dirty="0"/>
              <a:t>2. Committee weakens individual responsibility.</a:t>
            </a:r>
          </a:p>
          <a:p>
            <a:pPr fontAlgn="base"/>
            <a:r>
              <a:rPr lang="en-US" sz="3200" dirty="0"/>
              <a:t>3. Committee may sometimes become time-consuming rather than time-saving.</a:t>
            </a:r>
          </a:p>
          <a:p>
            <a:pPr fontAlgn="base"/>
            <a:r>
              <a:rPr lang="en-US" sz="3200" dirty="0"/>
              <a:t>4. Responsibility cannot be fixed on any person.</a:t>
            </a:r>
          </a:p>
          <a:p>
            <a:pPr fontAlgn="base"/>
            <a:r>
              <a:rPr lang="en-US" sz="3200" dirty="0"/>
              <a:t>5. It lacks secrecy.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pPr fontAlgn="base"/>
            <a:r>
              <a:rPr lang="en-US" b="1" dirty="0"/>
              <a:t>5. Geographical Type:</a:t>
            </a:r>
          </a:p>
          <a:p>
            <a:pPr fontAlgn="base"/>
            <a:r>
              <a:rPr lang="en-US" dirty="0"/>
              <a:t>The structure is based on territorial or regional basis. When business activities are expanded, the various parts of the market area are divided into territories. The whole world into continents, continent into regions, region into zones, zone into districts etc. This type of </a:t>
            </a:r>
            <a:r>
              <a:rPr lang="en-US" dirty="0" err="1"/>
              <a:t>organisation</a:t>
            </a:r>
            <a:r>
              <a:rPr lang="en-US" dirty="0"/>
              <a:t> gives importance to the consumer’s needs and desire, especially in pharmaceutical companies.</a:t>
            </a:r>
          </a:p>
          <a:p>
            <a:pPr fontAlgn="base"/>
            <a:r>
              <a:rPr lang="en-US" dirty="0"/>
              <a:t>In this way, the market is fragmented into different sales territories like national market into regions, region into districts, district into areas as shown in the chart next. Salesmen are controlled by the respective district sales managers (DSM), DSM are controlled by their regional sales manager (RSM), RSM are controlled by the marketing executive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077200" cy="4832092"/>
          </a:xfrm>
          <a:prstGeom prst="rect">
            <a:avLst/>
          </a:prstGeom>
        </p:spPr>
        <p:txBody>
          <a:bodyPr wrap="square">
            <a:spAutoFit/>
          </a:bodyPr>
          <a:lstStyle/>
          <a:p>
            <a:pPr fontAlgn="base"/>
            <a:r>
              <a:rPr lang="en-US" sz="2800" dirty="0"/>
              <a:t>This type of </a:t>
            </a:r>
            <a:r>
              <a:rPr lang="en-US" sz="2800" dirty="0" err="1"/>
              <a:t>organisation</a:t>
            </a:r>
            <a:r>
              <a:rPr lang="en-US" sz="2800" dirty="0"/>
              <a:t> enjoys the knowledge of likes and dislikes of people in the particular areas. </a:t>
            </a:r>
            <a:endParaRPr lang="en-US" sz="2800" dirty="0" smtClean="0"/>
          </a:p>
          <a:p>
            <a:pPr fontAlgn="base"/>
            <a:endParaRPr lang="en-US" sz="2800" dirty="0"/>
          </a:p>
          <a:p>
            <a:pPr fontAlgn="base"/>
            <a:r>
              <a:rPr lang="en-US" sz="2800" dirty="0" smtClean="0"/>
              <a:t>A </a:t>
            </a:r>
            <a:r>
              <a:rPr lang="en-US" sz="2800" dirty="0"/>
              <a:t>firm can modify or alter the products, on the basis of the needs of the buyers who are represented by sales manager. </a:t>
            </a:r>
            <a:endParaRPr lang="en-US" sz="2800" dirty="0" smtClean="0"/>
          </a:p>
          <a:p>
            <a:pPr fontAlgn="base"/>
            <a:endParaRPr lang="en-US" sz="2800" dirty="0"/>
          </a:p>
          <a:p>
            <a:pPr fontAlgn="base"/>
            <a:r>
              <a:rPr lang="en-US" sz="2800" dirty="0" smtClean="0"/>
              <a:t>The </a:t>
            </a:r>
            <a:r>
              <a:rPr lang="en-US" sz="2800" dirty="0"/>
              <a:t>competitors can be counteracted soon.</a:t>
            </a:r>
          </a:p>
          <a:p>
            <a:r>
              <a:rPr lang="en-US" sz="2800" b="1" dirty="0">
                <a:hlinkClick r:id="rId2"/>
              </a:rPr>
              <a:t/>
            </a:r>
            <a:br>
              <a:rPr lang="en-US" sz="2800" b="1" dirty="0">
                <a:hlinkClick r:id="rId2"/>
              </a:rPr>
            </a:b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a:srcRect/>
          <a:stretch>
            <a:fillRect/>
          </a:stretch>
        </p:blipFill>
        <p:spPr bwMode="auto">
          <a:xfrm>
            <a:off x="381000" y="381000"/>
            <a:ext cx="8382000" cy="49530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632311"/>
          </a:xfrm>
          <a:prstGeom prst="rect">
            <a:avLst/>
          </a:prstGeom>
        </p:spPr>
        <p:txBody>
          <a:bodyPr wrap="square">
            <a:spAutoFit/>
          </a:bodyPr>
          <a:lstStyle/>
          <a:p>
            <a:pPr fontAlgn="base"/>
            <a:r>
              <a:rPr lang="en-US" sz="2400" b="1" dirty="0"/>
              <a:t>Merits (Geographical Type):</a:t>
            </a:r>
            <a:endParaRPr lang="en-US" sz="2400" dirty="0"/>
          </a:p>
          <a:p>
            <a:pPr marL="342900" indent="-342900" fontAlgn="base">
              <a:buAutoNum type="arabicPeriod"/>
            </a:pPr>
            <a:r>
              <a:rPr lang="en-US" sz="2400" dirty="0" smtClean="0"/>
              <a:t>Geographical </a:t>
            </a:r>
            <a:r>
              <a:rPr lang="en-US" sz="2400" dirty="0"/>
              <a:t>type of divisions allow a manager to pay special attention to the needs and problems of the local markets</a:t>
            </a:r>
            <a:r>
              <a:rPr lang="en-US" sz="2400" dirty="0" smtClean="0"/>
              <a:t>.</a:t>
            </a:r>
          </a:p>
          <a:p>
            <a:pPr marL="342900" indent="-342900" fontAlgn="base"/>
            <a:endParaRPr lang="en-US" sz="2400" dirty="0"/>
          </a:p>
          <a:p>
            <a:pPr fontAlgn="base"/>
            <a:r>
              <a:rPr lang="en-US" sz="2400" dirty="0"/>
              <a:t>2. Geographic type of </a:t>
            </a:r>
            <a:r>
              <a:rPr lang="en-US" sz="2400" dirty="0" err="1"/>
              <a:t>organisation</a:t>
            </a:r>
            <a:r>
              <a:rPr lang="en-US" sz="2400" dirty="0"/>
              <a:t> provide opportunities for local talent to be utilized</a:t>
            </a:r>
            <a:r>
              <a:rPr lang="en-US" sz="2400" dirty="0" smtClean="0"/>
              <a:t>.</a:t>
            </a:r>
          </a:p>
          <a:p>
            <a:pPr fontAlgn="base"/>
            <a:endParaRPr lang="en-US" sz="2400" dirty="0"/>
          </a:p>
          <a:p>
            <a:pPr fontAlgn="base"/>
            <a:r>
              <a:rPr lang="en-US" sz="2400" dirty="0"/>
              <a:t>3. Geographic division helps managers gain extensive knowledge of diverse activities</a:t>
            </a:r>
            <a:r>
              <a:rPr lang="en-US" sz="2400" dirty="0" smtClean="0"/>
              <a:t>.</a:t>
            </a:r>
          </a:p>
          <a:p>
            <a:pPr fontAlgn="base"/>
            <a:endParaRPr lang="en-US" sz="2400" dirty="0"/>
          </a:p>
          <a:p>
            <a:pPr fontAlgn="base"/>
            <a:r>
              <a:rPr lang="en-US" sz="2400" dirty="0"/>
              <a:t>4. This type of </a:t>
            </a:r>
            <a:r>
              <a:rPr lang="en-US" sz="2400" dirty="0" err="1"/>
              <a:t>organisation</a:t>
            </a:r>
            <a:r>
              <a:rPr lang="en-US" sz="2400" dirty="0"/>
              <a:t> improve an organization’s relationship with customers.</a:t>
            </a:r>
          </a:p>
          <a:p>
            <a:r>
              <a:rPr lang="en-US" sz="2400" dirty="0" smtClean="0"/>
              <a:t/>
            </a:r>
            <a:br>
              <a:rPr lang="en-US" sz="2400" dirty="0" smtClean="0"/>
            </a:b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153400" cy="5262979"/>
          </a:xfrm>
          <a:prstGeom prst="rect">
            <a:avLst/>
          </a:prstGeom>
        </p:spPr>
        <p:txBody>
          <a:bodyPr wrap="square">
            <a:spAutoFit/>
          </a:bodyPr>
          <a:lstStyle/>
          <a:p>
            <a:pPr fontAlgn="base"/>
            <a:endParaRPr lang="en-US" sz="2400" b="1" dirty="0" smtClean="0"/>
          </a:p>
          <a:p>
            <a:pPr fontAlgn="base"/>
            <a:r>
              <a:rPr lang="en-US" sz="2400" b="1" dirty="0" smtClean="0"/>
              <a:t>Demerits </a:t>
            </a:r>
            <a:r>
              <a:rPr lang="en-US" sz="2400" b="1" dirty="0"/>
              <a:t>(Geographical Type):</a:t>
            </a:r>
            <a:endParaRPr lang="en-US" sz="2400" dirty="0"/>
          </a:p>
          <a:p>
            <a:pPr marL="342900" indent="-342900" fontAlgn="base">
              <a:buAutoNum type="arabicPeriod"/>
            </a:pPr>
            <a:r>
              <a:rPr lang="en-US" sz="2400" dirty="0" smtClean="0"/>
              <a:t>This </a:t>
            </a:r>
            <a:r>
              <a:rPr lang="en-US" sz="2400" dirty="0"/>
              <a:t>type of </a:t>
            </a:r>
            <a:r>
              <a:rPr lang="en-US" sz="2400" dirty="0" err="1"/>
              <a:t>organisation</a:t>
            </a:r>
            <a:r>
              <a:rPr lang="en-US" sz="2400" dirty="0"/>
              <a:t> require more people to work</a:t>
            </a:r>
            <a:r>
              <a:rPr lang="en-US" sz="2400" dirty="0" smtClean="0"/>
              <a:t>.</a:t>
            </a:r>
          </a:p>
          <a:p>
            <a:pPr marL="342900" indent="-342900" fontAlgn="base">
              <a:buAutoNum type="arabicPeriod"/>
            </a:pPr>
            <a:endParaRPr lang="en-US" sz="2400" dirty="0"/>
          </a:p>
          <a:p>
            <a:pPr marL="342900" indent="-342900" fontAlgn="base"/>
            <a:endParaRPr lang="en-US" sz="2400" dirty="0"/>
          </a:p>
          <a:p>
            <a:pPr fontAlgn="base"/>
            <a:r>
              <a:rPr lang="en-US" sz="2400" dirty="0"/>
              <a:t>2. There arise communication problems</a:t>
            </a:r>
            <a:r>
              <a:rPr lang="en-US" sz="2400" dirty="0" smtClean="0"/>
              <a:t>.</a:t>
            </a:r>
          </a:p>
          <a:p>
            <a:pPr fontAlgn="base"/>
            <a:endParaRPr lang="en-US" sz="2400" dirty="0"/>
          </a:p>
          <a:p>
            <a:pPr fontAlgn="base"/>
            <a:endParaRPr lang="en-US" sz="2400" dirty="0"/>
          </a:p>
          <a:p>
            <a:pPr fontAlgn="base"/>
            <a:r>
              <a:rPr lang="en-US" sz="2400" dirty="0"/>
              <a:t>3. Cost of operations are high</a:t>
            </a:r>
            <a:r>
              <a:rPr lang="en-US" sz="2400" dirty="0" smtClean="0"/>
              <a:t>.</a:t>
            </a:r>
          </a:p>
          <a:p>
            <a:pPr fontAlgn="base"/>
            <a:endParaRPr lang="en-US" sz="2400" dirty="0"/>
          </a:p>
          <a:p>
            <a:pPr fontAlgn="base"/>
            <a:endParaRPr lang="en-US" sz="2400" dirty="0"/>
          </a:p>
          <a:p>
            <a:pPr fontAlgn="base"/>
            <a:r>
              <a:rPr lang="en-US" sz="2400" dirty="0" smtClean="0"/>
              <a:t>4. </a:t>
            </a:r>
            <a:r>
              <a:rPr lang="en-US" sz="2400" dirty="0"/>
              <a:t>Top managers at HO find it difficult to control and supervise the activities in different locations.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3970318"/>
          </a:xfrm>
          <a:prstGeom prst="rect">
            <a:avLst/>
          </a:prstGeom>
        </p:spPr>
        <p:txBody>
          <a:bodyPr>
            <a:spAutoFit/>
          </a:bodyPr>
          <a:lstStyle/>
          <a:p>
            <a:pPr fontAlgn="base"/>
            <a:r>
              <a:rPr lang="en-US" b="1" dirty="0"/>
              <a:t>6. Product Type:</a:t>
            </a:r>
          </a:p>
          <a:p>
            <a:pPr fontAlgn="base"/>
            <a:r>
              <a:rPr lang="en-US" dirty="0"/>
              <a:t>Certain companies produce different varieties of products and it is advantageous to boost the sales on the basis of product or product groups. A separate product manager is appointed for each product. He attends to the production and marketing of his products when the market is competitive, the product type </a:t>
            </a:r>
            <a:r>
              <a:rPr lang="en-US" dirty="0" err="1"/>
              <a:t>organisation</a:t>
            </a:r>
            <a:r>
              <a:rPr lang="en-US" dirty="0"/>
              <a:t> with the product manager can concentrate its attention on the performance of a particular product or brand. Sales promotion, advertising, marketing research etc., remain as the centralized activity for the product group.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srcRect/>
          <a:stretch>
            <a:fillRect/>
          </a:stretch>
        </p:blipFill>
        <p:spPr bwMode="auto">
          <a:xfrm>
            <a:off x="381000" y="152400"/>
            <a:ext cx="8458200" cy="57150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077200" cy="5016758"/>
          </a:xfrm>
          <a:prstGeom prst="rect">
            <a:avLst/>
          </a:prstGeom>
        </p:spPr>
        <p:txBody>
          <a:bodyPr wrap="square">
            <a:spAutoFit/>
          </a:bodyPr>
          <a:lstStyle/>
          <a:p>
            <a:pPr fontAlgn="base"/>
            <a:endParaRPr lang="en-US" sz="2000" b="1" dirty="0" smtClean="0"/>
          </a:p>
          <a:p>
            <a:pPr fontAlgn="base"/>
            <a:endParaRPr lang="en-US" sz="2000" b="1" dirty="0"/>
          </a:p>
          <a:p>
            <a:pPr fontAlgn="base"/>
            <a:r>
              <a:rPr lang="en-US" sz="2000" b="1" dirty="0" smtClean="0"/>
              <a:t>7</a:t>
            </a:r>
            <a:r>
              <a:rPr lang="en-US" sz="2000" b="1" dirty="0"/>
              <a:t>. Market Type (Consumer):</a:t>
            </a:r>
          </a:p>
          <a:p>
            <a:pPr fontAlgn="base"/>
            <a:r>
              <a:rPr lang="en-US" sz="2000" dirty="0"/>
              <a:t>This type of </a:t>
            </a:r>
            <a:r>
              <a:rPr lang="en-US" sz="2000" dirty="0" err="1"/>
              <a:t>organisation</a:t>
            </a:r>
            <a:r>
              <a:rPr lang="en-US" sz="2000" dirty="0"/>
              <a:t> is based on the different types of customers. The enterprises have adopted customer-oriented marketing and thus there arise two sets of </a:t>
            </a:r>
            <a:r>
              <a:rPr lang="en-US" sz="2000" dirty="0" err="1"/>
              <a:t>organisations</a:t>
            </a:r>
            <a:r>
              <a:rPr lang="en-US" sz="2000" dirty="0"/>
              <a:t> through which the needs of customers or market are met; i.e., sub­division of markets on the basis of government and non-government customers, industrial individual customers, rich and poor customers and on the basis of sex, income, taste, age etc. </a:t>
            </a:r>
            <a:endParaRPr lang="en-US" sz="2000" dirty="0" smtClean="0"/>
          </a:p>
          <a:p>
            <a:pPr fontAlgn="base"/>
            <a:endParaRPr lang="en-US" sz="2000" dirty="0"/>
          </a:p>
          <a:p>
            <a:pPr fontAlgn="base"/>
            <a:r>
              <a:rPr lang="en-US" sz="2000" dirty="0" smtClean="0"/>
              <a:t>A </a:t>
            </a:r>
            <a:r>
              <a:rPr lang="en-US" sz="2000" dirty="0"/>
              <a:t>firm may have different groups of customers, who have different needs and problems. Thus, each section can look into the needs of each group of consumers and facilitate their buying-wholesale section, retail section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05800" cy="6001643"/>
          </a:xfrm>
          <a:prstGeom prst="rect">
            <a:avLst/>
          </a:prstGeom>
        </p:spPr>
        <p:txBody>
          <a:bodyPr wrap="square">
            <a:spAutoFit/>
          </a:bodyPr>
          <a:lstStyle/>
          <a:p>
            <a:pPr fontAlgn="base"/>
            <a:r>
              <a:rPr lang="en-US" sz="2400" dirty="0"/>
              <a:t>This is the simplest and oldest form of </a:t>
            </a:r>
            <a:r>
              <a:rPr lang="en-US" sz="2400" dirty="0" err="1"/>
              <a:t>organisation</a:t>
            </a:r>
            <a:r>
              <a:rPr lang="en-US" sz="2400" dirty="0"/>
              <a:t>. </a:t>
            </a:r>
            <a:endParaRPr lang="en-US" sz="2400" dirty="0" smtClean="0"/>
          </a:p>
          <a:p>
            <a:pPr fontAlgn="base"/>
            <a:endParaRPr lang="en-US" sz="2400" dirty="0"/>
          </a:p>
          <a:p>
            <a:pPr fontAlgn="base"/>
            <a:r>
              <a:rPr lang="en-US" sz="2400" dirty="0" smtClean="0"/>
              <a:t>It </a:t>
            </a:r>
            <a:r>
              <a:rPr lang="en-US" sz="2400" dirty="0"/>
              <a:t>is also referred as line </a:t>
            </a:r>
            <a:r>
              <a:rPr lang="en-US" sz="2400" dirty="0" err="1"/>
              <a:t>organisation</a:t>
            </a:r>
            <a:r>
              <a:rPr lang="en-US" sz="2400" dirty="0"/>
              <a:t>, scalar or hierarchical </a:t>
            </a:r>
            <a:r>
              <a:rPr lang="en-US" sz="2400" dirty="0" err="1"/>
              <a:t>organisation</a:t>
            </a:r>
            <a:r>
              <a:rPr lang="en-US" sz="2400" dirty="0" smtClean="0"/>
              <a:t>.</a:t>
            </a:r>
          </a:p>
          <a:p>
            <a:pPr fontAlgn="base"/>
            <a:endParaRPr lang="en-US" sz="2400" dirty="0"/>
          </a:p>
          <a:p>
            <a:pPr fontAlgn="base"/>
            <a:r>
              <a:rPr lang="en-US" sz="2400" dirty="0" smtClean="0"/>
              <a:t> </a:t>
            </a:r>
            <a:r>
              <a:rPr lang="en-US" sz="2400" dirty="0"/>
              <a:t>Under this type of </a:t>
            </a:r>
            <a:r>
              <a:rPr lang="en-US" sz="2400" dirty="0" err="1"/>
              <a:t>organisation</a:t>
            </a:r>
            <a:r>
              <a:rPr lang="en-US" sz="2400" dirty="0"/>
              <a:t>, a superior delegate’s authority to a subordinate, who in turn delegates authority to another subordinate and so on. </a:t>
            </a:r>
            <a:endParaRPr lang="en-US" sz="2400" dirty="0" smtClean="0"/>
          </a:p>
          <a:p>
            <a:pPr fontAlgn="base"/>
            <a:endParaRPr lang="en-US" sz="2400" dirty="0"/>
          </a:p>
          <a:p>
            <a:pPr fontAlgn="base"/>
            <a:r>
              <a:rPr lang="en-US" sz="2400" dirty="0" smtClean="0"/>
              <a:t>Authority </a:t>
            </a:r>
            <a:r>
              <a:rPr lang="en-US" sz="2400" dirty="0"/>
              <a:t>descends from the top to the bottom level, through downward delegation of authority. Subordinates become responsible to their immediate superiors. The topmost management has full control over the entire field.</a:t>
            </a:r>
          </a:p>
          <a:p>
            <a:r>
              <a:rPr lang="en-US" sz="2400" dirty="0" smtClean="0"/>
              <a:t/>
            </a:r>
            <a:br>
              <a:rPr lang="en-US" sz="2400" dirty="0" smtClean="0"/>
            </a:b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457200" y="533400"/>
            <a:ext cx="8229600" cy="48768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7848600" cy="5016758"/>
          </a:xfrm>
          <a:prstGeom prst="rect">
            <a:avLst/>
          </a:prstGeom>
        </p:spPr>
        <p:txBody>
          <a:bodyPr wrap="square">
            <a:spAutoFit/>
          </a:bodyPr>
          <a:lstStyle/>
          <a:p>
            <a:pPr fontAlgn="base"/>
            <a:r>
              <a:rPr lang="en-US" sz="2000" b="1" dirty="0"/>
              <a:t>Merits (Consumer type):</a:t>
            </a:r>
            <a:endParaRPr lang="en-US" sz="2000" dirty="0"/>
          </a:p>
          <a:p>
            <a:pPr marL="457200" indent="-457200" fontAlgn="base">
              <a:buAutoNum type="arabicPeriod"/>
            </a:pPr>
            <a:r>
              <a:rPr lang="en-US" sz="2000" dirty="0" smtClean="0"/>
              <a:t>This </a:t>
            </a:r>
            <a:r>
              <a:rPr lang="en-US" sz="2000" dirty="0"/>
              <a:t>type of </a:t>
            </a:r>
            <a:r>
              <a:rPr lang="en-US" sz="2000" dirty="0" err="1"/>
              <a:t>organisation</a:t>
            </a:r>
            <a:r>
              <a:rPr lang="en-US" sz="2000" dirty="0"/>
              <a:t> can encourage consumers with clearly defined services</a:t>
            </a:r>
            <a:r>
              <a:rPr lang="en-US" sz="2000" dirty="0" smtClean="0"/>
              <a:t>.</a:t>
            </a:r>
          </a:p>
          <a:p>
            <a:pPr marL="457200" indent="-457200" fontAlgn="base"/>
            <a:endParaRPr lang="en-US" sz="2000" dirty="0"/>
          </a:p>
          <a:p>
            <a:pPr fontAlgn="base"/>
            <a:r>
              <a:rPr lang="en-US" sz="2000" dirty="0"/>
              <a:t>2. The specialists can understand the needs of a particular segment of customers</a:t>
            </a:r>
            <a:r>
              <a:rPr lang="en-US" sz="2000" dirty="0" smtClean="0"/>
              <a:t>.</a:t>
            </a:r>
          </a:p>
          <a:p>
            <a:pPr fontAlgn="base"/>
            <a:endParaRPr lang="en-US" sz="2000" dirty="0"/>
          </a:p>
          <a:p>
            <a:pPr fontAlgn="base"/>
            <a:r>
              <a:rPr lang="en-US" sz="2000" dirty="0"/>
              <a:t>3. This type of </a:t>
            </a:r>
            <a:r>
              <a:rPr lang="en-US" sz="2000" dirty="0" err="1"/>
              <a:t>organisation</a:t>
            </a:r>
            <a:r>
              <a:rPr lang="en-US" sz="2000" dirty="0"/>
              <a:t> is useful to serve different type of customers</a:t>
            </a:r>
            <a:r>
              <a:rPr lang="en-US" sz="2000" dirty="0" smtClean="0"/>
              <a:t>.</a:t>
            </a:r>
          </a:p>
          <a:p>
            <a:pPr fontAlgn="base"/>
            <a:endParaRPr lang="en-US" sz="2000" dirty="0"/>
          </a:p>
          <a:p>
            <a:pPr fontAlgn="base"/>
            <a:r>
              <a:rPr lang="en-US" sz="2000" b="1" dirty="0"/>
              <a:t>Demerits (Consumer type</a:t>
            </a:r>
            <a:r>
              <a:rPr lang="en-US" sz="2000" b="1" dirty="0" smtClean="0"/>
              <a:t>):</a:t>
            </a:r>
          </a:p>
          <a:p>
            <a:pPr fontAlgn="base"/>
            <a:endParaRPr lang="en-US" sz="2000" dirty="0"/>
          </a:p>
          <a:p>
            <a:pPr marL="457200" indent="-457200" fontAlgn="base">
              <a:buAutoNum type="arabicPeriod"/>
            </a:pPr>
            <a:r>
              <a:rPr lang="en-US" sz="2000" dirty="0" smtClean="0"/>
              <a:t>Coordination </a:t>
            </a:r>
            <a:r>
              <a:rPr lang="en-US" sz="2000" dirty="0"/>
              <a:t>between sales and other functions of marketing is difficult</a:t>
            </a:r>
            <a:r>
              <a:rPr lang="en-US" sz="2000" dirty="0" smtClean="0"/>
              <a:t>.</a:t>
            </a:r>
          </a:p>
          <a:p>
            <a:pPr marL="457200" indent="-457200" fontAlgn="base"/>
            <a:endParaRPr lang="en-US" sz="2000" dirty="0"/>
          </a:p>
          <a:p>
            <a:pPr fontAlgn="base"/>
            <a:r>
              <a:rPr lang="en-US" sz="2000" dirty="0"/>
              <a:t>2 More man-power is required thus expenditure is high.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153400" cy="4708981"/>
          </a:xfrm>
          <a:prstGeom prst="rect">
            <a:avLst/>
          </a:prstGeom>
        </p:spPr>
        <p:txBody>
          <a:bodyPr wrap="square">
            <a:spAutoFit/>
          </a:bodyPr>
          <a:lstStyle/>
          <a:p>
            <a:pPr fontAlgn="base"/>
            <a:endParaRPr lang="en-US" sz="2000" b="1" dirty="0" smtClean="0"/>
          </a:p>
          <a:p>
            <a:pPr fontAlgn="base"/>
            <a:r>
              <a:rPr lang="en-US" sz="2000" b="1" dirty="0" smtClean="0"/>
              <a:t>8</a:t>
            </a:r>
            <a:r>
              <a:rPr lang="en-US" sz="2000" b="1" dirty="0"/>
              <a:t>. Matrix Type:</a:t>
            </a:r>
          </a:p>
          <a:p>
            <a:pPr fontAlgn="base"/>
            <a:r>
              <a:rPr lang="en-US" sz="2000" dirty="0"/>
              <a:t>Matrix </a:t>
            </a:r>
            <a:r>
              <a:rPr lang="en-US" sz="2000" dirty="0" err="1"/>
              <a:t>organisation</a:t>
            </a:r>
            <a:r>
              <a:rPr lang="en-US" sz="2000" dirty="0"/>
              <a:t> is also known as grid or project </a:t>
            </a:r>
            <a:r>
              <a:rPr lang="en-US" sz="2000" dirty="0" err="1"/>
              <a:t>organisation</a:t>
            </a:r>
            <a:r>
              <a:rPr lang="en-US" sz="2000" dirty="0"/>
              <a:t>. Matrix </a:t>
            </a:r>
            <a:r>
              <a:rPr lang="en-US" sz="2000" dirty="0" err="1"/>
              <a:t>organisation</a:t>
            </a:r>
            <a:r>
              <a:rPr lang="en-US" sz="2000" dirty="0"/>
              <a:t> is created by merging the two or more complementary </a:t>
            </a:r>
            <a:r>
              <a:rPr lang="en-US" sz="2000" dirty="0" err="1"/>
              <a:t>organisations</a:t>
            </a:r>
            <a:r>
              <a:rPr lang="en-US" sz="2000" dirty="0"/>
              <a:t>, say, purchase section and sales section. A team may be set up within the existing </a:t>
            </a:r>
            <a:r>
              <a:rPr lang="en-US" sz="2000" dirty="0" err="1"/>
              <a:t>organisation</a:t>
            </a:r>
            <a:r>
              <a:rPr lang="en-US" sz="2000" dirty="0"/>
              <a:t>, to conduct a study of a particular product or design or to complete a specific assignment in time</a:t>
            </a:r>
            <a:r>
              <a:rPr lang="en-US" sz="2000" dirty="0" smtClean="0"/>
              <a:t>.</a:t>
            </a:r>
          </a:p>
          <a:p>
            <a:pPr fontAlgn="base"/>
            <a:endParaRPr lang="en-US" sz="2000" dirty="0"/>
          </a:p>
          <a:p>
            <a:pPr fontAlgn="base"/>
            <a:endParaRPr lang="en-US" sz="2000" dirty="0"/>
          </a:p>
          <a:p>
            <a:pPr fontAlgn="base"/>
            <a:r>
              <a:rPr lang="en-US" sz="2000" dirty="0"/>
              <a:t>A project manager has a project team consisting of people from several functional sections. For instance, a project team is formed to market the television, and for this people will be drawn from different functional departments, say, production, research, marketing, engineering etc</a:t>
            </a:r>
            <a:r>
              <a:rPr lang="en-US" sz="2000" dirty="0" smtClean="0"/>
              <a:t>.</a:t>
            </a: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4893647"/>
          </a:xfrm>
          <a:prstGeom prst="rect">
            <a:avLst/>
          </a:prstGeom>
        </p:spPr>
        <p:txBody>
          <a:bodyPr wrap="square">
            <a:spAutoFit/>
          </a:bodyPr>
          <a:lstStyle/>
          <a:p>
            <a:pPr fontAlgn="base"/>
            <a:endParaRPr lang="en-US" sz="2400" dirty="0" smtClean="0"/>
          </a:p>
          <a:p>
            <a:pPr fontAlgn="base"/>
            <a:r>
              <a:rPr lang="en-US" sz="2400" dirty="0" smtClean="0"/>
              <a:t>These specialists are drawn from respective departments, borrowed to perform their part in the project work. When the project work is complete, they go back to their respective departments. </a:t>
            </a:r>
          </a:p>
          <a:p>
            <a:pPr fontAlgn="base"/>
            <a:endParaRPr lang="en-US" sz="2400" dirty="0"/>
          </a:p>
          <a:p>
            <a:pPr fontAlgn="base"/>
            <a:endParaRPr lang="en-US" sz="2400" dirty="0" smtClean="0"/>
          </a:p>
          <a:p>
            <a:pPr fontAlgn="base"/>
            <a:r>
              <a:rPr lang="en-US" sz="2400" dirty="0" smtClean="0"/>
              <a:t>This type of </a:t>
            </a:r>
            <a:r>
              <a:rPr lang="en-US" sz="2400" dirty="0" err="1" smtClean="0"/>
              <a:t>organisation</a:t>
            </a:r>
            <a:r>
              <a:rPr lang="en-US" sz="2400" dirty="0" smtClean="0"/>
              <a:t> is needed when a special type or urgent assignment of jobs or complicated job or a new product etc., is introduced. Generally, such </a:t>
            </a:r>
            <a:r>
              <a:rPr lang="en-US" sz="2400" dirty="0" err="1" smtClean="0"/>
              <a:t>organisation</a:t>
            </a:r>
            <a:r>
              <a:rPr lang="en-US" sz="2400" dirty="0" smtClean="0"/>
              <a:t> may be temporary.</a:t>
            </a:r>
          </a:p>
          <a:p>
            <a:r>
              <a:rPr lang="en-US" sz="2400" b="1" u="sng" dirty="0" smtClean="0">
                <a:hlinkClick r:id="rId2"/>
              </a:rPr>
              <a:t/>
            </a:r>
            <a:br>
              <a:rPr lang="en-US" sz="2400" b="1" u="sng" dirty="0" smtClean="0">
                <a:hlinkClick r:id="rId2"/>
              </a:rPr>
            </a:b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srcRect/>
          <a:stretch>
            <a:fillRect/>
          </a:stretch>
        </p:blipFill>
        <p:spPr bwMode="auto">
          <a:xfrm>
            <a:off x="381000" y="609600"/>
            <a:ext cx="8153400" cy="54864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585323"/>
          </a:xfrm>
          <a:prstGeom prst="rect">
            <a:avLst/>
          </a:prstGeom>
        </p:spPr>
        <p:txBody>
          <a:bodyPr>
            <a:spAutoFit/>
          </a:bodyPr>
          <a:lstStyle/>
          <a:p>
            <a:pPr fontAlgn="base"/>
            <a:r>
              <a:rPr lang="en-US" b="1" dirty="0"/>
              <a:t>Merits:</a:t>
            </a:r>
            <a:endParaRPr lang="en-US" dirty="0"/>
          </a:p>
          <a:p>
            <a:pPr fontAlgn="base"/>
            <a:r>
              <a:rPr lang="en-US" dirty="0"/>
              <a:t>1. Specialized product knowledge is acquired.</a:t>
            </a:r>
          </a:p>
          <a:p>
            <a:pPr fontAlgn="base"/>
            <a:r>
              <a:rPr lang="en-US" dirty="0"/>
              <a:t>Z It is economical to draw experts from various sections.</a:t>
            </a:r>
          </a:p>
          <a:p>
            <a:pPr fontAlgn="base"/>
            <a:r>
              <a:rPr lang="en-US" dirty="0"/>
              <a:t>3. Expansion, improvements, diversification etc., are the result.</a:t>
            </a:r>
          </a:p>
          <a:p>
            <a:pPr fontAlgn="base"/>
            <a:r>
              <a:rPr lang="en-US" dirty="0"/>
              <a:t>4. The chances of success of the project are higher.</a:t>
            </a:r>
          </a:p>
          <a:p>
            <a:pPr fontAlgn="base"/>
            <a:r>
              <a:rPr lang="en-US" dirty="0"/>
              <a:t>5. It allows effective use of resources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57200"/>
            <a:ext cx="7848600" cy="6124754"/>
          </a:xfrm>
          <a:prstGeom prst="rect">
            <a:avLst/>
          </a:prstGeom>
        </p:spPr>
        <p:txBody>
          <a:bodyPr wrap="square">
            <a:spAutoFit/>
          </a:bodyPr>
          <a:lstStyle/>
          <a:p>
            <a:pPr fontAlgn="base"/>
            <a:endParaRPr lang="en-US" sz="2800" b="1" dirty="0" smtClean="0"/>
          </a:p>
          <a:p>
            <a:pPr fontAlgn="base"/>
            <a:r>
              <a:rPr lang="en-US" sz="2800" b="1" dirty="0" smtClean="0"/>
              <a:t>Demerits </a:t>
            </a:r>
            <a:r>
              <a:rPr lang="en-US" sz="2800" b="1" dirty="0"/>
              <a:t>(Matrix type</a:t>
            </a:r>
            <a:r>
              <a:rPr lang="en-US" sz="2800" b="1" dirty="0" smtClean="0"/>
              <a:t>):</a:t>
            </a:r>
          </a:p>
          <a:p>
            <a:pPr fontAlgn="base"/>
            <a:endParaRPr lang="en-US" sz="2800" dirty="0"/>
          </a:p>
          <a:p>
            <a:pPr marL="514350" indent="-514350" fontAlgn="base">
              <a:buAutoNum type="arabicPeriod"/>
            </a:pPr>
            <a:r>
              <a:rPr lang="en-US" sz="2800" dirty="0" smtClean="0"/>
              <a:t>Administrative </a:t>
            </a:r>
            <a:r>
              <a:rPr lang="en-US" sz="2800" dirty="0"/>
              <a:t>costs are high</a:t>
            </a:r>
            <a:r>
              <a:rPr lang="en-US" sz="2800" dirty="0" smtClean="0"/>
              <a:t>.</a:t>
            </a:r>
          </a:p>
          <a:p>
            <a:pPr marL="514350" indent="-514350" fontAlgn="base">
              <a:buAutoNum type="arabicPeriod"/>
            </a:pPr>
            <a:endParaRPr lang="en-US" sz="2800" dirty="0"/>
          </a:p>
          <a:p>
            <a:pPr marL="514350" indent="-514350" fontAlgn="base">
              <a:buAutoNum type="arabicPeriod"/>
            </a:pPr>
            <a:endParaRPr lang="en-US" sz="2800" dirty="0"/>
          </a:p>
          <a:p>
            <a:pPr fontAlgn="base"/>
            <a:r>
              <a:rPr lang="en-US" sz="2800" dirty="0"/>
              <a:t>2. Workers under this type have to report to two bosses</a:t>
            </a:r>
            <a:r>
              <a:rPr lang="en-US" sz="2800" dirty="0" smtClean="0"/>
              <a:t>.</a:t>
            </a:r>
          </a:p>
          <a:p>
            <a:pPr fontAlgn="base"/>
            <a:endParaRPr lang="en-US" sz="2800" dirty="0"/>
          </a:p>
          <a:p>
            <a:pPr fontAlgn="base"/>
            <a:endParaRPr lang="en-US" sz="2800" dirty="0"/>
          </a:p>
          <a:p>
            <a:pPr fontAlgn="base"/>
            <a:r>
              <a:rPr lang="en-US" sz="2800" dirty="0"/>
              <a:t>3. There arise conflicts between functional managers and project managers.</a:t>
            </a:r>
          </a:p>
          <a:p>
            <a:r>
              <a:rPr lang="en-US" sz="2800" dirty="0" smtClean="0"/>
              <a:t/>
            </a:r>
            <a:br>
              <a:rPr lang="en-US" sz="2800" dirty="0" smtClean="0"/>
            </a:b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077200" cy="4708981"/>
          </a:xfrm>
          <a:prstGeom prst="rect">
            <a:avLst/>
          </a:prstGeom>
        </p:spPr>
        <p:txBody>
          <a:bodyPr wrap="square">
            <a:spAutoFit/>
          </a:bodyPr>
          <a:lstStyle/>
          <a:p>
            <a:r>
              <a:rPr lang="en-US" sz="2000" dirty="0"/>
              <a:t>We may adopt any of the </a:t>
            </a:r>
            <a:r>
              <a:rPr lang="en-US" sz="2000" dirty="0" err="1"/>
              <a:t>organisation</a:t>
            </a:r>
            <a:r>
              <a:rPr lang="en-US" sz="2000" dirty="0"/>
              <a:t> structures for organizing its marketing operations; it should be goal-oriented and flexible. It must have scope for possible future growth. </a:t>
            </a:r>
            <a:endParaRPr lang="en-US" sz="2000" dirty="0" smtClean="0"/>
          </a:p>
          <a:p>
            <a:endParaRPr lang="en-US" sz="2000" dirty="0" smtClean="0"/>
          </a:p>
          <a:p>
            <a:endParaRPr lang="en-US" sz="2000" dirty="0"/>
          </a:p>
          <a:p>
            <a:r>
              <a:rPr lang="en-US" sz="2000" dirty="0" smtClean="0"/>
              <a:t>Market </a:t>
            </a:r>
            <a:r>
              <a:rPr lang="en-US" sz="2000" dirty="0"/>
              <a:t>conditions change very frequently. Marketing structure should be capable of accommodating all the changes and marketing people should be dynamic to take up various sales job assignments and marketing challenges. </a:t>
            </a:r>
            <a:endParaRPr lang="en-US" sz="2000" dirty="0" smtClean="0"/>
          </a:p>
          <a:p>
            <a:endParaRPr lang="en-US" sz="2000" dirty="0" smtClean="0"/>
          </a:p>
          <a:p>
            <a:endParaRPr lang="en-US" sz="2000" dirty="0"/>
          </a:p>
          <a:p>
            <a:r>
              <a:rPr lang="en-US" sz="2000" dirty="0" smtClean="0"/>
              <a:t>The </a:t>
            </a:r>
            <a:r>
              <a:rPr lang="en-US" sz="2000" dirty="0"/>
              <a:t>adopted marketing </a:t>
            </a:r>
            <a:r>
              <a:rPr lang="en-US" sz="2000" dirty="0" err="1"/>
              <a:t>organisation</a:t>
            </a:r>
            <a:r>
              <a:rPr lang="en-US" sz="2000" dirty="0"/>
              <a:t> structures should provide for the formulation of marketing policies and programmes from the bottom to the top and every marketing person should have an opportunity for participation in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1"/>
            <a:ext cx="6629400" cy="646331"/>
          </a:xfrm>
          <a:prstGeom prst="rect">
            <a:avLst/>
          </a:prstGeom>
        </p:spPr>
        <p:txBody>
          <a:bodyPr wrap="square">
            <a:spAutoFit/>
          </a:bodyPr>
          <a:lstStyle/>
          <a:p>
            <a:pPr fontAlgn="base"/>
            <a:r>
              <a:rPr lang="en-US" b="1" dirty="0"/>
              <a:t>This form is suitable:</a:t>
            </a:r>
            <a:endParaRPr lang="en-US" dirty="0"/>
          </a:p>
          <a:p>
            <a:pPr fontAlgn="base"/>
            <a:r>
              <a:rPr lang="en-US" dirty="0"/>
              <a:t>1. If the business is comparatively small.</a:t>
            </a:r>
          </a:p>
        </p:txBody>
      </p:sp>
      <p:pic>
        <p:nvPicPr>
          <p:cNvPr id="1026" name="Picture 2"/>
          <p:cNvPicPr>
            <a:picLocks noChangeAspect="1" noChangeArrowheads="1"/>
          </p:cNvPicPr>
          <p:nvPr/>
        </p:nvPicPr>
        <p:blipFill>
          <a:blip r:embed="rId2"/>
          <a:srcRect/>
          <a:stretch>
            <a:fillRect/>
          </a:stretch>
        </p:blipFill>
        <p:spPr bwMode="auto">
          <a:xfrm>
            <a:off x="533401" y="990600"/>
            <a:ext cx="7924800" cy="5257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1"/>
            <a:ext cx="8077200" cy="3785652"/>
          </a:xfrm>
          <a:prstGeom prst="rect">
            <a:avLst/>
          </a:prstGeom>
        </p:spPr>
        <p:txBody>
          <a:bodyPr wrap="square">
            <a:spAutoFit/>
          </a:bodyPr>
          <a:lstStyle/>
          <a:p>
            <a:r>
              <a:rPr lang="en-US" sz="6000" dirty="0"/>
              <a:t>2. If the </a:t>
            </a:r>
            <a:r>
              <a:rPr lang="en-US" sz="6000" dirty="0" smtClean="0"/>
              <a:t>labor </a:t>
            </a:r>
            <a:r>
              <a:rPr lang="en-US" sz="6000" dirty="0"/>
              <a:t>management problems are easy to solve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8229600" cy="7201972"/>
          </a:xfrm>
          <a:prstGeom prst="rect">
            <a:avLst/>
          </a:prstGeom>
        </p:spPr>
        <p:txBody>
          <a:bodyPr wrap="square">
            <a:spAutoFit/>
          </a:bodyPr>
          <a:lstStyle/>
          <a:p>
            <a:pPr fontAlgn="base"/>
            <a:r>
              <a:rPr lang="en-US" sz="6600" dirty="0"/>
              <a:t>3. If the processes are easily directed</a:t>
            </a:r>
            <a:r>
              <a:rPr lang="en-US" sz="6600" dirty="0" smtClean="0"/>
              <a:t>.</a:t>
            </a:r>
          </a:p>
          <a:p>
            <a:pPr fontAlgn="base"/>
            <a:endParaRPr lang="en-US" sz="6600" dirty="0"/>
          </a:p>
          <a:p>
            <a:pPr fontAlgn="base"/>
            <a:r>
              <a:rPr lang="en-US" sz="6600" dirty="0"/>
              <a:t>4. If the work is of a routine nature.</a:t>
            </a:r>
          </a:p>
          <a:p>
            <a:r>
              <a:rPr lang="en-US" sz="6600" dirty="0" smtClean="0"/>
              <a:t/>
            </a:r>
            <a:br>
              <a:rPr lang="en-US" sz="6600" dirty="0" smtClean="0"/>
            </a:br>
            <a:endParaRPr lang="en-US" sz="6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533400" y="609600"/>
            <a:ext cx="8610600" cy="5016758"/>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424142"/>
                </a:solidFill>
                <a:effectLst/>
                <a:latin typeface="Georgia" pitchFamily="18" charset="0"/>
                <a:cs typeface="Arial" pitchFamily="34" charset="0"/>
              </a:rPr>
              <a:t>Merits: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1. It is simple to work.</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2. It is economical and effective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3. It is easy to fix responsibility.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4. It facilitates quick decisions and prompt actions.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5. Quick communication is easy.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24142"/>
                </a:solidFill>
                <a:effectLst/>
                <a:latin typeface="Arial" pitchFamily="34"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6. Discipline can easily be maintained</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685801"/>
            <a:ext cx="8229600" cy="5047536"/>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Demerits: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The </a:t>
            </a:r>
            <a:r>
              <a:rPr kumimoji="0" lang="en-US" sz="2800" b="0" i="0" u="none" strike="noStrike" cap="none" normalizeH="0" baseline="0" dirty="0" err="1" smtClean="0">
                <a:ln>
                  <a:noFill/>
                </a:ln>
                <a:solidFill>
                  <a:srgbClr val="424142"/>
                </a:solidFill>
                <a:effectLst/>
                <a:latin typeface="Georgia" pitchFamily="18" charset="0"/>
                <a:cs typeface="Arial" pitchFamily="34" charset="0"/>
              </a:rPr>
              <a:t>organisation</a:t>
            </a:r>
            <a:r>
              <a:rPr kumimoji="0" lang="en-US" sz="2800" b="0" i="0" u="none" strike="noStrike" cap="none" normalizeH="0" baseline="0" dirty="0" smtClean="0">
                <a:ln>
                  <a:noFill/>
                </a:ln>
                <a:solidFill>
                  <a:srgbClr val="424142"/>
                </a:solidFill>
                <a:effectLst/>
                <a:latin typeface="Georgia" pitchFamily="18" charset="0"/>
                <a:cs typeface="Arial" pitchFamily="34" charset="0"/>
              </a:rPr>
              <a:t> is rigid and inflexible.</a:t>
            </a: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lang="en-US" sz="2800" dirty="0">
              <a:solidFill>
                <a:srgbClr val="424142"/>
              </a:solidFill>
              <a:latin typeface="Georgia" pitchFamily="18"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2. It works on a dictatorial basis.</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a:solidFill>
                <a:srgbClr val="424142"/>
              </a:solidFill>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3. Departmental heads act on their own whims and desire, as it is difficult to secure coordination of the activities of workers and departments.</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a:solidFill>
                <a:srgbClr val="424142"/>
              </a:solidFill>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4. In big business it does not operate satisfactorily.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1"/>
            <a:ext cx="8534400" cy="4801314"/>
          </a:xfrm>
          <a:prstGeom prst="rect">
            <a:avLst/>
          </a:prstGeom>
        </p:spPr>
        <p:txBody>
          <a:bodyPr wrap="square">
            <a:spAutoFit/>
          </a:bodyPr>
          <a:lstStyle/>
          <a:p>
            <a:pPr fontAlgn="base"/>
            <a:endParaRPr lang="en-US" b="1" dirty="0" smtClean="0"/>
          </a:p>
          <a:p>
            <a:pPr fontAlgn="base"/>
            <a:r>
              <a:rPr lang="en-US" b="1" dirty="0" smtClean="0"/>
              <a:t>2</a:t>
            </a:r>
            <a:r>
              <a:rPr lang="en-US" b="1" dirty="0"/>
              <a:t>. Functional Type </a:t>
            </a:r>
            <a:r>
              <a:rPr lang="en-US" b="1" dirty="0" err="1"/>
              <a:t>Organisation</a:t>
            </a:r>
            <a:r>
              <a:rPr lang="en-US" b="1" dirty="0"/>
              <a:t>:</a:t>
            </a:r>
          </a:p>
          <a:p>
            <a:pPr fontAlgn="base"/>
            <a:r>
              <a:rPr lang="en-US" dirty="0"/>
              <a:t>The limitations of line </a:t>
            </a:r>
            <a:r>
              <a:rPr lang="en-US" dirty="0" err="1"/>
              <a:t>organisation</a:t>
            </a:r>
            <a:r>
              <a:rPr lang="en-US" dirty="0"/>
              <a:t> have been removed under this system</a:t>
            </a:r>
            <a:r>
              <a:rPr lang="en-US" dirty="0" smtClean="0"/>
              <a:t>.</a:t>
            </a:r>
          </a:p>
          <a:p>
            <a:pPr fontAlgn="base"/>
            <a:endParaRPr lang="en-US" dirty="0"/>
          </a:p>
          <a:p>
            <a:pPr fontAlgn="base"/>
            <a:r>
              <a:rPr lang="en-US" dirty="0" smtClean="0"/>
              <a:t> </a:t>
            </a:r>
            <a:r>
              <a:rPr lang="en-US" dirty="0"/>
              <a:t>All types of work of the </a:t>
            </a:r>
            <a:r>
              <a:rPr lang="en-US" dirty="0" err="1"/>
              <a:t>organisation</a:t>
            </a:r>
            <a:r>
              <a:rPr lang="en-US" dirty="0"/>
              <a:t> are grouped and managed by the top executive. </a:t>
            </a:r>
            <a:endParaRPr lang="en-US" dirty="0" smtClean="0"/>
          </a:p>
          <a:p>
            <a:pPr fontAlgn="base"/>
            <a:endParaRPr lang="en-US" dirty="0"/>
          </a:p>
          <a:p>
            <a:pPr fontAlgn="base"/>
            <a:r>
              <a:rPr lang="en-US" dirty="0" smtClean="0"/>
              <a:t>There </a:t>
            </a:r>
            <a:r>
              <a:rPr lang="en-US" dirty="0"/>
              <a:t>are separate functional departments for major functions of the enterprise; example personnel department, purchase department etc. </a:t>
            </a:r>
            <a:endParaRPr lang="en-US" dirty="0" smtClean="0"/>
          </a:p>
          <a:p>
            <a:pPr fontAlgn="base"/>
            <a:endParaRPr lang="en-US" dirty="0"/>
          </a:p>
          <a:p>
            <a:pPr fontAlgn="base"/>
            <a:r>
              <a:rPr lang="en-US" dirty="0" smtClean="0"/>
              <a:t>Each </a:t>
            </a:r>
            <a:r>
              <a:rPr lang="en-US" dirty="0"/>
              <a:t>department does its function for the entire </a:t>
            </a:r>
            <a:r>
              <a:rPr lang="en-US" dirty="0" err="1"/>
              <a:t>organisation</a:t>
            </a:r>
            <a:r>
              <a:rPr lang="en-US" dirty="0"/>
              <a:t>. Sales department does the function for the whole enterprise</a:t>
            </a:r>
            <a:r>
              <a:rPr lang="en-US" dirty="0" smtClean="0"/>
              <a:t>.</a:t>
            </a:r>
          </a:p>
          <a:p>
            <a:pPr fontAlgn="base"/>
            <a:endParaRPr lang="en-US" dirty="0"/>
          </a:p>
          <a:p>
            <a:pPr fontAlgn="base"/>
            <a:r>
              <a:rPr lang="en-US" dirty="0" smtClean="0"/>
              <a:t> </a:t>
            </a:r>
            <a:r>
              <a:rPr lang="en-US" dirty="0"/>
              <a:t>The functional </a:t>
            </a:r>
            <a:r>
              <a:rPr lang="en-US" dirty="0" err="1"/>
              <a:t>organisation</a:t>
            </a:r>
            <a:r>
              <a:rPr lang="en-US" dirty="0"/>
              <a:t> works through the line </a:t>
            </a:r>
            <a:r>
              <a:rPr lang="en-US" dirty="0" err="1"/>
              <a:t>organisation</a:t>
            </a:r>
            <a:r>
              <a:rPr lang="en-US" dirty="0"/>
              <a:t>. Functional </a:t>
            </a:r>
            <a:r>
              <a:rPr lang="en-US" dirty="0" err="1"/>
              <a:t>organisation</a:t>
            </a:r>
            <a:r>
              <a:rPr lang="en-US" dirty="0"/>
              <a:t> is based on expert knowledge and makes the greatest use of division of </a:t>
            </a:r>
            <a:r>
              <a:rPr lang="en-US" dirty="0" err="1"/>
              <a:t>labour</a:t>
            </a:r>
            <a:r>
              <a:rPr lang="en-US" dirty="0"/>
              <a:t> resulting in high efficiency and specialization.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2063</Words>
  <Application>Microsoft Office PowerPoint</Application>
  <PresentationFormat>On-screen Show (4:3)</PresentationFormat>
  <Paragraphs>231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Marketing Organization Structure  (8 Types)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Organization Structure  (8 Types)  </dc:title>
  <dc:creator>Ashutosh</dc:creator>
  <cp:lastModifiedBy>Ashutosh</cp:lastModifiedBy>
  <cp:revision>16</cp:revision>
  <dcterms:created xsi:type="dcterms:W3CDTF">2020-04-17T08:57:25Z</dcterms:created>
  <dcterms:modified xsi:type="dcterms:W3CDTF">2020-04-17T10:35:43Z</dcterms:modified>
</cp:coreProperties>
</file>