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705"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706"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707"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708"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709"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710"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1048585"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048586"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048587" name="Date Placeholder 29"/>
          <p:cNvSpPr>
            <a:spLocks noGrp="1"/>
          </p:cNvSpPr>
          <p:nvPr>
            <p:ph type="dt" sz="half" idx="10"/>
          </p:nvPr>
        </p:nvSpPr>
        <p:spPr/>
        <p:txBody>
          <a:bodyPr/>
          <a:lstStyle/>
          <a:p>
            <a:fld id="{1D8BD707-D9CF-40AE-B4C6-C98DA3205C09}" type="datetimeFigureOut">
              <a:rPr lang="en-US" smtClean="0"/>
              <a:pPr/>
              <a:t>4/12/2020</a:t>
            </a:fld>
            <a:endParaRPr lang="en-US"/>
          </a:p>
        </p:txBody>
      </p:sp>
      <p:sp>
        <p:nvSpPr>
          <p:cNvPr id="1048588" name="Footer Placeholder 18"/>
          <p:cNvSpPr>
            <a:spLocks noGrp="1"/>
          </p:cNvSpPr>
          <p:nvPr>
            <p:ph type="ftr" sz="quarter" idx="11"/>
          </p:nvPr>
        </p:nvSpPr>
        <p:spPr/>
        <p:txBody>
          <a:bodyPr/>
          <a:lstStyle/>
          <a:p>
            <a:endParaRPr lang="en-US"/>
          </a:p>
        </p:txBody>
      </p:sp>
      <p:sp>
        <p:nvSpPr>
          <p:cNvPr id="1048589"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675" name="Title 1"/>
          <p:cNvSpPr>
            <a:spLocks noGrp="1"/>
          </p:cNvSpPr>
          <p:nvPr>
            <p:ph type="title"/>
          </p:nvPr>
        </p:nvSpPr>
        <p:spPr/>
        <p:txBody>
          <a:bodyPr/>
          <a:lstStyle/>
          <a:p>
            <a:r>
              <a:rPr kumimoji="0" lang="en-US" smtClean="0"/>
              <a:t>Click to edit Master title style</a:t>
            </a:r>
            <a:endParaRPr kumimoji="0" lang="en-US"/>
          </a:p>
        </p:txBody>
      </p:sp>
      <p:sp>
        <p:nvSpPr>
          <p:cNvPr id="1048676"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77" name="Date Placeholder 3"/>
          <p:cNvSpPr>
            <a:spLocks noGrp="1"/>
          </p:cNvSpPr>
          <p:nvPr>
            <p:ph type="dt" sz="half" idx="10"/>
          </p:nvPr>
        </p:nvSpPr>
        <p:spPr/>
        <p:txBody>
          <a:bodyPr/>
          <a:lstStyle/>
          <a:p>
            <a:fld id="{1D8BD707-D9CF-40AE-B4C6-C98DA3205C09}" type="datetimeFigureOut">
              <a:rPr lang="en-US" smtClean="0"/>
              <a:pPr/>
              <a:t>4/12/2020</a:t>
            </a:fld>
            <a:endParaRPr lang="en-US"/>
          </a:p>
        </p:txBody>
      </p:sp>
      <p:sp>
        <p:nvSpPr>
          <p:cNvPr id="1048678" name="Footer Placeholder 4"/>
          <p:cNvSpPr>
            <a:spLocks noGrp="1"/>
          </p:cNvSpPr>
          <p:nvPr>
            <p:ph type="ftr" sz="quarter" idx="11"/>
          </p:nvPr>
        </p:nvSpPr>
        <p:spPr/>
        <p:txBody>
          <a:bodyPr/>
          <a:lstStyle/>
          <a:p>
            <a:endParaRPr lang="en-US"/>
          </a:p>
        </p:txBody>
      </p:sp>
      <p:sp>
        <p:nvSpPr>
          <p:cNvPr id="1048679"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60"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1048661"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62" name="Date Placeholder 3"/>
          <p:cNvSpPr>
            <a:spLocks noGrp="1"/>
          </p:cNvSpPr>
          <p:nvPr>
            <p:ph type="dt" sz="half" idx="10"/>
          </p:nvPr>
        </p:nvSpPr>
        <p:spPr/>
        <p:txBody>
          <a:bodyPr/>
          <a:lstStyle/>
          <a:p>
            <a:fld id="{1D8BD707-D9CF-40AE-B4C6-C98DA3205C09}" type="datetimeFigureOut">
              <a:rPr lang="en-US" smtClean="0"/>
              <a:pPr/>
              <a:t>4/12/2020</a:t>
            </a:fld>
            <a:endParaRPr lang="en-US"/>
          </a:p>
        </p:txBody>
      </p:sp>
      <p:sp>
        <p:nvSpPr>
          <p:cNvPr id="1048663" name="Footer Placeholder 4"/>
          <p:cNvSpPr>
            <a:spLocks noGrp="1"/>
          </p:cNvSpPr>
          <p:nvPr>
            <p:ph type="ftr" sz="quarter" idx="11"/>
          </p:nvPr>
        </p:nvSpPr>
        <p:spPr/>
        <p:txBody>
          <a:bodyPr/>
          <a:lstStyle/>
          <a:p>
            <a:endParaRPr lang="en-US"/>
          </a:p>
        </p:txBody>
      </p:sp>
      <p:sp>
        <p:nvSpPr>
          <p:cNvPr id="1048664"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610" name="Title 1"/>
          <p:cNvSpPr>
            <a:spLocks noGrp="1"/>
          </p:cNvSpPr>
          <p:nvPr>
            <p:ph type="title"/>
          </p:nvPr>
        </p:nvSpPr>
        <p:spPr/>
        <p:txBody>
          <a:bodyPr/>
          <a:lstStyle/>
          <a:p>
            <a:r>
              <a:rPr kumimoji="0" lang="en-US" smtClean="0"/>
              <a:t>Click to edit Master title style</a:t>
            </a:r>
            <a:endParaRPr kumimoji="0" lang="en-US"/>
          </a:p>
        </p:txBody>
      </p:sp>
      <p:sp>
        <p:nvSpPr>
          <p:cNvPr id="1048611"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12" name="Date Placeholder 3"/>
          <p:cNvSpPr>
            <a:spLocks noGrp="1"/>
          </p:cNvSpPr>
          <p:nvPr>
            <p:ph type="dt" sz="half" idx="10"/>
          </p:nvPr>
        </p:nvSpPr>
        <p:spPr/>
        <p:txBody>
          <a:bodyPr/>
          <a:lstStyle/>
          <a:p>
            <a:fld id="{1D8BD707-D9CF-40AE-B4C6-C98DA3205C09}" type="datetimeFigureOut">
              <a:rPr lang="en-US" smtClean="0"/>
              <a:pPr/>
              <a:t>4/12/2020</a:t>
            </a:fld>
            <a:endParaRPr lang="en-US"/>
          </a:p>
        </p:txBody>
      </p:sp>
      <p:sp>
        <p:nvSpPr>
          <p:cNvPr id="1048613" name="Footer Placeholder 4"/>
          <p:cNvSpPr>
            <a:spLocks noGrp="1"/>
          </p:cNvSpPr>
          <p:nvPr>
            <p:ph type="ftr" sz="quarter" idx="11"/>
          </p:nvPr>
        </p:nvSpPr>
        <p:spPr/>
        <p:txBody>
          <a:bodyPr/>
          <a:lstStyle/>
          <a:p>
            <a:endParaRPr lang="en-US"/>
          </a:p>
        </p:txBody>
      </p:sp>
      <p:sp>
        <p:nvSpPr>
          <p:cNvPr id="1048614"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1048680"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048681"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048682" name="Date Placeholder 3"/>
          <p:cNvSpPr>
            <a:spLocks noGrp="1"/>
          </p:cNvSpPr>
          <p:nvPr>
            <p:ph type="dt" sz="half" idx="10"/>
          </p:nvPr>
        </p:nvSpPr>
        <p:spPr/>
        <p:txBody>
          <a:bodyPr/>
          <a:lstStyle/>
          <a:p>
            <a:fld id="{1D8BD707-D9CF-40AE-B4C6-C98DA3205C09}" type="datetimeFigureOut">
              <a:rPr lang="en-US" smtClean="0"/>
              <a:pPr/>
              <a:t>4/12/2020</a:t>
            </a:fld>
            <a:endParaRPr lang="en-US"/>
          </a:p>
        </p:txBody>
      </p:sp>
      <p:sp>
        <p:nvSpPr>
          <p:cNvPr id="1048683" name="Footer Placeholder 4"/>
          <p:cNvSpPr>
            <a:spLocks noGrp="1"/>
          </p:cNvSpPr>
          <p:nvPr>
            <p:ph type="ftr" sz="quarter" idx="11"/>
          </p:nvPr>
        </p:nvSpPr>
        <p:spPr/>
        <p:txBody>
          <a:bodyPr/>
          <a:lstStyle/>
          <a:p>
            <a:endParaRPr lang="en-US"/>
          </a:p>
        </p:txBody>
      </p:sp>
      <p:sp>
        <p:nvSpPr>
          <p:cNvPr id="1048684"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685"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1048686"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87"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88" name="Date Placeholder 4"/>
          <p:cNvSpPr>
            <a:spLocks noGrp="1"/>
          </p:cNvSpPr>
          <p:nvPr>
            <p:ph type="dt" sz="half" idx="10"/>
          </p:nvPr>
        </p:nvSpPr>
        <p:spPr/>
        <p:txBody>
          <a:bodyPr/>
          <a:lstStyle/>
          <a:p>
            <a:fld id="{1D8BD707-D9CF-40AE-B4C6-C98DA3205C09}" type="datetimeFigureOut">
              <a:rPr lang="en-US" smtClean="0"/>
              <a:pPr/>
              <a:t>4/12/2020</a:t>
            </a:fld>
            <a:endParaRPr lang="en-US"/>
          </a:p>
        </p:txBody>
      </p:sp>
      <p:sp>
        <p:nvSpPr>
          <p:cNvPr id="1048689" name="Footer Placeholder 5"/>
          <p:cNvSpPr>
            <a:spLocks noGrp="1"/>
          </p:cNvSpPr>
          <p:nvPr>
            <p:ph type="ftr" sz="quarter" idx="11"/>
          </p:nvPr>
        </p:nvSpPr>
        <p:spPr/>
        <p:txBody>
          <a:bodyPr/>
          <a:lstStyle/>
          <a:p>
            <a:endParaRPr lang="en-US"/>
          </a:p>
        </p:txBody>
      </p:sp>
      <p:sp>
        <p:nvSpPr>
          <p:cNvPr id="1048690"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691" name="Title 1"/>
          <p:cNvSpPr>
            <a:spLocks noGrp="1"/>
          </p:cNvSpPr>
          <p:nvPr>
            <p:ph type="title"/>
          </p:nvPr>
        </p:nvSpPr>
        <p:spPr>
          <a:xfrm>
            <a:off x="457200" y="704088"/>
            <a:ext cx="8229600" cy="1143000"/>
          </a:xfrm>
        </p:spPr>
        <p:txBody>
          <a:bodyPr tIns="45720" anchor="b"/>
          <a:lstStyle/>
          <a:p>
            <a:r>
              <a:rPr kumimoji="0" lang="en-US" smtClean="0"/>
              <a:t>Click to edit Master title style</a:t>
            </a:r>
            <a:endParaRPr kumimoji="0" lang="en-US"/>
          </a:p>
        </p:txBody>
      </p:sp>
      <p:sp>
        <p:nvSpPr>
          <p:cNvPr id="1048692"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1048693"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1048694"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95"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696" name="Date Placeholder 6"/>
          <p:cNvSpPr>
            <a:spLocks noGrp="1"/>
          </p:cNvSpPr>
          <p:nvPr>
            <p:ph type="dt" sz="half" idx="10"/>
          </p:nvPr>
        </p:nvSpPr>
        <p:spPr/>
        <p:txBody>
          <a:bodyPr/>
          <a:lstStyle/>
          <a:p>
            <a:fld id="{1D8BD707-D9CF-40AE-B4C6-C98DA3205C09}" type="datetimeFigureOut">
              <a:rPr lang="en-US" smtClean="0"/>
              <a:pPr/>
              <a:t>4/12/2020</a:t>
            </a:fld>
            <a:endParaRPr lang="en-US"/>
          </a:p>
        </p:txBody>
      </p:sp>
      <p:sp>
        <p:nvSpPr>
          <p:cNvPr id="1048697" name="Footer Placeholder 7"/>
          <p:cNvSpPr>
            <a:spLocks noGrp="1"/>
          </p:cNvSpPr>
          <p:nvPr>
            <p:ph type="ftr" sz="quarter" idx="11"/>
          </p:nvPr>
        </p:nvSpPr>
        <p:spPr/>
        <p:txBody>
          <a:bodyPr/>
          <a:lstStyle/>
          <a:p>
            <a:endParaRPr lang="en-US"/>
          </a:p>
        </p:txBody>
      </p:sp>
      <p:sp>
        <p:nvSpPr>
          <p:cNvPr id="1048698"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48"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1048649" name="Date Placeholder 2"/>
          <p:cNvSpPr>
            <a:spLocks noGrp="1"/>
          </p:cNvSpPr>
          <p:nvPr>
            <p:ph type="dt" sz="half" idx="10"/>
          </p:nvPr>
        </p:nvSpPr>
        <p:spPr/>
        <p:txBody>
          <a:bodyPr/>
          <a:lstStyle/>
          <a:p>
            <a:fld id="{1D8BD707-D9CF-40AE-B4C6-C98DA3205C09}" type="datetimeFigureOut">
              <a:rPr lang="en-US" smtClean="0"/>
              <a:pPr/>
              <a:t>4/12/2020</a:t>
            </a:fld>
            <a:endParaRPr lang="en-US"/>
          </a:p>
        </p:txBody>
      </p:sp>
      <p:sp>
        <p:nvSpPr>
          <p:cNvPr id="1048650" name="Footer Placeholder 3"/>
          <p:cNvSpPr>
            <a:spLocks noGrp="1"/>
          </p:cNvSpPr>
          <p:nvPr>
            <p:ph type="ftr" sz="quarter" idx="11"/>
          </p:nvPr>
        </p:nvSpPr>
        <p:spPr/>
        <p:txBody>
          <a:bodyPr/>
          <a:lstStyle/>
          <a:p>
            <a:endParaRPr lang="en-US"/>
          </a:p>
        </p:txBody>
      </p:sp>
      <p:sp>
        <p:nvSpPr>
          <p:cNvPr id="1048651"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592" name="Date Placeholder 1"/>
          <p:cNvSpPr>
            <a:spLocks noGrp="1"/>
          </p:cNvSpPr>
          <p:nvPr>
            <p:ph type="dt" sz="half" idx="10"/>
          </p:nvPr>
        </p:nvSpPr>
        <p:spPr/>
        <p:txBody>
          <a:bodyPr/>
          <a:lstStyle/>
          <a:p>
            <a:fld id="{1D8BD707-D9CF-40AE-B4C6-C98DA3205C09}" type="datetimeFigureOut">
              <a:rPr lang="en-US" smtClean="0"/>
              <a:pPr/>
              <a:t>4/12/2020</a:t>
            </a:fld>
            <a:endParaRPr lang="en-US"/>
          </a:p>
        </p:txBody>
      </p:sp>
      <p:sp>
        <p:nvSpPr>
          <p:cNvPr id="1048593" name="Footer Placeholder 2"/>
          <p:cNvSpPr>
            <a:spLocks noGrp="1"/>
          </p:cNvSpPr>
          <p:nvPr>
            <p:ph type="ftr" sz="quarter" idx="11"/>
          </p:nvPr>
        </p:nvSpPr>
        <p:spPr/>
        <p:txBody>
          <a:bodyPr/>
          <a:lstStyle/>
          <a:p>
            <a:endParaRPr lang="en-US"/>
          </a:p>
        </p:txBody>
      </p:sp>
      <p:sp>
        <p:nvSpPr>
          <p:cNvPr id="104859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699"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1048700"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1048701"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48702" name="Date Placeholder 4"/>
          <p:cNvSpPr>
            <a:spLocks noGrp="1"/>
          </p:cNvSpPr>
          <p:nvPr>
            <p:ph type="dt" sz="half" idx="10"/>
          </p:nvPr>
        </p:nvSpPr>
        <p:spPr/>
        <p:txBody>
          <a:bodyPr/>
          <a:lstStyle/>
          <a:p>
            <a:fld id="{1D8BD707-D9CF-40AE-B4C6-C98DA3205C09}" type="datetimeFigureOut">
              <a:rPr lang="en-US" smtClean="0"/>
              <a:pPr/>
              <a:t>4/12/2020</a:t>
            </a:fld>
            <a:endParaRPr lang="en-US"/>
          </a:p>
        </p:txBody>
      </p:sp>
      <p:sp>
        <p:nvSpPr>
          <p:cNvPr id="1048703" name="Footer Placeholder 5"/>
          <p:cNvSpPr>
            <a:spLocks noGrp="1"/>
          </p:cNvSpPr>
          <p:nvPr>
            <p:ph type="ftr" sz="quarter" idx="11"/>
          </p:nvPr>
        </p:nvSpPr>
        <p:spPr/>
        <p:txBody>
          <a:bodyPr/>
          <a:lstStyle/>
          <a:p>
            <a:endParaRPr lang="en-US"/>
          </a:p>
        </p:txBody>
      </p:sp>
      <p:sp>
        <p:nvSpPr>
          <p:cNvPr id="1048704"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048665"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048666"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048667"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1048668"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48669" name="Date Placeholder 4"/>
          <p:cNvSpPr>
            <a:spLocks noGrp="1"/>
          </p:cNvSpPr>
          <p:nvPr>
            <p:ph type="dt" sz="half" idx="10"/>
          </p:nvPr>
        </p:nvSpPr>
        <p:spPr/>
        <p:txBody>
          <a:bodyPr/>
          <a:lstStyle/>
          <a:p>
            <a:fld id="{1D8BD707-D9CF-40AE-B4C6-C98DA3205C09}" type="datetimeFigureOut">
              <a:rPr lang="en-US" smtClean="0"/>
              <a:pPr/>
              <a:t>4/12/2020</a:t>
            </a:fld>
            <a:endParaRPr lang="en-US"/>
          </a:p>
        </p:txBody>
      </p:sp>
      <p:sp>
        <p:nvSpPr>
          <p:cNvPr id="1048670" name="Footer Placeholder 5"/>
          <p:cNvSpPr>
            <a:spLocks noGrp="1"/>
          </p:cNvSpPr>
          <p:nvPr>
            <p:ph type="ftr" sz="quarter" idx="11"/>
          </p:nvPr>
        </p:nvSpPr>
        <p:spPr/>
        <p:txBody>
          <a:bodyPr/>
          <a:lstStyle/>
          <a:p>
            <a:endParaRPr lang="en-US"/>
          </a:p>
        </p:txBody>
      </p:sp>
      <p:sp>
        <p:nvSpPr>
          <p:cNvPr id="1048671"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1048672"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48673" name="Freeform 9"/>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048674" name="Freeform 10"/>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48576" name="Freeform 6"/>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048577" name="Freeform 7"/>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048578"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1048579"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4858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4/12/2020</a:t>
            </a:fld>
            <a:endParaRPr lang="en-US"/>
          </a:p>
        </p:txBody>
      </p:sp>
      <p:sp>
        <p:nvSpPr>
          <p:cNvPr id="1048581"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048582"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12" name="Group 1"/>
          <p:cNvGrpSpPr/>
          <p:nvPr/>
        </p:nvGrpSpPr>
        <p:grpSpPr>
          <a:xfrm>
            <a:off x="-19017" y="202408"/>
            <a:ext cx="9180548" cy="649224"/>
            <a:chOff x="-19045" y="216550"/>
            <a:chExt cx="9180548" cy="649224"/>
          </a:xfrm>
        </p:grpSpPr>
        <p:sp>
          <p:nvSpPr>
            <p:cNvPr id="1048583" name="Freeform 11"/>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16000">
                    <a:schemeClr val="accent2">
                      <a:shade val="75000"/>
                      <a:alpha val="56000"/>
                    </a:schemeClr>
                  </a:gs>
                  <a:gs pos="74000">
                    <a:schemeClr val="accent3">
                      <a:shade val="75000"/>
                    </a:schemeClr>
                  </a:gs>
                  <a:gs pos="86000">
                    <a:schemeClr val="tx1">
                      <a:alpha val="29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584" name="Freeform 12"/>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33000">
                    <a:schemeClr val="accent2">
                      <a:alpha val="56000"/>
                    </a:schemeClr>
                  </a:gs>
                  <a:gs pos="44000">
                    <a:schemeClr val="accent1"/>
                  </a:gs>
                  <a:gs pos="74000">
                    <a:schemeClr val="accent4"/>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0" name="Title 1"/>
          <p:cNvSpPr>
            <a:spLocks noGrp="1"/>
          </p:cNvSpPr>
          <p:nvPr>
            <p:ph type="ctrTitle"/>
          </p:nvPr>
        </p:nvSpPr>
        <p:spPr/>
        <p:txBody>
          <a:bodyPr/>
          <a:lstStyle/>
          <a:p>
            <a:r>
              <a:rPr lang="en-US" dirty="0" smtClean="0"/>
              <a:t>MARKETING MANAGEMENT</a:t>
            </a:r>
            <a:endParaRPr lang="en-US" dirty="0"/>
          </a:p>
        </p:txBody>
      </p:sp>
      <p:sp>
        <p:nvSpPr>
          <p:cNvPr id="1048591"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2" name="Group 2"/>
          <p:cNvGrpSpPr/>
          <p:nvPr/>
        </p:nvGrpSpPr>
        <p:grpSpPr bwMode="auto">
          <a:xfrm>
            <a:off x="1257300" y="1919288"/>
            <a:ext cx="4800600" cy="2162175"/>
            <a:chOff x="1980" y="3060"/>
            <a:chExt cx="7560" cy="3420"/>
          </a:xfrm>
        </p:grpSpPr>
        <p:sp>
          <p:nvSpPr>
            <p:cNvPr id="1048629" name="AutoShape 3"/>
            <p:cNvSpPr>
              <a:spLocks noChangeArrowheads="1"/>
            </p:cNvSpPr>
            <p:nvPr/>
          </p:nvSpPr>
          <p:spPr bwMode="auto">
            <a:xfrm>
              <a:off x="2160" y="3600"/>
              <a:ext cx="7380" cy="2521"/>
            </a:xfrm>
            <a:prstGeom prst="rightArrow">
              <a:avLst>
                <a:gd name="adj1" fmla="val 50000"/>
                <a:gd name="adj2" fmla="val 73214"/>
              </a:avLst>
            </a:prstGeom>
            <a:solidFill>
              <a:srgbClr val="FFFFFF"/>
            </a:solidFill>
            <a:ln w="9525">
              <a:solidFill>
                <a:srgbClr val="000000"/>
              </a:solidFill>
              <a:miter lim="800000"/>
              <a:headEnd/>
              <a:tailEnd/>
            </a:ln>
            <a:effectLst>
              <a:outerShdw dist="107763" dir="2700000" algn="ctr" rotWithShape="0">
                <a:srgbClr val="808080"/>
              </a:outerShdw>
            </a:effectLst>
          </p:spPr>
          <p:txBody>
            <a:bodyPr/>
            <a:lstStyle/>
            <a:p>
              <a:pPr eaLnBrk="0" hangingPunct="0"/>
              <a:endParaRPr lang="en-US" sz="1200">
                <a:latin typeface="Times New Roman" pitchFamily="26" charset="0"/>
                <a:cs typeface="Times New Roman" pitchFamily="26" charset="0"/>
              </a:endParaRPr>
            </a:p>
          </p:txBody>
        </p:sp>
        <p:sp>
          <p:nvSpPr>
            <p:cNvPr id="1048630" name="Text Box 4"/>
            <p:cNvSpPr txBox="1">
              <a:spLocks noChangeArrowheads="1"/>
            </p:cNvSpPr>
            <p:nvPr/>
          </p:nvSpPr>
          <p:spPr bwMode="auto">
            <a:xfrm>
              <a:off x="1980" y="4500"/>
              <a:ext cx="1800" cy="1440"/>
            </a:xfrm>
            <a:prstGeom prst="rect">
              <a:avLst/>
            </a:prstGeom>
            <a:noFill/>
            <a:ln w="9525">
              <a:noFill/>
              <a:miter lim="800000"/>
              <a:headEnd/>
              <a:tailEnd/>
            </a:ln>
          </p:spPr>
          <p:txBody>
            <a:bodyPr/>
            <a:lstStyle/>
            <a:p>
              <a:pPr algn="ctr" eaLnBrk="0" hangingPunct="0"/>
              <a:r>
                <a:rPr lang="en-US" sz="1400">
                  <a:latin typeface="Times New Roman" pitchFamily="18" charset="0"/>
                </a:rPr>
                <a:t>Factory</a:t>
              </a:r>
            </a:p>
          </p:txBody>
        </p:sp>
        <p:sp>
          <p:nvSpPr>
            <p:cNvPr id="1048631" name="Text Box 5"/>
            <p:cNvSpPr txBox="1">
              <a:spLocks noChangeArrowheads="1"/>
            </p:cNvSpPr>
            <p:nvPr/>
          </p:nvSpPr>
          <p:spPr bwMode="auto">
            <a:xfrm>
              <a:off x="3060" y="4140"/>
              <a:ext cx="1800" cy="1440"/>
            </a:xfrm>
            <a:prstGeom prst="rect">
              <a:avLst/>
            </a:prstGeom>
            <a:noFill/>
            <a:ln w="9525">
              <a:noFill/>
              <a:miter lim="800000"/>
              <a:headEnd/>
              <a:tailEnd/>
            </a:ln>
          </p:spPr>
          <p:txBody>
            <a:bodyPr/>
            <a:lstStyle/>
            <a:p>
              <a:pPr algn="ctr" eaLnBrk="0" hangingPunct="0"/>
              <a:endParaRPr lang="en-US" sz="1400">
                <a:latin typeface="Times New Roman" pitchFamily="18" charset="0"/>
              </a:endParaRPr>
            </a:p>
            <a:p>
              <a:pPr algn="ctr" eaLnBrk="0" hangingPunct="0"/>
              <a:r>
                <a:rPr lang="en-US" sz="1400">
                  <a:latin typeface="Times New Roman" pitchFamily="18" charset="0"/>
                </a:rPr>
                <a:t>Existing products</a:t>
              </a:r>
            </a:p>
          </p:txBody>
        </p:sp>
        <p:sp>
          <p:nvSpPr>
            <p:cNvPr id="1048632" name="Text Box 6"/>
            <p:cNvSpPr txBox="1">
              <a:spLocks noChangeArrowheads="1"/>
            </p:cNvSpPr>
            <p:nvPr/>
          </p:nvSpPr>
          <p:spPr bwMode="auto">
            <a:xfrm>
              <a:off x="4320" y="3960"/>
              <a:ext cx="1800" cy="1440"/>
            </a:xfrm>
            <a:prstGeom prst="rect">
              <a:avLst/>
            </a:prstGeom>
            <a:noFill/>
            <a:ln w="9525">
              <a:noFill/>
              <a:miter lim="800000"/>
              <a:headEnd/>
              <a:tailEnd/>
            </a:ln>
          </p:spPr>
          <p:txBody>
            <a:bodyPr/>
            <a:lstStyle/>
            <a:p>
              <a:pPr algn="ctr" eaLnBrk="0" hangingPunct="0"/>
              <a:endParaRPr lang="en-US" sz="1400">
                <a:latin typeface="Times New Roman" pitchFamily="18" charset="0"/>
              </a:endParaRPr>
            </a:p>
            <a:p>
              <a:pPr algn="ctr" eaLnBrk="0" hangingPunct="0"/>
              <a:r>
                <a:rPr lang="en-US" sz="1400">
                  <a:latin typeface="Times New Roman" pitchFamily="18" charset="0"/>
                </a:rPr>
                <a:t>Selling </a:t>
              </a:r>
            </a:p>
            <a:p>
              <a:pPr algn="ctr" eaLnBrk="0" hangingPunct="0"/>
              <a:r>
                <a:rPr lang="en-US" sz="1400">
                  <a:latin typeface="Times New Roman" pitchFamily="18" charset="0"/>
                </a:rPr>
                <a:t>and promoting </a:t>
              </a:r>
            </a:p>
          </p:txBody>
        </p:sp>
        <p:sp>
          <p:nvSpPr>
            <p:cNvPr id="1048633" name="Text Box 7"/>
            <p:cNvSpPr txBox="1">
              <a:spLocks noChangeArrowheads="1"/>
            </p:cNvSpPr>
            <p:nvPr/>
          </p:nvSpPr>
          <p:spPr bwMode="auto">
            <a:xfrm>
              <a:off x="5760" y="4140"/>
              <a:ext cx="2340" cy="1440"/>
            </a:xfrm>
            <a:prstGeom prst="rect">
              <a:avLst/>
            </a:prstGeom>
            <a:noFill/>
            <a:ln w="9525">
              <a:noFill/>
              <a:miter lim="800000"/>
              <a:headEnd/>
              <a:tailEnd/>
            </a:ln>
          </p:spPr>
          <p:txBody>
            <a:bodyPr/>
            <a:lstStyle/>
            <a:p>
              <a:pPr algn="ctr" eaLnBrk="0" hangingPunct="0"/>
              <a:endParaRPr lang="en-US" sz="1400">
                <a:latin typeface="Times New Roman" pitchFamily="18" charset="0"/>
              </a:endParaRPr>
            </a:p>
            <a:p>
              <a:pPr algn="ctr" eaLnBrk="0" hangingPunct="0"/>
              <a:r>
                <a:rPr lang="en-US" sz="1400">
                  <a:latin typeface="Times New Roman" pitchFamily="18" charset="0"/>
                </a:rPr>
                <a:t>Profits through sales volume </a:t>
              </a:r>
            </a:p>
          </p:txBody>
        </p:sp>
        <p:sp>
          <p:nvSpPr>
            <p:cNvPr id="1048634" name="Text Box 8"/>
            <p:cNvSpPr txBox="1">
              <a:spLocks noChangeArrowheads="1"/>
            </p:cNvSpPr>
            <p:nvPr/>
          </p:nvSpPr>
          <p:spPr bwMode="auto">
            <a:xfrm>
              <a:off x="1980" y="3060"/>
              <a:ext cx="1800" cy="1260"/>
            </a:xfrm>
            <a:prstGeom prst="rect">
              <a:avLst/>
            </a:prstGeom>
            <a:noFill/>
            <a:ln w="9525">
              <a:noFill/>
              <a:miter lim="800000"/>
              <a:headEnd/>
              <a:tailEnd/>
            </a:ln>
          </p:spPr>
          <p:txBody>
            <a:bodyPr/>
            <a:lstStyle/>
            <a:p>
              <a:pPr algn="ctr" eaLnBrk="0" hangingPunct="0"/>
              <a:endParaRPr lang="en-US" sz="1400">
                <a:latin typeface="Times New Roman" pitchFamily="18" charset="0"/>
              </a:endParaRPr>
            </a:p>
            <a:p>
              <a:pPr algn="ctr" eaLnBrk="0" hangingPunct="0"/>
              <a:r>
                <a:rPr lang="en-US" sz="1400">
                  <a:latin typeface="Times New Roman" pitchFamily="18" charset="0"/>
                </a:rPr>
                <a:t>Starting point</a:t>
              </a:r>
            </a:p>
            <a:p>
              <a:pPr algn="ctr" eaLnBrk="0" hangingPunct="0"/>
              <a:endParaRPr lang="en-US" sz="1400">
                <a:latin typeface="Times New Roman" pitchFamily="18" charset="0"/>
              </a:endParaRPr>
            </a:p>
          </p:txBody>
        </p:sp>
        <p:sp>
          <p:nvSpPr>
            <p:cNvPr id="1048635" name="Text Box 9"/>
            <p:cNvSpPr txBox="1">
              <a:spLocks noChangeArrowheads="1"/>
            </p:cNvSpPr>
            <p:nvPr/>
          </p:nvSpPr>
          <p:spPr bwMode="auto">
            <a:xfrm>
              <a:off x="3060" y="3240"/>
              <a:ext cx="1800" cy="1260"/>
            </a:xfrm>
            <a:prstGeom prst="rect">
              <a:avLst/>
            </a:prstGeom>
            <a:noFill/>
            <a:ln w="9525">
              <a:noFill/>
              <a:miter lim="800000"/>
              <a:headEnd/>
              <a:tailEnd/>
            </a:ln>
          </p:spPr>
          <p:txBody>
            <a:bodyPr/>
            <a:lstStyle/>
            <a:p>
              <a:pPr algn="ctr" eaLnBrk="0" hangingPunct="0"/>
              <a:endParaRPr lang="en-US" sz="1400">
                <a:latin typeface="Times New Roman" pitchFamily="18" charset="0"/>
              </a:endParaRPr>
            </a:p>
            <a:p>
              <a:pPr algn="ctr" eaLnBrk="0" hangingPunct="0"/>
              <a:r>
                <a:rPr lang="en-US" sz="1400">
                  <a:latin typeface="Times New Roman" pitchFamily="18" charset="0"/>
                </a:rPr>
                <a:t>Focus</a:t>
              </a:r>
            </a:p>
            <a:p>
              <a:pPr algn="ctr" eaLnBrk="0" hangingPunct="0"/>
              <a:endParaRPr lang="en-US" sz="1400">
                <a:latin typeface="Times New Roman" pitchFamily="18" charset="0"/>
              </a:endParaRPr>
            </a:p>
          </p:txBody>
        </p:sp>
        <p:sp>
          <p:nvSpPr>
            <p:cNvPr id="1048636" name="Text Box 10"/>
            <p:cNvSpPr txBox="1">
              <a:spLocks noChangeArrowheads="1"/>
            </p:cNvSpPr>
            <p:nvPr/>
          </p:nvSpPr>
          <p:spPr bwMode="auto">
            <a:xfrm>
              <a:off x="4320" y="3240"/>
              <a:ext cx="1800" cy="1260"/>
            </a:xfrm>
            <a:prstGeom prst="rect">
              <a:avLst/>
            </a:prstGeom>
            <a:noFill/>
            <a:ln w="9525">
              <a:noFill/>
              <a:miter lim="800000"/>
              <a:headEnd/>
              <a:tailEnd/>
            </a:ln>
          </p:spPr>
          <p:txBody>
            <a:bodyPr/>
            <a:lstStyle/>
            <a:p>
              <a:pPr algn="ctr" eaLnBrk="0" hangingPunct="0"/>
              <a:endParaRPr lang="en-US" sz="1400">
                <a:latin typeface="Times New Roman" pitchFamily="18" charset="0"/>
              </a:endParaRPr>
            </a:p>
            <a:p>
              <a:pPr algn="ctr" eaLnBrk="0" hangingPunct="0"/>
              <a:r>
                <a:rPr lang="en-US" sz="1400">
                  <a:latin typeface="Times New Roman" pitchFamily="18" charset="0"/>
                </a:rPr>
                <a:t>Means</a:t>
              </a:r>
            </a:p>
            <a:p>
              <a:pPr algn="ctr" eaLnBrk="0" hangingPunct="0"/>
              <a:endParaRPr lang="en-US" sz="1400">
                <a:latin typeface="Times New Roman" pitchFamily="18" charset="0"/>
              </a:endParaRPr>
            </a:p>
          </p:txBody>
        </p:sp>
        <p:sp>
          <p:nvSpPr>
            <p:cNvPr id="1048637" name="Text Box 11"/>
            <p:cNvSpPr txBox="1">
              <a:spLocks noChangeArrowheads="1"/>
            </p:cNvSpPr>
            <p:nvPr/>
          </p:nvSpPr>
          <p:spPr bwMode="auto">
            <a:xfrm>
              <a:off x="5940" y="3240"/>
              <a:ext cx="1800" cy="1260"/>
            </a:xfrm>
            <a:prstGeom prst="rect">
              <a:avLst/>
            </a:prstGeom>
            <a:noFill/>
            <a:ln w="9525">
              <a:noFill/>
              <a:miter lim="800000"/>
              <a:headEnd/>
              <a:tailEnd/>
            </a:ln>
          </p:spPr>
          <p:txBody>
            <a:bodyPr/>
            <a:lstStyle/>
            <a:p>
              <a:pPr algn="ctr" eaLnBrk="0" hangingPunct="0"/>
              <a:endParaRPr lang="en-US" sz="1400">
                <a:latin typeface="Times New Roman" pitchFamily="18" charset="0"/>
              </a:endParaRPr>
            </a:p>
            <a:p>
              <a:pPr algn="ctr" eaLnBrk="0" hangingPunct="0"/>
              <a:r>
                <a:rPr lang="en-US" sz="1400">
                  <a:latin typeface="Times New Roman" pitchFamily="18" charset="0"/>
                </a:rPr>
                <a:t>Ends</a:t>
              </a:r>
            </a:p>
            <a:p>
              <a:pPr algn="ctr" eaLnBrk="0" hangingPunct="0"/>
              <a:endParaRPr lang="en-US" sz="1400">
                <a:latin typeface="Times New Roman" pitchFamily="18" charset="0"/>
              </a:endParaRPr>
            </a:p>
          </p:txBody>
        </p:sp>
        <p:sp>
          <p:nvSpPr>
            <p:cNvPr id="1048638" name="Text Box 12"/>
            <p:cNvSpPr txBox="1">
              <a:spLocks noChangeArrowheads="1"/>
            </p:cNvSpPr>
            <p:nvPr/>
          </p:nvSpPr>
          <p:spPr bwMode="auto">
            <a:xfrm>
              <a:off x="3240" y="5220"/>
              <a:ext cx="3600" cy="1260"/>
            </a:xfrm>
            <a:prstGeom prst="rect">
              <a:avLst/>
            </a:prstGeom>
            <a:noFill/>
            <a:ln w="9525">
              <a:noFill/>
              <a:miter lim="800000"/>
              <a:headEnd/>
              <a:tailEnd/>
            </a:ln>
          </p:spPr>
          <p:txBody>
            <a:bodyPr/>
            <a:lstStyle/>
            <a:p>
              <a:pPr algn="ctr" eaLnBrk="0" hangingPunct="0"/>
              <a:endParaRPr lang="en-US" sz="1400">
                <a:latin typeface="Times New Roman" pitchFamily="18" charset="0"/>
              </a:endParaRPr>
            </a:p>
            <a:p>
              <a:pPr algn="ctr" eaLnBrk="0" hangingPunct="0"/>
              <a:r>
                <a:rPr lang="en-US" sz="1500" b="1">
                  <a:latin typeface="Times New Roman" pitchFamily="18" charset="0"/>
                </a:rPr>
                <a:t>The selling concept</a:t>
              </a:r>
            </a:p>
            <a:p>
              <a:pPr algn="ctr" eaLnBrk="0" hangingPunct="0"/>
              <a:endParaRPr lang="en-US" sz="1400">
                <a:latin typeface="Times New Roman" pitchFamily="18" charset="0"/>
                <a:cs typeface="Nazanin" pitchFamily="10" charset="-78"/>
              </a:endParaRPr>
            </a:p>
          </p:txBody>
        </p:sp>
      </p:grpSp>
      <p:grpSp>
        <p:nvGrpSpPr>
          <p:cNvPr id="43" name="Group 36"/>
          <p:cNvGrpSpPr/>
          <p:nvPr/>
        </p:nvGrpSpPr>
        <p:grpSpPr bwMode="auto">
          <a:xfrm>
            <a:off x="1219200" y="4194175"/>
            <a:ext cx="4999038" cy="1863725"/>
            <a:chOff x="768" y="2642"/>
            <a:chExt cx="3149" cy="1174"/>
          </a:xfrm>
        </p:grpSpPr>
        <p:sp>
          <p:nvSpPr>
            <p:cNvPr id="1048639" name="AutoShape 14"/>
            <p:cNvSpPr>
              <a:spLocks noChangeArrowheads="1"/>
            </p:cNvSpPr>
            <p:nvPr/>
          </p:nvSpPr>
          <p:spPr bwMode="auto">
            <a:xfrm>
              <a:off x="865" y="2642"/>
              <a:ext cx="3052" cy="1030"/>
            </a:xfrm>
            <a:prstGeom prst="rightArrow">
              <a:avLst>
                <a:gd name="adj1" fmla="val 50000"/>
                <a:gd name="adj2" fmla="val 74078"/>
              </a:avLst>
            </a:prstGeom>
            <a:solidFill>
              <a:srgbClr val="FFFFFF"/>
            </a:solidFill>
            <a:ln w="9525">
              <a:solidFill>
                <a:srgbClr val="000000"/>
              </a:solidFill>
              <a:miter lim="800000"/>
              <a:headEnd/>
              <a:tailEnd/>
            </a:ln>
            <a:effectLst>
              <a:outerShdw dist="107763" dir="2700000" algn="ctr" rotWithShape="0">
                <a:srgbClr val="808080"/>
              </a:outerShdw>
            </a:effectLst>
          </p:spPr>
          <p:txBody>
            <a:bodyPr/>
            <a:lstStyle/>
            <a:p>
              <a:pPr eaLnBrk="0" hangingPunct="0"/>
              <a:endParaRPr lang="en-US" sz="1200">
                <a:latin typeface="Times New Roman" pitchFamily="26" charset="0"/>
                <a:cs typeface="Times New Roman" pitchFamily="26" charset="0"/>
              </a:endParaRPr>
            </a:p>
          </p:txBody>
        </p:sp>
        <p:grpSp>
          <p:nvGrpSpPr>
            <p:cNvPr id="44" name="Group 33"/>
            <p:cNvGrpSpPr/>
            <p:nvPr/>
          </p:nvGrpSpPr>
          <p:grpSpPr bwMode="auto">
            <a:xfrm>
              <a:off x="768" y="2763"/>
              <a:ext cx="2575" cy="837"/>
              <a:chOff x="792" y="2808"/>
              <a:chExt cx="2486" cy="792"/>
            </a:xfrm>
          </p:grpSpPr>
          <p:sp>
            <p:nvSpPr>
              <p:cNvPr id="1048640" name="Text Box 15"/>
              <p:cNvSpPr txBox="1">
                <a:spLocks noChangeArrowheads="1"/>
              </p:cNvSpPr>
              <p:nvPr/>
            </p:nvSpPr>
            <p:spPr bwMode="auto">
              <a:xfrm>
                <a:off x="792" y="3024"/>
                <a:ext cx="741" cy="576"/>
              </a:xfrm>
              <a:prstGeom prst="rect">
                <a:avLst/>
              </a:prstGeom>
              <a:noFill/>
              <a:ln w="9525">
                <a:noFill/>
                <a:miter lim="800000"/>
                <a:headEnd/>
                <a:tailEnd/>
              </a:ln>
            </p:spPr>
            <p:txBody>
              <a:bodyPr/>
              <a:lstStyle/>
              <a:p>
                <a:pPr algn="ctr" eaLnBrk="0" hangingPunct="0"/>
                <a:r>
                  <a:rPr lang="en-US" sz="1400">
                    <a:latin typeface="Times New Roman" pitchFamily="18" charset="0"/>
                  </a:rPr>
                  <a:t>Market</a:t>
                </a:r>
              </a:p>
            </p:txBody>
          </p:sp>
          <p:sp>
            <p:nvSpPr>
              <p:cNvPr id="1048641" name="Text Box 16"/>
              <p:cNvSpPr txBox="1">
                <a:spLocks noChangeArrowheads="1"/>
              </p:cNvSpPr>
              <p:nvPr/>
            </p:nvSpPr>
            <p:spPr bwMode="auto">
              <a:xfrm>
                <a:off x="1227" y="2880"/>
                <a:ext cx="741" cy="576"/>
              </a:xfrm>
              <a:prstGeom prst="rect">
                <a:avLst/>
              </a:prstGeom>
              <a:noFill/>
              <a:ln w="9525">
                <a:noFill/>
                <a:miter lim="800000"/>
                <a:headEnd/>
                <a:tailEnd/>
              </a:ln>
            </p:spPr>
            <p:txBody>
              <a:bodyPr/>
              <a:lstStyle/>
              <a:p>
                <a:pPr algn="ctr" eaLnBrk="0" hangingPunct="0"/>
                <a:endParaRPr lang="en-US" sz="1400">
                  <a:latin typeface="Times New Roman" pitchFamily="18" charset="0"/>
                </a:endParaRPr>
              </a:p>
              <a:p>
                <a:pPr algn="ctr" eaLnBrk="0" hangingPunct="0"/>
                <a:r>
                  <a:rPr lang="en-US" sz="1400">
                    <a:latin typeface="Times New Roman" pitchFamily="18" charset="0"/>
                  </a:rPr>
                  <a:t>Customer needs</a:t>
                </a:r>
              </a:p>
            </p:txBody>
          </p:sp>
          <p:sp>
            <p:nvSpPr>
              <p:cNvPr id="1048642" name="Text Box 17"/>
              <p:cNvSpPr txBox="1">
                <a:spLocks noChangeArrowheads="1"/>
              </p:cNvSpPr>
              <p:nvPr/>
            </p:nvSpPr>
            <p:spPr bwMode="auto">
              <a:xfrm>
                <a:off x="1735" y="2880"/>
                <a:ext cx="741" cy="576"/>
              </a:xfrm>
              <a:prstGeom prst="rect">
                <a:avLst/>
              </a:prstGeom>
              <a:noFill/>
              <a:ln w="9525">
                <a:noFill/>
                <a:miter lim="800000"/>
                <a:headEnd/>
                <a:tailEnd/>
              </a:ln>
            </p:spPr>
            <p:txBody>
              <a:bodyPr/>
              <a:lstStyle/>
              <a:p>
                <a:pPr algn="ctr" eaLnBrk="0" hangingPunct="0"/>
                <a:endParaRPr lang="en-US" sz="1400">
                  <a:latin typeface="Times New Roman" pitchFamily="18" charset="0"/>
                </a:endParaRPr>
              </a:p>
              <a:p>
                <a:pPr algn="ctr" eaLnBrk="0" hangingPunct="0"/>
                <a:r>
                  <a:rPr lang="en-US" sz="1400">
                    <a:latin typeface="Times New Roman" pitchFamily="18" charset="0"/>
                  </a:rPr>
                  <a:t>Integrated marketing </a:t>
                </a:r>
              </a:p>
            </p:txBody>
          </p:sp>
          <p:sp>
            <p:nvSpPr>
              <p:cNvPr id="1048643" name="Text Box 18"/>
              <p:cNvSpPr txBox="1">
                <a:spLocks noChangeArrowheads="1"/>
              </p:cNvSpPr>
              <p:nvPr/>
            </p:nvSpPr>
            <p:spPr bwMode="auto">
              <a:xfrm>
                <a:off x="2316" y="2808"/>
                <a:ext cx="962" cy="576"/>
              </a:xfrm>
              <a:prstGeom prst="rect">
                <a:avLst/>
              </a:prstGeom>
              <a:noFill/>
              <a:ln w="9525">
                <a:noFill/>
                <a:miter lim="800000"/>
                <a:headEnd/>
                <a:tailEnd/>
              </a:ln>
            </p:spPr>
            <p:txBody>
              <a:bodyPr/>
              <a:lstStyle/>
              <a:p>
                <a:pPr algn="ctr" eaLnBrk="0" hangingPunct="0"/>
                <a:endParaRPr lang="en-US" sz="1400">
                  <a:latin typeface="Times New Roman" pitchFamily="18" charset="0"/>
                </a:endParaRPr>
              </a:p>
              <a:p>
                <a:pPr algn="ctr" eaLnBrk="0" hangingPunct="0"/>
                <a:r>
                  <a:rPr lang="en-US" sz="1400">
                    <a:latin typeface="Times New Roman" pitchFamily="18" charset="0"/>
                  </a:rPr>
                  <a:t>Profits through customer satisfaction</a:t>
                </a:r>
              </a:p>
            </p:txBody>
          </p:sp>
        </p:grpSp>
        <p:sp>
          <p:nvSpPr>
            <p:cNvPr id="1048644" name="Text Box 30"/>
            <p:cNvSpPr txBox="1">
              <a:spLocks noChangeArrowheads="1"/>
            </p:cNvSpPr>
            <p:nvPr/>
          </p:nvSpPr>
          <p:spPr bwMode="auto">
            <a:xfrm>
              <a:off x="1300" y="3299"/>
              <a:ext cx="1489" cy="517"/>
            </a:xfrm>
            <a:prstGeom prst="rect">
              <a:avLst/>
            </a:prstGeom>
            <a:noFill/>
            <a:ln w="9525">
              <a:noFill/>
              <a:miter lim="800000"/>
              <a:headEnd/>
              <a:tailEnd/>
            </a:ln>
          </p:spPr>
          <p:txBody>
            <a:bodyPr/>
            <a:lstStyle/>
            <a:p>
              <a:pPr algn="ctr" eaLnBrk="0" hangingPunct="0"/>
              <a:endParaRPr lang="en-US" sz="1400">
                <a:latin typeface="Times New Roman" pitchFamily="18" charset="0"/>
              </a:endParaRPr>
            </a:p>
            <a:p>
              <a:pPr algn="ctr" eaLnBrk="0" hangingPunct="0"/>
              <a:r>
                <a:rPr lang="en-US" sz="1500" b="1">
                  <a:latin typeface="Times New Roman" pitchFamily="18" charset="0"/>
                </a:rPr>
                <a:t>The marketing concept</a:t>
              </a:r>
            </a:p>
            <a:p>
              <a:pPr algn="ctr" eaLnBrk="0" hangingPunct="0"/>
              <a:endParaRPr lang="en-US" sz="1400">
                <a:latin typeface="Times New Roman" pitchFamily="18" charset="0"/>
              </a:endParaRPr>
            </a:p>
          </p:txBody>
        </p:sp>
      </p:grpSp>
      <p:sp>
        <p:nvSpPr>
          <p:cNvPr id="1048645" name="Rectangle 31"/>
          <p:cNvSpPr>
            <a:spLocks noChangeArrowheads="1"/>
          </p:cNvSpPr>
          <p:nvPr/>
        </p:nvSpPr>
        <p:spPr bwMode="auto">
          <a:xfrm>
            <a:off x="152400" y="457200"/>
            <a:ext cx="8763000" cy="1384995"/>
          </a:xfrm>
          <a:prstGeom prst="rect">
            <a:avLst/>
          </a:prstGeom>
          <a:noFill/>
          <a:ln w="9525">
            <a:noFill/>
            <a:miter lim="800000"/>
            <a:headEnd/>
            <a:tailEnd/>
          </a:ln>
        </p:spPr>
        <p:txBody>
          <a:bodyPr wrap="square">
            <a:spAutoFit/>
          </a:bodyPr>
          <a:lstStyle/>
          <a:p>
            <a:pPr algn="ctr"/>
            <a:r>
              <a:rPr lang="en-US" sz="2000" b="1" dirty="0">
                <a:latin typeface="Times New Roman" pitchFamily="18" charset="0"/>
              </a:rPr>
              <a:t> </a:t>
            </a:r>
            <a:endParaRPr lang="en-US" sz="2000" b="1" dirty="0">
              <a:latin typeface="Arial" charset="0"/>
            </a:endParaRPr>
          </a:p>
          <a:p>
            <a:pPr eaLnBrk="0" hangingPunct="0"/>
            <a:r>
              <a:rPr lang="en-US" sz="3200" b="1" dirty="0">
                <a:solidFill>
                  <a:schemeClr val="bg2">
                    <a:lumMod val="25000"/>
                  </a:schemeClr>
                </a:solidFill>
                <a:latin typeface="Arial" charset="0"/>
              </a:rPr>
              <a:t>The selling and Marketing Concepts Contrasted</a:t>
            </a:r>
            <a:r>
              <a:rPr lang="en-US" sz="3200" dirty="0">
                <a:solidFill>
                  <a:schemeClr val="bg2">
                    <a:lumMod val="25000"/>
                  </a:schemeClr>
                </a:solidFill>
                <a:latin typeface="Arial"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048645"/>
                                        </p:tgtEl>
                                        <p:attrNameLst>
                                          <p:attrName>style.visibility</p:attrName>
                                        </p:attrNameLst>
                                      </p:cBhvr>
                                      <p:to>
                                        <p:strVal val="visible"/>
                                      </p:to>
                                    </p:set>
                                    <p:animEffect transition="in" filter="wheel(4)">
                                      <p:cBhvr>
                                        <p:cTn id="7" dur="2000"/>
                                        <p:tgtEl>
                                          <p:spTgt spid="1048645"/>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42"/>
                                        </p:tgtEl>
                                        <p:attrNameLst>
                                          <p:attrName>style.visibility</p:attrName>
                                        </p:attrNameLst>
                                      </p:cBhvr>
                                      <p:to>
                                        <p:strVal val="visible"/>
                                      </p:to>
                                    </p:set>
                                    <p:animEffect transition="in" filter="wheel(4)">
                                      <p:cBhvr>
                                        <p:cTn id="12" dur="2000"/>
                                        <p:tgtEl>
                                          <p:spTgt spid="42"/>
                                        </p:tgtEl>
                                      </p:cBhvr>
                                    </p:animEffect>
                                  </p:childTnLst>
                                </p:cTn>
                              </p:par>
                            </p:childTnLst>
                          </p:cTn>
                        </p:par>
                      </p:childTnLst>
                    </p:cTn>
                  </p:par>
                  <p:par>
                    <p:cTn id="13" fill="hold">
                      <p:stCondLst>
                        <p:cond delay="indefinite"/>
                      </p:stCondLst>
                      <p:childTnLst>
                        <p:par>
                          <p:cTn id="14" fill="hold">
                            <p:stCondLst>
                              <p:cond delay="0"/>
                            </p:stCondLst>
                            <p:childTnLst>
                              <p:par>
                                <p:cTn id="15" presetID="49" presetClass="entr" presetSubtype="0" decel="100000" fill="hold" nodeType="clickEffect">
                                  <p:stCondLst>
                                    <p:cond delay="0"/>
                                  </p:stCondLst>
                                  <p:childTnLst>
                                    <p:set>
                                      <p:cBhvr>
                                        <p:cTn id="16" dur="1" fill="hold">
                                          <p:stCondLst>
                                            <p:cond delay="0"/>
                                          </p:stCondLst>
                                        </p:cTn>
                                        <p:tgtEl>
                                          <p:spTgt spid="43"/>
                                        </p:tgtEl>
                                        <p:attrNameLst>
                                          <p:attrName>style.visibility</p:attrName>
                                        </p:attrNameLst>
                                      </p:cBhvr>
                                      <p:to>
                                        <p:strVal val="visible"/>
                                      </p:to>
                                    </p:set>
                                    <p:anim calcmode="lin" valueType="num">
                                      <p:cBhvr>
                                        <p:cTn id="17" dur="500" fill="hold"/>
                                        <p:tgtEl>
                                          <p:spTgt spid="43"/>
                                        </p:tgtEl>
                                        <p:attrNameLst>
                                          <p:attrName>ppt_w</p:attrName>
                                        </p:attrNameLst>
                                      </p:cBhvr>
                                      <p:tavLst>
                                        <p:tav tm="0">
                                          <p:val>
                                            <p:fltVal val="0"/>
                                          </p:val>
                                        </p:tav>
                                        <p:tav tm="100000">
                                          <p:val>
                                            <p:strVal val="#ppt_w"/>
                                          </p:val>
                                        </p:tav>
                                      </p:tavLst>
                                    </p:anim>
                                    <p:anim calcmode="lin" valueType="num">
                                      <p:cBhvr>
                                        <p:cTn id="18" dur="500" fill="hold"/>
                                        <p:tgtEl>
                                          <p:spTgt spid="43"/>
                                        </p:tgtEl>
                                        <p:attrNameLst>
                                          <p:attrName>ppt_h</p:attrName>
                                        </p:attrNameLst>
                                      </p:cBhvr>
                                      <p:tavLst>
                                        <p:tav tm="0">
                                          <p:val>
                                            <p:fltVal val="0"/>
                                          </p:val>
                                        </p:tav>
                                        <p:tav tm="100000">
                                          <p:val>
                                            <p:strVal val="#ppt_h"/>
                                          </p:val>
                                        </p:tav>
                                      </p:tavLst>
                                    </p:anim>
                                    <p:anim calcmode="lin" valueType="num">
                                      <p:cBhvr>
                                        <p:cTn id="19" dur="500" fill="hold"/>
                                        <p:tgtEl>
                                          <p:spTgt spid="43"/>
                                        </p:tgtEl>
                                        <p:attrNameLst>
                                          <p:attrName>style.rotation</p:attrName>
                                        </p:attrNameLst>
                                      </p:cBhvr>
                                      <p:tavLst>
                                        <p:tav tm="0">
                                          <p:val>
                                            <p:fltVal val="360"/>
                                          </p:val>
                                        </p:tav>
                                        <p:tav tm="100000">
                                          <p:val>
                                            <p:fltVal val="0"/>
                                          </p:val>
                                        </p:tav>
                                      </p:tavLst>
                                    </p:anim>
                                    <p:animEffect transition="in" filter="fade">
                                      <p:cBhvr>
                                        <p:cTn id="20"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645"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8646" name="Rectangle 2"/>
          <p:cNvSpPr>
            <a:spLocks noGrp="1" noChangeArrowheads="1"/>
          </p:cNvSpPr>
          <p:nvPr>
            <p:ph type="title"/>
          </p:nvPr>
        </p:nvSpPr>
        <p:spPr/>
        <p:txBody>
          <a:bodyPr/>
          <a:lstStyle/>
          <a:p>
            <a:pPr eaLnBrk="1" hangingPunct="1"/>
            <a:r>
              <a:rPr lang="en-US" sz="4000" b="1" smtClean="0"/>
              <a:t>Societal Marketing Concept</a:t>
            </a:r>
            <a:r>
              <a:rPr lang="en-US" smtClean="0"/>
              <a:t> </a:t>
            </a:r>
          </a:p>
        </p:txBody>
      </p:sp>
      <p:sp>
        <p:nvSpPr>
          <p:cNvPr id="1048647" name="Rectangle 3"/>
          <p:cNvSpPr>
            <a:spLocks noGrp="1" noChangeArrowheads="1"/>
          </p:cNvSpPr>
          <p:nvPr>
            <p:ph idx="1"/>
          </p:nvPr>
        </p:nvSpPr>
        <p:spPr/>
        <p:txBody>
          <a:bodyPr/>
          <a:lstStyle/>
          <a:p>
            <a:pPr eaLnBrk="1" hangingPunct="1">
              <a:buFont typeface="Wingdings" pitchFamily="2" charset="2"/>
              <a:buNone/>
            </a:pPr>
            <a:r>
              <a:rPr lang="en-US" smtClean="0"/>
              <a:t>  The idea that the organization should determine the needs, wants, and interests of target markets and deliver the desired satisfactions more effectively and efficiently than competitors in a way that maintains or improves the consumer</a:t>
            </a:r>
            <a:r>
              <a:rPr lang="en-US" smtClean="0">
                <a:latin typeface="Times New Roman" pitchFamily="18" charset="0"/>
              </a:rPr>
              <a:t>’</a:t>
            </a:r>
            <a:r>
              <a:rPr lang="en-US" smtClean="0"/>
              <a:t>s and society</a:t>
            </a:r>
            <a:r>
              <a:rPr lang="en-US" smtClean="0">
                <a:latin typeface="Times New Roman" pitchFamily="18" charset="0"/>
              </a:rPr>
              <a:t>’</a:t>
            </a:r>
            <a:r>
              <a:rPr lang="en-US" smtClean="0"/>
              <a:t>s well </a:t>
            </a:r>
            <a:r>
              <a:rPr lang="en-US" smtClean="0">
                <a:latin typeface="Times New Roman" pitchFamily="18" charset="0"/>
              </a:rPr>
              <a:t>–</a:t>
            </a:r>
            <a:r>
              <a:rPr lang="en-US" smtClean="0"/>
              <a:t> being.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1048646"/>
                                        </p:tgtEl>
                                        <p:attrNameLst>
                                          <p:attrName>style.visibility</p:attrName>
                                        </p:attrNameLst>
                                      </p:cBhvr>
                                      <p:to>
                                        <p:strVal val="visible"/>
                                      </p:to>
                                    </p:set>
                                    <p:animEffect transition="in" filter="barn(inHorizontal)">
                                      <p:cBhvr>
                                        <p:cTn id="7" dur="500"/>
                                        <p:tgtEl>
                                          <p:spTgt spid="104864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048647">
                                            <p:txEl>
                                              <p:pRg st="0" end="0"/>
                                            </p:txEl>
                                          </p:spTgt>
                                        </p:tgtEl>
                                        <p:attrNameLst>
                                          <p:attrName>style.visibility</p:attrName>
                                        </p:attrNameLst>
                                      </p:cBhvr>
                                      <p:to>
                                        <p:strVal val="visible"/>
                                      </p:to>
                                    </p:set>
                                    <p:animEffect transition="in" filter="checkerboard(across)">
                                      <p:cBhvr>
                                        <p:cTn id="12" dur="500"/>
                                        <p:tgtEl>
                                          <p:spTgt spid="104864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646" grpId="0"/>
      <p:bldP spid="1048647"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8652" name="Rectangle 2"/>
          <p:cNvSpPr>
            <a:spLocks noGrp="1" noChangeArrowheads="1"/>
          </p:cNvSpPr>
          <p:nvPr>
            <p:ph type="title"/>
          </p:nvPr>
        </p:nvSpPr>
        <p:spPr>
          <a:xfrm>
            <a:off x="1150938" y="990600"/>
            <a:ext cx="7793037" cy="769938"/>
          </a:xfrm>
        </p:spPr>
        <p:txBody>
          <a:bodyPr/>
          <a:lstStyle/>
          <a:p>
            <a:pPr algn="ctr" eaLnBrk="1" hangingPunct="1"/>
            <a:r>
              <a:rPr lang="en-US" sz="2400" b="1" smtClean="0"/>
              <a:t>T</a:t>
            </a:r>
            <a:r>
              <a:rPr lang="en-US" sz="2400" b="1" smtClean="0">
                <a:cs typeface="Nazanin" pitchFamily="10" charset="-78"/>
              </a:rPr>
              <a:t>hree </a:t>
            </a:r>
            <a:r>
              <a:rPr lang="en-US" sz="2400" b="1" smtClean="0"/>
              <a:t>Considerations Underlying</a:t>
            </a:r>
            <a:r>
              <a:rPr lang="en-US" sz="2400" b="1" smtClean="0">
                <a:cs typeface="Nazanin" pitchFamily="10" charset="-78"/>
              </a:rPr>
              <a:t> </a:t>
            </a:r>
            <a:r>
              <a:rPr lang="en-US" sz="2400" b="1" smtClean="0"/>
              <a:t>The Societal Marketing</a:t>
            </a:r>
          </a:p>
        </p:txBody>
      </p:sp>
      <p:sp>
        <p:nvSpPr>
          <p:cNvPr id="1048653" name="Slide Number Placeholder 4"/>
          <p:cNvSpPr>
            <a:spLocks noGrp="1"/>
          </p:cNvSpPr>
          <p:nvPr>
            <p:ph type="sldNum" sz="quarter" idx="12"/>
          </p:nvPr>
        </p:nvSpPr>
        <p:spPr>
          <a:noFill/>
        </p:spPr>
        <p:txBody>
          <a:bodyPr/>
          <a:lstStyle/>
          <a:p>
            <a:endParaRPr lang="en-US" dirty="0">
              <a:latin typeface="Tahoma" pitchFamily="34" charset="0"/>
              <a:cs typeface="Times New Roman" pitchFamily="18" charset="0"/>
            </a:endParaRPr>
          </a:p>
        </p:txBody>
      </p:sp>
      <p:grpSp>
        <p:nvGrpSpPr>
          <p:cNvPr id="48" name="Group 3"/>
          <p:cNvGrpSpPr/>
          <p:nvPr/>
        </p:nvGrpSpPr>
        <p:grpSpPr bwMode="auto">
          <a:xfrm>
            <a:off x="2209800" y="2133600"/>
            <a:ext cx="4457700" cy="3657600"/>
            <a:chOff x="2520" y="4140"/>
            <a:chExt cx="7020" cy="5760"/>
          </a:xfrm>
        </p:grpSpPr>
        <p:sp>
          <p:nvSpPr>
            <p:cNvPr id="1048654" name="AutoShape 4"/>
            <p:cNvSpPr>
              <a:spLocks noChangeArrowheads="1"/>
            </p:cNvSpPr>
            <p:nvPr/>
          </p:nvSpPr>
          <p:spPr bwMode="auto">
            <a:xfrm>
              <a:off x="3600" y="5220"/>
              <a:ext cx="4860" cy="3600"/>
            </a:xfrm>
            <a:prstGeom prst="triangle">
              <a:avLst>
                <a:gd name="adj" fmla="val 50000"/>
              </a:avLst>
            </a:prstGeom>
            <a:solidFill>
              <a:srgbClr val="FFFFFF"/>
            </a:solidFill>
            <a:ln w="9525">
              <a:solidFill>
                <a:srgbClr val="000000"/>
              </a:solidFill>
              <a:miter lim="800000"/>
              <a:headEnd/>
              <a:tailEnd/>
            </a:ln>
          </p:spPr>
          <p:txBody>
            <a:bodyPr/>
            <a:lstStyle/>
            <a:p>
              <a:pPr algn="ctr" eaLnBrk="0" hangingPunct="0"/>
              <a:r>
                <a:rPr lang="en-US" sz="1800" b="1">
                  <a:latin typeface="Times New Roman" pitchFamily="18" charset="0"/>
                </a:rPr>
                <a:t>Societal marketing concept</a:t>
              </a:r>
            </a:p>
          </p:txBody>
        </p:sp>
        <p:sp>
          <p:nvSpPr>
            <p:cNvPr id="1048655" name="Text Box 5"/>
            <p:cNvSpPr txBox="1">
              <a:spLocks noChangeArrowheads="1"/>
            </p:cNvSpPr>
            <p:nvPr/>
          </p:nvSpPr>
          <p:spPr bwMode="auto">
            <a:xfrm>
              <a:off x="4500" y="4140"/>
              <a:ext cx="3060" cy="1440"/>
            </a:xfrm>
            <a:prstGeom prst="rect">
              <a:avLst/>
            </a:prstGeom>
            <a:noFill/>
            <a:ln w="9525">
              <a:noFill/>
              <a:miter lim="800000"/>
              <a:headEnd/>
              <a:tailEnd/>
            </a:ln>
          </p:spPr>
          <p:txBody>
            <a:bodyPr/>
            <a:lstStyle/>
            <a:p>
              <a:pPr algn="ctr" eaLnBrk="0" hangingPunct="0"/>
              <a:r>
                <a:rPr lang="en-US" sz="1800" b="1">
                  <a:latin typeface="Times New Roman" pitchFamily="18" charset="0"/>
                </a:rPr>
                <a:t>Society</a:t>
              </a:r>
            </a:p>
            <a:p>
              <a:pPr algn="ctr" eaLnBrk="0" hangingPunct="0"/>
              <a:r>
                <a:rPr lang="en-US" sz="1400">
                  <a:latin typeface="Nazanin" pitchFamily="10" charset="-78"/>
                  <a:cs typeface="Nazanin" pitchFamily="10" charset="-78"/>
                </a:rPr>
                <a:t>(</a:t>
              </a:r>
              <a:r>
                <a:rPr lang="en-US" sz="1400">
                  <a:latin typeface="Times New Roman" pitchFamily="18" charset="0"/>
                </a:rPr>
                <a:t>Human welfare)</a:t>
              </a:r>
            </a:p>
          </p:txBody>
        </p:sp>
        <p:sp>
          <p:nvSpPr>
            <p:cNvPr id="1048656" name="Text Box 6"/>
            <p:cNvSpPr txBox="1">
              <a:spLocks noChangeArrowheads="1"/>
            </p:cNvSpPr>
            <p:nvPr/>
          </p:nvSpPr>
          <p:spPr bwMode="auto">
            <a:xfrm>
              <a:off x="7560" y="9000"/>
              <a:ext cx="1980" cy="900"/>
            </a:xfrm>
            <a:prstGeom prst="rect">
              <a:avLst/>
            </a:prstGeom>
            <a:noFill/>
            <a:ln w="9525">
              <a:noFill/>
              <a:miter lim="800000"/>
              <a:headEnd/>
              <a:tailEnd/>
            </a:ln>
          </p:spPr>
          <p:txBody>
            <a:bodyPr/>
            <a:lstStyle/>
            <a:p>
              <a:pPr algn="ctr" eaLnBrk="0" hangingPunct="0"/>
              <a:r>
                <a:rPr lang="en-US" sz="1800" b="1">
                  <a:latin typeface="Times New Roman" pitchFamily="18" charset="0"/>
                </a:rPr>
                <a:t>Company</a:t>
              </a:r>
            </a:p>
            <a:p>
              <a:pPr algn="ctr" eaLnBrk="0" hangingPunct="0"/>
              <a:r>
                <a:rPr lang="en-US" sz="1400">
                  <a:latin typeface="Times New Roman" pitchFamily="18" charset="0"/>
                </a:rPr>
                <a:t>(Profits)</a:t>
              </a:r>
            </a:p>
          </p:txBody>
        </p:sp>
        <p:sp>
          <p:nvSpPr>
            <p:cNvPr id="1048657" name="Text Box 7"/>
            <p:cNvSpPr txBox="1">
              <a:spLocks noChangeArrowheads="1"/>
            </p:cNvSpPr>
            <p:nvPr/>
          </p:nvSpPr>
          <p:spPr bwMode="auto">
            <a:xfrm>
              <a:off x="2520" y="9000"/>
              <a:ext cx="2700" cy="900"/>
            </a:xfrm>
            <a:prstGeom prst="rect">
              <a:avLst/>
            </a:prstGeom>
            <a:noFill/>
            <a:ln w="9525">
              <a:noFill/>
              <a:miter lim="800000"/>
              <a:headEnd/>
              <a:tailEnd/>
            </a:ln>
          </p:spPr>
          <p:txBody>
            <a:bodyPr/>
            <a:lstStyle/>
            <a:p>
              <a:pPr algn="ctr" eaLnBrk="0" hangingPunct="0"/>
              <a:r>
                <a:rPr lang="en-US" sz="1800" b="1">
                  <a:latin typeface="Times New Roman" pitchFamily="18" charset="0"/>
                </a:rPr>
                <a:t>Consumers</a:t>
              </a:r>
            </a:p>
            <a:p>
              <a:pPr algn="ctr" eaLnBrk="0" hangingPunct="0"/>
              <a:r>
                <a:rPr lang="en-US" sz="1400">
                  <a:latin typeface="Times New Roman" pitchFamily="18" charset="0"/>
                </a:rPr>
                <a:t>(Want satisfaction</a:t>
              </a:r>
              <a:r>
                <a:rPr lang="en-US" sz="1400">
                  <a:latin typeface="Nazanin" pitchFamily="10" charset="-78"/>
                  <a:cs typeface="Nazanin" pitchFamily="10" charset="-78"/>
                </a:rPr>
                <a:t>)</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48652"/>
                                        </p:tgtEl>
                                        <p:attrNameLst>
                                          <p:attrName>style.visibility</p:attrName>
                                        </p:attrNameLst>
                                      </p:cBhvr>
                                      <p:to>
                                        <p:strVal val="visible"/>
                                      </p:to>
                                    </p:set>
                                    <p:anim calcmode="lin" valueType="num">
                                      <p:cBhvr additive="base">
                                        <p:cTn id="7" dur="500" fill="hold"/>
                                        <p:tgtEl>
                                          <p:spTgt spid="1048652"/>
                                        </p:tgtEl>
                                        <p:attrNameLst>
                                          <p:attrName>ppt_x</p:attrName>
                                        </p:attrNameLst>
                                      </p:cBhvr>
                                      <p:tavLst>
                                        <p:tav tm="0">
                                          <p:val>
                                            <p:strVal val="0-#ppt_w/2"/>
                                          </p:val>
                                        </p:tav>
                                        <p:tav tm="100000">
                                          <p:val>
                                            <p:strVal val="#ppt_x"/>
                                          </p:val>
                                        </p:tav>
                                      </p:tavLst>
                                    </p:anim>
                                    <p:anim calcmode="lin" valueType="num">
                                      <p:cBhvr additive="base">
                                        <p:cTn id="8" dur="500" fill="hold"/>
                                        <p:tgtEl>
                                          <p:spTgt spid="104865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nodeType="clickEffect">
                                  <p:stCondLst>
                                    <p:cond delay="0"/>
                                  </p:stCondLst>
                                  <p:childTnLst>
                                    <p:set>
                                      <p:cBhvr>
                                        <p:cTn id="12" dur="1" fill="hold">
                                          <p:stCondLst>
                                            <p:cond delay="0"/>
                                          </p:stCondLst>
                                        </p:cTn>
                                        <p:tgtEl>
                                          <p:spTgt spid="48"/>
                                        </p:tgtEl>
                                        <p:attrNameLst>
                                          <p:attrName>style.visibility</p:attrName>
                                        </p:attrNameLst>
                                      </p:cBhvr>
                                      <p:to>
                                        <p:strVal val="visible"/>
                                      </p:to>
                                    </p:set>
                                    <p:animEffect transition="in" filter="wipe(up)">
                                      <p:cBhvr>
                                        <p:cTn id="13" dur="5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652"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8658" name="Rectangle 2"/>
          <p:cNvSpPr>
            <a:spLocks noGrp="1" noChangeArrowheads="1"/>
          </p:cNvSpPr>
          <p:nvPr>
            <p:ph type="title"/>
          </p:nvPr>
        </p:nvSpPr>
        <p:spPr/>
        <p:txBody>
          <a:bodyPr>
            <a:normAutofit/>
          </a:bodyPr>
          <a:lstStyle/>
          <a:p>
            <a:pPr eaLnBrk="1" hangingPunct="1"/>
            <a:r>
              <a:rPr lang="en-US" sz="3600" b="1" dirty="0" smtClean="0"/>
              <a:t>MARKETING CHALLENGES INTO THE NEW CENTURY</a:t>
            </a:r>
            <a:r>
              <a:rPr lang="en-US" sz="3600" dirty="0" smtClean="0"/>
              <a:t> </a:t>
            </a:r>
          </a:p>
        </p:txBody>
      </p:sp>
      <p:sp>
        <p:nvSpPr>
          <p:cNvPr id="1048659" name="Rectangle 3"/>
          <p:cNvSpPr>
            <a:spLocks noGrp="1" noChangeArrowheads="1"/>
          </p:cNvSpPr>
          <p:nvPr>
            <p:ph idx="1"/>
          </p:nvPr>
        </p:nvSpPr>
        <p:spPr/>
        <p:txBody>
          <a:bodyPr>
            <a:normAutofit/>
          </a:bodyPr>
          <a:lstStyle/>
          <a:p>
            <a:pPr eaLnBrk="1" hangingPunct="1"/>
            <a:r>
              <a:rPr lang="en-US" sz="2400" dirty="0" smtClean="0"/>
              <a:t>Growth of non-profit marketing </a:t>
            </a:r>
          </a:p>
          <a:p>
            <a:pPr eaLnBrk="1" hangingPunct="1"/>
            <a:r>
              <a:rPr lang="en-US" sz="2400" dirty="0" smtClean="0"/>
              <a:t>The information technology boom</a:t>
            </a:r>
          </a:p>
          <a:p>
            <a:pPr eaLnBrk="1" hangingPunct="1"/>
            <a:r>
              <a:rPr lang="en-US" sz="2400" dirty="0" smtClean="0"/>
              <a:t>Rapid globalization </a:t>
            </a:r>
          </a:p>
          <a:p>
            <a:pPr eaLnBrk="1" hangingPunct="1"/>
            <a:r>
              <a:rPr lang="en-US" sz="2400" dirty="0" smtClean="0"/>
              <a:t>The changing world economy</a:t>
            </a:r>
          </a:p>
          <a:p>
            <a:pPr eaLnBrk="1" hangingPunct="1"/>
            <a:r>
              <a:rPr lang="en-US" sz="2400" dirty="0" smtClean="0"/>
              <a:t>The call for more ethics and social responsibility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48658"/>
                                        </p:tgtEl>
                                        <p:attrNameLst>
                                          <p:attrName>style.visibility</p:attrName>
                                        </p:attrNameLst>
                                      </p:cBhvr>
                                      <p:to>
                                        <p:strVal val="visible"/>
                                      </p:to>
                                    </p:set>
                                    <p:anim calcmode="lin" valueType="num">
                                      <p:cBhvr additive="base">
                                        <p:cTn id="7" dur="500" fill="hold"/>
                                        <p:tgtEl>
                                          <p:spTgt spid="1048658"/>
                                        </p:tgtEl>
                                        <p:attrNameLst>
                                          <p:attrName>ppt_x</p:attrName>
                                        </p:attrNameLst>
                                      </p:cBhvr>
                                      <p:tavLst>
                                        <p:tav tm="0">
                                          <p:val>
                                            <p:strVal val="#ppt_x"/>
                                          </p:val>
                                        </p:tav>
                                        <p:tav tm="100000">
                                          <p:val>
                                            <p:strVal val="#ppt_x"/>
                                          </p:val>
                                        </p:tav>
                                      </p:tavLst>
                                    </p:anim>
                                    <p:anim calcmode="lin" valueType="num">
                                      <p:cBhvr additive="base">
                                        <p:cTn id="8" dur="500" fill="hold"/>
                                        <p:tgtEl>
                                          <p:spTgt spid="104865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 presetClass="entr" presetSubtype="16" fill="hold" grpId="0" nodeType="clickEffect">
                                  <p:stCondLst>
                                    <p:cond delay="0"/>
                                  </p:stCondLst>
                                  <p:childTnLst>
                                    <p:set>
                                      <p:cBhvr>
                                        <p:cTn id="12" dur="1" fill="hold">
                                          <p:stCondLst>
                                            <p:cond delay="0"/>
                                          </p:stCondLst>
                                        </p:cTn>
                                        <p:tgtEl>
                                          <p:spTgt spid="1048659">
                                            <p:txEl>
                                              <p:pRg st="0" end="0"/>
                                            </p:txEl>
                                          </p:spTgt>
                                        </p:tgtEl>
                                        <p:attrNameLst>
                                          <p:attrName>style.visibility</p:attrName>
                                        </p:attrNameLst>
                                      </p:cBhvr>
                                      <p:to>
                                        <p:strVal val="visible"/>
                                      </p:to>
                                    </p:set>
                                    <p:animEffect transition="in" filter="box(in)">
                                      <p:cBhvr>
                                        <p:cTn id="13" dur="500"/>
                                        <p:tgtEl>
                                          <p:spTgt spid="1048659">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1048659">
                                            <p:txEl>
                                              <p:pRg st="1" end="1"/>
                                            </p:txEl>
                                          </p:spTgt>
                                        </p:tgtEl>
                                        <p:attrNameLst>
                                          <p:attrName>style.visibility</p:attrName>
                                        </p:attrNameLst>
                                      </p:cBhvr>
                                      <p:to>
                                        <p:strVal val="visible"/>
                                      </p:to>
                                    </p:set>
                                    <p:animEffect transition="in" filter="box(in)">
                                      <p:cBhvr>
                                        <p:cTn id="18" dur="500"/>
                                        <p:tgtEl>
                                          <p:spTgt spid="1048659">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1048659">
                                            <p:txEl>
                                              <p:pRg st="2" end="2"/>
                                            </p:txEl>
                                          </p:spTgt>
                                        </p:tgtEl>
                                        <p:attrNameLst>
                                          <p:attrName>style.visibility</p:attrName>
                                        </p:attrNameLst>
                                      </p:cBhvr>
                                      <p:to>
                                        <p:strVal val="visible"/>
                                      </p:to>
                                    </p:set>
                                    <p:animEffect transition="in" filter="box(in)">
                                      <p:cBhvr>
                                        <p:cTn id="23" dur="500"/>
                                        <p:tgtEl>
                                          <p:spTgt spid="1048659">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grpId="0" nodeType="clickEffect">
                                  <p:stCondLst>
                                    <p:cond delay="0"/>
                                  </p:stCondLst>
                                  <p:childTnLst>
                                    <p:set>
                                      <p:cBhvr>
                                        <p:cTn id="27" dur="1" fill="hold">
                                          <p:stCondLst>
                                            <p:cond delay="0"/>
                                          </p:stCondLst>
                                        </p:cTn>
                                        <p:tgtEl>
                                          <p:spTgt spid="1048659">
                                            <p:txEl>
                                              <p:pRg st="3" end="3"/>
                                            </p:txEl>
                                          </p:spTgt>
                                        </p:tgtEl>
                                        <p:attrNameLst>
                                          <p:attrName>style.visibility</p:attrName>
                                        </p:attrNameLst>
                                      </p:cBhvr>
                                      <p:to>
                                        <p:strVal val="visible"/>
                                      </p:to>
                                    </p:set>
                                    <p:animEffect transition="in" filter="box(in)">
                                      <p:cBhvr>
                                        <p:cTn id="28" dur="500"/>
                                        <p:tgtEl>
                                          <p:spTgt spid="1048659">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4" presetClass="entr" presetSubtype="16" fill="hold" grpId="0" nodeType="clickEffect">
                                  <p:stCondLst>
                                    <p:cond delay="0"/>
                                  </p:stCondLst>
                                  <p:childTnLst>
                                    <p:set>
                                      <p:cBhvr>
                                        <p:cTn id="32" dur="1" fill="hold">
                                          <p:stCondLst>
                                            <p:cond delay="0"/>
                                          </p:stCondLst>
                                        </p:cTn>
                                        <p:tgtEl>
                                          <p:spTgt spid="1048659">
                                            <p:txEl>
                                              <p:pRg st="4" end="4"/>
                                            </p:txEl>
                                          </p:spTgt>
                                        </p:tgtEl>
                                        <p:attrNameLst>
                                          <p:attrName>style.visibility</p:attrName>
                                        </p:attrNameLst>
                                      </p:cBhvr>
                                      <p:to>
                                        <p:strVal val="visible"/>
                                      </p:to>
                                    </p:set>
                                    <p:animEffect transition="in" filter="box(in)">
                                      <p:cBhvr>
                                        <p:cTn id="33" dur="500"/>
                                        <p:tgtEl>
                                          <p:spTgt spid="1048659">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658" grpId="0"/>
      <p:bldP spid="1048659" grpId="0" build="p"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31" name="Group 39"/>
          <p:cNvGrpSpPr/>
          <p:nvPr/>
        </p:nvGrpSpPr>
        <p:grpSpPr bwMode="auto">
          <a:xfrm>
            <a:off x="762000" y="3200400"/>
            <a:ext cx="7353300" cy="1981200"/>
            <a:chOff x="480" y="2016"/>
            <a:chExt cx="4632" cy="1248"/>
          </a:xfrm>
        </p:grpSpPr>
        <p:sp>
          <p:nvSpPr>
            <p:cNvPr id="1048595" name="Line 34"/>
            <p:cNvSpPr>
              <a:spLocks noChangeShapeType="1"/>
            </p:cNvSpPr>
            <p:nvPr/>
          </p:nvSpPr>
          <p:spPr bwMode="auto">
            <a:xfrm flipV="1">
              <a:off x="4656" y="2880"/>
              <a:ext cx="0" cy="240"/>
            </a:xfrm>
            <a:prstGeom prst="line">
              <a:avLst/>
            </a:prstGeom>
            <a:noFill/>
            <a:ln w="9525">
              <a:solidFill>
                <a:schemeClr val="tx1"/>
              </a:solidFill>
              <a:miter lim="800000"/>
              <a:headEnd/>
              <a:tailEnd type="triangle" w="med" len="med"/>
            </a:ln>
          </p:spPr>
          <p:txBody>
            <a:bodyPr wrap="none"/>
            <a:lstStyle/>
            <a:p>
              <a:endParaRPr lang="en-US"/>
            </a:p>
          </p:txBody>
        </p:sp>
        <p:grpSp>
          <p:nvGrpSpPr>
            <p:cNvPr id="32" name="Group 38"/>
            <p:cNvGrpSpPr/>
            <p:nvPr/>
          </p:nvGrpSpPr>
          <p:grpSpPr bwMode="auto">
            <a:xfrm>
              <a:off x="480" y="2016"/>
              <a:ext cx="4632" cy="1248"/>
              <a:chOff x="480" y="2016"/>
              <a:chExt cx="4632" cy="1248"/>
            </a:xfrm>
          </p:grpSpPr>
          <p:sp>
            <p:nvSpPr>
              <p:cNvPr id="1048596" name="Text Box 18"/>
              <p:cNvSpPr txBox="1">
                <a:spLocks noChangeArrowheads="1"/>
              </p:cNvSpPr>
              <p:nvPr/>
            </p:nvSpPr>
            <p:spPr bwMode="auto">
              <a:xfrm>
                <a:off x="480" y="2304"/>
                <a:ext cx="864" cy="648"/>
              </a:xfrm>
              <a:prstGeom prst="rect">
                <a:avLst/>
              </a:prstGeom>
              <a:solidFill>
                <a:srgbClr val="FFFFFF"/>
              </a:solidFill>
              <a:ln w="9525">
                <a:solidFill>
                  <a:srgbClr val="000000"/>
                </a:solidFill>
                <a:miter lim="800000"/>
                <a:headEnd/>
                <a:tailEnd/>
              </a:ln>
            </p:spPr>
            <p:txBody>
              <a:bodyPr/>
              <a:lstStyle/>
              <a:p>
                <a:pPr algn="ctr" eaLnBrk="0" hangingPunct="0"/>
                <a:endParaRPr lang="en-US" sz="1200">
                  <a:latin typeface="Times New Roman" pitchFamily="18" charset="0"/>
                </a:endParaRPr>
              </a:p>
              <a:p>
                <a:pPr algn="ctr" eaLnBrk="0" hangingPunct="0"/>
                <a:endParaRPr lang="en-US" sz="1200">
                  <a:latin typeface="Times New Roman" pitchFamily="18" charset="0"/>
                </a:endParaRPr>
              </a:p>
              <a:p>
                <a:pPr algn="ctr" eaLnBrk="0" hangingPunct="0"/>
                <a:r>
                  <a:rPr lang="en-US" sz="1600">
                    <a:latin typeface="Times New Roman" pitchFamily="18" charset="0"/>
                  </a:rPr>
                  <a:t>Suppliers </a:t>
                </a:r>
              </a:p>
            </p:txBody>
          </p:sp>
          <p:sp>
            <p:nvSpPr>
              <p:cNvPr id="1048597" name="Text Box 19"/>
              <p:cNvSpPr txBox="1">
                <a:spLocks noChangeArrowheads="1"/>
              </p:cNvSpPr>
              <p:nvPr/>
            </p:nvSpPr>
            <p:spPr bwMode="auto">
              <a:xfrm>
                <a:off x="1632" y="2016"/>
                <a:ext cx="768" cy="504"/>
              </a:xfrm>
              <a:prstGeom prst="rect">
                <a:avLst/>
              </a:prstGeom>
              <a:solidFill>
                <a:srgbClr val="FFFFFF"/>
              </a:solidFill>
              <a:ln w="9525">
                <a:solidFill>
                  <a:srgbClr val="000000"/>
                </a:solidFill>
                <a:miter lim="800000"/>
                <a:headEnd/>
                <a:tailEnd/>
              </a:ln>
            </p:spPr>
            <p:txBody>
              <a:bodyPr/>
              <a:lstStyle/>
              <a:p>
                <a:pPr algn="ctr" eaLnBrk="0" hangingPunct="0"/>
                <a:endParaRPr lang="en-US" sz="1400">
                  <a:latin typeface="Times New Roman" pitchFamily="18" charset="0"/>
                </a:endParaRPr>
              </a:p>
              <a:p>
                <a:pPr algn="ctr" eaLnBrk="0" hangingPunct="0"/>
                <a:r>
                  <a:rPr lang="en-US" sz="1400">
                    <a:latin typeface="Times New Roman" pitchFamily="18" charset="0"/>
                  </a:rPr>
                  <a:t>Competitors</a:t>
                </a:r>
              </a:p>
            </p:txBody>
          </p:sp>
          <p:sp>
            <p:nvSpPr>
              <p:cNvPr id="1048598" name="Text Box 20"/>
              <p:cNvSpPr txBox="1">
                <a:spLocks noChangeArrowheads="1"/>
              </p:cNvSpPr>
              <p:nvPr/>
            </p:nvSpPr>
            <p:spPr bwMode="auto">
              <a:xfrm>
                <a:off x="1632" y="2736"/>
                <a:ext cx="768" cy="528"/>
              </a:xfrm>
              <a:prstGeom prst="rect">
                <a:avLst/>
              </a:prstGeom>
              <a:solidFill>
                <a:srgbClr val="FFFFFF"/>
              </a:solidFill>
              <a:ln w="9525">
                <a:solidFill>
                  <a:srgbClr val="000000"/>
                </a:solidFill>
                <a:miter lim="800000"/>
                <a:headEnd/>
                <a:tailEnd/>
              </a:ln>
            </p:spPr>
            <p:txBody>
              <a:bodyPr/>
              <a:lstStyle/>
              <a:p>
                <a:pPr algn="ctr" eaLnBrk="0" hangingPunct="0"/>
                <a:r>
                  <a:rPr lang="en-US" sz="1400">
                    <a:latin typeface="Times New Roman" pitchFamily="18" charset="0"/>
                  </a:rPr>
                  <a:t>Company (marketer)</a:t>
                </a:r>
              </a:p>
            </p:txBody>
          </p:sp>
          <p:sp>
            <p:nvSpPr>
              <p:cNvPr id="1048599" name="Text Box 21"/>
              <p:cNvSpPr txBox="1">
                <a:spLocks noChangeArrowheads="1"/>
              </p:cNvSpPr>
              <p:nvPr/>
            </p:nvSpPr>
            <p:spPr bwMode="auto">
              <a:xfrm>
                <a:off x="2832" y="2256"/>
                <a:ext cx="960" cy="672"/>
              </a:xfrm>
              <a:prstGeom prst="rect">
                <a:avLst/>
              </a:prstGeom>
              <a:solidFill>
                <a:srgbClr val="FFFFFF"/>
              </a:solidFill>
              <a:ln w="9525">
                <a:solidFill>
                  <a:srgbClr val="000000"/>
                </a:solidFill>
                <a:miter lim="800000"/>
                <a:headEnd/>
                <a:tailEnd/>
              </a:ln>
            </p:spPr>
            <p:txBody>
              <a:bodyPr/>
              <a:lstStyle/>
              <a:p>
                <a:pPr algn="ctr" eaLnBrk="0" hangingPunct="0"/>
                <a:endParaRPr lang="en-US" sz="1400">
                  <a:latin typeface="Times New Roman" pitchFamily="18" charset="0"/>
                </a:endParaRPr>
              </a:p>
              <a:p>
                <a:pPr algn="ctr" eaLnBrk="0" hangingPunct="0"/>
                <a:r>
                  <a:rPr lang="en-US" sz="1400">
                    <a:latin typeface="Times New Roman" pitchFamily="18" charset="0"/>
                  </a:rPr>
                  <a:t>Marketing intermediaries </a:t>
                </a:r>
              </a:p>
            </p:txBody>
          </p:sp>
          <p:sp>
            <p:nvSpPr>
              <p:cNvPr id="1048600" name="Text Box 22"/>
              <p:cNvSpPr txBox="1">
                <a:spLocks noChangeArrowheads="1"/>
              </p:cNvSpPr>
              <p:nvPr/>
            </p:nvSpPr>
            <p:spPr bwMode="auto">
              <a:xfrm>
                <a:off x="4176" y="2256"/>
                <a:ext cx="936" cy="648"/>
              </a:xfrm>
              <a:prstGeom prst="rect">
                <a:avLst/>
              </a:prstGeom>
              <a:solidFill>
                <a:srgbClr val="FFFFFF"/>
              </a:solidFill>
              <a:ln w="9525">
                <a:solidFill>
                  <a:srgbClr val="000000"/>
                </a:solidFill>
                <a:miter lim="800000"/>
                <a:headEnd/>
                <a:tailEnd/>
              </a:ln>
            </p:spPr>
            <p:txBody>
              <a:bodyPr/>
              <a:lstStyle/>
              <a:p>
                <a:pPr eaLnBrk="0" hangingPunct="0"/>
                <a:endParaRPr lang="en-US" sz="1200">
                  <a:latin typeface="Times New Roman" pitchFamily="18" charset="0"/>
                </a:endParaRPr>
              </a:p>
              <a:p>
                <a:pPr algn="ctr" eaLnBrk="0" hangingPunct="0"/>
                <a:endParaRPr lang="en-US" sz="1200">
                  <a:latin typeface="Times New Roman" pitchFamily="18" charset="0"/>
                </a:endParaRPr>
              </a:p>
              <a:p>
                <a:pPr algn="ctr" eaLnBrk="0" hangingPunct="0"/>
                <a:r>
                  <a:rPr lang="en-US" sz="1400">
                    <a:latin typeface="Times New Roman" pitchFamily="18" charset="0"/>
                  </a:rPr>
                  <a:t>End user market</a:t>
                </a:r>
              </a:p>
            </p:txBody>
          </p:sp>
          <p:sp>
            <p:nvSpPr>
              <p:cNvPr id="1048601" name="Line 25"/>
              <p:cNvSpPr>
                <a:spLocks noChangeShapeType="1"/>
              </p:cNvSpPr>
              <p:nvPr/>
            </p:nvSpPr>
            <p:spPr bwMode="auto">
              <a:xfrm>
                <a:off x="1344" y="2880"/>
                <a:ext cx="288" cy="0"/>
              </a:xfrm>
              <a:prstGeom prst="line">
                <a:avLst/>
              </a:prstGeom>
              <a:noFill/>
              <a:ln w="9525">
                <a:solidFill>
                  <a:schemeClr val="tx1"/>
                </a:solidFill>
                <a:miter lim="800000"/>
                <a:headEnd/>
                <a:tailEnd type="triangle" w="med" len="med"/>
              </a:ln>
            </p:spPr>
            <p:txBody>
              <a:bodyPr wrap="none"/>
              <a:lstStyle/>
              <a:p>
                <a:endParaRPr lang="en-US"/>
              </a:p>
            </p:txBody>
          </p:sp>
          <p:sp>
            <p:nvSpPr>
              <p:cNvPr id="1048602" name="Line 26"/>
              <p:cNvSpPr>
                <a:spLocks noChangeShapeType="1"/>
              </p:cNvSpPr>
              <p:nvPr/>
            </p:nvSpPr>
            <p:spPr bwMode="auto">
              <a:xfrm>
                <a:off x="1344" y="2352"/>
                <a:ext cx="288" cy="0"/>
              </a:xfrm>
              <a:prstGeom prst="line">
                <a:avLst/>
              </a:prstGeom>
              <a:noFill/>
              <a:ln w="9525">
                <a:solidFill>
                  <a:schemeClr val="tx1"/>
                </a:solidFill>
                <a:miter lim="800000"/>
                <a:headEnd/>
                <a:tailEnd type="triangle" w="med" len="med"/>
              </a:ln>
            </p:spPr>
            <p:txBody>
              <a:bodyPr wrap="none"/>
              <a:lstStyle/>
              <a:p>
                <a:endParaRPr lang="en-US"/>
              </a:p>
            </p:txBody>
          </p:sp>
          <p:sp>
            <p:nvSpPr>
              <p:cNvPr id="1048603" name="Line 28"/>
              <p:cNvSpPr>
                <a:spLocks noChangeShapeType="1"/>
              </p:cNvSpPr>
              <p:nvPr/>
            </p:nvSpPr>
            <p:spPr bwMode="auto">
              <a:xfrm>
                <a:off x="2400" y="2352"/>
                <a:ext cx="432" cy="0"/>
              </a:xfrm>
              <a:prstGeom prst="line">
                <a:avLst/>
              </a:prstGeom>
              <a:noFill/>
              <a:ln w="9525">
                <a:solidFill>
                  <a:schemeClr val="tx1"/>
                </a:solidFill>
                <a:miter lim="800000"/>
                <a:headEnd/>
                <a:tailEnd type="triangle" w="med" len="med"/>
              </a:ln>
            </p:spPr>
            <p:txBody>
              <a:bodyPr wrap="none"/>
              <a:lstStyle/>
              <a:p>
                <a:endParaRPr lang="en-US"/>
              </a:p>
            </p:txBody>
          </p:sp>
          <p:sp>
            <p:nvSpPr>
              <p:cNvPr id="1048604" name="Line 29"/>
              <p:cNvSpPr>
                <a:spLocks noChangeShapeType="1"/>
              </p:cNvSpPr>
              <p:nvPr/>
            </p:nvSpPr>
            <p:spPr bwMode="auto">
              <a:xfrm>
                <a:off x="2400" y="2880"/>
                <a:ext cx="432" cy="0"/>
              </a:xfrm>
              <a:prstGeom prst="line">
                <a:avLst/>
              </a:prstGeom>
              <a:noFill/>
              <a:ln w="9525">
                <a:solidFill>
                  <a:schemeClr val="tx1"/>
                </a:solidFill>
                <a:miter lim="800000"/>
                <a:headEnd/>
                <a:tailEnd type="triangle" w="med" len="med"/>
              </a:ln>
            </p:spPr>
            <p:txBody>
              <a:bodyPr wrap="none"/>
              <a:lstStyle/>
              <a:p>
                <a:endParaRPr lang="en-US"/>
              </a:p>
            </p:txBody>
          </p:sp>
          <p:sp>
            <p:nvSpPr>
              <p:cNvPr id="1048605" name="Line 31"/>
              <p:cNvSpPr>
                <a:spLocks noChangeShapeType="1"/>
              </p:cNvSpPr>
              <p:nvPr/>
            </p:nvSpPr>
            <p:spPr bwMode="auto">
              <a:xfrm>
                <a:off x="3792" y="2592"/>
                <a:ext cx="384" cy="0"/>
              </a:xfrm>
              <a:prstGeom prst="line">
                <a:avLst/>
              </a:prstGeom>
              <a:noFill/>
              <a:ln w="9525">
                <a:solidFill>
                  <a:schemeClr val="tx1"/>
                </a:solidFill>
                <a:miter lim="800000"/>
                <a:headEnd/>
                <a:tailEnd type="triangle" w="med" len="med"/>
              </a:ln>
            </p:spPr>
            <p:txBody>
              <a:bodyPr wrap="none"/>
              <a:lstStyle/>
              <a:p>
                <a:endParaRPr lang="en-US"/>
              </a:p>
            </p:txBody>
          </p:sp>
          <p:sp>
            <p:nvSpPr>
              <p:cNvPr id="1048606" name="Line 32"/>
              <p:cNvSpPr>
                <a:spLocks noChangeShapeType="1"/>
              </p:cNvSpPr>
              <p:nvPr/>
            </p:nvSpPr>
            <p:spPr bwMode="auto">
              <a:xfrm>
                <a:off x="2400" y="2112"/>
                <a:ext cx="2256" cy="0"/>
              </a:xfrm>
              <a:prstGeom prst="line">
                <a:avLst/>
              </a:prstGeom>
              <a:noFill/>
              <a:ln w="9525">
                <a:solidFill>
                  <a:schemeClr val="tx1"/>
                </a:solidFill>
                <a:miter lim="800000"/>
                <a:headEnd/>
                <a:tailEnd/>
              </a:ln>
            </p:spPr>
            <p:txBody>
              <a:bodyPr wrap="none"/>
              <a:lstStyle/>
              <a:p>
                <a:endParaRPr lang="en-US"/>
              </a:p>
            </p:txBody>
          </p:sp>
          <p:sp>
            <p:nvSpPr>
              <p:cNvPr id="1048607" name="Line 33"/>
              <p:cNvSpPr>
                <a:spLocks noChangeShapeType="1"/>
              </p:cNvSpPr>
              <p:nvPr/>
            </p:nvSpPr>
            <p:spPr bwMode="auto">
              <a:xfrm>
                <a:off x="2400" y="3120"/>
                <a:ext cx="2256" cy="0"/>
              </a:xfrm>
              <a:prstGeom prst="line">
                <a:avLst/>
              </a:prstGeom>
              <a:noFill/>
              <a:ln w="9525">
                <a:solidFill>
                  <a:schemeClr val="tx1"/>
                </a:solidFill>
                <a:miter lim="800000"/>
                <a:headEnd/>
                <a:tailEnd/>
              </a:ln>
            </p:spPr>
            <p:txBody>
              <a:bodyPr wrap="none"/>
              <a:lstStyle/>
              <a:p>
                <a:endParaRPr lang="en-US"/>
              </a:p>
            </p:txBody>
          </p:sp>
          <p:sp>
            <p:nvSpPr>
              <p:cNvPr id="1048608" name="Line 35"/>
              <p:cNvSpPr>
                <a:spLocks noChangeShapeType="1"/>
              </p:cNvSpPr>
              <p:nvPr/>
            </p:nvSpPr>
            <p:spPr bwMode="auto">
              <a:xfrm>
                <a:off x="4656" y="2112"/>
                <a:ext cx="0" cy="144"/>
              </a:xfrm>
              <a:prstGeom prst="line">
                <a:avLst/>
              </a:prstGeom>
              <a:noFill/>
              <a:ln w="9525">
                <a:solidFill>
                  <a:schemeClr val="tx1"/>
                </a:solidFill>
                <a:miter lim="800000"/>
                <a:headEnd/>
                <a:tailEnd type="triangle" w="med" len="med"/>
              </a:ln>
            </p:spPr>
            <p:txBody>
              <a:bodyPr wrap="none"/>
              <a:lstStyle/>
              <a:p>
                <a:endParaRPr lang="en-US"/>
              </a:p>
            </p:txBody>
          </p:sp>
        </p:grpSp>
      </p:grpSp>
      <p:sp>
        <p:nvSpPr>
          <p:cNvPr id="1048609" name="Rectangle 37"/>
          <p:cNvSpPr>
            <a:spLocks noChangeArrowheads="1"/>
          </p:cNvSpPr>
          <p:nvPr/>
        </p:nvSpPr>
        <p:spPr bwMode="auto">
          <a:xfrm>
            <a:off x="0" y="1066800"/>
            <a:ext cx="9144000" cy="692497"/>
          </a:xfrm>
          <a:prstGeom prst="rect">
            <a:avLst/>
          </a:prstGeom>
          <a:noFill/>
          <a:ln w="9525">
            <a:noFill/>
            <a:miter lim="800000"/>
            <a:headEnd/>
            <a:tailEnd/>
          </a:ln>
        </p:spPr>
        <p:txBody>
          <a:bodyPr bIns="0">
            <a:spAutoFit/>
          </a:bodyPr>
          <a:lstStyle/>
          <a:p>
            <a:pPr algn="ctr"/>
            <a:r>
              <a:rPr lang="en-US" sz="2400" b="1" dirty="0">
                <a:solidFill>
                  <a:schemeClr val="bg2">
                    <a:lumMod val="25000"/>
                  </a:schemeClr>
                </a:solidFill>
                <a:latin typeface="Times New Roman" pitchFamily="18" charset="0"/>
                <a:cs typeface="Times New Roman" pitchFamily="18" charset="0"/>
              </a:rPr>
              <a:t>Main actors and forces in a modern marketing system</a:t>
            </a:r>
          </a:p>
          <a:p>
            <a:pPr eaLnBrk="0" hangingPunct="0"/>
            <a:endParaRPr lang="en-US" dirty="0">
              <a:latin typeface="Arial"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048609"/>
                                        </p:tgtEl>
                                        <p:attrNameLst>
                                          <p:attrName>style.visibility</p:attrName>
                                        </p:attrNameLst>
                                      </p:cBhvr>
                                      <p:to>
                                        <p:strVal val="visible"/>
                                      </p:to>
                                    </p:set>
                                    <p:animEffect transition="in" filter="diamond(in)">
                                      <p:cBhvr>
                                        <p:cTn id="7" dur="2000"/>
                                        <p:tgtEl>
                                          <p:spTgt spid="1048609"/>
                                        </p:tgtEl>
                                      </p:cBhvr>
                                    </p:animEffect>
                                  </p:childTnLst>
                                </p:cTn>
                              </p:par>
                            </p:childTnLst>
                          </p:cTn>
                        </p:par>
                      </p:childTnLst>
                    </p:cTn>
                  </p:par>
                  <p:par>
                    <p:cTn id="8" fill="hold">
                      <p:stCondLst>
                        <p:cond delay="indefinite"/>
                      </p:stCondLst>
                      <p:childTnLst>
                        <p:par>
                          <p:cTn id="9" fill="hold">
                            <p:stCondLst>
                              <p:cond delay="0"/>
                            </p:stCondLst>
                            <p:childTnLst>
                              <p:par>
                                <p:cTn id="10" presetID="23" presetClass="entr" presetSubtype="16" fill="hold" nodeType="clickEffect">
                                  <p:stCondLst>
                                    <p:cond delay="0"/>
                                  </p:stCondLst>
                                  <p:childTnLst>
                                    <p:set>
                                      <p:cBhvr>
                                        <p:cTn id="11" dur="1" fill="hold">
                                          <p:stCondLst>
                                            <p:cond delay="0"/>
                                          </p:stCondLst>
                                        </p:cTn>
                                        <p:tgtEl>
                                          <p:spTgt spid="31"/>
                                        </p:tgtEl>
                                        <p:attrNameLst>
                                          <p:attrName>style.visibility</p:attrName>
                                        </p:attrNameLst>
                                      </p:cBhvr>
                                      <p:to>
                                        <p:strVal val="visible"/>
                                      </p:to>
                                    </p:set>
                                    <p:anim calcmode="lin" valueType="num">
                                      <p:cBhvr>
                                        <p:cTn id="12" dur="500" fill="hold"/>
                                        <p:tgtEl>
                                          <p:spTgt spid="31"/>
                                        </p:tgtEl>
                                        <p:attrNameLst>
                                          <p:attrName>ppt_w</p:attrName>
                                        </p:attrNameLst>
                                      </p:cBhvr>
                                      <p:tavLst>
                                        <p:tav tm="0">
                                          <p:val>
                                            <p:fltVal val="0"/>
                                          </p:val>
                                        </p:tav>
                                        <p:tav tm="100000">
                                          <p:val>
                                            <p:strVal val="#ppt_w"/>
                                          </p:val>
                                        </p:tav>
                                      </p:tavLst>
                                    </p:anim>
                                    <p:anim calcmode="lin" valueType="num">
                                      <p:cBhvr>
                                        <p:cTn id="13" dur="500" fill="hold"/>
                                        <p:tgtEl>
                                          <p:spTgt spid="3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609" grpId="0"/>
    </p:bld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8615" name="Rectangle 2"/>
          <p:cNvSpPr>
            <a:spLocks noGrp="1" noChangeArrowheads="1"/>
          </p:cNvSpPr>
          <p:nvPr>
            <p:ph type="title"/>
          </p:nvPr>
        </p:nvSpPr>
        <p:spPr/>
        <p:txBody>
          <a:bodyPr/>
          <a:lstStyle/>
          <a:p>
            <a:pPr algn="ctr" eaLnBrk="1" hangingPunct="1"/>
            <a:r>
              <a:rPr lang="en-US" b="1" smtClean="0"/>
              <a:t>Marketing Management</a:t>
            </a:r>
            <a:endParaRPr lang="en-US" smtClean="0"/>
          </a:p>
        </p:txBody>
      </p:sp>
      <p:sp>
        <p:nvSpPr>
          <p:cNvPr id="1048616" name="Rectangle 3"/>
          <p:cNvSpPr>
            <a:spLocks noGrp="1" noChangeArrowheads="1"/>
          </p:cNvSpPr>
          <p:nvPr>
            <p:ph idx="1"/>
          </p:nvPr>
        </p:nvSpPr>
        <p:spPr/>
        <p:txBody>
          <a:bodyPr/>
          <a:lstStyle/>
          <a:p>
            <a:pPr eaLnBrk="1" hangingPunct="1">
              <a:buFont typeface="Wingdings" pitchFamily="2" charset="2"/>
              <a:buNone/>
            </a:pPr>
            <a:r>
              <a:rPr lang="en-US" smtClean="0"/>
              <a:t>  The analysis, planning, implementation, and control of programs designed to create, build, and maintain beneficial exchanges with target buyers for the purpose of achieving organizational objectives.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048615"/>
                                        </p:tgtEl>
                                        <p:attrNameLst>
                                          <p:attrName>style.visibility</p:attrName>
                                        </p:attrNameLst>
                                      </p:cBhvr>
                                      <p:to>
                                        <p:strVal val="visible"/>
                                      </p:to>
                                    </p:set>
                                    <p:animEffect transition="in" filter="diamond(in)">
                                      <p:cBhvr>
                                        <p:cTn id="7" dur="2000"/>
                                        <p:tgtEl>
                                          <p:spTgt spid="104861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048616">
                                            <p:txEl>
                                              <p:pRg st="0" end="0"/>
                                            </p:txEl>
                                          </p:spTgt>
                                        </p:tgtEl>
                                        <p:attrNameLst>
                                          <p:attrName>style.visibility</p:attrName>
                                        </p:attrNameLst>
                                      </p:cBhvr>
                                      <p:to>
                                        <p:strVal val="visible"/>
                                      </p:to>
                                    </p:set>
                                    <p:animEffect transition="in" filter="box(in)">
                                      <p:cBhvr>
                                        <p:cTn id="12" dur="500"/>
                                        <p:tgtEl>
                                          <p:spTgt spid="104861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615" grpId="0"/>
      <p:bldP spid="1048616" grpId="0" build="p" autoUpdateAnimBg="0"/>
    </p:bld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8617" name="Rectangle 2"/>
          <p:cNvSpPr>
            <a:spLocks noGrp="1" noChangeArrowheads="1"/>
          </p:cNvSpPr>
          <p:nvPr>
            <p:ph type="title"/>
          </p:nvPr>
        </p:nvSpPr>
        <p:spPr/>
        <p:txBody>
          <a:bodyPr/>
          <a:lstStyle/>
          <a:p>
            <a:pPr eaLnBrk="1" hangingPunct="1"/>
            <a:r>
              <a:rPr lang="en-US" sz="3200" b="1" smtClean="0"/>
              <a:t>Marketing Management Involves:</a:t>
            </a:r>
            <a:r>
              <a:rPr lang="en-US" smtClean="0"/>
              <a:t> </a:t>
            </a:r>
          </a:p>
        </p:txBody>
      </p:sp>
      <p:sp>
        <p:nvSpPr>
          <p:cNvPr id="1048618" name="Rectangle 3"/>
          <p:cNvSpPr>
            <a:spLocks noGrp="1" noChangeArrowheads="1"/>
          </p:cNvSpPr>
          <p:nvPr>
            <p:ph idx="1"/>
          </p:nvPr>
        </p:nvSpPr>
        <p:spPr/>
        <p:txBody>
          <a:bodyPr/>
          <a:lstStyle/>
          <a:p>
            <a:pPr algn="just" eaLnBrk="1" hangingPunct="1">
              <a:lnSpc>
                <a:spcPct val="90000"/>
              </a:lnSpc>
            </a:pPr>
            <a:r>
              <a:rPr lang="en-US" sz="2400" b="1" smtClean="0"/>
              <a:t>Demand Management</a:t>
            </a:r>
            <a:r>
              <a:rPr lang="en-US" sz="2400" smtClean="0"/>
              <a:t> : The organization has a desired level of demand for its products. At any point in time, There may be no demand, adequate demand, irregular demand, or too much demand, and marketing management must find ways to deal with these different demand states.</a:t>
            </a:r>
          </a:p>
          <a:p>
            <a:pPr algn="just" eaLnBrk="1" hangingPunct="1">
              <a:lnSpc>
                <a:spcPct val="90000"/>
              </a:lnSpc>
            </a:pPr>
            <a:r>
              <a:rPr lang="en-US" sz="2400" b="1" smtClean="0"/>
              <a:t>Building Profitable Customer Relationships</a:t>
            </a:r>
            <a:r>
              <a:rPr lang="en-US" sz="2400" smtClean="0"/>
              <a:t> : Beyond designing strategies to attract new customers and create transactions with them, companies now are striving to retain current customers and build lasting customer relationships.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48617"/>
                                        </p:tgtEl>
                                        <p:attrNameLst>
                                          <p:attrName>style.visibility</p:attrName>
                                        </p:attrNameLst>
                                      </p:cBhvr>
                                      <p:to>
                                        <p:strVal val="visible"/>
                                      </p:to>
                                    </p:set>
                                    <p:animEffect transition="in" filter="fade">
                                      <p:cBhvr>
                                        <p:cTn id="7" dur="2000"/>
                                        <p:tgtEl>
                                          <p:spTgt spid="1048617"/>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1048618">
                                            <p:txEl>
                                              <p:pRg st="0" end="0"/>
                                            </p:txEl>
                                          </p:spTgt>
                                        </p:tgtEl>
                                        <p:attrNameLst>
                                          <p:attrName>style.visibility</p:attrName>
                                        </p:attrNameLst>
                                      </p:cBhvr>
                                      <p:to>
                                        <p:strVal val="visible"/>
                                      </p:to>
                                    </p:set>
                                    <p:animEffect transition="in" filter="diamond(in)">
                                      <p:cBhvr>
                                        <p:cTn id="12" dur="2000"/>
                                        <p:tgtEl>
                                          <p:spTgt spid="104861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048618">
                                            <p:txEl>
                                              <p:pRg st="1" end="1"/>
                                            </p:txEl>
                                          </p:spTgt>
                                        </p:tgtEl>
                                        <p:attrNameLst>
                                          <p:attrName>style.visibility</p:attrName>
                                        </p:attrNameLst>
                                      </p:cBhvr>
                                      <p:to>
                                        <p:strVal val="visible"/>
                                      </p:to>
                                    </p:set>
                                    <p:animEffect transition="in" filter="blinds(horizontal)">
                                      <p:cBhvr>
                                        <p:cTn id="17" dur="500"/>
                                        <p:tgtEl>
                                          <p:spTgt spid="1048618">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617"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8619" name="Rectangle 2"/>
          <p:cNvSpPr>
            <a:spLocks noGrp="1" noChangeArrowheads="1"/>
          </p:cNvSpPr>
          <p:nvPr>
            <p:ph type="title"/>
          </p:nvPr>
        </p:nvSpPr>
        <p:spPr/>
        <p:txBody>
          <a:bodyPr/>
          <a:lstStyle/>
          <a:p>
            <a:pPr algn="ctr" eaLnBrk="1" hangingPunct="1"/>
            <a:r>
              <a:rPr lang="en-US" sz="2800" b="1" dirty="0" smtClean="0"/>
              <a:t>MARKETING MANAGEMENT PHILOSOPHIES</a:t>
            </a:r>
            <a:r>
              <a:rPr lang="en-US" b="1" dirty="0" smtClean="0"/>
              <a:t> </a:t>
            </a:r>
          </a:p>
        </p:txBody>
      </p:sp>
      <p:sp>
        <p:nvSpPr>
          <p:cNvPr id="1048620" name="Rectangle 3"/>
          <p:cNvSpPr>
            <a:spLocks noGrp="1" noChangeArrowheads="1"/>
          </p:cNvSpPr>
          <p:nvPr>
            <p:ph idx="1"/>
          </p:nvPr>
        </p:nvSpPr>
        <p:spPr/>
        <p:txBody>
          <a:bodyPr/>
          <a:lstStyle/>
          <a:p>
            <a:pPr eaLnBrk="1" hangingPunct="1">
              <a:lnSpc>
                <a:spcPct val="90000"/>
              </a:lnSpc>
            </a:pPr>
            <a:r>
              <a:rPr lang="en-US" sz="2400" smtClean="0"/>
              <a:t>The role that marketing plays within a company varies according to the overall strategy and philosophy of each firm. </a:t>
            </a:r>
          </a:p>
          <a:p>
            <a:pPr eaLnBrk="1" hangingPunct="1">
              <a:lnSpc>
                <a:spcPct val="90000"/>
              </a:lnSpc>
            </a:pPr>
            <a:r>
              <a:rPr lang="en-US" sz="2400" smtClean="0"/>
              <a:t>There are five  alternative concepts under which organizations conduct their marketing activities: </a:t>
            </a:r>
          </a:p>
          <a:p>
            <a:pPr lvl="1" algn="just" eaLnBrk="1" hangingPunct="1">
              <a:lnSpc>
                <a:spcPct val="90000"/>
              </a:lnSpc>
            </a:pPr>
            <a:r>
              <a:rPr lang="en-US" sz="2400" smtClean="0"/>
              <a:t>Production concept</a:t>
            </a:r>
          </a:p>
          <a:p>
            <a:pPr lvl="1" algn="just" eaLnBrk="1" hangingPunct="1">
              <a:lnSpc>
                <a:spcPct val="90000"/>
              </a:lnSpc>
            </a:pPr>
            <a:r>
              <a:rPr lang="en-US" sz="2400" smtClean="0"/>
              <a:t>Product concept </a:t>
            </a:r>
          </a:p>
          <a:p>
            <a:pPr lvl="1" algn="just" eaLnBrk="1" hangingPunct="1">
              <a:lnSpc>
                <a:spcPct val="90000"/>
              </a:lnSpc>
            </a:pPr>
            <a:r>
              <a:rPr lang="en-US" sz="2400" smtClean="0"/>
              <a:t>Selling concept</a:t>
            </a:r>
          </a:p>
          <a:p>
            <a:pPr lvl="1" algn="just" eaLnBrk="1" hangingPunct="1">
              <a:lnSpc>
                <a:spcPct val="90000"/>
              </a:lnSpc>
            </a:pPr>
            <a:r>
              <a:rPr lang="en-US" sz="2400" smtClean="0"/>
              <a:t>Marketing concept</a:t>
            </a:r>
          </a:p>
          <a:p>
            <a:pPr lvl="1" eaLnBrk="1" hangingPunct="1">
              <a:lnSpc>
                <a:spcPct val="90000"/>
              </a:lnSpc>
            </a:pPr>
            <a:r>
              <a:rPr lang="en-US" sz="2400" smtClean="0"/>
              <a:t>Societal marketing concepts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1048619"/>
                                        </p:tgtEl>
                                        <p:attrNameLst>
                                          <p:attrName>style.visibility</p:attrName>
                                        </p:attrNameLst>
                                      </p:cBhvr>
                                      <p:to>
                                        <p:strVal val="visible"/>
                                      </p:to>
                                    </p:set>
                                    <p:anim calcmode="lin" valueType="num">
                                      <p:cBhvr>
                                        <p:cTn id="7" dur="500" fill="hold"/>
                                        <p:tgtEl>
                                          <p:spTgt spid="1048619"/>
                                        </p:tgtEl>
                                        <p:attrNameLst>
                                          <p:attrName>ppt_w</p:attrName>
                                        </p:attrNameLst>
                                      </p:cBhvr>
                                      <p:tavLst>
                                        <p:tav tm="0">
                                          <p:val>
                                            <p:fltVal val="0"/>
                                          </p:val>
                                        </p:tav>
                                        <p:tav tm="100000">
                                          <p:val>
                                            <p:strVal val="#ppt_w"/>
                                          </p:val>
                                        </p:tav>
                                      </p:tavLst>
                                    </p:anim>
                                    <p:anim calcmode="lin" valueType="num">
                                      <p:cBhvr>
                                        <p:cTn id="8" dur="500" fill="hold"/>
                                        <p:tgtEl>
                                          <p:spTgt spid="1048619"/>
                                        </p:tgtEl>
                                        <p:attrNameLst>
                                          <p:attrName>ppt_h</p:attrName>
                                        </p:attrNameLst>
                                      </p:cBhvr>
                                      <p:tavLst>
                                        <p:tav tm="0">
                                          <p:val>
                                            <p:fltVal val="0"/>
                                          </p:val>
                                        </p:tav>
                                        <p:tav tm="100000">
                                          <p:val>
                                            <p:strVal val="#ppt_h"/>
                                          </p:val>
                                        </p:tav>
                                      </p:tavLst>
                                    </p:anim>
                                    <p:anim calcmode="lin" valueType="num">
                                      <p:cBhvr>
                                        <p:cTn id="9" dur="500" fill="hold"/>
                                        <p:tgtEl>
                                          <p:spTgt spid="1048619"/>
                                        </p:tgtEl>
                                        <p:attrNameLst>
                                          <p:attrName>style.rotation</p:attrName>
                                        </p:attrNameLst>
                                      </p:cBhvr>
                                      <p:tavLst>
                                        <p:tav tm="0">
                                          <p:val>
                                            <p:fltVal val="360"/>
                                          </p:val>
                                        </p:tav>
                                        <p:tav tm="100000">
                                          <p:val>
                                            <p:fltVal val="0"/>
                                          </p:val>
                                        </p:tav>
                                      </p:tavLst>
                                    </p:anim>
                                    <p:animEffect transition="in" filter="fade">
                                      <p:cBhvr>
                                        <p:cTn id="10" dur="500"/>
                                        <p:tgtEl>
                                          <p:spTgt spid="1048619"/>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4" fill="hold" nodeType="clickEffect">
                                  <p:stCondLst>
                                    <p:cond delay="0"/>
                                  </p:stCondLst>
                                  <p:childTnLst>
                                    <p:set>
                                      <p:cBhvr>
                                        <p:cTn id="14" dur="1" fill="hold">
                                          <p:stCondLst>
                                            <p:cond delay="0"/>
                                          </p:stCondLst>
                                        </p:cTn>
                                        <p:tgtEl>
                                          <p:spTgt spid="1048620">
                                            <p:txEl>
                                              <p:pRg st="0" end="0"/>
                                            </p:txEl>
                                          </p:spTgt>
                                        </p:tgtEl>
                                        <p:attrNameLst>
                                          <p:attrName>style.visibility</p:attrName>
                                        </p:attrNameLst>
                                      </p:cBhvr>
                                      <p:to>
                                        <p:strVal val="visible"/>
                                      </p:to>
                                    </p:set>
                                    <p:animEffect transition="in" filter="wheel(4)">
                                      <p:cBhvr>
                                        <p:cTn id="15" dur="2000"/>
                                        <p:tgtEl>
                                          <p:spTgt spid="1048620">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6" fill="hold" nodeType="clickEffect">
                                  <p:stCondLst>
                                    <p:cond delay="0"/>
                                  </p:stCondLst>
                                  <p:childTnLst>
                                    <p:set>
                                      <p:cBhvr>
                                        <p:cTn id="19" dur="1" fill="hold">
                                          <p:stCondLst>
                                            <p:cond delay="0"/>
                                          </p:stCondLst>
                                        </p:cTn>
                                        <p:tgtEl>
                                          <p:spTgt spid="1048620">
                                            <p:txEl>
                                              <p:pRg st="1" end="1"/>
                                            </p:txEl>
                                          </p:spTgt>
                                        </p:tgtEl>
                                        <p:attrNameLst>
                                          <p:attrName>style.visibility</p:attrName>
                                        </p:attrNameLst>
                                      </p:cBhvr>
                                      <p:to>
                                        <p:strVal val="visible"/>
                                      </p:to>
                                    </p:set>
                                    <p:animEffect transition="in" filter="barn(inHorizontal)">
                                      <p:cBhvr>
                                        <p:cTn id="20" dur="500"/>
                                        <p:tgtEl>
                                          <p:spTgt spid="1048620">
                                            <p:txEl>
                                              <p:pRg st="1" end="1"/>
                                            </p:txEl>
                                          </p:spTgt>
                                        </p:tgtEl>
                                      </p:cBhvr>
                                    </p:animEffect>
                                  </p:childTnLst>
                                </p:cTn>
                              </p:par>
                              <p:par>
                                <p:cTn id="21" presetID="16" presetClass="entr" presetSubtype="26" fill="hold" nodeType="withEffect">
                                  <p:stCondLst>
                                    <p:cond delay="0"/>
                                  </p:stCondLst>
                                  <p:childTnLst>
                                    <p:set>
                                      <p:cBhvr>
                                        <p:cTn id="22" dur="1" fill="hold">
                                          <p:stCondLst>
                                            <p:cond delay="0"/>
                                          </p:stCondLst>
                                        </p:cTn>
                                        <p:tgtEl>
                                          <p:spTgt spid="1048620">
                                            <p:txEl>
                                              <p:pRg st="2" end="2"/>
                                            </p:txEl>
                                          </p:spTgt>
                                        </p:tgtEl>
                                        <p:attrNameLst>
                                          <p:attrName>style.visibility</p:attrName>
                                        </p:attrNameLst>
                                      </p:cBhvr>
                                      <p:to>
                                        <p:strVal val="visible"/>
                                      </p:to>
                                    </p:set>
                                    <p:animEffect transition="in" filter="barn(inHorizontal)">
                                      <p:cBhvr>
                                        <p:cTn id="23" dur="500"/>
                                        <p:tgtEl>
                                          <p:spTgt spid="1048620">
                                            <p:txEl>
                                              <p:pRg st="2" end="2"/>
                                            </p:txEl>
                                          </p:spTgt>
                                        </p:tgtEl>
                                      </p:cBhvr>
                                    </p:animEffect>
                                  </p:childTnLst>
                                </p:cTn>
                              </p:par>
                              <p:par>
                                <p:cTn id="24" presetID="16" presetClass="entr" presetSubtype="26" fill="hold" nodeType="withEffect">
                                  <p:stCondLst>
                                    <p:cond delay="0"/>
                                  </p:stCondLst>
                                  <p:childTnLst>
                                    <p:set>
                                      <p:cBhvr>
                                        <p:cTn id="25" dur="1" fill="hold">
                                          <p:stCondLst>
                                            <p:cond delay="0"/>
                                          </p:stCondLst>
                                        </p:cTn>
                                        <p:tgtEl>
                                          <p:spTgt spid="1048620">
                                            <p:txEl>
                                              <p:pRg st="3" end="3"/>
                                            </p:txEl>
                                          </p:spTgt>
                                        </p:tgtEl>
                                        <p:attrNameLst>
                                          <p:attrName>style.visibility</p:attrName>
                                        </p:attrNameLst>
                                      </p:cBhvr>
                                      <p:to>
                                        <p:strVal val="visible"/>
                                      </p:to>
                                    </p:set>
                                    <p:animEffect transition="in" filter="barn(inHorizontal)">
                                      <p:cBhvr>
                                        <p:cTn id="26" dur="500"/>
                                        <p:tgtEl>
                                          <p:spTgt spid="1048620">
                                            <p:txEl>
                                              <p:pRg st="3" end="3"/>
                                            </p:txEl>
                                          </p:spTgt>
                                        </p:tgtEl>
                                      </p:cBhvr>
                                    </p:animEffect>
                                  </p:childTnLst>
                                </p:cTn>
                              </p:par>
                              <p:par>
                                <p:cTn id="27" presetID="16" presetClass="entr" presetSubtype="26" fill="hold" nodeType="withEffect">
                                  <p:stCondLst>
                                    <p:cond delay="0"/>
                                  </p:stCondLst>
                                  <p:childTnLst>
                                    <p:set>
                                      <p:cBhvr>
                                        <p:cTn id="28" dur="1" fill="hold">
                                          <p:stCondLst>
                                            <p:cond delay="0"/>
                                          </p:stCondLst>
                                        </p:cTn>
                                        <p:tgtEl>
                                          <p:spTgt spid="1048620">
                                            <p:txEl>
                                              <p:pRg st="4" end="4"/>
                                            </p:txEl>
                                          </p:spTgt>
                                        </p:tgtEl>
                                        <p:attrNameLst>
                                          <p:attrName>style.visibility</p:attrName>
                                        </p:attrNameLst>
                                      </p:cBhvr>
                                      <p:to>
                                        <p:strVal val="visible"/>
                                      </p:to>
                                    </p:set>
                                    <p:animEffect transition="in" filter="barn(inHorizontal)">
                                      <p:cBhvr>
                                        <p:cTn id="29" dur="500"/>
                                        <p:tgtEl>
                                          <p:spTgt spid="1048620">
                                            <p:txEl>
                                              <p:pRg st="4" end="4"/>
                                            </p:txEl>
                                          </p:spTgt>
                                        </p:tgtEl>
                                      </p:cBhvr>
                                    </p:animEffect>
                                  </p:childTnLst>
                                </p:cTn>
                              </p:par>
                              <p:par>
                                <p:cTn id="30" presetID="16" presetClass="entr" presetSubtype="26" fill="hold" nodeType="withEffect">
                                  <p:stCondLst>
                                    <p:cond delay="0"/>
                                  </p:stCondLst>
                                  <p:childTnLst>
                                    <p:set>
                                      <p:cBhvr>
                                        <p:cTn id="31" dur="1" fill="hold">
                                          <p:stCondLst>
                                            <p:cond delay="0"/>
                                          </p:stCondLst>
                                        </p:cTn>
                                        <p:tgtEl>
                                          <p:spTgt spid="1048620">
                                            <p:txEl>
                                              <p:pRg st="5" end="5"/>
                                            </p:txEl>
                                          </p:spTgt>
                                        </p:tgtEl>
                                        <p:attrNameLst>
                                          <p:attrName>style.visibility</p:attrName>
                                        </p:attrNameLst>
                                      </p:cBhvr>
                                      <p:to>
                                        <p:strVal val="visible"/>
                                      </p:to>
                                    </p:set>
                                    <p:animEffect transition="in" filter="barn(inHorizontal)">
                                      <p:cBhvr>
                                        <p:cTn id="32" dur="500"/>
                                        <p:tgtEl>
                                          <p:spTgt spid="1048620">
                                            <p:txEl>
                                              <p:pRg st="5" end="5"/>
                                            </p:txEl>
                                          </p:spTgt>
                                        </p:tgtEl>
                                      </p:cBhvr>
                                    </p:animEffect>
                                  </p:childTnLst>
                                </p:cTn>
                              </p:par>
                              <p:par>
                                <p:cTn id="33" presetID="16" presetClass="entr" presetSubtype="26" fill="hold" nodeType="withEffect">
                                  <p:stCondLst>
                                    <p:cond delay="0"/>
                                  </p:stCondLst>
                                  <p:childTnLst>
                                    <p:set>
                                      <p:cBhvr>
                                        <p:cTn id="34" dur="1" fill="hold">
                                          <p:stCondLst>
                                            <p:cond delay="0"/>
                                          </p:stCondLst>
                                        </p:cTn>
                                        <p:tgtEl>
                                          <p:spTgt spid="1048620">
                                            <p:txEl>
                                              <p:pRg st="6" end="6"/>
                                            </p:txEl>
                                          </p:spTgt>
                                        </p:tgtEl>
                                        <p:attrNameLst>
                                          <p:attrName>style.visibility</p:attrName>
                                        </p:attrNameLst>
                                      </p:cBhvr>
                                      <p:to>
                                        <p:strVal val="visible"/>
                                      </p:to>
                                    </p:set>
                                    <p:animEffect transition="in" filter="barn(inHorizontal)">
                                      <p:cBhvr>
                                        <p:cTn id="35" dur="500"/>
                                        <p:tgtEl>
                                          <p:spTgt spid="1048620">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619"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8621" name="Rectangle 2"/>
          <p:cNvSpPr>
            <a:spLocks noGrp="1" noChangeArrowheads="1"/>
          </p:cNvSpPr>
          <p:nvPr>
            <p:ph type="title"/>
          </p:nvPr>
        </p:nvSpPr>
        <p:spPr/>
        <p:txBody>
          <a:bodyPr/>
          <a:lstStyle/>
          <a:p>
            <a:pPr eaLnBrk="1" hangingPunct="1"/>
            <a:r>
              <a:rPr lang="en-US" b="1" smtClean="0"/>
              <a:t>Production Concept</a:t>
            </a:r>
            <a:r>
              <a:rPr lang="en-US" smtClean="0"/>
              <a:t> </a:t>
            </a:r>
          </a:p>
        </p:txBody>
      </p:sp>
      <p:sp>
        <p:nvSpPr>
          <p:cNvPr id="1048622" name="Rectangle 3"/>
          <p:cNvSpPr>
            <a:spLocks noGrp="1" noChangeArrowheads="1"/>
          </p:cNvSpPr>
          <p:nvPr>
            <p:ph idx="1"/>
          </p:nvPr>
        </p:nvSpPr>
        <p:spPr/>
        <p:txBody>
          <a:bodyPr/>
          <a:lstStyle/>
          <a:p>
            <a:pPr algn="just" eaLnBrk="1" hangingPunct="1">
              <a:buFont typeface="Wingdings" pitchFamily="2" charset="2"/>
              <a:buNone/>
            </a:pPr>
            <a:r>
              <a:rPr lang="en-US" smtClean="0"/>
              <a:t>  The philosophy that consumers will favour products that are available and highly affordable and that management should therefore focus on improving production and distribution efficiency.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048621"/>
                                        </p:tgtEl>
                                        <p:attrNameLst>
                                          <p:attrName>style.visibility</p:attrName>
                                        </p:attrNameLst>
                                      </p:cBhvr>
                                      <p:to>
                                        <p:strVal val="visible"/>
                                      </p:to>
                                    </p:set>
                                    <p:animEffect transition="in" filter="diamond(in)">
                                      <p:cBhvr>
                                        <p:cTn id="7" dur="2000"/>
                                        <p:tgtEl>
                                          <p:spTgt spid="1048621"/>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048622">
                                            <p:txEl>
                                              <p:pRg st="0" end="0"/>
                                            </p:txEl>
                                          </p:spTgt>
                                        </p:tgtEl>
                                        <p:attrNameLst>
                                          <p:attrName>style.visibility</p:attrName>
                                        </p:attrNameLst>
                                      </p:cBhvr>
                                      <p:to>
                                        <p:strVal val="visible"/>
                                      </p:to>
                                    </p:set>
                                    <p:animEffect transition="in" filter="box(out)">
                                      <p:cBhvr>
                                        <p:cTn id="12" dur="500"/>
                                        <p:tgtEl>
                                          <p:spTgt spid="104862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621" grpId="0"/>
      <p:bldP spid="1048622" grpId="0" build="p"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8623" name="Rectangle 2"/>
          <p:cNvSpPr>
            <a:spLocks noGrp="1" noChangeArrowheads="1"/>
          </p:cNvSpPr>
          <p:nvPr>
            <p:ph type="title"/>
          </p:nvPr>
        </p:nvSpPr>
        <p:spPr/>
        <p:txBody>
          <a:bodyPr/>
          <a:lstStyle/>
          <a:p>
            <a:pPr eaLnBrk="1" hangingPunct="1"/>
            <a:r>
              <a:rPr lang="en-US" b="1" smtClean="0">
                <a:cs typeface="Nazanin" pitchFamily="10" charset="-78"/>
              </a:rPr>
              <a:t>Product Concept</a:t>
            </a:r>
          </a:p>
        </p:txBody>
      </p:sp>
      <p:sp>
        <p:nvSpPr>
          <p:cNvPr id="1048624" name="Rectangle 3"/>
          <p:cNvSpPr>
            <a:spLocks noGrp="1" noChangeArrowheads="1"/>
          </p:cNvSpPr>
          <p:nvPr>
            <p:ph idx="1"/>
          </p:nvPr>
        </p:nvSpPr>
        <p:spPr/>
        <p:txBody>
          <a:bodyPr/>
          <a:lstStyle/>
          <a:p>
            <a:pPr algn="just" eaLnBrk="1" hangingPunct="1">
              <a:buFont typeface="Wingdings" pitchFamily="2" charset="2"/>
              <a:buNone/>
            </a:pPr>
            <a:r>
              <a:rPr lang="en-US" smtClean="0">
                <a:cs typeface="Nazanin" pitchFamily="10" charset="-78"/>
              </a:rPr>
              <a:t>  The philosophy that consumers will favour products that offer the most quality, performance, and innovative features.</a:t>
            </a:r>
          </a:p>
          <a:p>
            <a:pPr eaLnBrk="1" hangingPunct="1"/>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048623"/>
                                        </p:tgtEl>
                                        <p:attrNameLst>
                                          <p:attrName>style.visibility</p:attrName>
                                        </p:attrNameLst>
                                      </p:cBhvr>
                                      <p:to>
                                        <p:strVal val="visible"/>
                                      </p:to>
                                    </p:set>
                                    <p:animEffect transition="in" filter="wheel(4)">
                                      <p:cBhvr>
                                        <p:cTn id="7" dur="2000"/>
                                        <p:tgtEl>
                                          <p:spTgt spid="1048623"/>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1048624">
                                            <p:txEl>
                                              <p:pRg st="0" end="0"/>
                                            </p:txEl>
                                          </p:spTgt>
                                        </p:tgtEl>
                                        <p:attrNameLst>
                                          <p:attrName>style.visibility</p:attrName>
                                        </p:attrNameLst>
                                      </p:cBhvr>
                                      <p:to>
                                        <p:strVal val="visible"/>
                                      </p:to>
                                    </p:set>
                                    <p:anim calcmode="lin" valueType="num">
                                      <p:cBhvr additive="base">
                                        <p:cTn id="12" dur="500" fill="hold"/>
                                        <p:tgtEl>
                                          <p:spTgt spid="1048624">
                                            <p:txEl>
                                              <p:pRg st="0" end="0"/>
                                            </p:txEl>
                                          </p:spTgt>
                                        </p:tgtEl>
                                        <p:attrNameLst>
                                          <p:attrName>ppt_x</p:attrName>
                                        </p:attrNameLst>
                                      </p:cBhvr>
                                      <p:tavLst>
                                        <p:tav tm="0">
                                          <p:val>
                                            <p:strVal val="0-#ppt_w/2"/>
                                          </p:val>
                                        </p:tav>
                                        <p:tav tm="100000">
                                          <p:val>
                                            <p:strVal val="#ppt_x"/>
                                          </p:val>
                                        </p:tav>
                                      </p:tavLst>
                                    </p:anim>
                                    <p:anim calcmode="lin" valueType="num">
                                      <p:cBhvr additive="base">
                                        <p:cTn id="13" dur="500" fill="hold"/>
                                        <p:tgtEl>
                                          <p:spTgt spid="1048624">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623" grpId="0"/>
      <p:bldP spid="1048624"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8625" name="Rectangle 2"/>
          <p:cNvSpPr>
            <a:spLocks noGrp="1" noChangeArrowheads="1"/>
          </p:cNvSpPr>
          <p:nvPr>
            <p:ph type="title"/>
          </p:nvPr>
        </p:nvSpPr>
        <p:spPr/>
        <p:txBody>
          <a:bodyPr/>
          <a:lstStyle/>
          <a:p>
            <a:pPr eaLnBrk="1" hangingPunct="1"/>
            <a:r>
              <a:rPr lang="en-US" b="1" smtClean="0"/>
              <a:t>Selling Concept</a:t>
            </a:r>
            <a:r>
              <a:rPr lang="en-US" smtClean="0"/>
              <a:t> </a:t>
            </a:r>
          </a:p>
        </p:txBody>
      </p:sp>
      <p:sp>
        <p:nvSpPr>
          <p:cNvPr id="1048626" name="Rectangle 3"/>
          <p:cNvSpPr>
            <a:spLocks noGrp="1" noChangeArrowheads="1"/>
          </p:cNvSpPr>
          <p:nvPr>
            <p:ph idx="1"/>
          </p:nvPr>
        </p:nvSpPr>
        <p:spPr/>
        <p:txBody>
          <a:bodyPr/>
          <a:lstStyle/>
          <a:p>
            <a:pPr eaLnBrk="1" hangingPunct="1">
              <a:buFont typeface="Wingdings" pitchFamily="2" charset="2"/>
              <a:buNone/>
            </a:pPr>
            <a:r>
              <a:rPr lang="en-US" smtClean="0"/>
              <a:t>  The idea that consumers will not buy enough of the organization</a:t>
            </a:r>
            <a:r>
              <a:rPr lang="en-US" smtClean="0">
                <a:latin typeface="Times New Roman" pitchFamily="18" charset="0"/>
              </a:rPr>
              <a:t>’</a:t>
            </a:r>
            <a:r>
              <a:rPr lang="en-US" smtClean="0"/>
              <a:t>s products unless the organization undertakes a large </a:t>
            </a:r>
            <a:r>
              <a:rPr lang="en-US" smtClean="0">
                <a:latin typeface="Times New Roman" pitchFamily="18" charset="0"/>
              </a:rPr>
              <a:t>–</a:t>
            </a:r>
            <a:r>
              <a:rPr lang="en-US" smtClean="0"/>
              <a:t> scale selling and promotion effort.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1048625"/>
                                        </p:tgtEl>
                                        <p:attrNameLst>
                                          <p:attrName>style.visibility</p:attrName>
                                        </p:attrNameLst>
                                      </p:cBhvr>
                                      <p:to>
                                        <p:strVal val="visible"/>
                                      </p:to>
                                    </p:set>
                                    <p:animEffect transition="in" filter="wheel(4)">
                                      <p:cBhvr>
                                        <p:cTn id="7" dur="2000"/>
                                        <p:tgtEl>
                                          <p:spTgt spid="104862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048626">
                                            <p:txEl>
                                              <p:pRg st="0" end="0"/>
                                            </p:txEl>
                                          </p:spTgt>
                                        </p:tgtEl>
                                        <p:attrNameLst>
                                          <p:attrName>style.visibility</p:attrName>
                                        </p:attrNameLst>
                                      </p:cBhvr>
                                      <p:to>
                                        <p:strVal val="visible"/>
                                      </p:to>
                                    </p:set>
                                    <p:animEffect transition="in" filter="wipe(up)">
                                      <p:cBhvr>
                                        <p:cTn id="12" dur="500"/>
                                        <p:tgtEl>
                                          <p:spTgt spid="104862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625" grpId="0"/>
      <p:bldP spid="1048626"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48627" name="Rectangle 2"/>
          <p:cNvSpPr>
            <a:spLocks noGrp="1" noChangeArrowheads="1"/>
          </p:cNvSpPr>
          <p:nvPr>
            <p:ph type="title"/>
          </p:nvPr>
        </p:nvSpPr>
        <p:spPr/>
        <p:txBody>
          <a:bodyPr/>
          <a:lstStyle/>
          <a:p>
            <a:pPr eaLnBrk="1" hangingPunct="1"/>
            <a:r>
              <a:rPr lang="en-US" b="1" smtClean="0"/>
              <a:t>Marketing Concept</a:t>
            </a:r>
            <a:r>
              <a:rPr lang="en-US" smtClean="0"/>
              <a:t> </a:t>
            </a:r>
          </a:p>
        </p:txBody>
      </p:sp>
      <p:sp>
        <p:nvSpPr>
          <p:cNvPr id="1048628" name="Rectangle 3"/>
          <p:cNvSpPr>
            <a:spLocks noGrp="1" noChangeArrowheads="1"/>
          </p:cNvSpPr>
          <p:nvPr>
            <p:ph idx="1"/>
          </p:nvPr>
        </p:nvSpPr>
        <p:spPr/>
        <p:txBody>
          <a:bodyPr/>
          <a:lstStyle/>
          <a:p>
            <a:pPr eaLnBrk="1" hangingPunct="1">
              <a:buFont typeface="Wingdings" pitchFamily="2" charset="2"/>
              <a:buNone/>
            </a:pPr>
            <a:r>
              <a:rPr lang="en-US" smtClean="0"/>
              <a:t>  The marketing management philosophy that holds that achieving organizational goals depends on determining the needs and wants of target markets and delivering the desired satisfactions more effectively and efficiently than competitors do.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1048627"/>
                                        </p:tgtEl>
                                        <p:attrNameLst>
                                          <p:attrName>style.visibility</p:attrName>
                                        </p:attrNameLst>
                                      </p:cBhvr>
                                      <p:to>
                                        <p:strVal val="visible"/>
                                      </p:to>
                                    </p:set>
                                    <p:anim calcmode="lin" valueType="num">
                                      <p:cBhvr>
                                        <p:cTn id="7" dur="500" fill="hold"/>
                                        <p:tgtEl>
                                          <p:spTgt spid="1048627"/>
                                        </p:tgtEl>
                                        <p:attrNameLst>
                                          <p:attrName>ppt_w</p:attrName>
                                        </p:attrNameLst>
                                      </p:cBhvr>
                                      <p:tavLst>
                                        <p:tav tm="0">
                                          <p:val>
                                            <p:fltVal val="0"/>
                                          </p:val>
                                        </p:tav>
                                        <p:tav tm="100000">
                                          <p:val>
                                            <p:strVal val="#ppt_w"/>
                                          </p:val>
                                        </p:tav>
                                      </p:tavLst>
                                    </p:anim>
                                    <p:anim calcmode="lin" valueType="num">
                                      <p:cBhvr>
                                        <p:cTn id="8" dur="500" fill="hold"/>
                                        <p:tgtEl>
                                          <p:spTgt spid="1048627"/>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8" presetClass="entr" presetSubtype="12" fill="hold" grpId="0" nodeType="clickEffect">
                                  <p:stCondLst>
                                    <p:cond delay="0"/>
                                  </p:stCondLst>
                                  <p:childTnLst>
                                    <p:set>
                                      <p:cBhvr>
                                        <p:cTn id="12" dur="1" fill="hold">
                                          <p:stCondLst>
                                            <p:cond delay="0"/>
                                          </p:stCondLst>
                                        </p:cTn>
                                        <p:tgtEl>
                                          <p:spTgt spid="1048628">
                                            <p:txEl>
                                              <p:pRg st="0" end="0"/>
                                            </p:txEl>
                                          </p:spTgt>
                                        </p:tgtEl>
                                        <p:attrNameLst>
                                          <p:attrName>style.visibility</p:attrName>
                                        </p:attrNameLst>
                                      </p:cBhvr>
                                      <p:to>
                                        <p:strVal val="visible"/>
                                      </p:to>
                                    </p:set>
                                    <p:animEffect transition="in" filter="strips(downLeft)">
                                      <p:cBhvr>
                                        <p:cTn id="13" dur="500"/>
                                        <p:tgtEl>
                                          <p:spTgt spid="104862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627" grpId="0"/>
      <p:bldP spid="1048628" grpId="0" build="p" autoUpdateAnimBg="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435</Words>
  <Application>Microsoft Office PowerPoint</Application>
  <PresentationFormat>On-screen Show (4:3)</PresentationFormat>
  <Paragraphs>79</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Flow</vt:lpstr>
      <vt:lpstr>MARKETING MANAGEMENT</vt:lpstr>
      <vt:lpstr>Slide 2</vt:lpstr>
      <vt:lpstr>Marketing Management</vt:lpstr>
      <vt:lpstr>Marketing Management Involves: </vt:lpstr>
      <vt:lpstr>MARKETING MANAGEMENT PHILOSOPHIES </vt:lpstr>
      <vt:lpstr>Production Concept </vt:lpstr>
      <vt:lpstr>Product Concept</vt:lpstr>
      <vt:lpstr>Selling Concept </vt:lpstr>
      <vt:lpstr>Marketing Concept </vt:lpstr>
      <vt:lpstr>Slide 10</vt:lpstr>
      <vt:lpstr>Societal Marketing Concept </vt:lpstr>
      <vt:lpstr>Three Considerations Underlying The Societal Marketing</vt:lpstr>
      <vt:lpstr>MARKETING CHALLENGES INTO THE NEW CENTURY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MARKETING MANAGEMENT</dc:title>
  <dc:creator>Ashutosh</dc:creator>
  <cp:lastModifiedBy>Ashutosh</cp:lastModifiedBy>
  <cp:revision>1</cp:revision>
  <dcterms:created xsi:type="dcterms:W3CDTF">2006-08-15T13:00:00Z</dcterms:created>
  <dcterms:modified xsi:type="dcterms:W3CDTF">2020-04-12T09:34:02Z</dcterms:modified>
</cp:coreProperties>
</file>