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CA911A-2EC4-46E5-B27E-3539FC6F175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76B3FAD-E78F-4DC6-9D6D-5991082C81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676399"/>
          </a:xfrm>
        </p:spPr>
        <p:txBody>
          <a:bodyPr/>
          <a:lstStyle/>
          <a:p>
            <a:pPr algn="ctr"/>
            <a:r>
              <a:rPr lang="en-US" dirty="0" smtClean="0"/>
              <a:t>Formulating Marketing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276600"/>
            <a:ext cx="7391400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Prof(Dr) B.L. </a:t>
            </a:r>
            <a:r>
              <a:rPr lang="en-US" dirty="0" err="1" smtClean="0"/>
              <a:t>Verma</a:t>
            </a:r>
            <a:endParaRPr lang="en-US" dirty="0" smtClean="0"/>
          </a:p>
          <a:p>
            <a:pPr algn="l"/>
            <a:r>
              <a:rPr lang="en-US" dirty="0" smtClean="0"/>
              <a:t>Professor</a:t>
            </a:r>
          </a:p>
          <a:p>
            <a:pPr algn="l"/>
            <a:r>
              <a:rPr lang="en-US" dirty="0" smtClean="0"/>
              <a:t>Department of Business Administration</a:t>
            </a:r>
          </a:p>
          <a:p>
            <a:pPr algn="l"/>
            <a:r>
              <a:rPr lang="en-US" dirty="0" smtClean="0"/>
              <a:t>UCCMS,MLSU,UDAIPUR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458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2800" b="1" dirty="0"/>
              <a:t>8. Creating and Maintaining Suitable </a:t>
            </a:r>
            <a:r>
              <a:rPr lang="en-US" sz="2800" b="1" dirty="0" err="1"/>
              <a:t>Organisation</a:t>
            </a:r>
            <a:r>
              <a:rPr lang="en-US" sz="2800" b="1" dirty="0"/>
              <a:t> Culture and Climate</a:t>
            </a:r>
            <a:r>
              <a:rPr lang="en-US" sz="2800" b="1" dirty="0" smtClean="0"/>
              <a:t>:</a:t>
            </a:r>
          </a:p>
          <a:p>
            <a:pPr algn="just" fontAlgn="base"/>
            <a:endParaRPr lang="en-US" sz="2800" b="1" dirty="0"/>
          </a:p>
          <a:p>
            <a:pPr algn="just" fontAlgn="base"/>
            <a:endParaRPr lang="en-US" sz="2800" b="1" dirty="0"/>
          </a:p>
          <a:p>
            <a:pPr algn="just" fontAlgn="base"/>
            <a:r>
              <a:rPr lang="en-US" sz="2800" dirty="0"/>
              <a:t>The structure does not work automatically. Top management and key position holders) in marketing department must create conducive </a:t>
            </a:r>
            <a:r>
              <a:rPr lang="en-US" sz="2800" dirty="0" err="1"/>
              <a:t>organisation</a:t>
            </a:r>
            <a:r>
              <a:rPr lang="en-US" sz="2800" dirty="0"/>
              <a:t> culture and climate in which people can perform their duties effectively. There must be frank and friendly work climate to generate team spirit.</a:t>
            </a:r>
          </a:p>
          <a:p>
            <a:pPr algn="just"/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534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Climate of confidence and trust boosts employees’ morale. </a:t>
            </a:r>
          </a:p>
          <a:p>
            <a:r>
              <a:rPr lang="en-US" sz="3200" dirty="0" smtClean="0"/>
              <a:t>In the same way, regularity, discipline, and order are equally necessary.</a:t>
            </a:r>
          </a:p>
          <a:p>
            <a:endParaRPr lang="en-US" sz="3200" dirty="0"/>
          </a:p>
          <a:p>
            <a:r>
              <a:rPr lang="en-US" sz="3200" dirty="0" smtClean="0"/>
              <a:t> There must be clear-cut reward and punishment policies and practices. Clear rules, suitable policies, systematic procedures, etc., are necessary for creating and maintaining </a:t>
            </a:r>
            <a:r>
              <a:rPr lang="en-US" sz="3200" smtClean="0"/>
              <a:t>healthy organization </a:t>
            </a:r>
            <a:r>
              <a:rPr lang="en-US" sz="3200" dirty="0" smtClean="0"/>
              <a:t>climate and culture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1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b="1" dirty="0"/>
              <a:t>1. Specification of Marketing Objectives:</a:t>
            </a:r>
          </a:p>
          <a:p>
            <a:pPr fontAlgn="base"/>
            <a:r>
              <a:rPr lang="en-US" sz="2400" dirty="0"/>
              <a:t>Marketing </a:t>
            </a:r>
            <a:r>
              <a:rPr lang="en-US" sz="2400" dirty="0" err="1"/>
              <a:t>organisation</a:t>
            </a:r>
            <a:r>
              <a:rPr lang="en-US" sz="2400" dirty="0"/>
              <a:t> process begins with specification of general and marketing objectives. A manager must know why the structure is needed. Types of objectives shape the structure. </a:t>
            </a:r>
            <a:endParaRPr lang="en-US" sz="2400" dirty="0" smtClean="0"/>
          </a:p>
          <a:p>
            <a:pPr fontAlgn="base"/>
            <a:endParaRPr lang="en-US" sz="2400" dirty="0"/>
          </a:p>
          <a:p>
            <a:pPr fontAlgn="base"/>
            <a:endParaRPr lang="en-US" sz="2400" dirty="0" smtClean="0"/>
          </a:p>
          <a:p>
            <a:pPr fontAlgn="base"/>
            <a:r>
              <a:rPr lang="en-US" sz="2400" dirty="0" smtClean="0"/>
              <a:t>There </a:t>
            </a:r>
            <a:r>
              <a:rPr lang="en-US" sz="2400" dirty="0"/>
              <a:t>may be many marketing objectives like customer satisfaction, market leadership, prestige and goodwill in market, maximizing sales volume and profits, etc. The structure must be capable of achieving the objectives.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endParaRPr lang="en-US" sz="3200" b="1" dirty="0" smtClean="0"/>
          </a:p>
          <a:p>
            <a:pPr algn="just" fontAlgn="base"/>
            <a:endParaRPr lang="en-US" sz="3200" b="1" dirty="0"/>
          </a:p>
          <a:p>
            <a:pPr algn="just" fontAlgn="base"/>
            <a:r>
              <a:rPr lang="en-US" sz="3200" b="1" dirty="0" smtClean="0"/>
              <a:t>2</a:t>
            </a:r>
            <a:r>
              <a:rPr lang="en-US" sz="3200" b="1" dirty="0"/>
              <a:t>. Listing of Marketing Activities:</a:t>
            </a:r>
          </a:p>
          <a:p>
            <a:pPr algn="just" fontAlgn="base"/>
            <a:r>
              <a:rPr lang="en-US" sz="3200" dirty="0"/>
              <a:t>Once objectives are specified, the next step calls for listing marketing activities. Irrespective of type of marketing division and decisions, a manager has to prepare a comprehensive list of all marketing activities. Note that important activities must not be missed and no activity should be repeated (duplicated).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304801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3. Classifying and Grouping of Marketing Activities: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762001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Now</a:t>
            </a:r>
            <a:r>
              <a:rPr lang="en-US" sz="2400" dirty="0"/>
              <a:t>, according to the nature and types of activities, they are to be classified or grouped into several groups or classes. They can be said as functions also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As a result, several groups of activities can be formed such as sales force activities, advertising activities, sales promotion activities, marketing research and information activities, etc.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Each </a:t>
            </a:r>
            <a:r>
              <a:rPr lang="en-US" sz="2400" dirty="0"/>
              <a:t>group must contain similar type of activities.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US" sz="2400" b="1" dirty="0" smtClean="0"/>
          </a:p>
          <a:p>
            <a:pPr fontAlgn="base"/>
            <a:r>
              <a:rPr lang="en-US" sz="2400" b="1" dirty="0" smtClean="0"/>
              <a:t>4</a:t>
            </a:r>
            <a:r>
              <a:rPr lang="en-US" sz="2400" b="1" dirty="0"/>
              <a:t>. Assigning Responsibilities:</a:t>
            </a:r>
          </a:p>
          <a:p>
            <a:pPr fontAlgn="base"/>
            <a:r>
              <a:rPr lang="en-US" sz="2400" dirty="0"/>
              <a:t>On the basis of various groups of activities, divisions or departments are formed. Each division deals with only a specific type of activities. </a:t>
            </a:r>
            <a:endParaRPr lang="en-US" sz="2400" dirty="0" smtClean="0"/>
          </a:p>
          <a:p>
            <a:pPr fontAlgn="base"/>
            <a:endParaRPr lang="en-US" sz="2400" dirty="0"/>
          </a:p>
          <a:p>
            <a:pPr fontAlgn="base"/>
            <a:endParaRPr lang="en-US" sz="2400" dirty="0" smtClean="0"/>
          </a:p>
          <a:p>
            <a:pPr fontAlgn="base"/>
            <a:endParaRPr lang="en-US" sz="2400" dirty="0"/>
          </a:p>
          <a:p>
            <a:pPr fontAlgn="base"/>
            <a:endParaRPr lang="en-US" sz="2400" dirty="0" smtClean="0"/>
          </a:p>
          <a:p>
            <a:pPr fontAlgn="base"/>
            <a:r>
              <a:rPr lang="en-US" sz="2400" dirty="0" smtClean="0"/>
              <a:t>General </a:t>
            </a:r>
            <a:r>
              <a:rPr lang="en-US" sz="2400" dirty="0"/>
              <a:t>Manager assigns responsibility of each department to a person. The person is solely responsible for the outcomes the department assigned to him. Now, every division or department has responsible officer.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153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/>
              <a:t>5. Delegation of Authority:</a:t>
            </a:r>
          </a:p>
          <a:p>
            <a:pPr fontAlgn="base"/>
            <a:r>
              <a:rPr lang="en-US" sz="2800" dirty="0"/>
              <a:t>Every responsible officer is equipped with sufficient authority. Authority is authorization to direct and order subordinates. Due to authority, one can take decisions independently</a:t>
            </a:r>
            <a:r>
              <a:rPr lang="en-US" sz="2800" dirty="0" smtClean="0"/>
              <a:t>.</a:t>
            </a:r>
          </a:p>
          <a:p>
            <a:pPr fontAlgn="base"/>
            <a:endParaRPr lang="en-US" sz="2800" dirty="0"/>
          </a:p>
          <a:p>
            <a:pPr fontAlgn="base"/>
            <a:r>
              <a:rPr lang="en-US" sz="2800" dirty="0" smtClean="0"/>
              <a:t> </a:t>
            </a:r>
            <a:r>
              <a:rPr lang="en-US" sz="2800" dirty="0"/>
              <a:t>Delegation moves from top to bottom. The superior delegates the authority to his subordinates. Various levels and positions come into being. There must be balance between authority and responsibility.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1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/>
              <a:t>6. Establishing Interrelations:</a:t>
            </a:r>
          </a:p>
          <a:p>
            <a:pPr fontAlgn="base"/>
            <a:r>
              <a:rPr lang="en-US" sz="2800" dirty="0"/>
              <a:t>After delegating authority to responsible marketing officers, now, interrelations are established</a:t>
            </a:r>
            <a:r>
              <a:rPr lang="en-US" sz="2800" dirty="0" smtClean="0"/>
              <a:t>.</a:t>
            </a:r>
          </a:p>
          <a:p>
            <a:pPr fontAlgn="base"/>
            <a:endParaRPr lang="en-US" sz="2800" dirty="0"/>
          </a:p>
          <a:p>
            <a:pPr fontAlgn="base"/>
            <a:endParaRPr lang="en-US" sz="2800" dirty="0" smtClean="0"/>
          </a:p>
          <a:p>
            <a:pPr fontAlgn="base"/>
            <a:endParaRPr lang="en-US" sz="2800" dirty="0"/>
          </a:p>
          <a:p>
            <a:pPr fontAlgn="base"/>
            <a:r>
              <a:rPr lang="en-US" sz="2800" dirty="0" smtClean="0"/>
              <a:t> </a:t>
            </a:r>
            <a:r>
              <a:rPr lang="en-US" sz="2800" dirty="0"/>
              <a:t>Interrelations indicate superior-subordinate relations. Horizontal and vertical relations are established. Statuses and positions are defined. Direction of communication is specified. Now, the structure is ready to work.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0"/>
            <a:ext cx="83058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8800" b="1" dirty="0"/>
              <a:t>7. Preparing </a:t>
            </a:r>
            <a:r>
              <a:rPr lang="en-US" sz="8800" b="1" dirty="0" smtClean="0"/>
              <a:t>Organization </a:t>
            </a:r>
            <a:r>
              <a:rPr lang="en-US" sz="8800" b="1" dirty="0"/>
              <a:t>Chart:</a:t>
            </a:r>
          </a:p>
          <a:p>
            <a:pPr algn="ctr"/>
            <a:r>
              <a:rPr lang="en-US" sz="8800" dirty="0"/>
              <a:t/>
            </a:r>
            <a:br>
              <a:rPr lang="en-US" sz="8800" dirty="0"/>
            </a:br>
            <a:endParaRPr lang="en-US" sz="8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1"/>
            <a:ext cx="8610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000" dirty="0" err="1"/>
              <a:t>Organisation</a:t>
            </a:r>
            <a:r>
              <a:rPr lang="en-US" sz="2000" dirty="0"/>
              <a:t> chart is a pictorial or diagrammatic presentation of interrelations among all employees working at different levels. Marketing </a:t>
            </a:r>
            <a:r>
              <a:rPr lang="en-US" sz="2000" dirty="0" err="1"/>
              <a:t>organisation</a:t>
            </a:r>
            <a:r>
              <a:rPr lang="en-US" sz="2000" dirty="0"/>
              <a:t> chart is considered as a supplementary or functional chart and it shows details about marketing department only</a:t>
            </a:r>
            <a:r>
              <a:rPr lang="en-US" sz="2000" dirty="0" smtClean="0"/>
              <a:t>.</a:t>
            </a:r>
          </a:p>
          <a:p>
            <a:pPr fontAlgn="base"/>
            <a:endParaRPr lang="en-US" sz="2000" dirty="0"/>
          </a:p>
          <a:p>
            <a:pPr fontAlgn="base"/>
            <a:endParaRPr lang="en-US" sz="2000" dirty="0"/>
          </a:p>
          <a:p>
            <a:pPr fontAlgn="base"/>
            <a:r>
              <a:rPr lang="en-US" sz="2000" dirty="0"/>
              <a:t>Way of presentation depends on general chart. The chart shows types of functions, levels in departments, way of communication, and title of every position holder. If </a:t>
            </a:r>
            <a:r>
              <a:rPr lang="en-US" sz="2000" dirty="0" err="1"/>
              <a:t>organisation</a:t>
            </a:r>
            <a:r>
              <a:rPr lang="en-US" sz="2000" dirty="0"/>
              <a:t> manual is prepared, it describes every position holder</a:t>
            </a:r>
            <a:r>
              <a:rPr lang="en-US" sz="2000" dirty="0" smtClean="0"/>
              <a:t>.</a:t>
            </a:r>
          </a:p>
          <a:p>
            <a:pPr fontAlgn="base"/>
            <a:endParaRPr lang="en-US" sz="2000" dirty="0"/>
          </a:p>
          <a:p>
            <a:pPr fontAlgn="base"/>
            <a:endParaRPr lang="en-US" sz="2000" dirty="0"/>
          </a:p>
          <a:p>
            <a:pPr fontAlgn="base"/>
            <a:r>
              <a:rPr lang="en-US" sz="2000" dirty="0"/>
              <a:t>Here, it is decided what type of marketing structure is suitable. Based on size of operations, type of products, and geographical areas, an appropriate marketing structure is selected. Various options include product </a:t>
            </a:r>
            <a:r>
              <a:rPr lang="en-US" sz="2000" dirty="0" err="1"/>
              <a:t>organisation</a:t>
            </a:r>
            <a:r>
              <a:rPr lang="en-US" sz="2000" dirty="0"/>
              <a:t>, geographical </a:t>
            </a:r>
            <a:r>
              <a:rPr lang="en-US" sz="2000" dirty="0" err="1"/>
              <a:t>organisation</a:t>
            </a:r>
            <a:r>
              <a:rPr lang="en-US" sz="2000" dirty="0"/>
              <a:t>, functional </a:t>
            </a:r>
            <a:r>
              <a:rPr lang="en-US" sz="2000" dirty="0" err="1"/>
              <a:t>organisation</a:t>
            </a:r>
            <a:r>
              <a:rPr lang="en-US" sz="2000" dirty="0"/>
              <a:t>, matrix </a:t>
            </a:r>
            <a:r>
              <a:rPr lang="en-US" sz="2000" dirty="0" err="1"/>
              <a:t>organisation</a:t>
            </a:r>
            <a:r>
              <a:rPr lang="en-US" sz="2000" dirty="0"/>
              <a:t>, combined </a:t>
            </a:r>
            <a:r>
              <a:rPr lang="en-US" sz="2000" dirty="0" err="1"/>
              <a:t>organisation</a:t>
            </a:r>
            <a:r>
              <a:rPr lang="en-US" sz="2000" dirty="0"/>
              <a:t>, etc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672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Formulating Marketing Organization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Formulating Marketing Organization</dc:title>
  <dc:creator>Ashutosh</dc:creator>
  <cp:lastModifiedBy>Ashutosh</cp:lastModifiedBy>
  <cp:revision>5</cp:revision>
  <dcterms:created xsi:type="dcterms:W3CDTF">2020-04-17T08:40:47Z</dcterms:created>
  <dcterms:modified xsi:type="dcterms:W3CDTF">2020-04-17T08:57:10Z</dcterms:modified>
</cp:coreProperties>
</file>