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25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8531EDC8-2FFE-40B5-9499-6B403FC301AE}" type="datetimeFigureOut">
              <a:rPr lang="en-US" smtClean="0"/>
              <a:t>4/15/2020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8FCB8C6D-746A-43BA-8188-9B04B81F6662}"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31EDC8-2FFE-40B5-9499-6B403FC301AE}"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B8C6D-746A-43BA-8188-9B04B81F666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31EDC8-2FFE-40B5-9499-6B403FC301AE}"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B8C6D-746A-43BA-8188-9B04B81F666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31EDC8-2FFE-40B5-9499-6B403FC301AE}"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B8C6D-746A-43BA-8188-9B04B81F666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531EDC8-2FFE-40B5-9499-6B403FC301AE}"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8FCB8C6D-746A-43BA-8188-9B04B81F666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531EDC8-2FFE-40B5-9499-6B403FC301AE}" type="datetimeFigureOut">
              <a:rPr lang="en-US" smtClean="0"/>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B8C6D-746A-43BA-8188-9B04B81F666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531EDC8-2FFE-40B5-9499-6B403FC301AE}" type="datetimeFigureOut">
              <a:rPr lang="en-US" smtClean="0"/>
              <a:t>4/15/2020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CB8C6D-746A-43BA-8188-9B04B81F666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531EDC8-2FFE-40B5-9499-6B403FC301AE}" type="datetimeFigureOut">
              <a:rPr lang="en-US" smtClean="0"/>
              <a:t>4/15/2020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CB8C6D-746A-43BA-8188-9B04B81F666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31EDC8-2FFE-40B5-9499-6B403FC301AE}" type="datetimeFigureOut">
              <a:rPr lang="en-US" smtClean="0"/>
              <a:t>4/15/2020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CB8C6D-746A-43BA-8188-9B04B81F666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531EDC8-2FFE-40B5-9499-6B403FC301AE}" type="datetimeFigureOut">
              <a:rPr lang="en-US" smtClean="0"/>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B8C6D-746A-43BA-8188-9B04B81F666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531EDC8-2FFE-40B5-9499-6B403FC301AE}" type="datetimeFigureOut">
              <a:rPr lang="en-US" smtClean="0"/>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B8C6D-746A-43BA-8188-9B04B81F666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531EDC8-2FFE-40B5-9499-6B403FC301AE}" type="datetimeFigureOut">
              <a:rPr lang="en-US" smtClean="0"/>
              <a:t>4/15/2020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8FCB8C6D-746A-43BA-8188-9B04B81F6662}"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772400" cy="2609851"/>
          </a:xfrm>
        </p:spPr>
        <p:txBody>
          <a:bodyPr>
            <a:normAutofit fontScale="90000"/>
          </a:bodyPr>
          <a:lstStyle/>
          <a:p>
            <a:r>
              <a:rPr lang="en-US" b="1" dirty="0" smtClean="0"/>
              <a:t>Characteristics  and steps of </a:t>
            </a:r>
            <a:r>
              <a:rPr lang="en-US" b="1" dirty="0"/>
              <a:t>Marketing Information System</a:t>
            </a:r>
            <a:br>
              <a:rPr lang="en-US" b="1" dirty="0"/>
            </a:br>
            <a:endParaRPr lang="en-US" dirty="0"/>
          </a:p>
        </p:txBody>
      </p:sp>
      <p:sp>
        <p:nvSpPr>
          <p:cNvPr id="3" name="Subtitle 2"/>
          <p:cNvSpPr>
            <a:spLocks noGrp="1"/>
          </p:cNvSpPr>
          <p:nvPr>
            <p:ph type="subTitle" idx="1"/>
          </p:nvPr>
        </p:nvSpPr>
        <p:spPr>
          <a:xfrm>
            <a:off x="228600" y="3331698"/>
            <a:ext cx="7543800" cy="3373902"/>
          </a:xfrm>
        </p:spPr>
        <p:txBody>
          <a:bodyPr>
            <a:normAutofit lnSpcReduction="10000"/>
          </a:bodyPr>
          <a:lstStyle/>
          <a:p>
            <a:pPr algn="l"/>
            <a:endParaRPr lang="en-US" dirty="0" smtClean="0"/>
          </a:p>
          <a:p>
            <a:pPr algn="l"/>
            <a:endParaRPr lang="en-US" dirty="0" smtClean="0"/>
          </a:p>
          <a:p>
            <a:pPr algn="l"/>
            <a:endParaRPr lang="en-US" dirty="0" smtClean="0"/>
          </a:p>
          <a:p>
            <a:pPr algn="l"/>
            <a:r>
              <a:rPr lang="en-US" dirty="0" smtClean="0"/>
              <a:t>Prof (Dr) </a:t>
            </a:r>
            <a:r>
              <a:rPr lang="en-US" dirty="0" err="1" smtClean="0"/>
              <a:t>B.L.Verma</a:t>
            </a:r>
            <a:endParaRPr lang="en-US" dirty="0" smtClean="0"/>
          </a:p>
          <a:p>
            <a:pPr algn="l"/>
            <a:r>
              <a:rPr lang="en-US" dirty="0" smtClean="0"/>
              <a:t>Professor</a:t>
            </a:r>
          </a:p>
          <a:p>
            <a:pPr algn="l"/>
            <a:r>
              <a:rPr lang="en-US" dirty="0" smtClean="0"/>
              <a:t>Department of Business Administration</a:t>
            </a:r>
          </a:p>
          <a:p>
            <a:pPr algn="l"/>
            <a:r>
              <a:rPr lang="en-US" dirty="0" smtClean="0"/>
              <a:t>UCCMS,MLSU, UDAIPUR</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0"/>
            <a:ext cx="8458200" cy="6370975"/>
          </a:xfrm>
          <a:prstGeom prst="rect">
            <a:avLst/>
          </a:prstGeom>
        </p:spPr>
        <p:txBody>
          <a:bodyPr wrap="square">
            <a:spAutoFit/>
          </a:bodyPr>
          <a:lstStyle/>
          <a:p>
            <a:pPr fontAlgn="base"/>
            <a:r>
              <a:rPr lang="en-US" sz="2400" dirty="0"/>
              <a:t>5. The gathered data is processed with the help of operations research techniques. Modem mathematical and statistical tools are available for problem-solving in the field of marketing</a:t>
            </a:r>
            <a:r>
              <a:rPr lang="en-US" sz="2400" dirty="0" smtClean="0"/>
              <a:t>.</a:t>
            </a:r>
          </a:p>
          <a:p>
            <a:pPr fontAlgn="base"/>
            <a:endParaRPr lang="en-US" sz="2400" dirty="0"/>
          </a:p>
          <a:p>
            <a:pPr fontAlgn="base"/>
            <a:r>
              <a:rPr lang="en-US" sz="2400" dirty="0"/>
              <a:t>6. MIS is a computer-based method of data collection, processing, and storage</a:t>
            </a:r>
            <a:r>
              <a:rPr lang="en-US" sz="2400" dirty="0" smtClean="0"/>
              <a:t>.</a:t>
            </a:r>
          </a:p>
          <a:p>
            <a:pPr fontAlgn="base"/>
            <a:endParaRPr lang="en-US" sz="2400" dirty="0"/>
          </a:p>
          <a:p>
            <a:pPr fontAlgn="base"/>
            <a:r>
              <a:rPr lang="en-US" sz="2400" dirty="0"/>
              <a:t>7. Management gets a steady flow of information on a regular basis — the right information, for the right people, at the right time and cost.</a:t>
            </a:r>
          </a:p>
          <a:p>
            <a:pPr fontAlgn="base"/>
            <a:r>
              <a:rPr lang="en-US" sz="2400" dirty="0"/>
              <a:t>8. Marketing Information System stands between the marketing environment and marketing decision-makers. Marketing data flows from the environment to the marketing information system. Marketing data is processed by the system and converted into marketing information flow, which goes to the marketers for decision-making</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533400"/>
            <a:ext cx="8305800" cy="5078313"/>
          </a:xfrm>
          <a:prstGeom prst="rect">
            <a:avLst/>
          </a:prstGeom>
        </p:spPr>
        <p:txBody>
          <a:bodyPr wrap="square">
            <a:spAutoFit/>
          </a:bodyPr>
          <a:lstStyle/>
          <a:p>
            <a:pPr algn="just"/>
            <a:endParaRPr lang="en-US" sz="3600" dirty="0" smtClean="0"/>
          </a:p>
          <a:p>
            <a:pPr algn="just"/>
            <a:r>
              <a:rPr lang="en-US" sz="3600" dirty="0" smtClean="0"/>
              <a:t>Today</a:t>
            </a:r>
            <a:r>
              <a:rPr lang="en-US" sz="3600" dirty="0"/>
              <a:t>, managers, with the help of specialists, can employ sophisticated mathematical and statistical techniques, such as simulation, allocation models, PERT network, inventory models, and similar quantitative models to </a:t>
            </a:r>
            <a:r>
              <a:rPr lang="en-US" sz="3600" dirty="0" err="1"/>
              <a:t>minimise</a:t>
            </a:r>
            <a:r>
              <a:rPr lang="en-US" sz="3600" dirty="0"/>
              <a:t> the risks of doing business in a real-time MIS environment.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457201"/>
            <a:ext cx="8610600" cy="5632311"/>
          </a:xfrm>
          <a:prstGeom prst="rect">
            <a:avLst/>
          </a:prstGeom>
        </p:spPr>
        <p:txBody>
          <a:bodyPr wrap="square">
            <a:spAutoFit/>
          </a:bodyPr>
          <a:lstStyle/>
          <a:p>
            <a:pPr fontAlgn="base"/>
            <a:r>
              <a:rPr lang="en-US" sz="2400" b="1" dirty="0"/>
              <a:t>Marketing Information System performs six functions, viz.:</a:t>
            </a:r>
            <a:endParaRPr lang="en-US" sz="2400" dirty="0"/>
          </a:p>
          <a:p>
            <a:pPr marL="457200" indent="-457200" fontAlgn="base">
              <a:buAutoNum type="arabicPeriod"/>
            </a:pPr>
            <a:r>
              <a:rPr lang="en-US" sz="2400" dirty="0" smtClean="0"/>
              <a:t>Assembling </a:t>
            </a:r>
            <a:r>
              <a:rPr lang="en-US" sz="2400" dirty="0"/>
              <a:t>of marketing data</a:t>
            </a:r>
            <a:r>
              <a:rPr lang="en-US" sz="2400" dirty="0" smtClean="0"/>
              <a:t>.</a:t>
            </a:r>
          </a:p>
          <a:p>
            <a:pPr marL="457200" indent="-457200" fontAlgn="base"/>
            <a:endParaRPr lang="en-US" sz="2400" dirty="0"/>
          </a:p>
          <a:p>
            <a:pPr fontAlgn="base"/>
            <a:r>
              <a:rPr lang="en-US" sz="2400" dirty="0"/>
              <a:t>2. Processing, i.e., editing, tabulating and summarizing the data</a:t>
            </a:r>
            <a:r>
              <a:rPr lang="en-US" sz="2400" dirty="0" smtClean="0"/>
              <a:t>.</a:t>
            </a:r>
          </a:p>
          <a:p>
            <a:pPr fontAlgn="base"/>
            <a:endParaRPr lang="en-US" sz="2400" dirty="0"/>
          </a:p>
          <a:p>
            <a:pPr fontAlgn="base"/>
            <a:r>
              <a:rPr lang="en-US" sz="2400" dirty="0"/>
              <a:t>3. Analyzing the data, i.e., filling out percentage, ratios, test of significance, etc</a:t>
            </a:r>
            <a:r>
              <a:rPr lang="en-US" sz="2400" dirty="0" smtClean="0"/>
              <a:t>.</a:t>
            </a:r>
          </a:p>
          <a:p>
            <a:pPr fontAlgn="base"/>
            <a:endParaRPr lang="en-US" sz="2400" dirty="0"/>
          </a:p>
          <a:p>
            <a:pPr fontAlgn="base"/>
            <a:r>
              <a:rPr lang="en-US" sz="2400" dirty="0"/>
              <a:t>4. Storage and retrieval, i.e., filing and indexing</a:t>
            </a:r>
            <a:r>
              <a:rPr lang="en-US" sz="2400" dirty="0" smtClean="0"/>
              <a:t>.</a:t>
            </a:r>
          </a:p>
          <a:p>
            <a:pPr fontAlgn="base"/>
            <a:endParaRPr lang="en-US" sz="2400" dirty="0"/>
          </a:p>
          <a:p>
            <a:pPr fontAlgn="base"/>
            <a:r>
              <a:rPr lang="en-US" sz="2400" dirty="0"/>
              <a:t>5. Evaluating regarding accuracy and reliability of data</a:t>
            </a:r>
            <a:r>
              <a:rPr lang="en-US" sz="2400" dirty="0" smtClean="0"/>
              <a:t>.</a:t>
            </a:r>
          </a:p>
          <a:p>
            <a:pPr fontAlgn="base"/>
            <a:endParaRPr lang="en-US" sz="2400" dirty="0"/>
          </a:p>
          <a:p>
            <a:pPr fontAlgn="base"/>
            <a:r>
              <a:rPr lang="en-US" sz="2400" dirty="0"/>
              <a:t>6. Dissemination or distribution of relevant and wanted information to decision makers.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186309"/>
          </a:xfrm>
          <a:prstGeom prst="rect">
            <a:avLst/>
          </a:prstGeom>
        </p:spPr>
        <p:txBody>
          <a:bodyPr wrap="square">
            <a:spAutoFit/>
          </a:bodyPr>
          <a:lstStyle/>
          <a:p>
            <a:pPr fontAlgn="base"/>
            <a:r>
              <a:rPr lang="en-US" sz="3600" b="1" dirty="0"/>
              <a:t>Marketing Information System – Steps: Define the </a:t>
            </a:r>
            <a:r>
              <a:rPr lang="en-US" sz="3600" b="1" dirty="0" smtClean="0"/>
              <a:t>System</a:t>
            </a:r>
          </a:p>
          <a:p>
            <a:pPr fontAlgn="base"/>
            <a:endParaRPr lang="en-US" sz="3600" b="1" dirty="0"/>
          </a:p>
          <a:p>
            <a:pPr fontAlgn="base"/>
            <a:r>
              <a:rPr lang="en-US" sz="3600" b="1" dirty="0" smtClean="0"/>
              <a:t> </a:t>
            </a:r>
            <a:r>
              <a:rPr lang="en-US" sz="3600" b="1" dirty="0"/>
              <a:t>Source and Frequency </a:t>
            </a:r>
            <a:r>
              <a:rPr lang="en-US" sz="3600" b="1" dirty="0" smtClean="0"/>
              <a:t>Identification</a:t>
            </a:r>
          </a:p>
          <a:p>
            <a:pPr fontAlgn="base"/>
            <a:endParaRPr lang="en-US" sz="3600" b="1" dirty="0" smtClean="0"/>
          </a:p>
          <a:p>
            <a:pPr fontAlgn="base"/>
            <a:endParaRPr lang="en-US" sz="3600" b="1" dirty="0"/>
          </a:p>
          <a:p>
            <a:pPr fontAlgn="base"/>
            <a:r>
              <a:rPr lang="en-US" sz="3600" b="1" dirty="0" smtClean="0"/>
              <a:t> </a:t>
            </a:r>
            <a:r>
              <a:rPr lang="en-US" sz="3600" b="1" dirty="0"/>
              <a:t>Format of MIS </a:t>
            </a:r>
            <a:endParaRPr lang="en-US" sz="3600" b="1" dirty="0" smtClean="0"/>
          </a:p>
          <a:p>
            <a:pPr fontAlgn="base"/>
            <a:endParaRPr lang="en-US" sz="3600" b="1" dirty="0" smtClean="0"/>
          </a:p>
          <a:p>
            <a:pPr fontAlgn="base"/>
            <a:endParaRPr lang="en-US" sz="3600" b="1" dirty="0"/>
          </a:p>
          <a:p>
            <a:pPr fontAlgn="base"/>
            <a:r>
              <a:rPr lang="en-US" sz="3600" b="1" dirty="0" err="1" smtClean="0"/>
              <a:t>Implemetation</a:t>
            </a:r>
            <a:endParaRPr lang="en-US" sz="3600" b="1" dirty="0"/>
          </a:p>
          <a:p>
            <a:r>
              <a:rPr lang="en-US" dirty="0" smtClean="0"/>
              <a:t/>
            </a:r>
            <a:br>
              <a:rPr lang="en-US" dirty="0" smtClean="0"/>
            </a:b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8600"/>
            <a:ext cx="8382000" cy="6678751"/>
          </a:xfrm>
          <a:prstGeom prst="rect">
            <a:avLst/>
          </a:prstGeom>
        </p:spPr>
        <p:txBody>
          <a:bodyPr wrap="square">
            <a:spAutoFit/>
          </a:bodyPr>
          <a:lstStyle/>
          <a:p>
            <a:pPr algn="just" fontAlgn="base"/>
            <a:r>
              <a:rPr lang="en-US" sz="2800" b="1" dirty="0"/>
              <a:t>Steps # 1. Define the System:</a:t>
            </a:r>
          </a:p>
          <a:p>
            <a:pPr algn="just" fontAlgn="base"/>
            <a:r>
              <a:rPr lang="en-US" sz="2800" dirty="0"/>
              <a:t>The system for which design is to be made has to be defined; in terms of elements, the relationship and its boundaries. The system may be the complete </a:t>
            </a:r>
            <a:r>
              <a:rPr lang="en-US" sz="2800" dirty="0" err="1"/>
              <a:t>organisation</a:t>
            </a:r>
            <a:r>
              <a:rPr lang="en-US" sz="2800" dirty="0"/>
              <a:t> consisting of all functions or only one or several functions</a:t>
            </a:r>
            <a:r>
              <a:rPr lang="en-US" sz="2800" dirty="0" smtClean="0"/>
              <a:t>.</a:t>
            </a:r>
          </a:p>
          <a:p>
            <a:pPr algn="just" fontAlgn="base"/>
            <a:endParaRPr lang="en-US" sz="2800" dirty="0"/>
          </a:p>
          <a:p>
            <a:pPr algn="just" fontAlgn="base"/>
            <a:r>
              <a:rPr lang="en-US" sz="2800" b="1" dirty="0"/>
              <a:t>Steps # 2. Source and Frequency Identification:</a:t>
            </a:r>
          </a:p>
          <a:p>
            <a:pPr algn="just" fontAlgn="base"/>
            <a:r>
              <a:rPr lang="en-US" sz="2800" dirty="0"/>
              <a:t>Once the information needs have been assessed, the source of this information and the frequency of reporting have to be identified. The source could be both external and internal, whereas the frequency could be based on the occurrence of the event or by exception.</a:t>
            </a:r>
          </a:p>
          <a:p>
            <a:r>
              <a:rPr lang="en-US" dirty="0" smtClean="0"/>
              <a:t/>
            </a:r>
            <a:br>
              <a:rPr lang="en-US" dirty="0" smtClean="0"/>
            </a:b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1"/>
            <a:ext cx="8305800" cy="6247864"/>
          </a:xfrm>
          <a:prstGeom prst="rect">
            <a:avLst/>
          </a:prstGeom>
        </p:spPr>
        <p:txBody>
          <a:bodyPr wrap="square">
            <a:spAutoFit/>
          </a:bodyPr>
          <a:lstStyle/>
          <a:p>
            <a:pPr algn="just" fontAlgn="base"/>
            <a:r>
              <a:rPr lang="en-US" sz="2800" b="1" dirty="0"/>
              <a:t>Steps # 3. Formats of MIS:</a:t>
            </a:r>
          </a:p>
          <a:p>
            <a:pPr algn="just" fontAlgn="base"/>
            <a:r>
              <a:rPr lang="en-US" sz="2800" dirty="0"/>
              <a:t>There are two formats which are very important, viz.-</a:t>
            </a:r>
          </a:p>
          <a:p>
            <a:pPr algn="just" fontAlgn="base"/>
            <a:r>
              <a:rPr lang="en-US" sz="2800" dirty="0"/>
              <a:t>(a) Research assessment sheet</a:t>
            </a:r>
          </a:p>
          <a:p>
            <a:pPr algn="just" fontAlgn="base"/>
            <a:r>
              <a:rPr lang="en-US" sz="2800" dirty="0"/>
              <a:t>(b) Marketing activity evaluation sheet</a:t>
            </a:r>
          </a:p>
          <a:p>
            <a:pPr algn="just" fontAlgn="base"/>
            <a:r>
              <a:rPr lang="en-US" sz="2800" dirty="0"/>
              <a:t>The research assessment sheet contains information like marketing decisions, parameters, frequency, source, and the format code. The marketing activity evaluation sheet will contain the items, relationship, standard, actual, variance, and reason. The first format is useful from the information point of view while the second format could be used for control.</a:t>
            </a:r>
          </a:p>
          <a:p>
            <a:r>
              <a:rPr lang="en-US" dirty="0" smtClean="0"/>
              <a:t/>
            </a:r>
            <a:br>
              <a:rPr lang="en-US" dirty="0" smtClean="0"/>
            </a:b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76200" y="-423077"/>
            <a:ext cx="8991600" cy="6275058"/>
          </a:xfrm>
          <a:prstGeom prst="rect">
            <a:avLst/>
          </a:prstGeom>
          <a:solidFill>
            <a:srgbClr val="FFFFFF"/>
          </a:solidFill>
          <a:ln w="9525">
            <a:noFill/>
            <a:miter lim="800000"/>
            <a:headEnd/>
            <a:tailEnd/>
          </a:ln>
          <a:effectLst/>
        </p:spPr>
        <p:txBody>
          <a:bodyPr vert="horz" wrap="square" lIns="0" tIns="0" rIns="0" bIns="179331"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600" b="1" i="0" u="none" strike="noStrike" cap="none" normalizeH="0" baseline="0" dirty="0" smtClean="0">
              <a:ln>
                <a:noFill/>
              </a:ln>
              <a:solidFill>
                <a:srgbClr val="000000"/>
              </a:solidFill>
              <a:effectLst/>
              <a:latin typeface="Georgia"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3600" b="1" dirty="0">
              <a:solidFill>
                <a:srgbClr val="000000"/>
              </a:solidFill>
              <a:latin typeface="Georgia"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600" b="1" i="0" u="none" strike="noStrike" cap="none" normalizeH="0" baseline="0" dirty="0" smtClean="0">
              <a:ln>
                <a:noFill/>
              </a:ln>
              <a:solidFill>
                <a:srgbClr val="000000"/>
              </a:solidFill>
              <a:effectLst/>
              <a:latin typeface="Georgia"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rgbClr val="000000"/>
                </a:solidFill>
                <a:effectLst/>
                <a:latin typeface="Georgia" pitchFamily="18" charset="0"/>
                <a:cs typeface="Arial" pitchFamily="34" charset="0"/>
              </a:rPr>
              <a:t>Steps # 4. Implementation: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Georgia" pitchFamily="18" charset="0"/>
                <a:cs typeface="Arial" pitchFamily="34" charset="0"/>
              </a:rPr>
              <a:t>The steps needed for implementing the newly designed Marketing Information System could be-</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Georgia" pitchFamily="18" charset="0"/>
                <a:cs typeface="Arial" pitchFamily="34" charset="0"/>
              </a:rPr>
              <a:t>(a) Prepare marketing research plan</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Georgia" pitchFamily="18" charset="0"/>
                <a:cs typeface="Arial" pitchFamily="34" charset="0"/>
              </a:rPr>
              <a:t>(b) Train the research staff</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Georgia" pitchFamily="18" charset="0"/>
                <a:cs typeface="Arial" pitchFamily="34" charset="0"/>
              </a:rPr>
              <a:t>(c) Prepare operating schedule</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Georgia" pitchFamily="18" charset="0"/>
                <a:cs typeface="Arial" pitchFamily="34" charset="0"/>
              </a:rPr>
              <a:t>(d) Evaluate and modify the research system</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06" name="Rectangle 2"/>
          <p:cNvSpPr>
            <a:spLocks noChangeArrowheads="1"/>
          </p:cNvSpPr>
          <p:nvPr/>
        </p:nvSpPr>
        <p:spPr bwMode="auto">
          <a:xfrm>
            <a:off x="0" y="457200"/>
            <a:ext cx="9144000" cy="15875"/>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1507" name="Rectangle 3"/>
          <p:cNvSpPr>
            <a:spLocks noChangeArrowheads="1"/>
          </p:cNvSpPr>
          <p:nvPr/>
        </p:nvSpPr>
        <p:spPr bwMode="auto">
          <a:xfrm>
            <a:off x="0" y="4730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8600"/>
            <a:ext cx="8610600" cy="6186309"/>
          </a:xfrm>
          <a:prstGeom prst="rect">
            <a:avLst/>
          </a:prstGeom>
        </p:spPr>
        <p:txBody>
          <a:bodyPr wrap="square">
            <a:spAutoFit/>
          </a:bodyPr>
          <a:lstStyle/>
          <a:p>
            <a:pPr algn="just" fontAlgn="base"/>
            <a:r>
              <a:rPr lang="en-US" sz="4400" b="1" dirty="0"/>
              <a:t>Definition and Features:</a:t>
            </a:r>
          </a:p>
          <a:p>
            <a:pPr algn="just" fontAlgn="base"/>
            <a:r>
              <a:rPr lang="en-US" sz="4400" dirty="0"/>
              <a:t>According to Philips </a:t>
            </a:r>
            <a:r>
              <a:rPr lang="en-US" sz="4400" dirty="0" err="1"/>
              <a:t>Kotler</a:t>
            </a:r>
            <a:r>
              <a:rPr lang="en-US" sz="4400" dirty="0"/>
              <a:t>, marketing information system consists of people, equipment, and pro­cedures to gather, sort, </a:t>
            </a:r>
            <a:r>
              <a:rPr lang="en-US" sz="4400" dirty="0" err="1"/>
              <a:t>analyse</a:t>
            </a:r>
            <a:r>
              <a:rPr lang="en-US" sz="4400" dirty="0"/>
              <a:t>, evaluate, and distribute needed, timely, and accurate information to marketing decision-makers.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685800" y="609600"/>
            <a:ext cx="7772400" cy="5867399"/>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457201"/>
            <a:ext cx="8382000" cy="5693866"/>
          </a:xfrm>
          <a:prstGeom prst="rect">
            <a:avLst/>
          </a:prstGeom>
        </p:spPr>
        <p:txBody>
          <a:bodyPr wrap="square">
            <a:spAutoFit/>
          </a:bodyPr>
          <a:lstStyle/>
          <a:p>
            <a:pPr algn="just" fontAlgn="base"/>
            <a:r>
              <a:rPr lang="en-US" sz="2800" b="1" dirty="0"/>
              <a:t>1. Continuous flow:</a:t>
            </a:r>
          </a:p>
          <a:p>
            <a:pPr algn="just" fontAlgn="base"/>
            <a:r>
              <a:rPr lang="en-US" sz="2800" dirty="0"/>
              <a:t>A well-designed MIS provides a continuous flow of information for decision ­making. Electronic cash registers and computer systems connect the retailers directly with the suppliers. Thus, continuous consumer purchase data are made available</a:t>
            </a:r>
            <a:r>
              <a:rPr lang="en-US" sz="2800" dirty="0" smtClean="0"/>
              <a:t>.</a:t>
            </a:r>
          </a:p>
          <a:p>
            <a:pPr algn="just" fontAlgn="base"/>
            <a:endParaRPr lang="en-US" sz="2800" dirty="0"/>
          </a:p>
          <a:p>
            <a:pPr algn="just" fontAlgn="base"/>
            <a:r>
              <a:rPr lang="en-US" sz="2800" b="1" dirty="0"/>
              <a:t>2. Decision-making:</a:t>
            </a:r>
          </a:p>
          <a:p>
            <a:pPr algn="just" fontAlgn="base"/>
            <a:r>
              <a:rPr lang="en-US" sz="2800" dirty="0"/>
              <a:t>MIS is structured to provide information for decision-making. It helps in practical decision-making, as it includes real-time data. It generates regular reports and conducts studies as needed.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309489" y="787790"/>
            <a:ext cx="8529711" cy="5786199"/>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00000"/>
                </a:solidFill>
                <a:effectLst/>
                <a:latin typeface="Georgia" pitchFamily="18" charset="0"/>
                <a:cs typeface="Arial" pitchFamily="34" charset="0"/>
              </a:rPr>
              <a:t>3. Use of computer:</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424142"/>
                </a:solidFill>
                <a:effectLst/>
                <a:latin typeface="Georgia" pitchFamily="18" charset="0"/>
                <a:cs typeface="Arial" pitchFamily="34" charset="0"/>
              </a:rPr>
              <a:t>Computers are widely used in MIS. they are used as a tool to collect, store and manipulate large amounts of data. They integrate old and new data to provide information and identify trends.</a:t>
            </a:r>
            <a:endParaRPr kumimoji="0" lang="en-US" sz="2800" b="1" i="0" u="none" strike="noStrike" cap="none" normalizeH="0" baseline="0" dirty="0" smtClean="0">
              <a:ln>
                <a:noFill/>
              </a:ln>
              <a:solidFill>
                <a:srgbClr val="000000"/>
              </a:solidFill>
              <a:effectLst/>
              <a:latin typeface="Georgia"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00000"/>
                </a:solidFill>
                <a:effectLst/>
                <a:latin typeface="Georgia" pitchFamily="18" charset="0"/>
                <a:cs typeface="Arial" pitchFamily="34" charset="0"/>
              </a:rPr>
              <a:t>4. Complex process:</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424142"/>
                </a:solidFill>
                <a:effectLst/>
                <a:latin typeface="Georgia" pitchFamily="18" charset="0"/>
                <a:cs typeface="Arial" pitchFamily="34" charset="0"/>
              </a:rPr>
              <a:t>Designing and operating a MIS is a complex process, especially with the firms involved in global trade. It requires convincing each unit of the firm about the value of timely and accurate information. Structured reports and control over the information make the process more complicated. Thus, computer specialists are used.</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0"/>
            <a:ext cx="8382000" cy="6124754"/>
          </a:xfrm>
          <a:prstGeom prst="rect">
            <a:avLst/>
          </a:prstGeom>
        </p:spPr>
        <p:txBody>
          <a:bodyPr wrap="square">
            <a:spAutoFit/>
          </a:bodyPr>
          <a:lstStyle/>
          <a:p>
            <a:pPr algn="just" fontAlgn="base"/>
            <a:r>
              <a:rPr lang="en-US" sz="2800" b="1" dirty="0"/>
              <a:t>5. Economical:</a:t>
            </a:r>
          </a:p>
          <a:p>
            <a:pPr algn="just" fontAlgn="base"/>
            <a:r>
              <a:rPr lang="en-US" sz="2800" dirty="0"/>
              <a:t>Creating large database is easy with a computer. However, MIS is concerned with needed and timely information. Hence, only relevant data is stored. This reduces cost and efforts in data collection</a:t>
            </a:r>
            <a:r>
              <a:rPr lang="en-US" sz="2800" dirty="0" smtClean="0"/>
              <a:t>.</a:t>
            </a:r>
          </a:p>
          <a:p>
            <a:pPr algn="just" fontAlgn="base"/>
            <a:endParaRPr lang="en-US" sz="2800" dirty="0"/>
          </a:p>
          <a:p>
            <a:pPr algn="just" fontAlgn="base"/>
            <a:endParaRPr lang="en-US" sz="2800" dirty="0"/>
          </a:p>
          <a:p>
            <a:pPr algn="just" fontAlgn="base"/>
            <a:r>
              <a:rPr lang="en-US" sz="2800" b="1" dirty="0"/>
              <a:t>6. Variety:</a:t>
            </a:r>
          </a:p>
          <a:p>
            <a:pPr algn="just" fontAlgn="base"/>
            <a:r>
              <a:rPr lang="en-US" sz="2800" dirty="0"/>
              <a:t>MIS uses data from a variety of sources both within and outside the organization. Thus, it helps the marketing managers in exploratory research. It uncovers useful relationships and devel­opments. Ordinarily, such meaningful relationships would have been overlooked by the managers.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166843"/>
            <a:ext cx="4572000" cy="4801314"/>
          </a:xfrm>
          <a:prstGeom prst="rect">
            <a:avLst/>
          </a:prstGeom>
        </p:spPr>
        <p:txBody>
          <a:bodyPr>
            <a:spAutoFit/>
          </a:bodyPr>
          <a:lstStyle/>
          <a:p>
            <a:pPr fontAlgn="base"/>
            <a:r>
              <a:rPr lang="en-US" dirty="0" smtClean="0"/>
              <a:t>7. Future Oriented</a:t>
            </a:r>
          </a:p>
          <a:p>
            <a:pPr fontAlgn="base"/>
            <a:r>
              <a:rPr lang="en-US" dirty="0" smtClean="0"/>
              <a:t>Marketing </a:t>
            </a:r>
            <a:r>
              <a:rPr lang="en-US" dirty="0"/>
              <a:t>environment is dynamic. Thus, MIS is devised to collect informa­tion for solving problems and anticipate future changes. MIS is both present- and future-oriented. Selective: MIS gathers and sorts information that is useful to the firm. It is adjusted according to the manager’s decision-making needs. Thus, it is selective.</a:t>
            </a:r>
          </a:p>
          <a:p>
            <a:pPr fontAlgn="base"/>
            <a:r>
              <a:rPr lang="en-US" b="1" dirty="0"/>
              <a:t>8. Flexible:</a:t>
            </a:r>
          </a:p>
          <a:p>
            <a:pPr fontAlgn="base"/>
            <a:r>
              <a:rPr lang="en-US" dirty="0"/>
              <a:t>The system should be flexible. New changes should be incorporated easily, quickly and smoothly. Information technology is changing rapidly. When such new techniques are used, accuracy and utility of information improve.</a:t>
            </a:r>
          </a:p>
          <a:p>
            <a:r>
              <a:rPr lang="en-US" b="1" dirty="0"/>
              <a:t/>
            </a:r>
            <a:br>
              <a:rPr lang="en-US" b="1" dirty="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533400"/>
            <a:ext cx="8382000" cy="3693319"/>
          </a:xfrm>
          <a:prstGeom prst="rect">
            <a:avLst/>
          </a:prstGeom>
        </p:spPr>
        <p:txBody>
          <a:bodyPr wrap="square">
            <a:spAutoFit/>
          </a:bodyPr>
          <a:lstStyle/>
          <a:p>
            <a:pPr algn="ctr" fontAlgn="base"/>
            <a:r>
              <a:rPr lang="en-US" sz="6600" b="1" dirty="0"/>
              <a:t>Marketing Information System </a:t>
            </a:r>
            <a:r>
              <a:rPr lang="en-US" sz="6600" b="1" dirty="0" smtClean="0"/>
              <a:t> </a:t>
            </a:r>
            <a:r>
              <a:rPr lang="en-US" sz="6600" b="1" dirty="0"/>
              <a:t>Characteristics</a:t>
            </a:r>
          </a:p>
          <a:p>
            <a:r>
              <a:rPr lang="en-US" dirty="0" smtClean="0"/>
              <a:t/>
            </a:r>
            <a:br>
              <a:rPr lang="en-US" dirty="0" smtClean="0"/>
            </a:b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0"/>
            <a:ext cx="8229600" cy="5693866"/>
          </a:xfrm>
          <a:prstGeom prst="rect">
            <a:avLst/>
          </a:prstGeom>
        </p:spPr>
        <p:txBody>
          <a:bodyPr wrap="square">
            <a:spAutoFit/>
          </a:bodyPr>
          <a:lstStyle/>
          <a:p>
            <a:pPr marL="514350" indent="-514350" algn="just" fontAlgn="base">
              <a:buAutoNum type="arabicPeriod"/>
            </a:pPr>
            <a:r>
              <a:rPr lang="en-US" sz="2800" dirty="0" smtClean="0"/>
              <a:t>MIS </a:t>
            </a:r>
            <a:r>
              <a:rPr lang="en-US" sz="2800" dirty="0"/>
              <a:t>is an ongoing process. It operates continuously</a:t>
            </a:r>
            <a:r>
              <a:rPr lang="en-US" sz="2800" dirty="0" smtClean="0"/>
              <a:t>.</a:t>
            </a:r>
          </a:p>
          <a:p>
            <a:pPr marL="514350" indent="-514350" algn="just" fontAlgn="base"/>
            <a:endParaRPr lang="en-US" sz="2800" dirty="0"/>
          </a:p>
          <a:p>
            <a:pPr algn="just" fontAlgn="base"/>
            <a:r>
              <a:rPr lang="en-US" sz="2800" dirty="0"/>
              <a:t>2. MIS acts as a data bank and facilitates prompt decision-making by manager</a:t>
            </a:r>
            <a:r>
              <a:rPr lang="en-US" sz="2800" dirty="0" smtClean="0"/>
              <a:t>.</a:t>
            </a:r>
          </a:p>
          <a:p>
            <a:pPr algn="just" fontAlgn="base"/>
            <a:endParaRPr lang="en-US" sz="2800" dirty="0"/>
          </a:p>
          <a:p>
            <a:pPr algn="just" fontAlgn="base"/>
            <a:r>
              <a:rPr lang="en-US" sz="2800" dirty="0"/>
              <a:t>3. MIS operates in a rational and systematic manner and provides required information</a:t>
            </a:r>
            <a:r>
              <a:rPr lang="en-US" sz="2800" dirty="0" smtClean="0"/>
              <a:t>.</a:t>
            </a:r>
          </a:p>
          <a:p>
            <a:pPr algn="just" fontAlgn="base"/>
            <a:endParaRPr lang="en-US" sz="2800" dirty="0"/>
          </a:p>
          <a:p>
            <a:pPr algn="just" fontAlgn="base"/>
            <a:r>
              <a:rPr lang="en-US" sz="2800" dirty="0"/>
              <a:t>4. MIS is future-oriented. It anticipates and prevents problems as well as it solves marketing problems. It is both a preventive as well as curative process in marketing.</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43</TotalTime>
  <Words>851</Words>
  <Application>Microsoft Office PowerPoint</Application>
  <PresentationFormat>On-screen Show (4:3)</PresentationFormat>
  <Paragraphs>93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Apex</vt:lpstr>
      <vt:lpstr>Characteristics  and steps of Marketing Information System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Features of Marketing Information System </dc:title>
  <dc:creator>Ashutosh</dc:creator>
  <cp:lastModifiedBy>Ashutosh</cp:lastModifiedBy>
  <cp:revision>15</cp:revision>
  <dcterms:created xsi:type="dcterms:W3CDTF">2020-04-15T05:52:58Z</dcterms:created>
  <dcterms:modified xsi:type="dcterms:W3CDTF">2020-04-15T06:36:26Z</dcterms:modified>
</cp:coreProperties>
</file>