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24912D0-B11D-4270-A101-580729345A3A}" type="datetimeFigureOut">
              <a:rPr lang="en-US" smtClean="0"/>
              <a:t>4/17/2020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E7BFCCF-30BD-401D-9A2A-FC78B793AFD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4912D0-B11D-4270-A101-580729345A3A}"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7BFCCF-30BD-401D-9A2A-FC78B793AF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4912D0-B11D-4270-A101-580729345A3A}"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7BFCCF-30BD-401D-9A2A-FC78B793AF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4912D0-B11D-4270-A101-580729345A3A}"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7BFCCF-30BD-401D-9A2A-FC78B793AFD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24912D0-B11D-4270-A101-580729345A3A}" type="datetimeFigureOut">
              <a:rPr lang="en-US" smtClean="0"/>
              <a:t>4/17/2020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7BFCCF-30BD-401D-9A2A-FC78B793AFD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24912D0-B11D-4270-A101-580729345A3A}" type="datetimeFigureOut">
              <a:rPr lang="en-US" smtClean="0"/>
              <a:t>4/17/2020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E7BFCCF-30BD-401D-9A2A-FC78B793AFD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24912D0-B11D-4270-A101-580729345A3A}" type="datetimeFigureOut">
              <a:rPr lang="en-US" smtClean="0"/>
              <a:t>4/17/2020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E7BFCCF-30BD-401D-9A2A-FC78B793AFD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24912D0-B11D-4270-A101-580729345A3A}" type="datetimeFigureOut">
              <a:rPr lang="en-US" smtClean="0"/>
              <a:t>4/17/2020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E7BFCCF-30BD-401D-9A2A-FC78B793AFD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24912D0-B11D-4270-A101-580729345A3A}" type="datetimeFigureOut">
              <a:rPr lang="en-US" smtClean="0"/>
              <a:t>4/17/2020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E7BFCCF-30BD-401D-9A2A-FC78B793AF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24912D0-B11D-4270-A101-580729345A3A}" type="datetimeFigureOut">
              <a:rPr lang="en-US" smtClean="0"/>
              <a:t>4/17/2020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E7BFCCF-30BD-401D-9A2A-FC78B793AFD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24912D0-B11D-4270-A101-580729345A3A}" type="datetimeFigureOut">
              <a:rPr lang="en-US" smtClean="0"/>
              <a:t>4/17/2020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E7BFCCF-30BD-401D-9A2A-FC78B793AFD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24912D0-B11D-4270-A101-580729345A3A}" type="datetimeFigureOut">
              <a:rPr lang="en-US" smtClean="0"/>
              <a:t>4/17/2020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E7BFCCF-30BD-401D-9A2A-FC78B793AFD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2743200"/>
          </a:xfrm>
        </p:spPr>
        <p:txBody>
          <a:bodyPr>
            <a:normAutofit fontScale="90000"/>
          </a:bodyPr>
          <a:lstStyle/>
          <a:p>
            <a:pPr algn="ctr"/>
            <a:r>
              <a:rPr lang="en-US" b="1" u="sng" dirty="0" smtClean="0"/>
              <a:t/>
            </a:r>
            <a:br>
              <a:rPr lang="en-US" b="1" u="sng" dirty="0" smtClean="0"/>
            </a:br>
            <a:r>
              <a:rPr lang="en-US" u="sng" dirty="0" smtClean="0"/>
              <a:t/>
            </a:r>
            <a:br>
              <a:rPr lang="en-US" u="sng" dirty="0" smtClean="0"/>
            </a:br>
            <a:r>
              <a:rPr lang="en-US" u="sng" dirty="0" smtClean="0"/>
              <a:t/>
            </a:r>
            <a:br>
              <a:rPr lang="en-US" u="sng" dirty="0" smtClean="0"/>
            </a:br>
            <a:r>
              <a:rPr lang="en-US" u="sng" dirty="0" smtClean="0"/>
              <a:t/>
            </a:r>
            <a:br>
              <a:rPr lang="en-US" u="sng" dirty="0" smtClean="0"/>
            </a:br>
            <a:r>
              <a:rPr lang="en-US" b="1" u="sng" dirty="0" smtClean="0"/>
              <a:t>Definition and Factors </a:t>
            </a:r>
            <a:r>
              <a:rPr lang="en-US" b="1" u="sng" dirty="0"/>
              <a:t>Influencing Size of Marketing Organization</a:t>
            </a:r>
            <a:r>
              <a:rPr lang="en-US" b="1" dirty="0"/>
              <a:t>:</a:t>
            </a:r>
            <a:br>
              <a:rPr lang="en-US" b="1" dirty="0"/>
            </a:br>
            <a:endParaRPr lang="en-US" dirty="0"/>
          </a:p>
        </p:txBody>
      </p:sp>
      <p:sp>
        <p:nvSpPr>
          <p:cNvPr id="3" name="Subtitle 2"/>
          <p:cNvSpPr>
            <a:spLocks noGrp="1"/>
          </p:cNvSpPr>
          <p:nvPr>
            <p:ph type="subTitle" idx="1"/>
          </p:nvPr>
        </p:nvSpPr>
        <p:spPr>
          <a:xfrm>
            <a:off x="457200" y="3429000"/>
            <a:ext cx="7315200" cy="1600200"/>
          </a:xfrm>
        </p:spPr>
        <p:txBody>
          <a:bodyPr>
            <a:normAutofit fontScale="92500" lnSpcReduction="20000"/>
          </a:bodyPr>
          <a:lstStyle/>
          <a:p>
            <a:pPr algn="l"/>
            <a:r>
              <a:rPr lang="en-US" dirty="0" smtClean="0"/>
              <a:t>Prof(Dr)</a:t>
            </a:r>
            <a:r>
              <a:rPr lang="en-US" dirty="0" err="1" smtClean="0"/>
              <a:t>B.L.Verma</a:t>
            </a:r>
            <a:endParaRPr lang="en-US" dirty="0" smtClean="0"/>
          </a:p>
          <a:p>
            <a:pPr algn="l"/>
            <a:r>
              <a:rPr lang="en-US" dirty="0" smtClean="0"/>
              <a:t>Professor</a:t>
            </a:r>
          </a:p>
          <a:p>
            <a:pPr algn="l"/>
            <a:r>
              <a:rPr lang="en-US" dirty="0" smtClean="0"/>
              <a:t>Department of Business Administration</a:t>
            </a:r>
          </a:p>
          <a:p>
            <a:pPr algn="l"/>
            <a:r>
              <a:rPr lang="en-US" dirty="0" smtClean="0"/>
              <a:t>UCCMS,MLSU,UDAIPUR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458200" cy="5632311"/>
          </a:xfrm>
          <a:prstGeom prst="rect">
            <a:avLst/>
          </a:prstGeom>
        </p:spPr>
        <p:txBody>
          <a:bodyPr wrap="square">
            <a:spAutoFit/>
          </a:bodyPr>
          <a:lstStyle/>
          <a:p>
            <a:pPr fontAlgn="base"/>
            <a:r>
              <a:rPr lang="en-US" sz="2000" b="1" dirty="0"/>
              <a:t>6. Needs and Requirements of the Customers:</a:t>
            </a:r>
            <a:endParaRPr lang="en-US" sz="2000" dirty="0"/>
          </a:p>
          <a:p>
            <a:pPr fontAlgn="base"/>
            <a:r>
              <a:rPr lang="en-US" sz="2000" dirty="0"/>
              <a:t>Market, today are highly complex as there is a continuous change in the customer’s requirements and expectation from the company. </a:t>
            </a:r>
            <a:endParaRPr lang="en-US" sz="2000" dirty="0" smtClean="0"/>
          </a:p>
          <a:p>
            <a:pPr fontAlgn="base"/>
            <a:r>
              <a:rPr lang="en-US" sz="2000" dirty="0" smtClean="0"/>
              <a:t>As </a:t>
            </a:r>
            <a:r>
              <a:rPr lang="en-US" sz="2000" dirty="0"/>
              <a:t>a result as customer’s demand better facilities and new facilities, company has to accord­ingly adjust its sales organization</a:t>
            </a:r>
            <a:r>
              <a:rPr lang="en-US" sz="2000" dirty="0" smtClean="0"/>
              <a:t>.</a:t>
            </a:r>
          </a:p>
          <a:p>
            <a:pPr fontAlgn="base"/>
            <a:endParaRPr lang="en-US" sz="2000" dirty="0"/>
          </a:p>
          <a:p>
            <a:pPr fontAlgn="base"/>
            <a:endParaRPr lang="en-US" sz="2000" dirty="0"/>
          </a:p>
          <a:p>
            <a:pPr fontAlgn="base"/>
            <a:r>
              <a:rPr lang="en-US" sz="2000" b="1" dirty="0"/>
              <a:t>7. Business Conditions and Environment:</a:t>
            </a:r>
            <a:endParaRPr lang="en-US" sz="2000" dirty="0"/>
          </a:p>
          <a:p>
            <a:pPr fontAlgn="base"/>
            <a:r>
              <a:rPr lang="en-US" sz="2000" dirty="0"/>
              <a:t>The environment in which a unit carries out its activities also has an impact on the size of the marketing organization. </a:t>
            </a:r>
            <a:endParaRPr lang="en-US" sz="2000" dirty="0" smtClean="0"/>
          </a:p>
          <a:p>
            <a:pPr fontAlgn="base"/>
            <a:endParaRPr lang="en-US" sz="2000" dirty="0"/>
          </a:p>
          <a:p>
            <a:pPr fontAlgn="base"/>
            <a:r>
              <a:rPr lang="en-US" sz="2000" dirty="0" smtClean="0"/>
              <a:t>The </a:t>
            </a:r>
            <a:r>
              <a:rPr lang="en-US" sz="2000" dirty="0"/>
              <a:t>requirement of success in that industries and the rate of changes in that industry is an important factor that decides the size of organization.</a:t>
            </a:r>
          </a:p>
          <a:p>
            <a:r>
              <a:rPr lang="en-US" sz="2000" dirty="0" smtClean="0"/>
              <a:t/>
            </a:r>
            <a:br>
              <a:rPr lang="en-US" sz="2000" dirty="0" smtClean="0"/>
            </a:b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6629400" cy="5016758"/>
          </a:xfrm>
          <a:prstGeom prst="rect">
            <a:avLst/>
          </a:prstGeom>
        </p:spPr>
        <p:txBody>
          <a:bodyPr wrap="square">
            <a:spAutoFit/>
          </a:bodyPr>
          <a:lstStyle/>
          <a:p>
            <a:pPr fontAlgn="base"/>
            <a:r>
              <a:rPr lang="en-US" sz="3200" b="1" dirty="0" smtClean="0"/>
              <a:t>8. Sales Activity:</a:t>
            </a:r>
          </a:p>
          <a:p>
            <a:pPr fontAlgn="base"/>
            <a:endParaRPr lang="en-US" sz="3200" b="1"/>
          </a:p>
          <a:p>
            <a:pPr fontAlgn="base"/>
            <a:endParaRPr lang="en-US" sz="3200" dirty="0" smtClean="0"/>
          </a:p>
          <a:p>
            <a:pPr fontAlgn="base"/>
            <a:r>
              <a:rPr lang="en-US" sz="3200" dirty="0" smtClean="0"/>
              <a:t>The size of marketing organization depends to a large extent on the sales activity of the form. If more sales and sales related activities are there, the size will be large and vice versa.</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8229600" cy="5940088"/>
          </a:xfrm>
          <a:prstGeom prst="rect">
            <a:avLst/>
          </a:prstGeom>
        </p:spPr>
        <p:txBody>
          <a:bodyPr wrap="square">
            <a:spAutoFit/>
          </a:bodyPr>
          <a:lstStyle/>
          <a:p>
            <a:pPr algn="just"/>
            <a:r>
              <a:rPr lang="en-US" sz="2000" b="1" dirty="0"/>
              <a:t>Meaning of Organization</a:t>
            </a:r>
            <a:endParaRPr lang="en-US" sz="2000" dirty="0"/>
          </a:p>
          <a:p>
            <a:pPr algn="just"/>
            <a:r>
              <a:rPr lang="en-US" sz="2000" dirty="0"/>
              <a:t>An organization is a group of people that is structured and managed to achieve a common goal. Every organization have a defined structure that determines relationship between its members, and assigns their roles, responsibilities, and authority.</a:t>
            </a:r>
          </a:p>
          <a:p>
            <a:pPr algn="just"/>
            <a:r>
              <a:rPr lang="en-US" sz="2000" dirty="0"/>
              <a:t/>
            </a:r>
            <a:br>
              <a:rPr lang="en-US" sz="2000" dirty="0"/>
            </a:br>
            <a:endParaRPr lang="en-US" sz="2000" dirty="0"/>
          </a:p>
          <a:p>
            <a:pPr algn="just"/>
            <a:r>
              <a:rPr lang="en-US" sz="2000" b="1" dirty="0"/>
              <a:t>Meaning of Marketing Organization</a:t>
            </a:r>
            <a:endParaRPr lang="en-US" sz="2000" dirty="0"/>
          </a:p>
          <a:p>
            <a:pPr algn="just"/>
            <a:r>
              <a:rPr lang="en-US" sz="2000" dirty="0"/>
              <a:t>Marketing organization is a group of marketing persons brought together to make decisions on marketing areas like product, price, place, and promotion. Marketing organization is the foundation of effective sales planning for systematic execution of plans and policies. Marketing organization provides a system of relationships among various marketing functions to be performed by proper coordination among marketing persons.</a:t>
            </a:r>
          </a:p>
          <a:p>
            <a:pPr algn="just"/>
            <a:r>
              <a:rPr lang="en-US" sz="2000" dirty="0"/>
              <a:t/>
            </a:r>
            <a:br>
              <a:rPr lang="en-US" sz="2000" dirty="0"/>
            </a:br>
            <a:endParaRPr lang="en-US" sz="2000" dirty="0" smtClean="0"/>
          </a:p>
          <a:p>
            <a:pPr algn="just"/>
            <a:endParaRPr lang="en-US" sz="2000" dirty="0"/>
          </a:p>
          <a:p>
            <a:pPr algn="just"/>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1"/>
            <a:ext cx="8001000" cy="5016758"/>
          </a:xfrm>
          <a:prstGeom prst="rect">
            <a:avLst/>
          </a:prstGeom>
        </p:spPr>
        <p:txBody>
          <a:bodyPr wrap="square">
            <a:spAutoFit/>
          </a:bodyPr>
          <a:lstStyle/>
          <a:p>
            <a:endParaRPr lang="en-US" sz="3200" b="1" dirty="0" smtClean="0"/>
          </a:p>
          <a:p>
            <a:endParaRPr lang="en-US" sz="3200" b="1" dirty="0"/>
          </a:p>
          <a:p>
            <a:r>
              <a:rPr lang="en-US" sz="3200" b="1" dirty="0" smtClean="0"/>
              <a:t>Definition of Marketing Organization</a:t>
            </a:r>
            <a:r>
              <a:rPr lang="en-US" sz="3200" dirty="0" smtClean="0"/>
              <a:t/>
            </a:r>
            <a:br>
              <a:rPr lang="en-US" sz="3200" dirty="0" smtClean="0"/>
            </a:br>
            <a:r>
              <a:rPr lang="en-US" sz="3200" i="1" dirty="0" smtClean="0"/>
              <a:t>"Marketing organization can be defined as a  formal or informal group of individuals working together to reach quantitative and </a:t>
            </a:r>
            <a:r>
              <a:rPr lang="en-US" sz="3200" dirty="0" smtClean="0"/>
              <a:t> </a:t>
            </a:r>
            <a:r>
              <a:rPr lang="en-US" sz="3200" i="1" dirty="0" smtClean="0"/>
              <a:t>qualitative</a:t>
            </a:r>
            <a:r>
              <a:rPr lang="en-US" sz="3200" dirty="0" smtClean="0"/>
              <a:t> </a:t>
            </a:r>
            <a:r>
              <a:rPr lang="en-US" sz="3200" i="1" dirty="0" smtClean="0"/>
              <a:t>marketing objectives  by making decisions on product, price, place, and promotion."</a:t>
            </a:r>
            <a:r>
              <a:rPr lang="en-US" sz="3200" dirty="0" smtClean="0"/>
              <a:t/>
            </a:r>
            <a:br>
              <a:rPr lang="en-US" sz="3200" dirty="0" smtClean="0"/>
            </a:b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1"/>
            <a:ext cx="8458200" cy="5509200"/>
          </a:xfrm>
          <a:prstGeom prst="rect">
            <a:avLst/>
          </a:prstGeom>
        </p:spPr>
        <p:txBody>
          <a:bodyPr wrap="square">
            <a:spAutoFit/>
          </a:bodyPr>
          <a:lstStyle/>
          <a:p>
            <a:pPr algn="just"/>
            <a:endParaRPr lang="en-US" sz="3200" dirty="0" smtClean="0"/>
          </a:p>
          <a:p>
            <a:pPr algn="just"/>
            <a:r>
              <a:rPr lang="en-US" sz="3200" dirty="0" smtClean="0"/>
              <a:t>The </a:t>
            </a:r>
            <a:r>
              <a:rPr lang="en-US" sz="3200" dirty="0"/>
              <a:t>Marketing organization is the vehicle for making decisions on all marketing areas viz. products, marketing channels, prices, physical distributions and promotions. It establishes the authority relationships among marketing personals and specialists who are responsible for making marketing decisions and planning that are essential for the success of any business firm.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305800" cy="6001643"/>
          </a:xfrm>
          <a:prstGeom prst="rect">
            <a:avLst/>
          </a:prstGeom>
        </p:spPr>
        <p:txBody>
          <a:bodyPr wrap="square">
            <a:spAutoFit/>
          </a:bodyPr>
          <a:lstStyle/>
          <a:p>
            <a:pPr marL="342900" indent="-342900" algn="just" fontAlgn="base">
              <a:buAutoNum type="arabicPeriod"/>
            </a:pPr>
            <a:r>
              <a:rPr lang="en-US" sz="3200" b="1" dirty="0" smtClean="0"/>
              <a:t>Management’s </a:t>
            </a:r>
            <a:r>
              <a:rPr lang="en-US" sz="3200" b="1" dirty="0"/>
              <a:t>Philosophy</a:t>
            </a:r>
            <a:r>
              <a:rPr lang="en-US" sz="3200" b="1" dirty="0" smtClean="0"/>
              <a:t>:</a:t>
            </a:r>
          </a:p>
          <a:p>
            <a:pPr marL="342900" indent="-342900" algn="just" fontAlgn="base"/>
            <a:endParaRPr lang="en-US" sz="3200" dirty="0"/>
          </a:p>
          <a:p>
            <a:pPr algn="just" fontAlgn="base"/>
            <a:r>
              <a:rPr lang="en-US" sz="3200" dirty="0"/>
              <a:t>One of the major factors influencing size of marketing organization is the philosophy of the company’s management. Management may pursue different philosophy like that of centralization or decentralization, individual action or group action, their attitude and value judgment.</a:t>
            </a:r>
          </a:p>
          <a:p>
            <a:pPr algn="just"/>
            <a:r>
              <a:rPr lang="en-US" sz="3200" dirty="0"/>
              <a:t/>
            </a:r>
            <a:br>
              <a:rPr lang="en-US" sz="3200" dirty="0"/>
            </a:b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458200" cy="5693866"/>
          </a:xfrm>
          <a:prstGeom prst="rect">
            <a:avLst/>
          </a:prstGeom>
        </p:spPr>
        <p:txBody>
          <a:bodyPr wrap="square">
            <a:spAutoFit/>
          </a:bodyPr>
          <a:lstStyle/>
          <a:p>
            <a:pPr fontAlgn="base"/>
            <a:r>
              <a:rPr lang="en-US" sz="2800" b="1" dirty="0"/>
              <a:t>2. Type of Product</a:t>
            </a:r>
            <a:r>
              <a:rPr lang="en-US" sz="2800" b="1" dirty="0" smtClean="0"/>
              <a:t>:</a:t>
            </a:r>
          </a:p>
          <a:p>
            <a:pPr fontAlgn="base"/>
            <a:endParaRPr lang="en-US" sz="2800" dirty="0"/>
          </a:p>
          <a:p>
            <a:pPr fontAlgn="base"/>
            <a:r>
              <a:rPr lang="en-US" sz="2800" dirty="0"/>
              <a:t>The nature of product has significant influence on the size of marketing organization. Technical products like engineering goods require greater explana­tion, hence direct selling became a better option, and this requires larger sales force and </a:t>
            </a:r>
            <a:r>
              <a:rPr lang="en-US" sz="2800" dirty="0" err="1"/>
              <a:t>organisation</a:t>
            </a:r>
            <a:r>
              <a:rPr lang="en-US" sz="2800" dirty="0" smtClean="0"/>
              <a:t>.</a:t>
            </a:r>
          </a:p>
          <a:p>
            <a:pPr fontAlgn="base"/>
            <a:endParaRPr lang="en-US" sz="2800" dirty="0"/>
          </a:p>
          <a:p>
            <a:pPr fontAlgn="base"/>
            <a:r>
              <a:rPr lang="en-US" sz="2800" dirty="0" smtClean="0"/>
              <a:t> </a:t>
            </a:r>
            <a:r>
              <a:rPr lang="en-US" sz="2800" dirty="0"/>
              <a:t>On the other hand, fast mov­ing goods (FMCG) can be easily sold through the distribution channel and hence require smaller sales force and small organization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305800" cy="4893647"/>
          </a:xfrm>
          <a:prstGeom prst="rect">
            <a:avLst/>
          </a:prstGeom>
        </p:spPr>
        <p:txBody>
          <a:bodyPr wrap="square">
            <a:spAutoFit/>
          </a:bodyPr>
          <a:lstStyle/>
          <a:p>
            <a:pPr fontAlgn="base"/>
            <a:r>
              <a:rPr lang="en-US" sz="2400" b="1" u="sng" dirty="0"/>
              <a:t>3. Product Line</a:t>
            </a:r>
            <a:r>
              <a:rPr lang="en-US" sz="2400" b="1" dirty="0"/>
              <a:t>:</a:t>
            </a:r>
            <a:endParaRPr lang="en-US" sz="2400" dirty="0"/>
          </a:p>
          <a:p>
            <a:pPr fontAlgn="base"/>
            <a:r>
              <a:rPr lang="en-US" sz="2400" dirty="0"/>
              <a:t>The length of the product line </a:t>
            </a:r>
            <a:r>
              <a:rPr lang="en-US" sz="2400" dirty="0" err="1"/>
              <a:t>organisation</a:t>
            </a:r>
            <a:r>
              <a:rPr lang="en-US" sz="2400" dirty="0"/>
              <a:t> is a major factor determining the size of sales </a:t>
            </a:r>
            <a:r>
              <a:rPr lang="en-US" sz="2400" dirty="0" err="1"/>
              <a:t>organisation</a:t>
            </a:r>
            <a:r>
              <a:rPr lang="en-US" sz="2400" dirty="0" smtClean="0"/>
              <a:t>.</a:t>
            </a:r>
          </a:p>
          <a:p>
            <a:pPr fontAlgn="base"/>
            <a:endParaRPr lang="en-US" sz="2400" dirty="0" smtClean="0"/>
          </a:p>
          <a:p>
            <a:pPr fontAlgn="base"/>
            <a:r>
              <a:rPr lang="en-US" sz="2400" dirty="0" smtClean="0"/>
              <a:t> </a:t>
            </a:r>
            <a:r>
              <a:rPr lang="en-US" sz="2400" dirty="0"/>
              <a:t>If the firm deals in large number of product, it re­quires big size organization. </a:t>
            </a:r>
            <a:endParaRPr lang="en-US" sz="2400" dirty="0" smtClean="0"/>
          </a:p>
          <a:p>
            <a:pPr fontAlgn="base"/>
            <a:endParaRPr lang="en-US" sz="2400" dirty="0" smtClean="0"/>
          </a:p>
          <a:p>
            <a:pPr fontAlgn="base"/>
            <a:r>
              <a:rPr lang="en-US" sz="2400" dirty="0" smtClean="0"/>
              <a:t>To </a:t>
            </a:r>
            <a:r>
              <a:rPr lang="en-US" sz="2400" dirty="0"/>
              <a:t>sell big variety of products, firm has to develop market oriented </a:t>
            </a:r>
            <a:r>
              <a:rPr lang="en-US" sz="2400" dirty="0" err="1"/>
              <a:t>organisation</a:t>
            </a:r>
            <a:r>
              <a:rPr lang="en-US" sz="2400" dirty="0"/>
              <a:t> structure so as to cover new areas and new markets</a:t>
            </a:r>
            <a:r>
              <a:rPr lang="en-US" sz="2400" dirty="0" smtClean="0"/>
              <a:t>.</a:t>
            </a:r>
          </a:p>
          <a:p>
            <a:pPr fontAlgn="base"/>
            <a:endParaRPr lang="en-US" sz="2400" dirty="0"/>
          </a:p>
          <a:p>
            <a:pPr fontAlgn="base"/>
            <a:r>
              <a:rPr lang="en-US" sz="2400" dirty="0" smtClean="0"/>
              <a:t> </a:t>
            </a:r>
            <a:r>
              <a:rPr lang="en-US" sz="2400" dirty="0"/>
              <a:t>For small number of products, func­tional organization is suitable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305800" cy="5693866"/>
          </a:xfrm>
          <a:prstGeom prst="rect">
            <a:avLst/>
          </a:prstGeom>
        </p:spPr>
        <p:txBody>
          <a:bodyPr wrap="square">
            <a:spAutoFit/>
          </a:bodyPr>
          <a:lstStyle/>
          <a:p>
            <a:pPr fontAlgn="base"/>
            <a:r>
              <a:rPr lang="en-US" sz="2800" b="1" u="sng" dirty="0"/>
              <a:t>4. Markets</a:t>
            </a:r>
            <a:r>
              <a:rPr lang="en-US" sz="2800" b="1" dirty="0"/>
              <a:t>:</a:t>
            </a:r>
            <a:endParaRPr lang="en-US" sz="2800" dirty="0"/>
          </a:p>
          <a:p>
            <a:pPr fontAlgn="base"/>
            <a:r>
              <a:rPr lang="en-US" sz="2800" dirty="0"/>
              <a:t>Markets relates to various factors like size of the market, location of the market, nature of the market, scope of the market etc. Each of these factors influences the size of the </a:t>
            </a:r>
            <a:r>
              <a:rPr lang="en-US" sz="2800" dirty="0" err="1"/>
              <a:t>organisation</a:t>
            </a:r>
            <a:r>
              <a:rPr lang="en-US" sz="2800" dirty="0" smtClean="0"/>
              <a:t>.</a:t>
            </a:r>
          </a:p>
          <a:p>
            <a:pPr fontAlgn="base"/>
            <a:endParaRPr lang="en-US" sz="2800" dirty="0"/>
          </a:p>
          <a:p>
            <a:pPr fontAlgn="base"/>
            <a:endParaRPr lang="en-US" sz="2800" dirty="0" smtClean="0"/>
          </a:p>
          <a:p>
            <a:pPr fontAlgn="base"/>
            <a:r>
              <a:rPr lang="en-US" sz="2800" dirty="0" smtClean="0"/>
              <a:t> </a:t>
            </a:r>
            <a:r>
              <a:rPr lang="en-US" sz="2800" dirty="0"/>
              <a:t>If the markets are widely dispersed, large sales force is required and so the size of the </a:t>
            </a:r>
            <a:r>
              <a:rPr lang="en-US" sz="2800" dirty="0" err="1"/>
              <a:t>organisation</a:t>
            </a:r>
            <a:r>
              <a:rPr lang="en-US" sz="2800" dirty="0"/>
              <a:t> is large and vice versa.</a:t>
            </a:r>
          </a:p>
          <a:p>
            <a:r>
              <a:rPr lang="en-US" sz="2800" dirty="0" smtClean="0"/>
              <a:t/>
            </a:r>
            <a:br>
              <a:rPr lang="en-US" sz="2800" dirty="0" smtClean="0"/>
            </a:b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382000" cy="6001643"/>
          </a:xfrm>
          <a:prstGeom prst="rect">
            <a:avLst/>
          </a:prstGeom>
        </p:spPr>
        <p:txBody>
          <a:bodyPr wrap="square">
            <a:spAutoFit/>
          </a:bodyPr>
          <a:lstStyle/>
          <a:p>
            <a:pPr algn="just" fontAlgn="base"/>
            <a:endParaRPr lang="en-US" sz="2400" b="1" dirty="0" smtClean="0"/>
          </a:p>
          <a:p>
            <a:pPr algn="just" fontAlgn="base"/>
            <a:endParaRPr lang="en-US" sz="2400" b="1" dirty="0"/>
          </a:p>
          <a:p>
            <a:pPr algn="just" fontAlgn="base"/>
            <a:r>
              <a:rPr lang="en-US" sz="2400" b="1" dirty="0" smtClean="0"/>
              <a:t>5</a:t>
            </a:r>
            <a:r>
              <a:rPr lang="en-US" sz="2400" b="1" dirty="0"/>
              <a:t>. Channel of Distribution</a:t>
            </a:r>
            <a:r>
              <a:rPr lang="en-US" sz="2400" b="1" dirty="0" smtClean="0"/>
              <a:t>:</a:t>
            </a:r>
          </a:p>
          <a:p>
            <a:pPr algn="just" fontAlgn="base"/>
            <a:endParaRPr lang="en-US" sz="2400" dirty="0"/>
          </a:p>
          <a:p>
            <a:pPr algn="just" fontAlgn="base"/>
            <a:r>
              <a:rPr lang="en-US" sz="2400" dirty="0"/>
              <a:t>The distribution channel developed by a firm has a direct effect on the size of the marketing organization. </a:t>
            </a:r>
            <a:endParaRPr lang="en-US" sz="2400" dirty="0" smtClean="0"/>
          </a:p>
          <a:p>
            <a:pPr algn="just" fontAlgn="base"/>
            <a:endParaRPr lang="en-US" sz="2400" dirty="0"/>
          </a:p>
          <a:p>
            <a:pPr algn="just" fontAlgn="base"/>
            <a:endParaRPr lang="en-US" sz="2400" dirty="0" smtClean="0"/>
          </a:p>
          <a:p>
            <a:pPr algn="just" fontAlgn="base"/>
            <a:endParaRPr lang="en-US" sz="2400" dirty="0"/>
          </a:p>
          <a:p>
            <a:pPr algn="just" fontAlgn="base"/>
            <a:r>
              <a:rPr lang="en-US" sz="2400" dirty="0" smtClean="0"/>
              <a:t>Under </a:t>
            </a:r>
            <a:r>
              <a:rPr lang="en-US" sz="2400" dirty="0"/>
              <a:t>indirect channels, intermediaries are there, who sell the product, thus, the size of organization is small whereas, under direct channel system, firm employees its own sales people to sell the goods, therefore the size of organization is large.</a:t>
            </a:r>
          </a:p>
          <a:p>
            <a:pPr algn="just"/>
            <a:r>
              <a:rPr lang="en-US" sz="2400" dirty="0" smtClean="0"/>
              <a:t/>
            </a:r>
            <a:br>
              <a:rPr lang="en-US" sz="2400" dirty="0" smtClean="0"/>
            </a:b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TotalTime>
  <Words>504</Words>
  <Application>Microsoft Office PowerPoint</Application>
  <PresentationFormat>On-screen Show (4:3)</PresentationFormat>
  <Paragraphs>63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    Definition and Factors Influencing Size of Marketing Organization: </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and Factors Influencing Size of Marketing Organization: </dc:title>
  <dc:creator>Ashutosh</dc:creator>
  <cp:lastModifiedBy>Ashutosh</cp:lastModifiedBy>
  <cp:revision>6</cp:revision>
  <dcterms:created xsi:type="dcterms:W3CDTF">2020-04-17T07:07:37Z</dcterms:created>
  <dcterms:modified xsi:type="dcterms:W3CDTF">2020-04-17T07:34:34Z</dcterms:modified>
</cp:coreProperties>
</file>