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5EC7D97-A5CF-4F73-BC23-0DA328BC6129}" type="datetimeFigureOut">
              <a:rPr lang="en-US" smtClean="0"/>
              <a:t>4/14/2020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630E4C9-C378-486A-8E50-F844F9EF96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EC7D97-A5CF-4F73-BC23-0DA328BC6129}" type="datetimeFigureOut">
              <a:rPr lang="en-US" smtClean="0"/>
              <a:t>4/14/2020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30E4C9-C378-486A-8E50-F844F9EF96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EC7D97-A5CF-4F73-BC23-0DA328BC6129}" type="datetimeFigureOut">
              <a:rPr lang="en-US" smtClean="0"/>
              <a:t>4/14/2020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30E4C9-C378-486A-8E50-F844F9EF96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EC7D97-A5CF-4F73-BC23-0DA328BC6129}" type="datetimeFigureOut">
              <a:rPr lang="en-US" smtClean="0"/>
              <a:t>4/14/2020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30E4C9-C378-486A-8E50-F844F9EF96E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5EC7D97-A5CF-4F73-BC23-0DA328BC6129}" type="datetimeFigureOut">
              <a:rPr lang="en-US" smtClean="0"/>
              <a:t>4/14/2020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30E4C9-C378-486A-8E50-F844F9EF96E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EC7D97-A5CF-4F73-BC23-0DA328BC6129}" type="datetimeFigureOut">
              <a:rPr lang="en-US" smtClean="0"/>
              <a:t>4/14/2020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30E4C9-C378-486A-8E50-F844F9EF96E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5EC7D97-A5CF-4F73-BC23-0DA328BC6129}" type="datetimeFigureOut">
              <a:rPr lang="en-US" smtClean="0"/>
              <a:t>4/14/2020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630E4C9-C378-486A-8E50-F844F9EF96E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5EC7D97-A5CF-4F73-BC23-0DA328BC6129}" type="datetimeFigureOut">
              <a:rPr lang="en-US" smtClean="0"/>
              <a:t>4/14/2020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630E4C9-C378-486A-8E50-F844F9EF96E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5EC7D97-A5CF-4F73-BC23-0DA328BC6129}" type="datetimeFigureOut">
              <a:rPr lang="en-US" smtClean="0"/>
              <a:t>4/14/2020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630E4C9-C378-486A-8E50-F844F9EF96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5EC7D97-A5CF-4F73-BC23-0DA328BC6129}" type="datetimeFigureOut">
              <a:rPr lang="en-US" smtClean="0"/>
              <a:t>4/14/2020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30E4C9-C378-486A-8E50-F844F9EF96E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5EC7D97-A5CF-4F73-BC23-0DA328BC6129}" type="datetimeFigureOut">
              <a:rPr lang="en-US" smtClean="0"/>
              <a:t>4/14/2020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630E4C9-C378-486A-8E50-F844F9EF96E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5EC7D97-A5CF-4F73-BC23-0DA328BC6129}" type="datetimeFigureOut">
              <a:rPr lang="en-US" smtClean="0"/>
              <a:t>4/14/2020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630E4C9-C378-486A-8E50-F844F9EF96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rmAutofit/>
          </a:bodyPr>
          <a:lstStyle/>
          <a:p>
            <a:pPr algn="ctr"/>
            <a:r>
              <a:rPr lang="en-US" b="1" dirty="0"/>
              <a:t>Factors Affecting Consumer </a:t>
            </a:r>
            <a:r>
              <a:rPr lang="en-US" b="1" dirty="0" smtClean="0"/>
              <a:t>Behavior</a:t>
            </a:r>
            <a:r>
              <a:rPr lang="en-US" b="1" dirty="0"/>
              <a:t/>
            </a:r>
            <a:br>
              <a:rPr lang="en-US" b="1" dirty="0"/>
            </a:br>
            <a:endParaRPr lang="en-US" dirty="0"/>
          </a:p>
        </p:txBody>
      </p:sp>
      <p:sp>
        <p:nvSpPr>
          <p:cNvPr id="3" name="Subtitle 2"/>
          <p:cNvSpPr>
            <a:spLocks noGrp="1"/>
          </p:cNvSpPr>
          <p:nvPr>
            <p:ph type="subTitle" idx="1"/>
          </p:nvPr>
        </p:nvSpPr>
        <p:spPr/>
        <p:txBody>
          <a:bodyPr>
            <a:normAutofit fontScale="85000" lnSpcReduction="10000"/>
          </a:bodyPr>
          <a:lstStyle/>
          <a:p>
            <a:pPr algn="l"/>
            <a:r>
              <a:rPr lang="en-US" dirty="0" smtClean="0"/>
              <a:t>Prof (Dr) B. L. </a:t>
            </a:r>
            <a:r>
              <a:rPr lang="en-US" dirty="0" err="1" smtClean="0"/>
              <a:t>Verma</a:t>
            </a:r>
            <a:endParaRPr lang="en-US" dirty="0" smtClean="0"/>
          </a:p>
          <a:p>
            <a:pPr algn="l"/>
            <a:r>
              <a:rPr lang="en-US" dirty="0" smtClean="0"/>
              <a:t>Professor, Department of Business Administration</a:t>
            </a:r>
          </a:p>
          <a:p>
            <a:pPr algn="l"/>
            <a:r>
              <a:rPr lang="en-US" dirty="0" smtClean="0"/>
              <a:t>UCCMS, MLSU, UDAIPUR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34400" cy="4832092"/>
          </a:xfrm>
          <a:prstGeom prst="rect">
            <a:avLst/>
          </a:prstGeom>
        </p:spPr>
        <p:txBody>
          <a:bodyPr wrap="square">
            <a:spAutoFit/>
          </a:bodyPr>
          <a:lstStyle/>
          <a:p>
            <a:pPr fontAlgn="base"/>
            <a:r>
              <a:rPr lang="en-US" sz="2800" dirty="0"/>
              <a:t>3. Personal </a:t>
            </a:r>
            <a:r>
              <a:rPr lang="en-US" sz="2800" dirty="0" smtClean="0"/>
              <a:t>Factors</a:t>
            </a:r>
          </a:p>
          <a:p>
            <a:pPr fontAlgn="base"/>
            <a:endParaRPr lang="en-US" sz="2800" dirty="0"/>
          </a:p>
          <a:p>
            <a:pPr fontAlgn="base"/>
            <a:r>
              <a:rPr lang="en-US" sz="2800" dirty="0" smtClean="0"/>
              <a:t>Personal </a:t>
            </a:r>
            <a:r>
              <a:rPr lang="en-US" sz="2800" dirty="0"/>
              <a:t>factors can also affect the consumer behavior. Some of the important personal factors that influence the buying behavior are</a:t>
            </a:r>
            <a:r>
              <a:rPr lang="en-US" sz="2800" dirty="0" smtClean="0"/>
              <a:t>:</a:t>
            </a:r>
          </a:p>
          <a:p>
            <a:pPr fontAlgn="base"/>
            <a:endParaRPr lang="en-US" sz="2800" dirty="0"/>
          </a:p>
          <a:p>
            <a:pPr fontAlgn="base"/>
            <a:endParaRPr lang="en-US" sz="2800" dirty="0" smtClean="0"/>
          </a:p>
          <a:p>
            <a:pPr fontAlgn="base"/>
            <a:endParaRPr lang="en-US" sz="2800" dirty="0"/>
          </a:p>
          <a:p>
            <a:pPr fontAlgn="base"/>
            <a:endParaRPr lang="en-US" sz="2800" dirty="0" smtClean="0"/>
          </a:p>
          <a:p>
            <a:pPr fontAlgn="base"/>
            <a:r>
              <a:rPr lang="en-US" sz="2800" dirty="0" smtClean="0"/>
              <a:t> </a:t>
            </a:r>
            <a:r>
              <a:rPr lang="en-US" sz="2800" dirty="0"/>
              <a:t>lifestyle, economic situation, occupation, age, personality and self concept.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1"/>
            <a:ext cx="8534400" cy="5016758"/>
          </a:xfrm>
          <a:prstGeom prst="rect">
            <a:avLst/>
          </a:prstGeom>
        </p:spPr>
        <p:txBody>
          <a:bodyPr wrap="square">
            <a:spAutoFit/>
          </a:bodyPr>
          <a:lstStyle/>
          <a:p>
            <a:pPr algn="just" fontAlgn="base"/>
            <a:r>
              <a:rPr lang="en-US" sz="3200" dirty="0"/>
              <a:t>Age</a:t>
            </a:r>
          </a:p>
          <a:p>
            <a:pPr algn="just" fontAlgn="base"/>
            <a:r>
              <a:rPr lang="en-US" sz="3200" dirty="0"/>
              <a:t>Age and life-cycle have potential impact on the consumer buying behavior. It is obvious that the consumers change the purchase of goods and services with the passage of time. Family life-cycle consists of different stages such young singles, married couples, unmarried couples etc which help marketers to develop appropriate products for each stage.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458200" cy="5078313"/>
          </a:xfrm>
          <a:prstGeom prst="rect">
            <a:avLst/>
          </a:prstGeom>
        </p:spPr>
        <p:txBody>
          <a:bodyPr wrap="square">
            <a:spAutoFit/>
          </a:bodyPr>
          <a:lstStyle/>
          <a:p>
            <a:pPr algn="just" fontAlgn="base"/>
            <a:r>
              <a:rPr lang="en-US" sz="3600" dirty="0"/>
              <a:t>Occupation</a:t>
            </a:r>
          </a:p>
          <a:p>
            <a:pPr algn="just" fontAlgn="base"/>
            <a:r>
              <a:rPr lang="en-US" sz="3600" dirty="0"/>
              <a:t>The occupation of a person has significant impact on his buying behavior. For example a marketing manager of an organization will try to purchase business suits, whereas a low level worker in the same organization will purchase rugged work clothes.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458200" cy="5262979"/>
          </a:xfrm>
          <a:prstGeom prst="rect">
            <a:avLst/>
          </a:prstGeom>
        </p:spPr>
        <p:txBody>
          <a:bodyPr wrap="square">
            <a:spAutoFit/>
          </a:bodyPr>
          <a:lstStyle/>
          <a:p>
            <a:pPr fontAlgn="base"/>
            <a:r>
              <a:rPr lang="en-US" sz="2000" dirty="0"/>
              <a:t>Economic Situation</a:t>
            </a:r>
          </a:p>
          <a:p>
            <a:pPr fontAlgn="base"/>
            <a:r>
              <a:rPr lang="en-US" sz="2000" dirty="0"/>
              <a:t>Consumer economic situation has great influence on his buying behavior. If the income and savings of a customer is high then he will purchase more expensive products. On the other hand, a person with low income and savings will purchase inexpensive products</a:t>
            </a:r>
            <a:r>
              <a:rPr lang="en-US" sz="2000" dirty="0" smtClean="0"/>
              <a:t>.</a:t>
            </a:r>
          </a:p>
          <a:p>
            <a:pPr fontAlgn="base"/>
            <a:endParaRPr lang="en-US" sz="2000" dirty="0"/>
          </a:p>
          <a:p>
            <a:pPr fontAlgn="base"/>
            <a:endParaRPr lang="en-US" sz="2000" dirty="0"/>
          </a:p>
          <a:p>
            <a:pPr fontAlgn="base"/>
            <a:r>
              <a:rPr lang="en-US" sz="2000" dirty="0"/>
              <a:t>Lifestyle</a:t>
            </a:r>
          </a:p>
          <a:p>
            <a:pPr fontAlgn="base"/>
            <a:r>
              <a:rPr lang="en-US" sz="2000" dirty="0"/>
              <a:t>Lifestyle of customers is another import factor affecting the consumer buying behavior. Lifestyle refers to the way a person lives in a society and is expressed by the things in his/her surroundings. It is determined by customer interests, opinions, activities etc and shapes his whole pattern of acting and interacting in the world.</a:t>
            </a:r>
          </a:p>
          <a:p>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4832092"/>
          </a:xfrm>
          <a:prstGeom prst="rect">
            <a:avLst/>
          </a:prstGeom>
        </p:spPr>
        <p:txBody>
          <a:bodyPr wrap="square">
            <a:spAutoFit/>
          </a:bodyPr>
          <a:lstStyle/>
          <a:p>
            <a:pPr algn="just" fontAlgn="base"/>
            <a:r>
              <a:rPr lang="en-US" sz="2800" dirty="0"/>
              <a:t>Personality</a:t>
            </a:r>
          </a:p>
          <a:p>
            <a:pPr algn="just" fontAlgn="base"/>
            <a:r>
              <a:rPr lang="en-US" sz="2800" dirty="0"/>
              <a:t>Personality changes from person to person, time to time and place to place. Therefore it can greatly influence the buying behavior of customers. Actually, Personality is not what one wears; rather it is the totality of behavior of a man in different circumstances. It has different characteristics such as: dominance, aggressiveness, self-confidence etc which can be useful to determine the consumer behavior for particular product or service.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229600" cy="5078313"/>
          </a:xfrm>
          <a:prstGeom prst="rect">
            <a:avLst/>
          </a:prstGeom>
        </p:spPr>
        <p:txBody>
          <a:bodyPr wrap="square">
            <a:spAutoFit/>
          </a:bodyPr>
          <a:lstStyle/>
          <a:p>
            <a:pPr algn="just" fontAlgn="base"/>
            <a:r>
              <a:rPr lang="en-US" sz="3200" dirty="0"/>
              <a:t>4. Psychological Factors</a:t>
            </a:r>
          </a:p>
          <a:p>
            <a:pPr algn="just" fontAlgn="base"/>
            <a:r>
              <a:rPr lang="en-US" sz="3200" dirty="0"/>
              <a:t>There are four important psychological factors affecting the consumer buying behavior</a:t>
            </a:r>
            <a:r>
              <a:rPr lang="en-US" sz="3200" dirty="0" smtClean="0"/>
              <a:t>.</a:t>
            </a:r>
          </a:p>
          <a:p>
            <a:pPr algn="just" fontAlgn="base"/>
            <a:r>
              <a:rPr lang="en-US" sz="3200" dirty="0" smtClean="0"/>
              <a:t> </a:t>
            </a:r>
          </a:p>
          <a:p>
            <a:pPr algn="just" fontAlgn="base"/>
            <a:r>
              <a:rPr lang="en-US" sz="3200" dirty="0" smtClean="0"/>
              <a:t>Perception</a:t>
            </a:r>
          </a:p>
          <a:p>
            <a:pPr algn="just" fontAlgn="base"/>
            <a:r>
              <a:rPr lang="en-US" sz="3200" dirty="0" smtClean="0"/>
              <a:t> motivation</a:t>
            </a:r>
          </a:p>
          <a:p>
            <a:pPr algn="just" fontAlgn="base"/>
            <a:r>
              <a:rPr lang="en-US" sz="3200" dirty="0" smtClean="0"/>
              <a:t> learning</a:t>
            </a:r>
          </a:p>
          <a:p>
            <a:pPr algn="just" fontAlgn="base"/>
            <a:r>
              <a:rPr lang="en-US" sz="3200" dirty="0" smtClean="0"/>
              <a:t> </a:t>
            </a:r>
            <a:r>
              <a:rPr lang="en-US" sz="3200" dirty="0"/>
              <a:t>beliefs and attitudes.</a:t>
            </a:r>
          </a:p>
          <a:p>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153400" cy="5509200"/>
          </a:xfrm>
          <a:prstGeom prst="rect">
            <a:avLst/>
          </a:prstGeom>
        </p:spPr>
        <p:txBody>
          <a:bodyPr wrap="square">
            <a:spAutoFit/>
          </a:bodyPr>
          <a:lstStyle/>
          <a:p>
            <a:pPr algn="just" fontAlgn="base"/>
            <a:r>
              <a:rPr lang="en-US" sz="3200" dirty="0"/>
              <a:t>Motivation</a:t>
            </a:r>
          </a:p>
          <a:p>
            <a:pPr algn="just" fontAlgn="base"/>
            <a:r>
              <a:rPr lang="en-US" sz="3200" dirty="0"/>
              <a:t>The level of motivation also affects the buying behavior of customers. Every person has different needs such as physiological needs, biological needs, social needs etc. The nature of the needs is that, some of them are most pressing while others are least pressing. Therefore a need becomes a motive when it is more pressing to direct the person to seek satisfaction.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1"/>
            <a:ext cx="8153400" cy="5386090"/>
          </a:xfrm>
          <a:prstGeom prst="rect">
            <a:avLst/>
          </a:prstGeom>
        </p:spPr>
        <p:txBody>
          <a:bodyPr wrap="square">
            <a:spAutoFit/>
          </a:bodyPr>
          <a:lstStyle/>
          <a:p>
            <a:pPr algn="just" fontAlgn="base"/>
            <a:r>
              <a:rPr lang="en-US" sz="2800" b="1" dirty="0"/>
              <a:t>People hold one or more of following motives to buy:</a:t>
            </a:r>
            <a:endParaRPr lang="en-US" sz="2800" dirty="0"/>
          </a:p>
          <a:p>
            <a:pPr algn="just" fontAlgn="base"/>
            <a:r>
              <a:rPr lang="en-US" sz="2800" dirty="0" err="1"/>
              <a:t>i</a:t>
            </a:r>
            <a:r>
              <a:rPr lang="en-US" sz="2800" dirty="0"/>
              <a:t>. To satisfy basic needs like hunger, thirst, or love</a:t>
            </a:r>
          </a:p>
          <a:p>
            <a:pPr algn="just" fontAlgn="base"/>
            <a:r>
              <a:rPr lang="en-US" sz="2800" dirty="0"/>
              <a:t>ii. To protect from economic, physical or mental hazards</a:t>
            </a:r>
          </a:p>
          <a:p>
            <a:pPr algn="just" fontAlgn="base"/>
            <a:r>
              <a:rPr lang="en-US" sz="2800" dirty="0"/>
              <a:t>iii. To get social status</a:t>
            </a:r>
          </a:p>
          <a:p>
            <a:pPr algn="just" fontAlgn="base"/>
            <a:r>
              <a:rPr lang="en-US" sz="2800" dirty="0"/>
              <a:t>iv. To be recognized or appreciated</a:t>
            </a:r>
          </a:p>
          <a:p>
            <a:pPr algn="just" fontAlgn="base"/>
            <a:r>
              <a:rPr lang="en-US" sz="2800" dirty="0"/>
              <a:t>v. To be respected</a:t>
            </a:r>
          </a:p>
          <a:p>
            <a:pPr algn="just" fontAlgn="base"/>
            <a:r>
              <a:rPr lang="en-US" sz="2800" dirty="0"/>
              <a:t>vi. To be self-actualized</a:t>
            </a:r>
          </a:p>
          <a:p>
            <a:pPr algn="just" fontAlgn="base"/>
            <a:r>
              <a:rPr lang="en-US" sz="2800" dirty="0"/>
              <a:t>vii. To avoid physical or mental stress</a:t>
            </a:r>
          </a:p>
          <a:p>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153400" cy="5262979"/>
          </a:xfrm>
          <a:prstGeom prst="rect">
            <a:avLst/>
          </a:prstGeom>
        </p:spPr>
        <p:txBody>
          <a:bodyPr wrap="square">
            <a:spAutoFit/>
          </a:bodyPr>
          <a:lstStyle/>
          <a:p>
            <a:pPr algn="just" fontAlgn="base"/>
            <a:r>
              <a:rPr lang="en-US" sz="2400" dirty="0"/>
              <a:t>Perception</a:t>
            </a:r>
          </a:p>
          <a:p>
            <a:pPr algn="just" fontAlgn="base"/>
            <a:r>
              <a:rPr lang="en-US" sz="2400" dirty="0"/>
              <a:t>Selecting, organizing and interpreting information in a way to produce a meaningful experience of the world is called perception</a:t>
            </a:r>
            <a:r>
              <a:rPr lang="en-US" sz="2400" dirty="0" smtClean="0"/>
              <a:t>.</a:t>
            </a:r>
          </a:p>
          <a:p>
            <a:pPr algn="just" fontAlgn="base"/>
            <a:r>
              <a:rPr lang="en-US" sz="2400" dirty="0" smtClean="0"/>
              <a:t> </a:t>
            </a:r>
            <a:r>
              <a:rPr lang="en-US" sz="2400" dirty="0"/>
              <a:t>There are three different perceptual processes which are selective attention, selective distortion and selective retention. </a:t>
            </a:r>
            <a:endParaRPr lang="en-US" sz="2400" dirty="0" smtClean="0"/>
          </a:p>
          <a:p>
            <a:pPr algn="just" fontAlgn="base"/>
            <a:r>
              <a:rPr lang="en-US" sz="2400" dirty="0" smtClean="0"/>
              <a:t>In </a:t>
            </a:r>
            <a:r>
              <a:rPr lang="en-US" sz="2400" dirty="0"/>
              <a:t>case of selective attention, marketers try to attract the customer attention. </a:t>
            </a:r>
            <a:endParaRPr lang="en-US" sz="2400" dirty="0" smtClean="0"/>
          </a:p>
          <a:p>
            <a:pPr algn="just" fontAlgn="base"/>
            <a:r>
              <a:rPr lang="en-US" sz="2400" dirty="0" smtClean="0"/>
              <a:t>Whereas</a:t>
            </a:r>
            <a:r>
              <a:rPr lang="en-US" sz="2400" dirty="0"/>
              <a:t>, in case of selective distortion, customers try to interpret the information in a way that will support what the customers already believe. </a:t>
            </a:r>
            <a:endParaRPr lang="en-US" sz="2400" dirty="0" smtClean="0"/>
          </a:p>
          <a:p>
            <a:pPr algn="just" fontAlgn="base"/>
            <a:r>
              <a:rPr lang="en-US" sz="2400" dirty="0" smtClean="0"/>
              <a:t>Similarly</a:t>
            </a:r>
            <a:r>
              <a:rPr lang="en-US" sz="2400" dirty="0"/>
              <a:t>, in case of selective retention, marketers try to retain information that supports their beliefs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153400" cy="5016758"/>
          </a:xfrm>
          <a:prstGeom prst="rect">
            <a:avLst/>
          </a:prstGeom>
        </p:spPr>
        <p:txBody>
          <a:bodyPr wrap="square">
            <a:spAutoFit/>
          </a:bodyPr>
          <a:lstStyle/>
          <a:p>
            <a:pPr algn="just" fontAlgn="base"/>
            <a:r>
              <a:rPr lang="en-US" sz="3200" dirty="0"/>
              <a:t>Beliefs and Attitudes</a:t>
            </a:r>
          </a:p>
          <a:p>
            <a:pPr algn="just" fontAlgn="base"/>
            <a:r>
              <a:rPr lang="en-US" sz="3200" dirty="0"/>
              <a:t>Customer possesses specific belief and attitude towards various products. Since such beliefs and attitudes make up brand image and affect consumer buying behavior therefore marketers are interested in them. Marketers can change the beliefs and attitudes of customers by launching special campaigns in this regard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1143" y="609600"/>
            <a:ext cx="8798057" cy="51054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924800" cy="4401205"/>
          </a:xfrm>
          <a:prstGeom prst="rect">
            <a:avLst/>
          </a:prstGeom>
        </p:spPr>
        <p:txBody>
          <a:bodyPr wrap="square">
            <a:spAutoFit/>
          </a:bodyPr>
          <a:lstStyle/>
          <a:p>
            <a:r>
              <a:rPr lang="en-US" sz="4000" dirty="0" smtClean="0"/>
              <a:t> There </a:t>
            </a:r>
            <a:r>
              <a:rPr lang="en-US" sz="4000" dirty="0"/>
              <a:t>are various other factors influencing the purchases of consumer such as social, cultural, personal and psychological. </a:t>
            </a:r>
            <a:endParaRPr lang="en-US" sz="4000" dirty="0" smtClean="0"/>
          </a:p>
          <a:p>
            <a:r>
              <a:rPr lang="en-US" sz="4000" dirty="0" smtClean="0"/>
              <a:t>The </a:t>
            </a:r>
            <a:r>
              <a:rPr lang="en-US" sz="4000" dirty="0"/>
              <a:t>explanation of these factors is given below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0999"/>
            <a:ext cx="8610600" cy="5601533"/>
          </a:xfrm>
          <a:prstGeom prst="rect">
            <a:avLst/>
          </a:prstGeom>
        </p:spPr>
        <p:txBody>
          <a:bodyPr wrap="square">
            <a:spAutoFit/>
          </a:bodyPr>
          <a:lstStyle/>
          <a:p>
            <a:pPr fontAlgn="base"/>
            <a:r>
              <a:rPr lang="en-US" sz="2000" dirty="0"/>
              <a:t>1. Cultural Factors</a:t>
            </a:r>
          </a:p>
          <a:p>
            <a:pPr fontAlgn="base"/>
            <a:r>
              <a:rPr lang="en-US" sz="2000" dirty="0"/>
              <a:t>Consumer behavior is deeply influenced by cultural factors such as: buyer culture, subculture, and social class</a:t>
            </a:r>
            <a:r>
              <a:rPr lang="en-US" sz="2000" dirty="0" smtClean="0"/>
              <a:t>.</a:t>
            </a:r>
          </a:p>
          <a:p>
            <a:pPr fontAlgn="base"/>
            <a:endParaRPr lang="en-US" sz="2000" dirty="0"/>
          </a:p>
          <a:p>
            <a:pPr fontAlgn="base"/>
            <a:r>
              <a:rPr lang="en-US" sz="2000" dirty="0"/>
              <a:t>Culture</a:t>
            </a:r>
          </a:p>
          <a:p>
            <a:pPr fontAlgn="base"/>
            <a:r>
              <a:rPr lang="en-US" sz="2000" dirty="0"/>
              <a:t>Basically, culture is the part of every society and is the important cause of person wants and behavior. The influence of culture on buying behavior varies from country to country therefore marketers have to be very careful in analyzing the culture of different groups, regions or even countries</a:t>
            </a:r>
            <a:r>
              <a:rPr lang="en-US" sz="2000" dirty="0" smtClean="0"/>
              <a:t>.</a:t>
            </a:r>
          </a:p>
          <a:p>
            <a:pPr fontAlgn="base"/>
            <a:endParaRPr lang="en-US" sz="2000" dirty="0"/>
          </a:p>
          <a:p>
            <a:pPr fontAlgn="base"/>
            <a:r>
              <a:rPr lang="en-US" sz="2000" dirty="0"/>
              <a:t>Subculture</a:t>
            </a:r>
          </a:p>
          <a:p>
            <a:pPr fontAlgn="base"/>
            <a:r>
              <a:rPr lang="en-US" sz="2000" dirty="0"/>
              <a:t>Each culture contains different subcultures such as religions, nationalities, geographic regions, racial groups etc. Marketers can use these groups by segmenting the market into various small portions. For example marketers can design products according to the needs of a particular geographic group</a:t>
            </a:r>
            <a:r>
              <a:rPr lang="en-US" sz="2000" dirty="0" smtClean="0"/>
              <a:t>.</a:t>
            </a:r>
          </a:p>
          <a:p>
            <a:pPr fontAlgn="base"/>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382000" cy="5262979"/>
          </a:xfrm>
          <a:prstGeom prst="rect">
            <a:avLst/>
          </a:prstGeom>
        </p:spPr>
        <p:txBody>
          <a:bodyPr wrap="square">
            <a:spAutoFit/>
          </a:bodyPr>
          <a:lstStyle/>
          <a:p>
            <a:pPr fontAlgn="base"/>
            <a:r>
              <a:rPr lang="en-US" sz="2800" dirty="0" smtClean="0"/>
              <a:t>Social Class</a:t>
            </a:r>
          </a:p>
          <a:p>
            <a:pPr fontAlgn="base"/>
            <a:endParaRPr lang="en-US" sz="2800" dirty="0" smtClean="0"/>
          </a:p>
          <a:p>
            <a:pPr fontAlgn="base"/>
            <a:r>
              <a:rPr lang="en-US" sz="2800" dirty="0" smtClean="0"/>
              <a:t>Every society possesses some form of social class which is important to the marketers because the buying behavior of people in a given social class is similar. In this way marketing activities could be tailored according to different social classes. Here we should note that social class is not only determined by income but there are various other factors as well such as: wealth, education, occupation etc.</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305800" cy="5016758"/>
          </a:xfrm>
          <a:prstGeom prst="rect">
            <a:avLst/>
          </a:prstGeom>
        </p:spPr>
        <p:txBody>
          <a:bodyPr wrap="square">
            <a:spAutoFit/>
          </a:bodyPr>
          <a:lstStyle/>
          <a:p>
            <a:pPr fontAlgn="base"/>
            <a:endParaRPr lang="en-US" sz="3200" dirty="0" smtClean="0"/>
          </a:p>
          <a:p>
            <a:pPr fontAlgn="base"/>
            <a:endParaRPr lang="en-US" sz="3200" dirty="0"/>
          </a:p>
          <a:p>
            <a:pPr algn="just" fontAlgn="base"/>
            <a:r>
              <a:rPr lang="en-US" sz="3200" dirty="0" smtClean="0"/>
              <a:t>2</a:t>
            </a:r>
            <a:r>
              <a:rPr lang="en-US" sz="3200" dirty="0"/>
              <a:t>. Social Factors</a:t>
            </a:r>
          </a:p>
          <a:p>
            <a:pPr algn="just" fontAlgn="base"/>
            <a:r>
              <a:rPr lang="en-US" sz="3200" dirty="0"/>
              <a:t>Social factors also impact the buying behavior of consumers</a:t>
            </a:r>
            <a:r>
              <a:rPr lang="en-US" sz="3200" dirty="0" smtClean="0"/>
              <a:t>.</a:t>
            </a:r>
          </a:p>
          <a:p>
            <a:pPr algn="just" fontAlgn="base"/>
            <a:endParaRPr lang="en-US" sz="3200" dirty="0"/>
          </a:p>
          <a:p>
            <a:pPr algn="just" fontAlgn="base"/>
            <a:r>
              <a:rPr lang="en-US" sz="3200" dirty="0" smtClean="0"/>
              <a:t> </a:t>
            </a:r>
            <a:r>
              <a:rPr lang="en-US" sz="3200" dirty="0"/>
              <a:t>The important social factors are: reference groups</a:t>
            </a:r>
            <a:r>
              <a:rPr lang="en-US" sz="3200" dirty="0" smtClean="0"/>
              <a:t>,</a:t>
            </a:r>
          </a:p>
          <a:p>
            <a:pPr algn="just" fontAlgn="base"/>
            <a:r>
              <a:rPr lang="en-US" sz="3200" dirty="0" smtClean="0"/>
              <a:t> </a:t>
            </a:r>
            <a:r>
              <a:rPr lang="en-US" sz="3200" dirty="0"/>
              <a:t>family, </a:t>
            </a:r>
            <a:endParaRPr lang="en-US" sz="3200" dirty="0" smtClean="0"/>
          </a:p>
          <a:p>
            <a:pPr algn="just" fontAlgn="base"/>
            <a:r>
              <a:rPr lang="en-US" sz="3200" dirty="0" smtClean="0"/>
              <a:t>role </a:t>
            </a:r>
            <a:r>
              <a:rPr lang="en-US" sz="3200" dirty="0"/>
              <a:t>and status.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382000" cy="5386090"/>
          </a:xfrm>
          <a:prstGeom prst="rect">
            <a:avLst/>
          </a:prstGeom>
        </p:spPr>
        <p:txBody>
          <a:bodyPr wrap="square">
            <a:spAutoFit/>
          </a:bodyPr>
          <a:lstStyle/>
          <a:p>
            <a:pPr fontAlgn="base"/>
            <a:endParaRPr lang="en-US" sz="2800" dirty="0" smtClean="0"/>
          </a:p>
          <a:p>
            <a:pPr fontAlgn="base"/>
            <a:r>
              <a:rPr lang="en-US" sz="2800" dirty="0" smtClean="0"/>
              <a:t>Reference </a:t>
            </a:r>
            <a:r>
              <a:rPr lang="en-US" sz="2800" dirty="0"/>
              <a:t>Groups</a:t>
            </a:r>
          </a:p>
          <a:p>
            <a:pPr fontAlgn="base"/>
            <a:r>
              <a:rPr lang="en-US" sz="2800" dirty="0"/>
              <a:t>Reference groups have potential in forming a person attitude or behavior. The impact of reference groups varies across products and brands. For example if the product is visible such as dress, shoes, car etc then the influence of reference groups will be high. Reference groups also include opinion leader (a person who influences other because of his special skill, knowledge or other characteristics).</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57201"/>
            <a:ext cx="8077200" cy="5509200"/>
          </a:xfrm>
          <a:prstGeom prst="rect">
            <a:avLst/>
          </a:prstGeom>
        </p:spPr>
        <p:txBody>
          <a:bodyPr wrap="square">
            <a:spAutoFit/>
          </a:bodyPr>
          <a:lstStyle/>
          <a:p>
            <a:pPr fontAlgn="base"/>
            <a:r>
              <a:rPr lang="en-US" sz="3200" dirty="0" smtClean="0"/>
              <a:t>Family</a:t>
            </a:r>
            <a:endParaRPr lang="en-US" sz="3200" dirty="0"/>
          </a:p>
          <a:p>
            <a:pPr fontAlgn="base"/>
            <a:r>
              <a:rPr lang="en-US" sz="3200" dirty="0"/>
              <a:t>Buyer behavior is strongly influenced by the member of a family. Therefore marketers are trying to find the roles and influence of the husband, wife and children. If the buying decision of a particular product is influenced by wife then the marketers will try to target the women in their advertisement. Here we should note that buying roles change with change in consumer lifestyles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534400" cy="5016758"/>
          </a:xfrm>
          <a:prstGeom prst="rect">
            <a:avLst/>
          </a:prstGeom>
        </p:spPr>
        <p:txBody>
          <a:bodyPr wrap="square">
            <a:spAutoFit/>
          </a:bodyPr>
          <a:lstStyle/>
          <a:p>
            <a:pPr algn="just" fontAlgn="base"/>
            <a:r>
              <a:rPr lang="en-US" sz="3200" dirty="0"/>
              <a:t>Roles and Status</a:t>
            </a:r>
          </a:p>
          <a:p>
            <a:pPr algn="just" fontAlgn="base"/>
            <a:r>
              <a:rPr lang="en-US" sz="3200" dirty="0"/>
              <a:t>Each person possesses different roles and status in the society depending upon the groups, clubs, family, organization etc. to which he belongs. For example a woman is working in an organization as finance manager. Now she is playing two roles, one of finance manager and other of mother. Therefore her buying decisions will be influenced by her role and status.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TotalTime>
  <Words>1137</Words>
  <Application>Microsoft Office PowerPoint</Application>
  <PresentationFormat>On-screen Show (4:3)</PresentationFormat>
  <Paragraphs>81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Factors Affecting Consumer Behavior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Consumer Behavior </dc:title>
  <dc:creator>Ashutosh</dc:creator>
  <cp:lastModifiedBy>Ashutosh</cp:lastModifiedBy>
  <cp:revision>12</cp:revision>
  <dcterms:created xsi:type="dcterms:W3CDTF">2020-04-14T14:48:54Z</dcterms:created>
  <dcterms:modified xsi:type="dcterms:W3CDTF">2020-04-14T16:18:21Z</dcterms:modified>
</cp:coreProperties>
</file>