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2" r:id="rId7"/>
    <p:sldId id="263" r:id="rId8"/>
    <p:sldId id="264" r:id="rId9"/>
    <p:sldId id="265" r:id="rId10"/>
    <p:sldId id="261"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D7AB9C7F-9353-4BDE-80B6-71A6DC66B5FD}" type="datetimeFigureOut">
              <a:rPr lang="en-US" smtClean="0"/>
              <a:pPr/>
              <a:t>4/14/2020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2AEE81C-90A9-4D35-A7F2-3A8091AC0837}"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AB9C7F-9353-4BDE-80B6-71A6DC66B5FD}"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EE81C-90A9-4D35-A7F2-3A8091AC083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2AEE81C-90A9-4D35-A7F2-3A8091AC0837}"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AB9C7F-9353-4BDE-80B6-71A6DC66B5FD}"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7AB9C7F-9353-4BDE-80B6-71A6DC66B5FD}"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2AEE81C-90A9-4D35-A7F2-3A8091AC0837}"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D7AB9C7F-9353-4BDE-80B6-71A6DC66B5FD}" type="datetimeFigureOut">
              <a:rPr lang="en-US" smtClean="0"/>
              <a:pPr/>
              <a:t>4/14/2020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2AEE81C-90A9-4D35-A7F2-3A8091AC0837}"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D7AB9C7F-9353-4BDE-80B6-71A6DC66B5FD}" type="datetimeFigureOut">
              <a:rPr lang="en-US" smtClean="0"/>
              <a:pPr/>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EE81C-90A9-4D35-A7F2-3A8091AC0837}"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7AB9C7F-9353-4BDE-80B6-71A6DC66B5FD}" type="datetimeFigureOut">
              <a:rPr lang="en-US" smtClean="0"/>
              <a:pPr/>
              <a:t>4/14/2020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2AEE81C-90A9-4D35-A7F2-3A8091AC0837}"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7AB9C7F-9353-4BDE-80B6-71A6DC66B5FD}" type="datetimeFigureOut">
              <a:rPr lang="en-US" smtClean="0"/>
              <a:pPr/>
              <a:t>4/14/2020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2AEE81C-90A9-4D35-A7F2-3A8091AC083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D7AB9C7F-9353-4BDE-80B6-71A6DC66B5FD}" type="datetimeFigureOut">
              <a:rPr lang="en-US" smtClean="0"/>
              <a:pPr/>
              <a:t>4/14/2020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2AEE81C-90A9-4D35-A7F2-3A8091AC083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2AEE81C-90A9-4D35-A7F2-3A8091AC0837}"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D7AB9C7F-9353-4BDE-80B6-71A6DC66B5FD}" type="datetimeFigureOut">
              <a:rPr lang="en-US" smtClean="0"/>
              <a:pPr/>
              <a:t>4/14/2020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2AEE81C-90A9-4D35-A7F2-3A8091AC0837}"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D7AB9C7F-9353-4BDE-80B6-71A6DC66B5FD}" type="datetimeFigureOut">
              <a:rPr lang="en-US" smtClean="0"/>
              <a:pPr/>
              <a:t>4/14/2020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D7AB9C7F-9353-4BDE-80B6-71A6DC66B5FD}" type="datetimeFigureOut">
              <a:rPr lang="en-US" smtClean="0"/>
              <a:pPr/>
              <a:t>4/14/2020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2AEE81C-90A9-4D35-A7F2-3A8091AC0837}"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276600"/>
            <a:ext cx="8382000" cy="3124200"/>
          </a:xfrm>
        </p:spPr>
        <p:txBody>
          <a:bodyPr>
            <a:normAutofit/>
          </a:bodyPr>
          <a:lstStyle/>
          <a:p>
            <a:pPr algn="l"/>
            <a:endParaRPr lang="en-US" dirty="0" smtClean="0"/>
          </a:p>
          <a:p>
            <a:pPr algn="l"/>
            <a:endParaRPr lang="en-US" dirty="0"/>
          </a:p>
          <a:p>
            <a:pPr algn="l"/>
            <a:endParaRPr lang="en-US" dirty="0" smtClean="0"/>
          </a:p>
          <a:p>
            <a:pPr algn="l"/>
            <a:r>
              <a:rPr lang="en-US" dirty="0" smtClean="0"/>
              <a:t>Prof (Dr) B. L. </a:t>
            </a:r>
            <a:r>
              <a:rPr lang="en-US" dirty="0" err="1" smtClean="0"/>
              <a:t>Verma</a:t>
            </a:r>
            <a:endParaRPr lang="en-US" dirty="0" smtClean="0"/>
          </a:p>
          <a:p>
            <a:pPr algn="l"/>
            <a:r>
              <a:rPr lang="en-US" dirty="0" smtClean="0"/>
              <a:t>Professor, Department of Business Administration</a:t>
            </a:r>
          </a:p>
          <a:p>
            <a:pPr algn="l"/>
            <a:r>
              <a:rPr lang="en-US" dirty="0" smtClean="0"/>
              <a:t>UCCMS, MLSU, UDAIPUR</a:t>
            </a:r>
            <a:endParaRPr lang="en-US" dirty="0"/>
          </a:p>
        </p:txBody>
      </p:sp>
      <p:sp>
        <p:nvSpPr>
          <p:cNvPr id="2" name="Title 1"/>
          <p:cNvSpPr>
            <a:spLocks noGrp="1"/>
          </p:cNvSpPr>
          <p:nvPr>
            <p:ph type="ctrTitle"/>
          </p:nvPr>
        </p:nvSpPr>
        <p:spPr>
          <a:xfrm>
            <a:off x="685800" y="457201"/>
            <a:ext cx="7772400" cy="1904999"/>
          </a:xfrm>
        </p:spPr>
        <p:txBody>
          <a:bodyPr>
            <a:normAutofit fontScale="90000"/>
          </a:bodyPr>
          <a:lstStyle/>
          <a:p>
            <a:r>
              <a:rPr lang="en-US" dirty="0" smtClean="0"/>
              <a:t>Consume </a:t>
            </a:r>
            <a:r>
              <a:rPr lang="en-US" dirty="0"/>
              <a:t>Buying </a:t>
            </a:r>
            <a:r>
              <a:rPr lang="en-US" dirty="0" smtClean="0"/>
              <a:t>Behavior </a:t>
            </a:r>
            <a:r>
              <a:rPr lang="en-US" dirty="0" smtClean="0"/>
              <a:t>PPT-</a:t>
            </a:r>
            <a:r>
              <a:rPr lang="en-US" dirty="0"/>
              <a:t/>
            </a:r>
            <a:br>
              <a:rPr lang="en-US" dirty="0"/>
            </a:br>
            <a:r>
              <a:rPr lang="en-US" dirty="0" smtClean="0"/>
              <a:t>Definition, Nature, Scope, Importance and Types </a:t>
            </a:r>
            <a:r>
              <a:rPr lang="en-US" dirty="0" smtClean="0"/>
              <a:t>of Behavior</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57200"/>
            <a:ext cx="8229600" cy="5016758"/>
          </a:xfrm>
          <a:prstGeom prst="rect">
            <a:avLst/>
          </a:prstGeom>
        </p:spPr>
        <p:txBody>
          <a:bodyPr wrap="square">
            <a:spAutoFit/>
          </a:bodyPr>
          <a:lstStyle/>
          <a:p>
            <a:pPr algn="ctr"/>
            <a:endParaRPr lang="en-US" sz="8000" b="1" dirty="0" smtClean="0"/>
          </a:p>
          <a:p>
            <a:pPr algn="ctr"/>
            <a:r>
              <a:rPr lang="en-US" sz="8000" b="1" dirty="0" smtClean="0"/>
              <a:t>Nature </a:t>
            </a:r>
            <a:r>
              <a:rPr lang="en-US" sz="8000" b="1" dirty="0"/>
              <a:t>of Consumer </a:t>
            </a:r>
            <a:r>
              <a:rPr lang="en-US" sz="8000" b="1" dirty="0" err="1"/>
              <a:t>Behaviour</a:t>
            </a:r>
            <a:r>
              <a:rPr lang="en-US" sz="8000" b="1" dirty="0"/>
              <a:t>:</a:t>
            </a:r>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381001"/>
            <a:ext cx="8382000" cy="5632311"/>
          </a:xfrm>
          <a:prstGeom prst="rect">
            <a:avLst/>
          </a:prstGeom>
        </p:spPr>
        <p:txBody>
          <a:bodyPr wrap="square">
            <a:spAutoFit/>
          </a:bodyPr>
          <a:lstStyle/>
          <a:p>
            <a:r>
              <a:rPr lang="en-US" sz="2400" b="1" dirty="0"/>
              <a:t>Influenced by various factors </a:t>
            </a:r>
            <a:r>
              <a:rPr lang="en-US" sz="2400" b="1" dirty="0" smtClean="0"/>
              <a:t>:</a:t>
            </a:r>
          </a:p>
          <a:p>
            <a:r>
              <a:rPr lang="en-US" sz="2400" b="1" dirty="0" smtClean="0"/>
              <a:t> </a:t>
            </a:r>
            <a:r>
              <a:rPr lang="en-US" sz="2400" b="1" dirty="0"/>
              <a:t>Consumer </a:t>
            </a:r>
            <a:r>
              <a:rPr lang="en-US" sz="2400" b="1" dirty="0" err="1"/>
              <a:t>behaviour</a:t>
            </a:r>
            <a:r>
              <a:rPr lang="en-US" sz="2400" b="1" dirty="0"/>
              <a:t> is influenced by a number of factors the factors that influence consumers include marketing, personal, psychological, situational, social and cultural etc. </a:t>
            </a:r>
            <a:endParaRPr lang="en-US" sz="2400" dirty="0"/>
          </a:p>
          <a:p>
            <a:r>
              <a:rPr lang="en-US" sz="2400" dirty="0" smtClean="0"/>
              <a:t/>
            </a:r>
            <a:br>
              <a:rPr lang="en-US" sz="2400" dirty="0" smtClean="0"/>
            </a:br>
            <a:r>
              <a:rPr lang="en-US" sz="2400" b="1" dirty="0"/>
              <a:t/>
            </a:r>
            <a:br>
              <a:rPr lang="en-US" sz="2400" b="1" dirty="0"/>
            </a:br>
            <a:endParaRPr lang="en-US" sz="2400" dirty="0"/>
          </a:p>
          <a:p>
            <a:r>
              <a:rPr lang="en-US" sz="2400" dirty="0" smtClean="0"/>
              <a:t/>
            </a:r>
            <a:br>
              <a:rPr lang="en-US" sz="2400" dirty="0" smtClean="0"/>
            </a:br>
            <a:r>
              <a:rPr lang="en-US" sz="2400" b="1" dirty="0"/>
              <a:t>Different for different customers   : </a:t>
            </a:r>
            <a:endParaRPr lang="en-US" sz="2400" b="1" dirty="0" smtClean="0"/>
          </a:p>
          <a:p>
            <a:r>
              <a:rPr lang="en-US" sz="2400" b="1" dirty="0" smtClean="0"/>
              <a:t>All </a:t>
            </a:r>
            <a:r>
              <a:rPr lang="en-US" sz="2400" b="1" dirty="0"/>
              <a:t>consumers do not behave in the same manner. Different consumers behave differently. The different in consumer </a:t>
            </a:r>
            <a:r>
              <a:rPr lang="en-US" sz="2400" b="1" dirty="0" err="1"/>
              <a:t>behaviour</a:t>
            </a:r>
            <a:r>
              <a:rPr lang="en-US" sz="2400" b="1" dirty="0"/>
              <a:t> is due to individual factors such as nature of the consumer's lifestyle, culture etc. </a:t>
            </a: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1"/>
            <a:ext cx="8534400" cy="6801862"/>
          </a:xfrm>
          <a:prstGeom prst="rect">
            <a:avLst/>
          </a:prstGeom>
        </p:spPr>
        <p:txBody>
          <a:bodyPr wrap="square">
            <a:spAutoFit/>
          </a:bodyPr>
          <a:lstStyle/>
          <a:p>
            <a:r>
              <a:rPr lang="en-US" sz="2400" b="1" dirty="0"/>
              <a:t>Different for different products  : Consumer </a:t>
            </a:r>
            <a:r>
              <a:rPr lang="en-US" sz="2400" b="1" dirty="0" err="1"/>
              <a:t>behaviour</a:t>
            </a:r>
            <a:r>
              <a:rPr lang="en-US" sz="2400" b="1" dirty="0"/>
              <a:t> is different for different products there are some consumers who may buy more quantity of certain items and very low quantity of some other items. </a:t>
            </a:r>
            <a:endParaRPr lang="en-US" sz="2400" dirty="0"/>
          </a:p>
          <a:p>
            <a:r>
              <a:rPr lang="en-US" sz="2400" dirty="0"/>
              <a:t/>
            </a:r>
            <a:br>
              <a:rPr lang="en-US" sz="2400" dirty="0"/>
            </a:br>
            <a:r>
              <a:rPr lang="en-US" sz="2400" b="1" dirty="0"/>
              <a:t/>
            </a:r>
            <a:br>
              <a:rPr lang="en-US" sz="2400" b="1" dirty="0"/>
            </a:br>
            <a:endParaRPr lang="en-US" sz="2400" dirty="0"/>
          </a:p>
          <a:p>
            <a:r>
              <a:rPr lang="en-US" sz="2400" dirty="0"/>
              <a:t/>
            </a:r>
            <a:br>
              <a:rPr lang="en-US" sz="2400" dirty="0"/>
            </a:br>
            <a:r>
              <a:rPr lang="en-US" sz="2400" b="1" dirty="0"/>
              <a:t>Vary across regions  : The consumer </a:t>
            </a:r>
            <a:r>
              <a:rPr lang="en-US" sz="2400" b="1" dirty="0" err="1"/>
              <a:t>behaviour</a:t>
            </a:r>
            <a:r>
              <a:rPr lang="en-US" sz="2400" b="1" dirty="0"/>
              <a:t> vary across States, regions and countries. For instance, the </a:t>
            </a:r>
            <a:r>
              <a:rPr lang="en-US" sz="2400" b="1" dirty="0" err="1"/>
              <a:t>behaviour</a:t>
            </a:r>
            <a:r>
              <a:rPr lang="en-US" sz="2400" b="1" dirty="0"/>
              <a:t> of urban consumers is different from that of rural consumers.  normally rural consumers are conservative (traditional) in their buying </a:t>
            </a:r>
            <a:r>
              <a:rPr lang="en-US" sz="2400" b="1" dirty="0" err="1"/>
              <a:t>behaviour</a:t>
            </a:r>
            <a:r>
              <a:rPr lang="en-US" sz="2400" b="1" dirty="0"/>
              <a:t>.</a:t>
            </a:r>
            <a:endParaRPr lang="en-US" sz="2400" dirty="0"/>
          </a:p>
          <a:p>
            <a:r>
              <a:rPr lang="en-US" b="1" dirty="0"/>
              <a:t/>
            </a:r>
            <a:br>
              <a:rPr lang="en-US" b="1" dirty="0"/>
            </a:br>
            <a:endParaRPr lang="en-US" dirty="0"/>
          </a:p>
          <a:p>
            <a:r>
              <a:rPr lang="en-US" dirty="0"/>
              <a:t/>
            </a:r>
            <a:br>
              <a:rPr lang="en-US" dirty="0"/>
            </a:b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
            <a:ext cx="8382000" cy="6186309"/>
          </a:xfrm>
          <a:prstGeom prst="rect">
            <a:avLst/>
          </a:prstGeom>
        </p:spPr>
        <p:txBody>
          <a:bodyPr wrap="square">
            <a:spAutoFit/>
          </a:bodyPr>
          <a:lstStyle/>
          <a:p>
            <a:r>
              <a:rPr lang="en-US" sz="2400" b="1" dirty="0"/>
              <a:t>Vital for marketers  : Marketers need to have a good knowledge of consumer </a:t>
            </a:r>
            <a:r>
              <a:rPr lang="en-US" sz="2400" b="1" dirty="0" err="1"/>
              <a:t>behaviour</a:t>
            </a:r>
            <a:r>
              <a:rPr lang="en-US" sz="2400" b="1" dirty="0"/>
              <a:t> they need to study the various factors that influence consumer </a:t>
            </a:r>
            <a:r>
              <a:rPr lang="en-US" sz="2400" b="1" dirty="0" err="1"/>
              <a:t>behaviour</a:t>
            </a:r>
            <a:r>
              <a:rPr lang="en-US" sz="2400" b="1" dirty="0"/>
              <a:t> of the target customers. The knowledge of consumer </a:t>
            </a:r>
            <a:r>
              <a:rPr lang="en-US" sz="2400" b="1" dirty="0" err="1"/>
              <a:t>behaviour</a:t>
            </a:r>
            <a:r>
              <a:rPr lang="en-US" sz="2400" b="1" dirty="0"/>
              <a:t> enables marketers to take appropriate marketing decisions. </a:t>
            </a:r>
            <a:endParaRPr lang="en-US" sz="2400" dirty="0"/>
          </a:p>
          <a:p>
            <a:r>
              <a:rPr lang="en-US" sz="2400" dirty="0" smtClean="0"/>
              <a:t/>
            </a:r>
            <a:br>
              <a:rPr lang="en-US" sz="2400" dirty="0" smtClean="0"/>
            </a:br>
            <a:r>
              <a:rPr lang="en-US" sz="2400" b="1" dirty="0"/>
              <a:t/>
            </a:r>
            <a:br>
              <a:rPr lang="en-US" sz="2400" b="1" dirty="0"/>
            </a:br>
            <a:endParaRPr lang="en-US" sz="2400" dirty="0"/>
          </a:p>
          <a:p>
            <a:r>
              <a:rPr lang="en-US" sz="2400" dirty="0" smtClean="0"/>
              <a:t/>
            </a:r>
            <a:br>
              <a:rPr lang="en-US" sz="2400" dirty="0" smtClean="0"/>
            </a:br>
            <a:r>
              <a:rPr lang="en-US" sz="2400" b="1" dirty="0"/>
              <a:t>Reflect status  : Consumer buying </a:t>
            </a:r>
            <a:r>
              <a:rPr lang="en-US" sz="2400" b="1" dirty="0" err="1"/>
              <a:t>behaviour</a:t>
            </a:r>
            <a:r>
              <a:rPr lang="en-US" sz="2400" b="1" dirty="0"/>
              <a:t> is not only influenced by status of a consumer coma but it also reflect it. Those consumers who owned luxury cars, watches and other items are considered by others as persons of higher status. </a:t>
            </a:r>
            <a:endParaRPr lang="en-US" sz="2400" dirty="0"/>
          </a:p>
          <a:p>
            <a:r>
              <a:rPr lang="en-US" b="1" dirty="0"/>
              <a:t/>
            </a:r>
            <a:br>
              <a:rPr lang="en-US" b="1" dirty="0"/>
            </a:b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1"/>
            <a:ext cx="8305800" cy="6247864"/>
          </a:xfrm>
          <a:prstGeom prst="rect">
            <a:avLst/>
          </a:prstGeom>
        </p:spPr>
        <p:txBody>
          <a:bodyPr wrap="square">
            <a:spAutoFit/>
          </a:bodyPr>
          <a:lstStyle/>
          <a:p>
            <a:r>
              <a:rPr lang="en-US" sz="2800" b="1" dirty="0"/>
              <a:t>Result in spread effect  : Consumer </a:t>
            </a:r>
            <a:r>
              <a:rPr lang="en-US" sz="2800" b="1" dirty="0" err="1"/>
              <a:t>behaviour</a:t>
            </a:r>
            <a:r>
              <a:rPr lang="en-US" sz="2800" b="1" dirty="0"/>
              <a:t> as a spread effect. The buying </a:t>
            </a:r>
            <a:r>
              <a:rPr lang="en-US" sz="2800" b="1" dirty="0" err="1"/>
              <a:t>behaviour</a:t>
            </a:r>
            <a:r>
              <a:rPr lang="en-US" sz="2800" b="1" dirty="0"/>
              <a:t> of one person may influence the buying </a:t>
            </a:r>
            <a:r>
              <a:rPr lang="en-US" sz="2800" b="1" dirty="0" err="1"/>
              <a:t>behaviour</a:t>
            </a:r>
            <a:r>
              <a:rPr lang="en-US" sz="2800" b="1" dirty="0"/>
              <a:t> of another person. For instance, a customer may always prefer to buy premium brands of clothing, watches and other items etc. This may influence some of his friends, </a:t>
            </a:r>
            <a:r>
              <a:rPr lang="en-US" sz="2800" b="1" dirty="0" err="1"/>
              <a:t>neighbours</a:t>
            </a:r>
            <a:r>
              <a:rPr lang="en-US" sz="2800" b="1" dirty="0"/>
              <a:t> and colleagues. </a:t>
            </a:r>
            <a:endParaRPr lang="en-US" sz="2800" b="1" dirty="0" smtClean="0"/>
          </a:p>
          <a:p>
            <a:endParaRPr lang="en-US" sz="2800" b="1" dirty="0" smtClean="0"/>
          </a:p>
          <a:p>
            <a:r>
              <a:rPr lang="en-US" sz="2800" b="1" dirty="0" smtClean="0"/>
              <a:t>This </a:t>
            </a:r>
            <a:r>
              <a:rPr lang="en-US" sz="2800" b="1" dirty="0"/>
              <a:t>is one of the reasons why marketers use celebrities like </a:t>
            </a:r>
            <a:r>
              <a:rPr lang="en-US" sz="2800" b="1" dirty="0" err="1"/>
              <a:t>Shahrukh</a:t>
            </a:r>
            <a:r>
              <a:rPr lang="en-US" sz="2800" b="1" dirty="0"/>
              <a:t> Khan, </a:t>
            </a:r>
            <a:r>
              <a:rPr lang="en-US" sz="2800" b="1" dirty="0" err="1"/>
              <a:t>sachin</a:t>
            </a:r>
            <a:r>
              <a:rPr lang="en-US" sz="2800" b="1" dirty="0"/>
              <a:t> to endorse their brands.</a:t>
            </a:r>
            <a:endParaRPr lang="en-US" sz="2800" dirty="0"/>
          </a:p>
          <a:p>
            <a:r>
              <a:rPr lang="en-US" b="1" dirty="0"/>
              <a:t/>
            </a:r>
            <a:br>
              <a:rPr lang="en-US" b="1" dirty="0"/>
            </a:b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8534400" cy="6186309"/>
          </a:xfrm>
          <a:prstGeom prst="rect">
            <a:avLst/>
          </a:prstGeom>
        </p:spPr>
        <p:txBody>
          <a:bodyPr wrap="square">
            <a:spAutoFit/>
          </a:bodyPr>
          <a:lstStyle/>
          <a:p>
            <a:r>
              <a:rPr lang="en-US" sz="2400" b="1" dirty="0"/>
              <a:t>Undergoes a change : The consumer </a:t>
            </a:r>
            <a:r>
              <a:rPr lang="en-US" sz="2400" b="1" dirty="0" err="1"/>
              <a:t>behaviour</a:t>
            </a:r>
            <a:r>
              <a:rPr lang="en-US" sz="2400" b="1" dirty="0"/>
              <a:t> undergoes a change over a period of time depending upon changes in age , education and income level etc, for example, kids may prefer </a:t>
            </a:r>
            <a:r>
              <a:rPr lang="en-US" sz="2400" b="1" dirty="0" err="1"/>
              <a:t>colourful</a:t>
            </a:r>
            <a:r>
              <a:rPr lang="en-US" sz="2400" b="1" dirty="0"/>
              <a:t> dresses but as they grow up as teenagers and young adults, they may prefer trendy clothes. </a:t>
            </a:r>
            <a:endParaRPr lang="en-US" sz="2400" dirty="0"/>
          </a:p>
          <a:p>
            <a:r>
              <a:rPr lang="en-US" sz="2400" b="1" dirty="0"/>
              <a:t/>
            </a:r>
            <a:br>
              <a:rPr lang="en-US" sz="2400" b="1" dirty="0"/>
            </a:br>
            <a:endParaRPr lang="en-US" sz="2400" dirty="0"/>
          </a:p>
          <a:p>
            <a:r>
              <a:rPr lang="en-US" sz="2400" b="1" dirty="0"/>
              <a:t>Information search : Search for information is a common consumer </a:t>
            </a:r>
            <a:r>
              <a:rPr lang="en-US" sz="2400" b="1" dirty="0" err="1"/>
              <a:t>behaviour</a:t>
            </a:r>
            <a:r>
              <a:rPr lang="en-US" sz="2400" b="1" dirty="0"/>
              <a:t>. Consumers cannot purchase goods and services if they are unaware that a good or service exists. When a consumer decides to buy a certain item, his decision must be based on the information he has </a:t>
            </a:r>
            <a:r>
              <a:rPr lang="en-US" sz="2400" b="1" dirty="0" err="1"/>
              <a:t>gethered</a:t>
            </a:r>
            <a:r>
              <a:rPr lang="en-US" sz="2400" b="1" dirty="0"/>
              <a:t> about what products our services are available to fulfill his needs. There might be a product available that would be better suited to the consumers needs, but if he is an aware of product, he will not buy it. </a:t>
            </a:r>
            <a:endParaRPr lang="en-US" sz="2400" dirty="0"/>
          </a:p>
          <a:p>
            <a:r>
              <a:rPr lang="en-US" dirty="0"/>
              <a:t/>
            </a:r>
            <a:br>
              <a:rPr lang="en-US" dirty="0"/>
            </a:b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458200" cy="5816977"/>
          </a:xfrm>
          <a:prstGeom prst="rect">
            <a:avLst/>
          </a:prstGeom>
        </p:spPr>
        <p:txBody>
          <a:bodyPr wrap="square">
            <a:spAutoFit/>
          </a:bodyPr>
          <a:lstStyle/>
          <a:p>
            <a:r>
              <a:rPr lang="en-US" sz="2800" b="1" dirty="0"/>
              <a:t>Brand loyalty : Brand loyalty is another characteristic of consumer </a:t>
            </a:r>
            <a:r>
              <a:rPr lang="en-US" sz="2800" b="1" dirty="0" err="1"/>
              <a:t>behaviour</a:t>
            </a:r>
            <a:r>
              <a:rPr lang="en-US" sz="2800" b="1" dirty="0"/>
              <a:t>. Brand loyalty is the tendency of a consumer to buy product products or services from a certain company that one likes or equates with having high quality goods and services. For example, if </a:t>
            </a:r>
            <a:r>
              <a:rPr lang="en-US" sz="2800" b="1" dirty="0" err="1"/>
              <a:t>Naina's</a:t>
            </a:r>
            <a:r>
              <a:rPr lang="en-US" sz="2800" b="1" dirty="0"/>
              <a:t> first car was a Honda as a teenager and the car lasted 200,000 miles, she might have a tendency to buy </a:t>
            </a:r>
            <a:r>
              <a:rPr lang="en-US" sz="2800" b="1" dirty="0" err="1"/>
              <a:t>hondas</a:t>
            </a:r>
            <a:r>
              <a:rPr lang="en-US" sz="2800" b="1" dirty="0"/>
              <a:t> again in the future due to her previous positive experience. </a:t>
            </a:r>
            <a:endParaRPr lang="en-US" sz="2800" b="1" dirty="0" smtClean="0"/>
          </a:p>
          <a:p>
            <a:r>
              <a:rPr lang="en-US" sz="2800" b="1" dirty="0" smtClean="0"/>
              <a:t>This </a:t>
            </a:r>
            <a:r>
              <a:rPr lang="en-US" sz="2800" b="1" dirty="0"/>
              <a:t>brand loyalty may be so strong that she forgoes the information search all together when considering for next vehicle.</a:t>
            </a:r>
            <a:endParaRPr lang="en-US" sz="2800" dirty="0"/>
          </a:p>
          <a:p>
            <a:r>
              <a:rPr lang="en-US" b="1" dirty="0"/>
              <a:t/>
            </a:r>
            <a:br>
              <a:rPr lang="en-US" b="1" dirty="0"/>
            </a:b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382000" cy="4524315"/>
          </a:xfrm>
          <a:prstGeom prst="rect">
            <a:avLst/>
          </a:prstGeom>
        </p:spPr>
        <p:txBody>
          <a:bodyPr wrap="square">
            <a:spAutoFit/>
          </a:bodyPr>
          <a:lstStyle/>
          <a:p>
            <a:pPr algn="ctr"/>
            <a:r>
              <a:rPr lang="en-US" sz="9600" b="1" dirty="0"/>
              <a:t>Scope of Consumer </a:t>
            </a:r>
            <a:r>
              <a:rPr lang="en-US" sz="9600" b="1" dirty="0" err="1"/>
              <a:t>Behaviour</a:t>
            </a:r>
            <a:r>
              <a:rPr lang="en-US" sz="9600" b="1" dirty="0"/>
              <a:t>:</a:t>
            </a:r>
            <a:endParaRPr lang="en-US" sz="1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200"/>
            <a:ext cx="8534400" cy="6186309"/>
          </a:xfrm>
          <a:prstGeom prst="rect">
            <a:avLst/>
          </a:prstGeom>
        </p:spPr>
        <p:txBody>
          <a:bodyPr wrap="square">
            <a:spAutoFit/>
          </a:bodyPr>
          <a:lstStyle/>
          <a:p>
            <a:pPr marL="514350" indent="-514350" algn="just">
              <a:buAutoNum type="arabicParenR"/>
            </a:pPr>
            <a:r>
              <a:rPr lang="en-US" sz="2800" b="1" dirty="0" smtClean="0"/>
              <a:t>Consumer behavior </a:t>
            </a:r>
            <a:r>
              <a:rPr lang="en-US" sz="2800" b="1" dirty="0"/>
              <a:t>and marketing management </a:t>
            </a:r>
            <a:r>
              <a:rPr lang="en-US" sz="2800" b="1" dirty="0" smtClean="0"/>
              <a:t>:</a:t>
            </a:r>
          </a:p>
          <a:p>
            <a:pPr marL="514350" indent="-514350" algn="just"/>
            <a:r>
              <a:rPr lang="en-US" sz="2800" b="1" dirty="0" smtClean="0"/>
              <a:t> </a:t>
            </a:r>
            <a:endParaRPr lang="en-US" sz="2800" b="1" dirty="0" smtClean="0"/>
          </a:p>
          <a:p>
            <a:pPr marL="514350" indent="-514350" algn="just"/>
            <a:r>
              <a:rPr lang="en-US" sz="2400" b="1" dirty="0" smtClean="0"/>
              <a:t>Effective </a:t>
            </a:r>
            <a:r>
              <a:rPr lang="en-US" sz="2400" b="1" dirty="0"/>
              <a:t>business managers </a:t>
            </a:r>
            <a:r>
              <a:rPr lang="en-US" sz="2400" b="1" dirty="0" smtClean="0"/>
              <a:t>realize </a:t>
            </a:r>
            <a:r>
              <a:rPr lang="en-US" sz="2400" b="1" dirty="0"/>
              <a:t>the importance of marketing to the success of their firm. A sound understanding of consumer </a:t>
            </a:r>
            <a:r>
              <a:rPr lang="en-US" sz="2400" b="1" dirty="0" smtClean="0"/>
              <a:t>behavior </a:t>
            </a:r>
            <a:r>
              <a:rPr lang="en-US" sz="2400" b="1" dirty="0"/>
              <a:t>is essential to the long run success of any marketing program. In fact, it is seen as a </a:t>
            </a:r>
            <a:r>
              <a:rPr lang="en-US" sz="2400" b="1" dirty="0" smtClean="0"/>
              <a:t>cornerstone </a:t>
            </a:r>
            <a:r>
              <a:rPr lang="en-US" sz="2400" b="1" dirty="0"/>
              <a:t>of the Marketing concept, an important orientation of philosophy of many marketing managers. The essence of the Marketing concept is captured in three interrelated  orientations consumers needs and wants, company integrated strategy. </a:t>
            </a:r>
          </a:p>
          <a:p>
            <a:r>
              <a:rPr lang="en-US" b="1" dirty="0"/>
              <a:t/>
            </a:r>
            <a:br>
              <a:rPr lang="en-US" b="1" dirty="0"/>
            </a:br>
            <a:endParaRPr lang="en-US" b="1" dirty="0"/>
          </a:p>
          <a:p>
            <a:r>
              <a:rPr lang="en-US" b="1" dirty="0"/>
              <a:t/>
            </a:r>
            <a:br>
              <a:rPr lang="en-US" b="1" dirty="0"/>
            </a:b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1"/>
            <a:ext cx="8534400" cy="6555641"/>
          </a:xfrm>
          <a:prstGeom prst="rect">
            <a:avLst/>
          </a:prstGeom>
        </p:spPr>
        <p:txBody>
          <a:bodyPr wrap="square">
            <a:spAutoFit/>
          </a:bodyPr>
          <a:lstStyle/>
          <a:p>
            <a:endParaRPr lang="en-US" sz="2800" b="1" dirty="0" smtClean="0"/>
          </a:p>
          <a:p>
            <a:r>
              <a:rPr lang="en-US" sz="2400" b="1" dirty="0" smtClean="0"/>
              <a:t>2</a:t>
            </a:r>
            <a:r>
              <a:rPr lang="en-US" sz="2400" b="1" dirty="0"/>
              <a:t>) Consumer </a:t>
            </a:r>
            <a:r>
              <a:rPr lang="en-US" sz="2400" b="1" dirty="0" err="1"/>
              <a:t>behaviour</a:t>
            </a:r>
            <a:r>
              <a:rPr lang="en-US" sz="2400" b="1" dirty="0"/>
              <a:t> and non profit and social marketing </a:t>
            </a:r>
            <a:r>
              <a:rPr lang="en-US" sz="2400" b="1" dirty="0" smtClean="0"/>
              <a:t>:</a:t>
            </a:r>
          </a:p>
          <a:p>
            <a:endParaRPr lang="en-US" sz="2400" b="1" dirty="0" smtClean="0"/>
          </a:p>
          <a:p>
            <a:r>
              <a:rPr lang="en-US" sz="2400" b="1" dirty="0" smtClean="0"/>
              <a:t> </a:t>
            </a:r>
            <a:r>
              <a:rPr lang="en-US" sz="2400" b="1" dirty="0"/>
              <a:t>In today's world even the non-profit </a:t>
            </a:r>
            <a:r>
              <a:rPr lang="en-US" sz="2400" b="1" dirty="0" err="1"/>
              <a:t>organisations</a:t>
            </a:r>
            <a:r>
              <a:rPr lang="en-US" sz="2400" b="1" dirty="0"/>
              <a:t> like government agencies, religious sects, universities and charitable institutions have to market their services for ideas to the "target group of consumers or institution." At other times these groups are required to appeal to the general public for support of certain causes or ideas. Also they make their contribution towards eradication of the problems of the society. Thus a clear understanding of the consumer </a:t>
            </a:r>
            <a:r>
              <a:rPr lang="en-US" sz="2400" b="1" dirty="0" err="1"/>
              <a:t>behaviour</a:t>
            </a:r>
            <a:r>
              <a:rPr lang="en-US" sz="2400" b="1" dirty="0"/>
              <a:t> and decision making process will assist these efforts.</a:t>
            </a:r>
          </a:p>
          <a:p>
            <a:r>
              <a:rPr lang="en-US" sz="2800" b="1" dirty="0"/>
              <a:t/>
            </a:r>
            <a:br>
              <a:rPr lang="en-US" sz="2800" b="1" dirty="0"/>
            </a:b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229600" cy="4524315"/>
          </a:xfrm>
          <a:prstGeom prst="rect">
            <a:avLst/>
          </a:prstGeom>
        </p:spPr>
        <p:txBody>
          <a:bodyPr wrap="square">
            <a:spAutoFit/>
          </a:bodyPr>
          <a:lstStyle/>
          <a:p>
            <a:pPr algn="ctr"/>
            <a:r>
              <a:rPr lang="en-US" sz="9600" dirty="0"/>
              <a:t>Definition of </a:t>
            </a:r>
            <a:r>
              <a:rPr lang="en-US" sz="9600" dirty="0" smtClean="0"/>
              <a:t>Consumer </a:t>
            </a:r>
            <a:r>
              <a:rPr lang="en-US" sz="9600"/>
              <a:t>Buying </a:t>
            </a:r>
            <a:r>
              <a:rPr lang="en-US" sz="9600" smtClean="0"/>
              <a:t>Behavior</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1"/>
            <a:ext cx="8610600" cy="6740307"/>
          </a:xfrm>
          <a:prstGeom prst="rect">
            <a:avLst/>
          </a:prstGeom>
        </p:spPr>
        <p:txBody>
          <a:bodyPr wrap="square">
            <a:spAutoFit/>
          </a:bodyPr>
          <a:lstStyle/>
          <a:p>
            <a:pPr algn="just"/>
            <a:r>
              <a:rPr lang="en-US" sz="2400" b="1" dirty="0"/>
              <a:t>3) Consumer </a:t>
            </a:r>
            <a:r>
              <a:rPr lang="en-US" sz="2400" b="1" dirty="0" err="1"/>
              <a:t>behaviour</a:t>
            </a:r>
            <a:r>
              <a:rPr lang="en-US" sz="2400" b="1" dirty="0"/>
              <a:t> and government decision making : </a:t>
            </a:r>
            <a:endParaRPr lang="en-US" sz="2400" b="1" dirty="0" smtClean="0"/>
          </a:p>
          <a:p>
            <a:pPr algn="just"/>
            <a:r>
              <a:rPr lang="en-US" sz="2400" b="1" dirty="0" smtClean="0"/>
              <a:t>In </a:t>
            </a:r>
            <a:r>
              <a:rPr lang="en-US" sz="2400" b="1" dirty="0"/>
              <a:t>recent years the relevance of consumer </a:t>
            </a:r>
            <a:r>
              <a:rPr lang="en-US" sz="2400" b="1" dirty="0" err="1"/>
              <a:t>behaviour</a:t>
            </a:r>
            <a:r>
              <a:rPr lang="en-US" sz="2400" b="1" dirty="0"/>
              <a:t> principles to government decision making. Two major areas of activities have been affected: </a:t>
            </a:r>
          </a:p>
          <a:p>
            <a:pPr algn="just"/>
            <a:endParaRPr lang="en-US" sz="2400" b="1" dirty="0" smtClean="0"/>
          </a:p>
          <a:p>
            <a:pPr algn="just"/>
            <a:r>
              <a:rPr lang="en-US" sz="2400" b="1" dirty="0" err="1" smtClean="0"/>
              <a:t>i</a:t>
            </a:r>
            <a:r>
              <a:rPr lang="en-US" sz="2400" b="1" dirty="0"/>
              <a:t>) Government services: It is increasingly and that government provision of public services can benefit significantly from an understanding of the consumers, or users, of these services.</a:t>
            </a:r>
          </a:p>
          <a:p>
            <a:pPr algn="just"/>
            <a:r>
              <a:rPr lang="en-US" sz="2400" b="1" dirty="0"/>
              <a:t/>
            </a:r>
            <a:br>
              <a:rPr lang="en-US" sz="2400" b="1" dirty="0"/>
            </a:br>
            <a:endParaRPr lang="en-US" sz="2400" b="1" dirty="0"/>
          </a:p>
          <a:p>
            <a:pPr algn="just"/>
            <a:r>
              <a:rPr lang="en-US" sz="2400" b="1" dirty="0"/>
              <a:t>ii) consumer protection: Many Agencies at all levels of government are involved with regulating business practices for the purpose of protecting consumers welfare.</a:t>
            </a:r>
          </a:p>
          <a:p>
            <a:pPr algn="just"/>
            <a:r>
              <a:rPr lang="en-US" sz="2400" b="1" dirty="0"/>
              <a:t/>
            </a:r>
            <a:br>
              <a:rPr lang="en-US" sz="2400" b="1" dirty="0"/>
            </a:br>
            <a:endParaRPr lang="en-U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1"/>
            <a:ext cx="8458200" cy="6555641"/>
          </a:xfrm>
          <a:prstGeom prst="rect">
            <a:avLst/>
          </a:prstGeom>
        </p:spPr>
        <p:txBody>
          <a:bodyPr wrap="square">
            <a:spAutoFit/>
          </a:bodyPr>
          <a:lstStyle/>
          <a:p>
            <a:r>
              <a:rPr lang="en-US" sz="2400" b="1" dirty="0"/>
              <a:t>4) Consumer </a:t>
            </a:r>
            <a:r>
              <a:rPr lang="en-US" sz="2400" b="1" dirty="0" err="1"/>
              <a:t>behaviour</a:t>
            </a:r>
            <a:r>
              <a:rPr lang="en-US" sz="2400" b="1" dirty="0"/>
              <a:t> and </a:t>
            </a:r>
            <a:r>
              <a:rPr lang="en-US" sz="2400" b="1" dirty="0" err="1"/>
              <a:t>demarketing</a:t>
            </a:r>
            <a:r>
              <a:rPr lang="en-US" sz="2400" b="1" dirty="0" smtClean="0"/>
              <a:t>:</a:t>
            </a:r>
            <a:endParaRPr lang="en-US" sz="2400" b="1" dirty="0" smtClean="0"/>
          </a:p>
          <a:p>
            <a:endParaRPr lang="en-US" sz="2400" b="1" dirty="0" smtClean="0"/>
          </a:p>
          <a:p>
            <a:r>
              <a:rPr lang="en-US" sz="2400" b="1" dirty="0" smtClean="0"/>
              <a:t>It </a:t>
            </a:r>
            <a:r>
              <a:rPr lang="en-US" sz="2400" b="1" dirty="0"/>
              <a:t>has become increasingly clear that consumers are entering an era of scarcity in terms of some natural gas and water. These scarcities have led to promotions stressing conservation rather than consumption. In other circumstances, consumers have been encouraged to decrease or stop their use of particular goods believed to have harmful effects. Programs designed to reduce drug abuse, gambling, and similar types of conception examples. These actions have been undertaken by government agencies non profit </a:t>
            </a:r>
            <a:r>
              <a:rPr lang="en-US" sz="2400" b="1" dirty="0" err="1"/>
              <a:t>organisations</a:t>
            </a:r>
            <a:r>
              <a:rPr lang="en-US" sz="2400" b="1" dirty="0"/>
              <a:t>, and other private groups. The term "</a:t>
            </a:r>
            <a:r>
              <a:rPr lang="en-US" sz="2400" b="1" dirty="0" err="1"/>
              <a:t>demarketing</a:t>
            </a:r>
            <a:r>
              <a:rPr lang="en-US" sz="2400" b="1" dirty="0"/>
              <a:t>" refers to all such efforts to encourage consumers to reduce their consumption of a particular product or services.</a:t>
            </a:r>
          </a:p>
          <a:p>
            <a:r>
              <a:rPr lang="en-US" dirty="0" smtClean="0"/>
              <a:t/>
            </a:r>
            <a:br>
              <a:rPr lang="en-US" dirty="0" smtClean="0"/>
            </a:b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1"/>
            <a:ext cx="8610600" cy="5816977"/>
          </a:xfrm>
          <a:prstGeom prst="rect">
            <a:avLst/>
          </a:prstGeom>
        </p:spPr>
        <p:txBody>
          <a:bodyPr wrap="square">
            <a:spAutoFit/>
          </a:bodyPr>
          <a:lstStyle/>
          <a:p>
            <a:pPr algn="just"/>
            <a:r>
              <a:rPr lang="en-US" sz="2800" b="1" dirty="0"/>
              <a:t>5) Consumer </a:t>
            </a:r>
            <a:r>
              <a:rPr lang="en-US" sz="2800" b="1" dirty="0" err="1"/>
              <a:t>behaviour</a:t>
            </a:r>
            <a:r>
              <a:rPr lang="en-US" sz="2800" b="1" dirty="0"/>
              <a:t> and consumer education: </a:t>
            </a:r>
            <a:endParaRPr lang="en-US" sz="2800" b="1" dirty="0" smtClean="0"/>
          </a:p>
          <a:p>
            <a:pPr algn="just"/>
            <a:endParaRPr lang="en-US" sz="2800" b="1" dirty="0" smtClean="0"/>
          </a:p>
          <a:p>
            <a:pPr algn="just"/>
            <a:r>
              <a:rPr lang="en-US" sz="2400" b="1" dirty="0" smtClean="0"/>
              <a:t>Consumer </a:t>
            </a:r>
            <a:r>
              <a:rPr lang="en-US" sz="2400" b="1" dirty="0"/>
              <a:t>also stands to benefit directly from orderly investigations of their own </a:t>
            </a:r>
            <a:r>
              <a:rPr lang="en-US" sz="2400" b="1" dirty="0" err="1"/>
              <a:t>behaviour</a:t>
            </a:r>
            <a:r>
              <a:rPr lang="en-US" sz="2400" b="1" dirty="0"/>
              <a:t>. This can occur on an individual basis or as part of more formal educational programs. For example, when consumers learn that a large proportion of the billions spend annually on grocery products is used for impulse purchases and not spend according to pre planned shopping list, consumers may be more willing to plan effort to save money. In general, as marketers that can influence consumers' purchases, consumers have the opportunity to understand better how they affect their own </a:t>
            </a:r>
            <a:r>
              <a:rPr lang="en-US" sz="2400" b="1" dirty="0" err="1"/>
              <a:t>behaviour</a:t>
            </a:r>
            <a:endParaRPr lang="en-US"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1000"/>
            <a:ext cx="8077200" cy="6001643"/>
          </a:xfrm>
          <a:prstGeom prst="rect">
            <a:avLst/>
          </a:prstGeom>
        </p:spPr>
        <p:txBody>
          <a:bodyPr wrap="square">
            <a:spAutoFit/>
          </a:bodyPr>
          <a:lstStyle/>
          <a:p>
            <a:pPr algn="ctr"/>
            <a:endParaRPr lang="en-US" sz="9600" b="1" dirty="0" smtClean="0"/>
          </a:p>
          <a:p>
            <a:pPr algn="ctr"/>
            <a:r>
              <a:rPr lang="en-US" sz="9600" b="1" dirty="0" smtClean="0"/>
              <a:t>Importance </a:t>
            </a:r>
            <a:r>
              <a:rPr lang="en-US" sz="9600" b="1" dirty="0"/>
              <a:t>of consumer </a:t>
            </a:r>
            <a:r>
              <a:rPr lang="en-US" sz="9600" b="1" dirty="0" err="1"/>
              <a:t>behaviour</a:t>
            </a:r>
            <a:r>
              <a:rPr lang="en-US" sz="9600" b="1" dirty="0"/>
              <a:t>:</a:t>
            </a:r>
            <a:endParaRPr lang="en-US"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1"/>
            <a:ext cx="8534400" cy="5693866"/>
          </a:xfrm>
          <a:prstGeom prst="rect">
            <a:avLst/>
          </a:prstGeom>
        </p:spPr>
        <p:txBody>
          <a:bodyPr wrap="square">
            <a:spAutoFit/>
          </a:bodyPr>
          <a:lstStyle/>
          <a:p>
            <a:endParaRPr lang="en-US" sz="2400" b="1" dirty="0" smtClean="0"/>
          </a:p>
          <a:p>
            <a:endParaRPr lang="en-US" sz="2400" b="1" dirty="0" smtClean="0"/>
          </a:p>
          <a:p>
            <a:r>
              <a:rPr lang="en-US" sz="2000" b="1" dirty="0" smtClean="0"/>
              <a:t>1</a:t>
            </a:r>
            <a:r>
              <a:rPr lang="en-US" sz="2000" b="1" dirty="0"/>
              <a:t>) production policies: The study of consumer </a:t>
            </a:r>
            <a:r>
              <a:rPr lang="en-US" sz="2000" b="1" dirty="0" err="1"/>
              <a:t>behaviour</a:t>
            </a:r>
            <a:r>
              <a:rPr lang="en-US" sz="2000" b="1" dirty="0"/>
              <a:t> effects production policies of enterprise. Consumer </a:t>
            </a:r>
            <a:r>
              <a:rPr lang="en-US" sz="2000" b="1" dirty="0" err="1"/>
              <a:t>behaviour</a:t>
            </a:r>
            <a:r>
              <a:rPr lang="en-US" sz="2000" b="1" dirty="0"/>
              <a:t> discovers the habits, tastes and preferences of consumers and such discovery enables and enterprise to plan and develop its products according to these specifications. It is necessary for an enterprise to be in continuous touch with the changes in consumer </a:t>
            </a:r>
            <a:r>
              <a:rPr lang="en-US" sz="2000" b="1" dirty="0" err="1"/>
              <a:t>behaviour</a:t>
            </a:r>
            <a:r>
              <a:rPr lang="en-US" sz="2000" b="1" dirty="0"/>
              <a:t> so that necessary changes in products may be made.</a:t>
            </a:r>
          </a:p>
          <a:p>
            <a:r>
              <a:rPr lang="en-US" sz="2000" b="1" dirty="0"/>
              <a:t/>
            </a:r>
            <a:br>
              <a:rPr lang="en-US" sz="2000" b="1" dirty="0"/>
            </a:br>
            <a:endParaRPr lang="en-US" sz="2000" b="1" dirty="0"/>
          </a:p>
          <a:p>
            <a:r>
              <a:rPr lang="en-US" sz="2000" b="1" dirty="0"/>
              <a:t>2) Price policies: The buyer </a:t>
            </a:r>
            <a:r>
              <a:rPr lang="en-US" sz="2000" b="1" dirty="0" err="1"/>
              <a:t>behaviour</a:t>
            </a:r>
            <a:r>
              <a:rPr lang="en-US" sz="2000" b="1" dirty="0"/>
              <a:t> is equally important in having price policies. The buyers of some products purchase only because particular articles are cheaper than the competitive articles available in the market.</a:t>
            </a:r>
          </a:p>
          <a:p>
            <a:r>
              <a:rPr lang="en-US" dirty="0" smtClean="0"/>
              <a:t/>
            </a:r>
            <a:br>
              <a:rPr lang="en-US" dirty="0" smtClean="0"/>
            </a:b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457200"/>
            <a:ext cx="8610600" cy="5016758"/>
          </a:xfrm>
          <a:prstGeom prst="rect">
            <a:avLst/>
          </a:prstGeom>
        </p:spPr>
        <p:txBody>
          <a:bodyPr wrap="square">
            <a:spAutoFit/>
          </a:bodyPr>
          <a:lstStyle/>
          <a:p>
            <a:endParaRPr lang="en-US" sz="2400" b="1" dirty="0" smtClean="0"/>
          </a:p>
          <a:p>
            <a:r>
              <a:rPr lang="en-US" sz="2000" b="1" dirty="0" smtClean="0"/>
              <a:t>3</a:t>
            </a:r>
            <a:r>
              <a:rPr lang="en-US" sz="2000" b="1" dirty="0"/>
              <a:t>) Decision regarding channels of distribution: The goods, which are sold and solely on the basis of low price mast and economical distribution channels. In case of those articles, which week T.V. sets, refrigerators etc. Must have different channels of distribution. Thus, decisions regarding channels of distribution are taken on the basis of consumer </a:t>
            </a:r>
            <a:r>
              <a:rPr lang="en-US" sz="2000" b="1" dirty="0" err="1"/>
              <a:t>behaviour</a:t>
            </a:r>
            <a:r>
              <a:rPr lang="en-US" sz="2000" b="1" dirty="0"/>
              <a:t>.</a:t>
            </a:r>
          </a:p>
          <a:p>
            <a:r>
              <a:rPr lang="en-US" sz="2000" b="1" dirty="0"/>
              <a:t/>
            </a:r>
            <a:br>
              <a:rPr lang="en-US" sz="2000" b="1" dirty="0"/>
            </a:br>
            <a:endParaRPr lang="en-US" sz="2000" b="1" dirty="0"/>
          </a:p>
          <a:p>
            <a:r>
              <a:rPr lang="en-US" sz="2000" b="1" dirty="0"/>
              <a:t>4) Decision regarding sales promotion: Study of consumer </a:t>
            </a:r>
            <a:r>
              <a:rPr lang="en-US" sz="2000" b="1" dirty="0" err="1"/>
              <a:t>behaviour</a:t>
            </a:r>
            <a:r>
              <a:rPr lang="en-US" sz="2000" b="1" dirty="0"/>
              <a:t> is also vital in making decisions regarding sales promotion. It enables the producer to know what motive prompt consumer to make purchase and the same are </a:t>
            </a:r>
            <a:r>
              <a:rPr lang="en-US" sz="2000" b="1" dirty="0" err="1"/>
              <a:t>utilised</a:t>
            </a:r>
            <a:r>
              <a:rPr lang="en-US" sz="2000" b="1" dirty="0"/>
              <a:t> in promotional campaigns to awaken desire to purchase.</a:t>
            </a:r>
          </a:p>
          <a:p>
            <a:r>
              <a:rPr lang="en-US" dirty="0" smtClean="0"/>
              <a:t/>
            </a:r>
            <a:br>
              <a:rPr lang="en-US" dirty="0" smtClean="0"/>
            </a:b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534400" cy="6617196"/>
          </a:xfrm>
          <a:prstGeom prst="rect">
            <a:avLst/>
          </a:prstGeom>
        </p:spPr>
        <p:txBody>
          <a:bodyPr wrap="square">
            <a:spAutoFit/>
          </a:bodyPr>
          <a:lstStyle/>
          <a:p>
            <a:endParaRPr lang="en-US" sz="2800" b="1" dirty="0" smtClean="0"/>
          </a:p>
          <a:p>
            <a:r>
              <a:rPr lang="en-US" sz="2400" b="1" dirty="0" smtClean="0"/>
              <a:t>5</a:t>
            </a:r>
            <a:r>
              <a:rPr lang="en-US" sz="2400" b="1" dirty="0"/>
              <a:t>) Exploiting marketing opportunities: Study of consumer </a:t>
            </a:r>
            <a:r>
              <a:rPr lang="en-US" sz="2400" b="1" dirty="0" err="1"/>
              <a:t>behaviour</a:t>
            </a:r>
            <a:r>
              <a:rPr lang="en-US" sz="2400" b="1" dirty="0"/>
              <a:t> helps the marketers to  understand the consumers needs, aspirations, expectations, problems etc. This knowledge will be useful to the marketers in exploiting marketing opportunities and meeting the challenges of the market.</a:t>
            </a:r>
          </a:p>
          <a:p>
            <a:r>
              <a:rPr lang="en-US" sz="2400" b="1" dirty="0"/>
              <a:t/>
            </a:r>
            <a:br>
              <a:rPr lang="en-US" sz="2400" b="1" dirty="0"/>
            </a:br>
            <a:endParaRPr lang="en-US" sz="2400" b="1" dirty="0"/>
          </a:p>
          <a:p>
            <a:r>
              <a:rPr lang="en-US" sz="2400" b="1" dirty="0"/>
              <a:t>6) Consumer do not always act or react predictably: The consumers of the past used to react to price levels as if price and quality had positive relation. Today, week value for money, lesser price but with superior features. The consumers response indicates that the shift had occurred.</a:t>
            </a:r>
          </a:p>
          <a:p>
            <a:r>
              <a:rPr lang="en-US" b="1" dirty="0"/>
              <a:t/>
            </a:r>
            <a:br>
              <a:rPr lang="en-US" b="1" dirty="0"/>
            </a:b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599"/>
            <a:ext cx="8534400" cy="6186309"/>
          </a:xfrm>
          <a:prstGeom prst="rect">
            <a:avLst/>
          </a:prstGeom>
        </p:spPr>
        <p:txBody>
          <a:bodyPr wrap="square">
            <a:spAutoFit/>
          </a:bodyPr>
          <a:lstStyle/>
          <a:p>
            <a:r>
              <a:rPr lang="en-US" sz="2000" b="1" dirty="0"/>
              <a:t>7) Highly diversified consumer preferences: </a:t>
            </a:r>
            <a:endParaRPr lang="en-US" sz="2000" b="1" dirty="0" smtClean="0"/>
          </a:p>
          <a:p>
            <a:r>
              <a:rPr lang="en-US" sz="2000" b="1" dirty="0" smtClean="0"/>
              <a:t>This </a:t>
            </a:r>
            <a:r>
              <a:rPr lang="en-US" sz="2000" b="1" dirty="0"/>
              <a:t>shift has occurred due to availability of more choice now. Thus study of consumer </a:t>
            </a:r>
            <a:r>
              <a:rPr lang="en-US" sz="2000" b="1" dirty="0" err="1"/>
              <a:t>behaviour</a:t>
            </a:r>
            <a:r>
              <a:rPr lang="en-US" sz="2000" b="1" dirty="0"/>
              <a:t> is important to understand the changes.</a:t>
            </a:r>
          </a:p>
          <a:p>
            <a:r>
              <a:rPr lang="en-US" sz="2000" b="1" dirty="0"/>
              <a:t/>
            </a:r>
            <a:br>
              <a:rPr lang="en-US" sz="2000" b="1" dirty="0"/>
            </a:br>
            <a:endParaRPr lang="en-US" sz="2000" b="1" dirty="0"/>
          </a:p>
          <a:p>
            <a:r>
              <a:rPr lang="en-US" sz="2000" b="1" dirty="0"/>
              <a:t>8) Rapid introduction of new products: </a:t>
            </a:r>
            <a:endParaRPr lang="en-US" sz="2000" b="1" dirty="0" smtClean="0"/>
          </a:p>
          <a:p>
            <a:r>
              <a:rPr lang="en-US" sz="2000" b="1" dirty="0" smtClean="0"/>
              <a:t>Rapid </a:t>
            </a:r>
            <a:r>
              <a:rPr lang="en-US" sz="2000" b="1" dirty="0"/>
              <a:t>introduction of new product with technological advancement has made the job of studying consumer </a:t>
            </a:r>
            <a:r>
              <a:rPr lang="en-US" sz="2000" b="1" dirty="0" err="1"/>
              <a:t>behaviour</a:t>
            </a:r>
            <a:r>
              <a:rPr lang="en-US" sz="2000" b="1" dirty="0"/>
              <a:t> more imperative. For example, the information Technologies are changing very fast in personal computer industry.</a:t>
            </a:r>
          </a:p>
          <a:p>
            <a:r>
              <a:rPr lang="en-US" sz="2000" b="1" dirty="0"/>
              <a:t/>
            </a:r>
            <a:br>
              <a:rPr lang="en-US" sz="2000" b="1" dirty="0"/>
            </a:br>
            <a:endParaRPr lang="en-US" sz="2000" b="1" dirty="0"/>
          </a:p>
          <a:p>
            <a:r>
              <a:rPr lang="en-US" sz="2000" b="1" dirty="0"/>
              <a:t>9) Implementing the "Marketing concept": </a:t>
            </a:r>
            <a:endParaRPr lang="en-US" sz="2000" b="1" dirty="0" smtClean="0"/>
          </a:p>
          <a:p>
            <a:r>
              <a:rPr lang="en-US" sz="2000" b="1" dirty="0" smtClean="0"/>
              <a:t>This </a:t>
            </a:r>
            <a:r>
              <a:rPr lang="en-US" sz="2000" b="1" dirty="0"/>
              <a:t>calls for studying the consumer </a:t>
            </a:r>
            <a:r>
              <a:rPr lang="en-US" sz="2000" b="1" dirty="0" err="1"/>
              <a:t>behaviour</a:t>
            </a:r>
            <a:r>
              <a:rPr lang="en-US" sz="2000" b="1" dirty="0"/>
              <a:t>, all customers need have to be given priority. Thus identification of target market before production becomes essential to deliver the desired customer satisfaction and delight.</a:t>
            </a:r>
          </a:p>
          <a:p>
            <a:r>
              <a:rPr lang="en-US" b="1" dirty="0"/>
              <a:t/>
            </a:r>
            <a:br>
              <a:rPr lang="en-US" b="1" dirty="0"/>
            </a:b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p:cNvPicPr>
            <a:picLocks noChangeAspect="1" noChangeArrowheads="1"/>
          </p:cNvPicPr>
          <p:nvPr/>
        </p:nvPicPr>
        <p:blipFill>
          <a:blip r:embed="rId2"/>
          <a:srcRect/>
          <a:stretch>
            <a:fillRect/>
          </a:stretch>
        </p:blipFill>
        <p:spPr bwMode="auto">
          <a:xfrm>
            <a:off x="85404" y="228600"/>
            <a:ext cx="8525195" cy="6324600"/>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p:cNvPicPr>
            <a:picLocks noChangeAspect="1" noChangeArrowheads="1"/>
          </p:cNvPicPr>
          <p:nvPr/>
        </p:nvPicPr>
        <p:blipFill>
          <a:blip r:embed="rId2"/>
          <a:srcRect/>
          <a:stretch>
            <a:fillRect/>
          </a:stretch>
        </p:blipFill>
        <p:spPr bwMode="auto">
          <a:xfrm>
            <a:off x="289500" y="228600"/>
            <a:ext cx="8549699" cy="6400800"/>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81001"/>
            <a:ext cx="8610600" cy="5324535"/>
          </a:xfrm>
          <a:prstGeom prst="rect">
            <a:avLst/>
          </a:prstGeom>
        </p:spPr>
        <p:txBody>
          <a:bodyPr wrap="square">
            <a:spAutoFit/>
          </a:bodyPr>
          <a:lstStyle/>
          <a:p>
            <a:r>
              <a:rPr lang="en-US" sz="2000" dirty="0"/>
              <a:t>According to </a:t>
            </a:r>
            <a:r>
              <a:rPr lang="en-US" sz="2000" b="1" dirty="0"/>
              <a:t>American Marketing Association</a:t>
            </a:r>
            <a:r>
              <a:rPr lang="en-US" sz="2000" dirty="0"/>
              <a:t>, consumer </a:t>
            </a:r>
            <a:r>
              <a:rPr lang="en-US" sz="2000" dirty="0" err="1"/>
              <a:t>behaviour</a:t>
            </a:r>
            <a:r>
              <a:rPr lang="en-US" sz="2000" dirty="0"/>
              <a:t> can be defined as "the dynamic interaction of affect and cognition, </a:t>
            </a:r>
            <a:r>
              <a:rPr lang="en-US" sz="2000" dirty="0" err="1"/>
              <a:t>behaviour</a:t>
            </a:r>
            <a:r>
              <a:rPr lang="en-US" sz="2000" dirty="0"/>
              <a:t>, and environmental events by which human beings conduct the exchange aspects of their lives</a:t>
            </a:r>
            <a:r>
              <a:rPr lang="en-US" sz="2000" dirty="0" smtClean="0"/>
              <a:t>.“</a:t>
            </a:r>
          </a:p>
          <a:p>
            <a:endParaRPr lang="en-US" sz="2000" dirty="0" smtClean="0"/>
          </a:p>
          <a:p>
            <a:endParaRPr lang="en-US" sz="2000" dirty="0"/>
          </a:p>
          <a:p>
            <a:r>
              <a:rPr lang="en-US" sz="2000" dirty="0"/>
              <a:t>According to </a:t>
            </a:r>
            <a:r>
              <a:rPr lang="en-US" sz="2000" b="1" dirty="0"/>
              <a:t>Hawkins, Best</a:t>
            </a:r>
            <a:r>
              <a:rPr lang="en-US" sz="2000" dirty="0"/>
              <a:t>, and </a:t>
            </a:r>
            <a:r>
              <a:rPr lang="en-US" sz="2000" b="1" dirty="0"/>
              <a:t>Coney</a:t>
            </a:r>
            <a:r>
              <a:rPr lang="en-US" sz="2000" dirty="0"/>
              <a:t>, 2001, p7, Consumer </a:t>
            </a:r>
            <a:r>
              <a:rPr lang="en-US" sz="2000" dirty="0" err="1"/>
              <a:t>behaviour</a:t>
            </a:r>
            <a:r>
              <a:rPr lang="en-US" sz="2000" dirty="0"/>
              <a:t> can be defined as "the study of individuals, groups or organizations and the processes they use to select, secure, use and dispose of products, services, experiences or ideas to satisfy needs and the impacts that these processes have on the consumer and society</a:t>
            </a:r>
            <a:r>
              <a:rPr lang="en-US" sz="2000" dirty="0" smtClean="0"/>
              <a:t>.“</a:t>
            </a:r>
          </a:p>
          <a:p>
            <a:endParaRPr lang="en-US" sz="2000" dirty="0" smtClean="0"/>
          </a:p>
          <a:p>
            <a:endParaRPr lang="en-US" sz="2000" dirty="0"/>
          </a:p>
          <a:p>
            <a:r>
              <a:rPr lang="en-US" sz="2000" dirty="0"/>
              <a:t>According to </a:t>
            </a:r>
            <a:r>
              <a:rPr lang="en-US" sz="2000" b="1" dirty="0" err="1"/>
              <a:t>Satish</a:t>
            </a:r>
            <a:r>
              <a:rPr lang="en-US" sz="2000" b="1" dirty="0"/>
              <a:t> K. </a:t>
            </a:r>
            <a:r>
              <a:rPr lang="en-US" sz="2000" b="1" dirty="0" err="1"/>
              <a:t>Batra</a:t>
            </a:r>
            <a:r>
              <a:rPr lang="en-US" sz="2000" dirty="0"/>
              <a:t> and </a:t>
            </a:r>
            <a:r>
              <a:rPr lang="en-US" sz="2000" b="1" dirty="0"/>
              <a:t>S. H. H. </a:t>
            </a:r>
            <a:r>
              <a:rPr lang="en-US" sz="2000" b="1" dirty="0" err="1"/>
              <a:t>Kazmi</a:t>
            </a:r>
            <a:r>
              <a:rPr lang="en-US" sz="2000" dirty="0"/>
              <a:t>, 2004, Consumer </a:t>
            </a:r>
            <a:r>
              <a:rPr lang="en-US" sz="2000" dirty="0" err="1"/>
              <a:t>behaviour</a:t>
            </a:r>
            <a:r>
              <a:rPr lang="en-US" sz="2000" dirty="0"/>
              <a:t> is "the mental and emotional processes and the observable </a:t>
            </a:r>
            <a:r>
              <a:rPr lang="en-US" sz="2000" dirty="0" err="1"/>
              <a:t>behaviour</a:t>
            </a:r>
            <a:r>
              <a:rPr lang="en-US" sz="2000" dirty="0"/>
              <a:t> of consumers during searching purchasing and post consumption of a product and service."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p:cNvPicPr>
            <a:picLocks noChangeAspect="1" noChangeArrowheads="1"/>
          </p:cNvPicPr>
          <p:nvPr/>
        </p:nvPicPr>
        <p:blipFill>
          <a:blip r:embed="rId2"/>
          <a:srcRect/>
          <a:stretch>
            <a:fillRect/>
          </a:stretch>
        </p:blipFill>
        <p:spPr bwMode="auto">
          <a:xfrm>
            <a:off x="228600" y="381000"/>
            <a:ext cx="8915400" cy="6477000"/>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p:cNvPicPr>
            <a:picLocks noChangeAspect="1" noChangeArrowheads="1"/>
          </p:cNvPicPr>
          <p:nvPr/>
        </p:nvPicPr>
        <p:blipFill>
          <a:blip r:embed="rId2"/>
          <a:srcRect/>
          <a:stretch>
            <a:fillRect/>
          </a:stretch>
        </p:blipFill>
        <p:spPr bwMode="auto">
          <a:xfrm>
            <a:off x="228600" y="457200"/>
            <a:ext cx="8763000" cy="6400800"/>
          </a:xfrm>
          <a:prstGeom prst="rect">
            <a:avLst/>
          </a:prstGeom>
          <a:noFill/>
          <a:ln w="9525">
            <a:noFill/>
            <a:miter lim="800000"/>
            <a:headEnd/>
            <a:tailEnd/>
          </a:ln>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p:cNvPicPr>
            <a:picLocks noChangeAspect="1" noChangeArrowheads="1"/>
          </p:cNvPicPr>
          <p:nvPr/>
        </p:nvPicPr>
        <p:blipFill>
          <a:blip r:embed="rId2"/>
          <a:srcRect/>
          <a:stretch>
            <a:fillRect/>
          </a:stretch>
        </p:blipFill>
        <p:spPr bwMode="auto">
          <a:xfrm>
            <a:off x="381000" y="457200"/>
            <a:ext cx="8305800" cy="60960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533400" y="348209"/>
            <a:ext cx="8153400" cy="6052591"/>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1000"/>
            <a:ext cx="8077200" cy="7478970"/>
          </a:xfrm>
          <a:prstGeom prst="rect">
            <a:avLst/>
          </a:prstGeom>
        </p:spPr>
        <p:txBody>
          <a:bodyPr wrap="square">
            <a:spAutoFit/>
          </a:bodyPr>
          <a:lstStyle/>
          <a:p>
            <a:r>
              <a:rPr lang="en-US" sz="6000" dirty="0"/>
              <a:t>Following are the main factors that influences consumer </a:t>
            </a:r>
            <a:r>
              <a:rPr lang="en-US" sz="6000" dirty="0" smtClean="0"/>
              <a:t>behavior</a:t>
            </a:r>
            <a:r>
              <a:rPr lang="en-US" sz="6000" dirty="0"/>
              <a:t>, </a:t>
            </a:r>
            <a:r>
              <a:rPr lang="en-US" sz="6000" dirty="0" err="1" smtClean="0"/>
              <a:t>categoried</a:t>
            </a:r>
            <a:r>
              <a:rPr lang="en-US" sz="6000" dirty="0" smtClean="0"/>
              <a:t> </a:t>
            </a:r>
            <a:r>
              <a:rPr lang="en-US" sz="6000" dirty="0"/>
              <a:t>as internal influences and external influences.</a:t>
            </a:r>
          </a:p>
          <a:p>
            <a:r>
              <a:rPr lang="en-US" sz="6000" dirty="0"/>
              <a:t/>
            </a:r>
            <a:br>
              <a:rPr lang="en-US" sz="6000" dirty="0"/>
            </a:br>
            <a:endParaRPr lang="en-US" sz="6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305800" cy="6555641"/>
          </a:xfrm>
          <a:prstGeom prst="rect">
            <a:avLst/>
          </a:prstGeom>
        </p:spPr>
        <p:txBody>
          <a:bodyPr wrap="square">
            <a:spAutoFit/>
          </a:bodyPr>
          <a:lstStyle/>
          <a:p>
            <a:r>
              <a:rPr lang="en-US" sz="2800" b="1" dirty="0"/>
              <a:t>Internal Influences</a:t>
            </a:r>
            <a:endParaRPr lang="en-US" sz="2800" dirty="0"/>
          </a:p>
          <a:p>
            <a:r>
              <a:rPr lang="en-US" sz="2800" b="1" dirty="0"/>
              <a:t>Personal Factors</a:t>
            </a:r>
          </a:p>
          <a:p>
            <a:r>
              <a:rPr lang="en-US" sz="2800" dirty="0"/>
              <a:t>Age </a:t>
            </a:r>
          </a:p>
          <a:p>
            <a:r>
              <a:rPr lang="en-US" sz="2800" dirty="0"/>
              <a:t>Income</a:t>
            </a:r>
          </a:p>
          <a:p>
            <a:r>
              <a:rPr lang="en-US" sz="2800" dirty="0"/>
              <a:t>Occupation</a:t>
            </a:r>
          </a:p>
          <a:p>
            <a:r>
              <a:rPr lang="en-US" sz="2800" dirty="0"/>
              <a:t>Life Style</a:t>
            </a:r>
          </a:p>
          <a:p>
            <a:r>
              <a:rPr lang="en-US" sz="2800" dirty="0"/>
              <a:t>Personality</a:t>
            </a:r>
          </a:p>
          <a:p>
            <a:r>
              <a:rPr lang="en-US" sz="2800" dirty="0" smtClean="0"/>
              <a:t/>
            </a:r>
            <a:br>
              <a:rPr lang="en-US" sz="2800" dirty="0" smtClean="0"/>
            </a:br>
            <a:r>
              <a:rPr lang="en-US" sz="2800" b="1" dirty="0"/>
              <a:t>Psychological Factors</a:t>
            </a:r>
          </a:p>
          <a:p>
            <a:r>
              <a:rPr lang="en-US" sz="2800" dirty="0"/>
              <a:t>Motivation</a:t>
            </a:r>
          </a:p>
          <a:p>
            <a:r>
              <a:rPr lang="en-US" sz="2800" dirty="0"/>
              <a:t>Perception</a:t>
            </a:r>
          </a:p>
          <a:p>
            <a:r>
              <a:rPr lang="en-US" sz="2800" dirty="0"/>
              <a:t>Learning</a:t>
            </a:r>
          </a:p>
          <a:p>
            <a:r>
              <a:rPr lang="en-US" sz="2800" dirty="0"/>
              <a:t>Beliefs &amp; Attitude</a:t>
            </a:r>
          </a:p>
          <a:p>
            <a:r>
              <a:rPr lang="en-US" sz="2800" dirty="0" smtClean="0"/>
              <a:t/>
            </a:r>
            <a:br>
              <a:rPr lang="en-US" sz="2800" dirty="0" smtClean="0"/>
            </a:b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533400"/>
            <a:ext cx="8305800" cy="5570756"/>
          </a:xfrm>
          <a:prstGeom prst="rect">
            <a:avLst/>
          </a:prstGeom>
        </p:spPr>
        <p:txBody>
          <a:bodyPr wrap="square">
            <a:spAutoFit/>
          </a:bodyPr>
          <a:lstStyle/>
          <a:p>
            <a:r>
              <a:rPr lang="en-US" sz="3200" b="1" dirty="0"/>
              <a:t>External Influences</a:t>
            </a:r>
            <a:endParaRPr lang="en-US" sz="3200" dirty="0"/>
          </a:p>
          <a:p>
            <a:r>
              <a:rPr lang="en-US" sz="3200" b="1" dirty="0"/>
              <a:t>Cultural Factors</a:t>
            </a:r>
          </a:p>
          <a:p>
            <a:r>
              <a:rPr lang="en-US" sz="3200" dirty="0"/>
              <a:t>Culture</a:t>
            </a:r>
          </a:p>
          <a:p>
            <a:r>
              <a:rPr lang="en-US" sz="3200" dirty="0"/>
              <a:t>Sub Culture</a:t>
            </a:r>
          </a:p>
          <a:p>
            <a:r>
              <a:rPr lang="en-US" sz="3200" dirty="0"/>
              <a:t>Social Class</a:t>
            </a:r>
          </a:p>
          <a:p>
            <a:r>
              <a:rPr lang="en-US" sz="3200" b="1" dirty="0" smtClean="0"/>
              <a:t/>
            </a:r>
            <a:br>
              <a:rPr lang="en-US" sz="3200" b="1" dirty="0" smtClean="0"/>
            </a:br>
            <a:r>
              <a:rPr lang="en-US" sz="3200" b="1" dirty="0"/>
              <a:t>Social Factors</a:t>
            </a:r>
          </a:p>
          <a:p>
            <a:r>
              <a:rPr lang="en-US" sz="3200" dirty="0"/>
              <a:t>Family</a:t>
            </a:r>
          </a:p>
          <a:p>
            <a:r>
              <a:rPr lang="en-US" sz="3200" dirty="0"/>
              <a:t>Reference Group</a:t>
            </a:r>
          </a:p>
          <a:p>
            <a:r>
              <a:rPr lang="en-US" sz="3200" dirty="0"/>
              <a:t>Role &amp; Status</a:t>
            </a:r>
          </a:p>
          <a:p>
            <a:r>
              <a:rPr lang="en-US" dirty="0" smtClean="0"/>
              <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81001"/>
            <a:ext cx="8686800" cy="6186309"/>
          </a:xfrm>
          <a:prstGeom prst="rect">
            <a:avLst/>
          </a:prstGeom>
        </p:spPr>
        <p:txBody>
          <a:bodyPr wrap="square">
            <a:spAutoFit/>
          </a:bodyPr>
          <a:lstStyle/>
          <a:p>
            <a:pPr algn="just"/>
            <a:r>
              <a:rPr lang="en-US" sz="3600" dirty="0"/>
              <a:t>Consumer </a:t>
            </a:r>
            <a:r>
              <a:rPr lang="en-US" sz="3600" dirty="0" err="1"/>
              <a:t>behaviour</a:t>
            </a:r>
            <a:r>
              <a:rPr lang="en-US" sz="3600" dirty="0"/>
              <a:t> is simple a large subset of larger field of human </a:t>
            </a:r>
            <a:r>
              <a:rPr lang="en-US" sz="3600" dirty="0" err="1"/>
              <a:t>behaviour</a:t>
            </a:r>
            <a:r>
              <a:rPr lang="en-US" sz="3600" dirty="0"/>
              <a:t> and an extended field of marketing attracting researchers and marketers from past few decades. </a:t>
            </a:r>
            <a:endParaRPr lang="en-US" sz="3600" dirty="0" smtClean="0"/>
          </a:p>
          <a:p>
            <a:pPr algn="just"/>
            <a:r>
              <a:rPr lang="en-US" sz="3600" dirty="0" smtClean="0"/>
              <a:t>Study </a:t>
            </a:r>
            <a:r>
              <a:rPr lang="en-US" sz="3600" dirty="0"/>
              <a:t>of consumer </a:t>
            </a:r>
            <a:r>
              <a:rPr lang="en-US" sz="3600" dirty="0" err="1"/>
              <a:t>behaviour</a:t>
            </a:r>
            <a:r>
              <a:rPr lang="en-US" sz="3600" dirty="0"/>
              <a:t> is very important to the marketers because it enables them to understand and predict buying </a:t>
            </a:r>
            <a:r>
              <a:rPr lang="en-US" sz="3600" dirty="0" err="1"/>
              <a:t>behaviour</a:t>
            </a:r>
            <a:r>
              <a:rPr lang="en-US" sz="3600" dirty="0"/>
              <a:t> of consumers in the marketplace and it helps in deriving marketing strategies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458200" cy="5816977"/>
          </a:xfrm>
          <a:prstGeom prst="rect">
            <a:avLst/>
          </a:prstGeom>
        </p:spPr>
        <p:txBody>
          <a:bodyPr wrap="square">
            <a:spAutoFit/>
          </a:bodyPr>
          <a:lstStyle/>
          <a:p>
            <a:pPr algn="just"/>
            <a:r>
              <a:rPr lang="en-US" sz="2800" dirty="0"/>
              <a:t>The term consumer </a:t>
            </a:r>
            <a:r>
              <a:rPr lang="en-US" sz="2800" dirty="0" err="1"/>
              <a:t>behaviour</a:t>
            </a:r>
            <a:r>
              <a:rPr lang="en-US" sz="2800" dirty="0"/>
              <a:t>, individual buyer </a:t>
            </a:r>
            <a:r>
              <a:rPr lang="en-US" sz="2800" dirty="0" err="1"/>
              <a:t>behaviour</a:t>
            </a:r>
            <a:r>
              <a:rPr lang="en-US" sz="2800" dirty="0"/>
              <a:t>, end user </a:t>
            </a:r>
            <a:r>
              <a:rPr lang="en-US" sz="2800" dirty="0" err="1"/>
              <a:t>behaviour</a:t>
            </a:r>
            <a:r>
              <a:rPr lang="en-US" sz="2800" dirty="0"/>
              <a:t> and consumer buying </a:t>
            </a:r>
            <a:r>
              <a:rPr lang="en-US" sz="2800" dirty="0" err="1"/>
              <a:t>behaviour</a:t>
            </a:r>
            <a:r>
              <a:rPr lang="en-US" sz="2800" dirty="0"/>
              <a:t> all stands for the same. Consumer </a:t>
            </a:r>
            <a:r>
              <a:rPr lang="en-US" sz="2800" dirty="0" err="1"/>
              <a:t>behaviour</a:t>
            </a:r>
            <a:r>
              <a:rPr lang="en-US" sz="2800" dirty="0"/>
              <a:t> is the study of how individuals, groups and </a:t>
            </a:r>
            <a:r>
              <a:rPr lang="en-US" sz="2800" dirty="0" err="1"/>
              <a:t>Organisation</a:t>
            </a:r>
            <a:r>
              <a:rPr lang="en-US" sz="2800" dirty="0"/>
              <a:t> select buy, use and dispose of goods and services, ideas or experiences to satisfy their needs and wants.</a:t>
            </a:r>
          </a:p>
          <a:p>
            <a:pPr algn="just"/>
            <a:r>
              <a:rPr lang="en-US" sz="2800" dirty="0"/>
              <a:t/>
            </a:r>
            <a:br>
              <a:rPr lang="en-US" sz="2800" dirty="0"/>
            </a:br>
            <a:endParaRPr lang="en-US" sz="2800" dirty="0"/>
          </a:p>
          <a:p>
            <a:pPr algn="just"/>
            <a:r>
              <a:rPr lang="en-US" sz="2800" dirty="0"/>
              <a:t>Consumer </a:t>
            </a:r>
            <a:r>
              <a:rPr lang="en-US" sz="2800" dirty="0" err="1"/>
              <a:t>behaviour</a:t>
            </a:r>
            <a:r>
              <a:rPr lang="en-US" sz="2800" dirty="0"/>
              <a:t> may be defined as the decision process and physical activity individuals engage in when evaluating, acquiring, using or disposing of goods and services.</a:t>
            </a:r>
          </a:p>
          <a:p>
            <a:r>
              <a:rPr lang="en-US" dirty="0" smtClean="0"/>
              <a:t/>
            </a:r>
            <a:br>
              <a:rPr lang="en-US" dirty="0" smtClean="0"/>
            </a:b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83</TotalTime>
  <Words>473</Words>
  <Application>Microsoft Office PowerPoint</Application>
  <PresentationFormat>On-screen Show (4:3)</PresentationFormat>
  <Paragraphs>125</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Civic</vt:lpstr>
      <vt:lpstr>Consume Buying Behavior PPT- Definition, Nature, Scope, Importance and Types of Behavior</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Consume Buying Behaviour </dc:title>
  <dc:creator>Ashutosh</dc:creator>
  <cp:lastModifiedBy>Ashutosh</cp:lastModifiedBy>
  <cp:revision>37</cp:revision>
  <dcterms:created xsi:type="dcterms:W3CDTF">2020-04-14T07:57:16Z</dcterms:created>
  <dcterms:modified xsi:type="dcterms:W3CDTF">2020-04-14T14:21:00Z</dcterms:modified>
</cp:coreProperties>
</file>