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B4F1E40-188B-4303-B989-175785A9D139}" type="datetimeFigureOut">
              <a:rPr lang="en-US" smtClean="0"/>
              <a:t>4/15/2020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67FAE5-0C87-4734-A162-A8E2FB0445D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4F1E40-188B-4303-B989-175785A9D139}"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67FAE5-0C87-4734-A162-A8E2FB0445D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4F1E40-188B-4303-B989-175785A9D139}"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67FAE5-0C87-4734-A162-A8E2FB0445D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4F1E40-188B-4303-B989-175785A9D139}"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67FAE5-0C87-4734-A162-A8E2FB0445D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B4F1E40-188B-4303-B989-175785A9D139}"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67FAE5-0C87-4734-A162-A8E2FB0445D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B4F1E40-188B-4303-B989-175785A9D139}"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67FAE5-0C87-4734-A162-A8E2FB0445D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B4F1E40-188B-4303-B989-175785A9D139}" type="datetimeFigureOut">
              <a:rPr lang="en-US" smtClean="0"/>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67FAE5-0C87-4734-A162-A8E2FB0445D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B4F1E40-188B-4303-B989-175785A9D139}" type="datetimeFigureOut">
              <a:rPr lang="en-US" smtClean="0"/>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67FAE5-0C87-4734-A162-A8E2FB0445D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4F1E40-188B-4303-B989-175785A9D139}" type="datetimeFigureOut">
              <a:rPr lang="en-US" smtClean="0"/>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67FAE5-0C87-4734-A162-A8E2FB0445D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B4F1E40-188B-4303-B989-175785A9D139}"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67FAE5-0C87-4734-A162-A8E2FB0445D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B4F1E40-188B-4303-B989-175785A9D139}"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67FAE5-0C87-4734-A162-A8E2FB0445D4}"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B4F1E40-188B-4303-B989-175785A9D139}" type="datetimeFigureOut">
              <a:rPr lang="en-US" smtClean="0"/>
              <a:t>4/15/2020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67FAE5-0C87-4734-A162-A8E2FB0445D4}"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kalyan-city.blogspot.com/2010/11/what-is-report-meaning-features-or.html"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2838450"/>
          </a:xfrm>
        </p:spPr>
        <p:txBody>
          <a:bodyPr>
            <a:normAutofit fontScale="90000"/>
          </a:bodyPr>
          <a:lstStyle/>
          <a:p>
            <a:pPr algn="ctr"/>
            <a:r>
              <a:rPr lang="en-US" dirty="0" smtClean="0"/>
              <a:t>Difference between Market Information System v/s Market Research</a:t>
            </a:r>
            <a:endParaRPr lang="en-US" dirty="0"/>
          </a:p>
        </p:txBody>
      </p:sp>
      <p:sp>
        <p:nvSpPr>
          <p:cNvPr id="3" name="Subtitle 2"/>
          <p:cNvSpPr>
            <a:spLocks noGrp="1"/>
          </p:cNvSpPr>
          <p:nvPr>
            <p:ph type="subTitle" idx="1"/>
          </p:nvPr>
        </p:nvSpPr>
        <p:spPr>
          <a:xfrm>
            <a:off x="304800" y="3886200"/>
            <a:ext cx="7467600" cy="2514600"/>
          </a:xfrm>
        </p:spPr>
        <p:txBody>
          <a:bodyPr>
            <a:normAutofit fontScale="92500" lnSpcReduction="10000"/>
          </a:bodyPr>
          <a:lstStyle/>
          <a:p>
            <a:pPr algn="l"/>
            <a:endParaRPr lang="en-US" dirty="0" smtClean="0"/>
          </a:p>
          <a:p>
            <a:pPr algn="l"/>
            <a:endParaRPr lang="en-US" dirty="0"/>
          </a:p>
          <a:p>
            <a:pPr algn="l"/>
            <a:r>
              <a:rPr lang="en-US" dirty="0" smtClean="0"/>
              <a:t>Prof (Dr) </a:t>
            </a:r>
            <a:r>
              <a:rPr lang="en-US" dirty="0" err="1" smtClean="0"/>
              <a:t>B.L.Verma</a:t>
            </a:r>
            <a:endParaRPr lang="en-US" dirty="0" smtClean="0"/>
          </a:p>
          <a:p>
            <a:pPr algn="l"/>
            <a:r>
              <a:rPr lang="en-US" dirty="0" smtClean="0"/>
              <a:t>Professor</a:t>
            </a:r>
          </a:p>
          <a:p>
            <a:pPr algn="l"/>
            <a:r>
              <a:rPr lang="en-US" dirty="0" smtClean="0"/>
              <a:t>Department of business administration</a:t>
            </a:r>
          </a:p>
          <a:p>
            <a:pPr algn="l"/>
            <a:r>
              <a:rPr lang="en-US" dirty="0" smtClean="0"/>
              <a:t>UCCMS,MLSU, UDAIPUR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219200"/>
            <a:ext cx="8610600" cy="5386090"/>
          </a:xfrm>
          <a:prstGeom prst="rect">
            <a:avLst/>
          </a:prstGeom>
        </p:spPr>
        <p:txBody>
          <a:bodyPr wrap="square">
            <a:spAutoFit/>
          </a:bodyPr>
          <a:lstStyle/>
          <a:p>
            <a:pPr algn="just"/>
            <a:r>
              <a:rPr lang="en-US" sz="2800" b="1" dirty="0"/>
              <a:t>Computers</a:t>
            </a:r>
            <a:r>
              <a:rPr lang="en-US" sz="2800" dirty="0"/>
              <a:t> :</a:t>
            </a:r>
          </a:p>
          <a:p>
            <a:pPr lvl="1" algn="just"/>
            <a:r>
              <a:rPr lang="en-US" sz="2800" dirty="0"/>
              <a:t>MIS is heavily based on the use of computers. Here, computing technologies are widely used to ease and facilitate data collection, its storage, analysis, retrieval and supply of relevant information to marketing managers of the company</a:t>
            </a:r>
            <a:r>
              <a:rPr lang="en-US" sz="2800" dirty="0" smtClean="0"/>
              <a:t>.</a:t>
            </a:r>
          </a:p>
          <a:p>
            <a:pPr lvl="1" algn="just"/>
            <a:endParaRPr lang="en-US" sz="2800" dirty="0"/>
          </a:p>
          <a:p>
            <a:pPr lvl="1" algn="just"/>
            <a:r>
              <a:rPr lang="en-US" sz="2800" dirty="0"/>
              <a:t>Unlike MIS, Marketing Research (MR) hardly makes use of computers. It uses computers only for analyzing some information and is not entirely based on computing technologies.</a:t>
            </a:r>
          </a:p>
          <a:p>
            <a:r>
              <a:rPr lang="en-US" dirty="0" smtClean="0"/>
              <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143000"/>
            <a:ext cx="8534400" cy="5016758"/>
          </a:xfrm>
          <a:prstGeom prst="rect">
            <a:avLst/>
          </a:prstGeom>
        </p:spPr>
        <p:txBody>
          <a:bodyPr wrap="square">
            <a:spAutoFit/>
          </a:bodyPr>
          <a:lstStyle/>
          <a:p>
            <a:pPr fontAlgn="base"/>
            <a:endParaRPr lang="en-US" sz="2000" b="1" dirty="0" smtClean="0"/>
          </a:p>
          <a:p>
            <a:pPr fontAlgn="base"/>
            <a:endParaRPr lang="en-US" sz="2000" b="1"/>
          </a:p>
          <a:p>
            <a:pPr fontAlgn="base"/>
            <a:r>
              <a:rPr lang="en-US" sz="2000" b="1" smtClean="0"/>
              <a:t>What </a:t>
            </a:r>
            <a:r>
              <a:rPr lang="en-US" sz="2000" b="1" dirty="0"/>
              <a:t>Should Marketers Investigate Using Marketing Information?</a:t>
            </a:r>
          </a:p>
          <a:p>
            <a:pPr fontAlgn="base"/>
            <a:r>
              <a:rPr lang="en-US" sz="2000" dirty="0"/>
              <a:t>An easy—and truthful—answer to this question is “everything.” There is no aspect of marketing to which information and research do not apply. Every marketing concept and every element involved in the marketing management process can be subjected to a great deal of careful marketing research and inquiry. Some important questions include:</a:t>
            </a:r>
          </a:p>
          <a:p>
            <a:pPr fontAlgn="base"/>
            <a:r>
              <a:rPr lang="en-US" sz="2000" dirty="0"/>
              <a:t>Who is the customer?</a:t>
            </a:r>
          </a:p>
          <a:p>
            <a:pPr fontAlgn="base"/>
            <a:r>
              <a:rPr lang="en-US" sz="2000" dirty="0"/>
              <a:t>What problems is the customer trying to solve with a given purchase?</a:t>
            </a:r>
          </a:p>
          <a:p>
            <a:pPr fontAlgn="base"/>
            <a:r>
              <a:rPr lang="en-US" sz="2000" dirty="0"/>
              <a:t>What does s/he desire in the way of satisfaction?</a:t>
            </a:r>
          </a:p>
          <a:p>
            <a:pPr fontAlgn="base"/>
            <a:r>
              <a:rPr lang="en-US" sz="2000" dirty="0"/>
              <a:t>How does the customer get information about available choices?</a:t>
            </a:r>
          </a:p>
          <a:p>
            <a:pPr fontAlgn="base"/>
            <a:r>
              <a:rPr lang="en-US" sz="2000" dirty="0"/>
              <a:t>Where does s/he choose to purchase?</a:t>
            </a:r>
          </a:p>
          <a:p>
            <a:pPr fontAlgn="base"/>
            <a:r>
              <a:rPr lang="en-US" sz="2000" dirty="0"/>
              <a:t>Why does s/he buy, or not buy?</a:t>
            </a:r>
          </a:p>
          <a:p>
            <a:pPr fontAlgn="base"/>
            <a:r>
              <a:rPr lang="en-US" sz="2000" dirty="0"/>
              <a:t>When does s/he purchase?</a:t>
            </a:r>
          </a:p>
          <a:p>
            <a:pPr fontAlgn="base"/>
            <a:r>
              <a:rPr lang="en-US" sz="2000" dirty="0"/>
              <a:t>How does s/he go about seeking satisfaction in the market?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609600" y="1400174"/>
            <a:ext cx="8534399" cy="5305425"/>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371600"/>
            <a:ext cx="8001000" cy="4339650"/>
          </a:xfrm>
          <a:prstGeom prst="rect">
            <a:avLst/>
          </a:prstGeom>
        </p:spPr>
        <p:txBody>
          <a:bodyPr wrap="square">
            <a:spAutoFit/>
          </a:bodyPr>
          <a:lstStyle/>
          <a:p>
            <a:pPr algn="ctr"/>
            <a:r>
              <a:rPr lang="en-US" sz="6000" dirty="0"/>
              <a:t>Difference between MIS </a:t>
            </a:r>
            <a:r>
              <a:rPr lang="en-US" sz="6000" dirty="0" err="1"/>
              <a:t>vs</a:t>
            </a:r>
            <a:r>
              <a:rPr lang="en-US" sz="6000" dirty="0"/>
              <a:t> MR is based on the following ten points:</a:t>
            </a:r>
          </a:p>
          <a:p>
            <a:r>
              <a:rPr lang="en-US" dirty="0"/>
              <a:t/>
            </a:r>
            <a:br>
              <a:rPr lang="en-US" dirty="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143001"/>
            <a:ext cx="8686800" cy="5447645"/>
          </a:xfrm>
          <a:prstGeom prst="rect">
            <a:avLst/>
          </a:prstGeom>
        </p:spPr>
        <p:txBody>
          <a:bodyPr wrap="square">
            <a:spAutoFit/>
          </a:bodyPr>
          <a:lstStyle/>
          <a:p>
            <a:r>
              <a:rPr lang="en-US" dirty="0"/>
              <a:t>Meaning of MIS and MR</a:t>
            </a:r>
            <a:r>
              <a:rPr lang="en-US" dirty="0" smtClean="0"/>
              <a:t>.</a:t>
            </a:r>
          </a:p>
          <a:p>
            <a:endParaRPr lang="en-US" dirty="0"/>
          </a:p>
          <a:p>
            <a:r>
              <a:rPr lang="en-US" dirty="0"/>
              <a:t>Their basic or main purpose</a:t>
            </a:r>
            <a:r>
              <a:rPr lang="en-US" dirty="0" smtClean="0"/>
              <a:t>.</a:t>
            </a:r>
          </a:p>
          <a:p>
            <a:endParaRPr lang="en-US" dirty="0"/>
          </a:p>
          <a:p>
            <a:r>
              <a:rPr lang="en-US" dirty="0"/>
              <a:t>Wide or narrow scope</a:t>
            </a:r>
            <a:r>
              <a:rPr lang="en-US" dirty="0" smtClean="0"/>
              <a:t>.</a:t>
            </a:r>
          </a:p>
          <a:p>
            <a:endParaRPr lang="en-US" dirty="0"/>
          </a:p>
          <a:p>
            <a:r>
              <a:rPr lang="en-US" dirty="0"/>
              <a:t>General or specific nature</a:t>
            </a:r>
            <a:r>
              <a:rPr lang="en-US" dirty="0" smtClean="0"/>
              <a:t>.</a:t>
            </a:r>
          </a:p>
          <a:p>
            <a:endParaRPr lang="en-US" dirty="0"/>
          </a:p>
          <a:p>
            <a:r>
              <a:rPr lang="en-US" dirty="0"/>
              <a:t>Number of reports provided</a:t>
            </a:r>
            <a:r>
              <a:rPr lang="en-US" dirty="0" smtClean="0"/>
              <a:t>.</a:t>
            </a:r>
          </a:p>
          <a:p>
            <a:endParaRPr lang="en-US" dirty="0"/>
          </a:p>
          <a:p>
            <a:r>
              <a:rPr lang="en-US" dirty="0"/>
              <a:t>Future or past orientation</a:t>
            </a:r>
            <a:r>
              <a:rPr lang="en-US" dirty="0" smtClean="0"/>
              <a:t>.</a:t>
            </a:r>
          </a:p>
          <a:p>
            <a:endParaRPr lang="en-US" dirty="0"/>
          </a:p>
          <a:p>
            <a:r>
              <a:rPr lang="en-US" dirty="0"/>
              <a:t>Frequency of data collection</a:t>
            </a:r>
            <a:r>
              <a:rPr lang="en-US" dirty="0" smtClean="0"/>
              <a:t>.</a:t>
            </a:r>
          </a:p>
          <a:p>
            <a:endParaRPr lang="en-US" dirty="0"/>
          </a:p>
          <a:p>
            <a:r>
              <a:rPr lang="en-US" dirty="0"/>
              <a:t>Number of problems to solve</a:t>
            </a:r>
            <a:r>
              <a:rPr lang="en-US" dirty="0" smtClean="0"/>
              <a:t>.</a:t>
            </a:r>
          </a:p>
          <a:p>
            <a:endParaRPr lang="en-US" dirty="0"/>
          </a:p>
          <a:p>
            <a:r>
              <a:rPr lang="en-US" dirty="0"/>
              <a:t>Continuous or non-continuous operational method.</a:t>
            </a:r>
          </a:p>
          <a:p>
            <a:r>
              <a:rPr lang="en-US" sz="2400" dirty="0"/>
              <a:t>Based on use of computers or not.</a:t>
            </a:r>
          </a:p>
          <a:p>
            <a:r>
              <a:rPr lang="en-US" dirty="0"/>
              <a:t>Now let's distinguish MIS and Marketing Research (MR) on above points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219200"/>
            <a:ext cx="8610600" cy="5262979"/>
          </a:xfrm>
          <a:prstGeom prst="rect">
            <a:avLst/>
          </a:prstGeom>
        </p:spPr>
        <p:txBody>
          <a:bodyPr wrap="square">
            <a:spAutoFit/>
          </a:bodyPr>
          <a:lstStyle/>
          <a:p>
            <a:pPr algn="just"/>
            <a:r>
              <a:rPr lang="en-US" sz="2400" b="1" dirty="0"/>
              <a:t>Meaning</a:t>
            </a:r>
            <a:r>
              <a:rPr lang="en-US" sz="2400" dirty="0"/>
              <a:t> :</a:t>
            </a:r>
          </a:p>
          <a:p>
            <a:pPr lvl="1" algn="just"/>
            <a:r>
              <a:rPr lang="en-US" sz="2400" dirty="0"/>
              <a:t>MIS means to collect, analyze and supply relevant marketing information to the marketing managers. The marketing managers use this information for taking effective marketing decisions. It is a permanent and continuous process.</a:t>
            </a:r>
          </a:p>
          <a:p>
            <a:pPr lvl="1" algn="just"/>
            <a:r>
              <a:rPr lang="en-US" sz="2400" dirty="0"/>
              <a:t>Marketing Research (MR) is a systematic process of collecting and analyzing information to solve a specific marketing problem.</a:t>
            </a:r>
          </a:p>
          <a:p>
            <a:pPr algn="just"/>
            <a:r>
              <a:rPr lang="en-US" sz="2400" b="1" dirty="0"/>
              <a:t>Purpose</a:t>
            </a:r>
            <a:r>
              <a:rPr lang="en-US" sz="2400" dirty="0"/>
              <a:t> :</a:t>
            </a:r>
          </a:p>
          <a:p>
            <a:pPr lvl="1" algn="just"/>
            <a:r>
              <a:rPr lang="en-US" sz="2400" dirty="0"/>
              <a:t>The main purpose of MIS is to provide relevant information to marketing managers and enable them to make effective marketing decisions.</a:t>
            </a:r>
          </a:p>
          <a:p>
            <a:pPr lvl="1" algn="just"/>
            <a:r>
              <a:rPr lang="en-US" sz="2400" dirty="0"/>
              <a:t>However, the main purpose of Marketing Research (MR) is to solve a specific marketing problem.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066800"/>
            <a:ext cx="8534400" cy="4893647"/>
          </a:xfrm>
          <a:prstGeom prst="rect">
            <a:avLst/>
          </a:prstGeom>
        </p:spPr>
        <p:txBody>
          <a:bodyPr wrap="square">
            <a:spAutoFit/>
          </a:bodyPr>
          <a:lstStyle/>
          <a:p>
            <a:pPr algn="just"/>
            <a:r>
              <a:rPr lang="en-US" sz="2400" b="1" dirty="0"/>
              <a:t>Scope</a:t>
            </a:r>
            <a:r>
              <a:rPr lang="en-US" sz="2400" dirty="0"/>
              <a:t> :</a:t>
            </a:r>
          </a:p>
          <a:p>
            <a:pPr lvl="1" algn="just"/>
            <a:r>
              <a:rPr lang="en-US" sz="2400" dirty="0"/>
              <a:t>The scope of MIS is wide. Marketing Research (MR) is one of its component. It is not only used to solve problems but also helps to prevent problems in the future.</a:t>
            </a:r>
          </a:p>
          <a:p>
            <a:pPr lvl="1" algn="just"/>
            <a:r>
              <a:rPr lang="en-US" sz="2400" dirty="0"/>
              <a:t>The scope of Marketing Research (MR) is narrow. It is one small part of MIS. It solves a specific present marketing problem.</a:t>
            </a:r>
          </a:p>
          <a:p>
            <a:pPr algn="just"/>
            <a:r>
              <a:rPr lang="en-US" sz="2400" b="1" dirty="0"/>
              <a:t>Nature</a:t>
            </a:r>
            <a:r>
              <a:rPr lang="en-US" sz="2400" dirty="0"/>
              <a:t> :</a:t>
            </a:r>
          </a:p>
          <a:p>
            <a:pPr lvl="1" algn="just"/>
            <a:r>
              <a:rPr lang="en-US" sz="2400" dirty="0"/>
              <a:t>MIS is more nonspecific or general in nature. It can solve many types of marketing problems.</a:t>
            </a:r>
          </a:p>
          <a:p>
            <a:pPr lvl="1" algn="just"/>
            <a:r>
              <a:rPr lang="en-US" sz="2400" dirty="0"/>
              <a:t>Marketing Research (MR) is more specific or particular in nature. At one time, it can only solve a single type of marketing problem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066800"/>
            <a:ext cx="8382000" cy="4893647"/>
          </a:xfrm>
          <a:prstGeom prst="rect">
            <a:avLst/>
          </a:prstGeom>
        </p:spPr>
        <p:txBody>
          <a:bodyPr wrap="square">
            <a:spAutoFit/>
          </a:bodyPr>
          <a:lstStyle/>
          <a:p>
            <a:pPr algn="just"/>
            <a:endParaRPr lang="en-US" sz="2400" b="1" dirty="0" smtClean="0"/>
          </a:p>
          <a:p>
            <a:pPr algn="just"/>
            <a:r>
              <a:rPr lang="en-US" sz="2400" b="1" dirty="0" smtClean="0"/>
              <a:t>Reports</a:t>
            </a:r>
            <a:r>
              <a:rPr lang="en-US" sz="2400" dirty="0"/>
              <a:t> :</a:t>
            </a:r>
          </a:p>
          <a:p>
            <a:pPr lvl="1" algn="just"/>
            <a:r>
              <a:rPr lang="en-US" sz="2400" dirty="0"/>
              <a:t>MIS gives four types of </a:t>
            </a:r>
            <a:r>
              <a:rPr lang="en-US" sz="2400" dirty="0">
                <a:hlinkClick r:id="rId2"/>
              </a:rPr>
              <a:t>reports</a:t>
            </a:r>
            <a:r>
              <a:rPr lang="en-US" sz="2400" dirty="0"/>
              <a:t> namely, plan-reports, periodic-reports, triggered-reports and demand reports.</a:t>
            </a:r>
          </a:p>
          <a:p>
            <a:pPr lvl="1" algn="just"/>
            <a:r>
              <a:rPr lang="en-US" sz="2400" dirty="0"/>
              <a:t>Marketing Research (MR) provides only one report called as ‘MR Report.’</a:t>
            </a:r>
          </a:p>
          <a:p>
            <a:pPr algn="just"/>
            <a:r>
              <a:rPr lang="en-US" sz="2400" b="1" dirty="0"/>
              <a:t>Orientation</a:t>
            </a:r>
            <a:r>
              <a:rPr lang="en-US" sz="2400" dirty="0"/>
              <a:t> :</a:t>
            </a:r>
          </a:p>
          <a:p>
            <a:pPr lvl="1" algn="just"/>
            <a:r>
              <a:rPr lang="en-US" sz="2400" dirty="0"/>
              <a:t>Orientation of MIS is more future-oriented when compared to MR.</a:t>
            </a:r>
          </a:p>
          <a:p>
            <a:pPr lvl="1" algn="just"/>
            <a:r>
              <a:rPr lang="en-US" sz="2400" dirty="0"/>
              <a:t>However, the orientation of Marketing Research (MR) is more past and present one when compared to MIS. It concentrates more on earlier and latest information. It uses this information to solve a current marketing problem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990600"/>
            <a:ext cx="8305800" cy="5262979"/>
          </a:xfrm>
          <a:prstGeom prst="rect">
            <a:avLst/>
          </a:prstGeom>
        </p:spPr>
        <p:txBody>
          <a:bodyPr wrap="square">
            <a:spAutoFit/>
          </a:bodyPr>
          <a:lstStyle/>
          <a:p>
            <a:pPr algn="just"/>
            <a:r>
              <a:rPr lang="en-US" sz="2400" b="1" dirty="0"/>
              <a:t>Problems</a:t>
            </a:r>
            <a:r>
              <a:rPr lang="en-US" sz="2400" dirty="0"/>
              <a:t> :</a:t>
            </a:r>
          </a:p>
          <a:p>
            <a:pPr lvl="1" algn="just"/>
            <a:r>
              <a:rPr lang="en-US" sz="2400" dirty="0"/>
              <a:t>MIS deals with and attempts to solve many different marketing problems at one time. For this, it collects, stores, analyze and supply relevant market information to the marketing managers.</a:t>
            </a:r>
          </a:p>
          <a:p>
            <a:pPr lvl="1" algn="just"/>
            <a:r>
              <a:rPr lang="en-US" sz="2400" dirty="0"/>
              <a:t>Marketing Research (MR) only deals with a single marketing problem at one time. It doesn't solve multiple marketing problems simultaneously</a:t>
            </a:r>
            <a:r>
              <a:rPr lang="en-US" sz="2400" dirty="0" smtClean="0"/>
              <a:t>.</a:t>
            </a:r>
          </a:p>
          <a:p>
            <a:pPr lvl="1" algn="just"/>
            <a:endParaRPr lang="en-US" sz="2400" dirty="0"/>
          </a:p>
          <a:p>
            <a:pPr algn="just"/>
            <a:r>
              <a:rPr lang="en-US" sz="2400" b="1" dirty="0"/>
              <a:t>Data</a:t>
            </a:r>
            <a:r>
              <a:rPr lang="en-US" sz="2400" dirty="0"/>
              <a:t> :</a:t>
            </a:r>
          </a:p>
          <a:p>
            <a:pPr lvl="1" algn="just"/>
            <a:r>
              <a:rPr lang="en-US" sz="2400" dirty="0"/>
              <a:t>In MIS, the data is collected more frequently, usually almost daily. This is a must for every company.</a:t>
            </a:r>
          </a:p>
          <a:p>
            <a:pPr lvl="1" algn="just"/>
            <a:r>
              <a:rPr lang="en-US" sz="2400" dirty="0"/>
              <a:t>In Marketing Research (MR), the data is not collected as frequently as MIS. It is collected on a required basis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295400"/>
            <a:ext cx="8534400" cy="4893647"/>
          </a:xfrm>
          <a:prstGeom prst="rect">
            <a:avLst/>
          </a:prstGeom>
        </p:spPr>
        <p:txBody>
          <a:bodyPr wrap="square">
            <a:spAutoFit/>
          </a:bodyPr>
          <a:lstStyle/>
          <a:p>
            <a:r>
              <a:rPr lang="en-US" sz="2400" b="1" dirty="0"/>
              <a:t>Operation</a:t>
            </a:r>
            <a:r>
              <a:rPr lang="en-US" sz="2400" dirty="0"/>
              <a:t> </a:t>
            </a:r>
            <a:r>
              <a:rPr lang="en-US" sz="2400" dirty="0" smtClean="0"/>
              <a:t>:</a:t>
            </a:r>
          </a:p>
          <a:p>
            <a:r>
              <a:rPr lang="en-US" sz="2400" dirty="0" smtClean="0"/>
              <a:t>MIS </a:t>
            </a:r>
            <a:r>
              <a:rPr lang="en-US" sz="2400" dirty="0"/>
              <a:t>is a permanent and continuous system. Here, the inflow of market information never stops. Data is constantly collected and stored for further analysis. It is properly analyzed, studied and well-organized before supplying to the marketing managers. MIS has a starting but no ending point</a:t>
            </a:r>
            <a:r>
              <a:rPr lang="en-US" sz="2400" dirty="0" smtClean="0"/>
              <a:t>.</a:t>
            </a:r>
          </a:p>
          <a:p>
            <a:endParaRPr lang="en-US" sz="2400" dirty="0"/>
          </a:p>
          <a:p>
            <a:endParaRPr lang="en-US" sz="2400" dirty="0" smtClean="0"/>
          </a:p>
          <a:p>
            <a:endParaRPr lang="en-US" sz="2400" dirty="0"/>
          </a:p>
          <a:p>
            <a:endParaRPr lang="en-US" sz="2400" dirty="0"/>
          </a:p>
          <a:p>
            <a:r>
              <a:rPr lang="en-US" sz="2400" dirty="0"/>
              <a:t>Marketing Research (MR) is not a continuous system. Here, data is collected only when a company faces a specific marketing problem. It has a starting and ending point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TotalTime>
  <Words>244</Words>
  <Application>Microsoft Office PowerPoint</Application>
  <PresentationFormat>On-screen Show (4:3)</PresentationFormat>
  <Paragraphs>78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Difference between Market Information System v/s Market Research</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Difference between Market Information System v/s Market Research</dc:title>
  <dc:creator>Ashutosh</dc:creator>
  <cp:lastModifiedBy>Ashutosh</cp:lastModifiedBy>
  <cp:revision>7</cp:revision>
  <dcterms:created xsi:type="dcterms:W3CDTF">2020-04-15T07:27:44Z</dcterms:created>
  <dcterms:modified xsi:type="dcterms:W3CDTF">2020-04-15T07:48:10Z</dcterms:modified>
</cp:coreProperties>
</file>