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75" r:id="rId8"/>
    <p:sldId id="274" r:id="rId9"/>
    <p:sldId id="273" r:id="rId10"/>
    <p:sldId id="272" r:id="rId11"/>
    <p:sldId id="278" r:id="rId12"/>
    <p:sldId id="277" r:id="rId13"/>
    <p:sldId id="276" r:id="rId14"/>
    <p:sldId id="267" r:id="rId15"/>
    <p:sldId id="266" r:id="rId16"/>
    <p:sldId id="265" r:id="rId17"/>
    <p:sldId id="264" r:id="rId18"/>
    <p:sldId id="281" r:id="rId19"/>
    <p:sldId id="280" r:id="rId20"/>
    <p:sldId id="279" r:id="rId21"/>
    <p:sldId id="263" r:id="rId22"/>
    <p:sldId id="262" r:id="rId23"/>
    <p:sldId id="261" r:id="rId24"/>
    <p:sldId id="260" r:id="rId25"/>
    <p:sldId id="259" r:id="rId26"/>
    <p:sldId id="258" r:id="rId27"/>
    <p:sldId id="286" r:id="rId28"/>
    <p:sldId id="285" r:id="rId29"/>
    <p:sldId id="284" r:id="rId30"/>
    <p:sldId id="283" r:id="rId31"/>
    <p:sldId id="282" r:id="rId32"/>
    <p:sldId id="291" r:id="rId33"/>
    <p:sldId id="290" r:id="rId34"/>
    <p:sldId id="294" r:id="rId35"/>
    <p:sldId id="293" r:id="rId36"/>
    <p:sldId id="292" r:id="rId37"/>
    <p:sldId id="289" r:id="rId38"/>
    <p:sldId id="288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490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184C-A5BF-4746-A175-96B98D8F4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E5515D-00E4-4089-AC47-3D5A90AC3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69A64-11DC-41B2-B3EF-D7A38693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400173-8D8D-4BF9-A3C2-FE4D8D54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1ADE1-8CE3-42AB-BC40-068094E1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B112F-C425-4F6C-B3E3-670D5138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622DED-263A-4F2E-A099-253F5CFC9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802C4A-F83B-4BFD-AE60-F91AEAE9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9EAA1B-99DE-4712-BB98-048D463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8924CB-6587-49CB-A1C8-8CA2F9E2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347EC4-669C-48EB-8DE3-0BD8B74C3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56712C-370D-4E07-8188-C6BD2D3F4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EB2BD-1174-44EA-A85E-B5B31DB9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ACEE9D-3FB6-44D8-A682-122284F1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63BFDD-59FF-432C-9DD2-0002F9BA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4F77D-5DC5-48D1-95DC-A643EB5A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F3E38-640B-4511-94C5-A4116B391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A723C-8CBE-4F62-B572-677BCE5A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5A5B3E-02BA-43AA-BE5B-055228A2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FC28D1-5101-47A3-ACED-C91F45A8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4A4BD-615A-4047-9093-E9CC6A13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82B69D-DD85-4971-9682-EE00DF3C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A2D78-A18E-4DD9-AB60-173F7C72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3088E-4219-4281-9CC0-CFB76C31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A6939D-ACED-4264-95E7-81EEC47C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9D31B-DD1B-492D-AD62-E6A45CC3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501D2E-775B-470B-A20D-13E808359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BBE3B-8C90-495B-9923-DBF6BE402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879A67-0290-46EB-9968-C6CCAB17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2631A3-CE21-4CA6-8220-D6BCD701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53CA6E-6DBA-4B3C-8D23-B64881B1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346D3-AE54-4DC7-80FE-BEAC6CF1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E85170-6937-4135-9A0A-61628E70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425BA3-287A-4B86-B0C4-0E0BB24D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8112B6-4B53-43DB-9E32-F0ABA22FB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ADFAC9-F761-4F2C-AB39-A2E74364A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F58D01-8322-4117-95CB-0C7680F9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EE41F-0BF0-4A21-A5E2-D9E4CFB7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7EFC1D-1357-4005-9DD0-6AD74159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1305B-ED1C-4D21-B903-20654ECF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B645D3-6BAF-4A71-AF9A-E5768ABB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4935D4-DD3A-4D84-AD37-F046B339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F16233-7C88-4098-B154-503E02F9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9EDF8C-EBE1-42CD-8233-6FB7B0F4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47C06A-4E2A-468B-84F9-23DD37E4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D2586C-8FDA-4006-8F7B-BA789887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DA846-9A59-4565-9734-F46994C6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0AEC7-0C49-4C85-9BF9-60F07569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8E1A17-7878-4D69-A8BB-E6A3A17BB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90C401-4BCA-455B-A7BE-2ED13BD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2930F2-21A8-49CF-877B-ECFDD850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2E335F-215D-4344-B49A-4E38D315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0A2A2-1C1F-497D-BE76-399AECE5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F368AD-8355-4638-BAE6-A0EDFEEEE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A87F10-8769-4661-ABE5-4473C9356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67FFFA-477C-4A82-A8C0-D95ECA58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386021-D6A1-4E77-86E2-BD3D5949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47687B-214E-41DD-8C03-17263E60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0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C04E0-CBC2-4AF3-9D55-F05AC520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D8F36D-1DB9-471D-8F8E-84B04C69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B8F6DC-2D98-4B89-B2BA-C699E2CE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EC40-95C0-48E8-BE75-41184FA3878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36B5C8-8E0A-44E0-AD87-ABF86F429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16C99-086C-41CA-917A-685A2027D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D969-1D96-4BEB-AE21-4DD16F70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414B7A-EEFA-493F-BC1B-6E037B131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10" b="142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762385-3A59-4073-846A-B6D4E3BD5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ISSUE OF DEBENTURES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7438B9-E5BB-4606-9AD2-6A59C1688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4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10&#10; On the basis of coupon rate or interest rate&#10;1) Coupon rate&#10; Usually debentures are issued with a coupon rate,&#10;that ...">
            <a:extLst>
              <a:ext uri="{FF2B5EF4-FFF2-40B4-BE49-F238E27FC236}">
                <a16:creationId xmlns:a16="http://schemas.microsoft.com/office/drawing/2014/main" xmlns="" id="{1EE13741-3996-4CBE-B864-6F1C3E87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131" y="1123527"/>
            <a:ext cx="61397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1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By issuing debentures means issue of a&#10;certificate by the company under its seal which is&#10;an acknowledgment of debt taken ...">
            <a:extLst>
              <a:ext uri="{FF2B5EF4-FFF2-40B4-BE49-F238E27FC236}">
                <a16:creationId xmlns:a16="http://schemas.microsoft.com/office/drawing/2014/main" xmlns="" id="{66709D1A-2B84-42CB-A5CB-ABA2D0B3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1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ssue of Debenture takes various forms&#10;which are as under :&#10;1. Debentures issued for cash&#10;2. Debentures issued for conside...">
            <a:extLst>
              <a:ext uri="{FF2B5EF4-FFF2-40B4-BE49-F238E27FC236}">
                <a16:creationId xmlns:a16="http://schemas.microsoft.com/office/drawing/2014/main" xmlns="" id="{DC3FB4EE-05A7-4643-9B32-523F69A3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6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Debentures issued for cash&#10;at par&#10;(i) Application money is received&#10;Bank A/c Dr&#10;To Debentures Application A/c&#10;(Application...">
            <a:extLst>
              <a:ext uri="{FF2B5EF4-FFF2-40B4-BE49-F238E27FC236}">
                <a16:creationId xmlns:a16="http://schemas.microsoft.com/office/drawing/2014/main" xmlns="" id="{811361BD-0D04-48E5-B94A-1ADD396A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131" y="1123527"/>
            <a:ext cx="61397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6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(iv) Money due on allotment is received&#10;Bank A/c Dr&#10;To Debentures Allotment A/c&#10;(Receipt of Debenture allotment money)&#10;(v)...">
            <a:extLst>
              <a:ext uri="{FF2B5EF4-FFF2-40B4-BE49-F238E27FC236}">
                <a16:creationId xmlns:a16="http://schemas.microsoft.com/office/drawing/2014/main" xmlns="" id="{D5E9F885-49EE-4F83-993D-86DDC6E5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4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SSUE OF DEBENTURES AT&#10;PREMIUM&#10;Debentures are said to be issued at premium when&#10;these are issued at a value which is more ...">
            <a:extLst>
              <a:ext uri="{FF2B5EF4-FFF2-40B4-BE49-F238E27FC236}">
                <a16:creationId xmlns:a16="http://schemas.microsoft.com/office/drawing/2014/main" xmlns="" id="{F405EAB5-023C-460B-86A4-B0EB8092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6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Utilisation of Securities Premium&#10;Reserve A/c is specified Under Section&#10;52(2) of the Companies Act, 2013.&#10;Debentures Allo...">
            <a:extLst>
              <a:ext uri="{FF2B5EF4-FFF2-40B4-BE49-F238E27FC236}">
                <a16:creationId xmlns:a16="http://schemas.microsoft.com/office/drawing/2014/main" xmlns="" id="{D164B263-99EA-4979-B505-08747829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3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ssue of Debentures&#10;at Discount&#10;When debentures are issued at less than their&#10;nominal value they are said to be issued at&#10;...">
            <a:extLst>
              <a:ext uri="{FF2B5EF4-FFF2-40B4-BE49-F238E27FC236}">
                <a16:creationId xmlns:a16="http://schemas.microsoft.com/office/drawing/2014/main" xmlns="" id="{45147827-7AD4-4418-8DF4-C92A8513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4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t is a capital loss which shall be written off&#10;within 12 months from the date of Balance&#10;Sheet, or within the period of O...">
            <a:extLst>
              <a:ext uri="{FF2B5EF4-FFF2-40B4-BE49-F238E27FC236}">
                <a16:creationId xmlns:a16="http://schemas.microsoft.com/office/drawing/2014/main" xmlns="" id="{4C6FD14D-42BC-4434-B596-0C4E40CD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8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Discount on issue of debentures A/c Dr&#10;To Debentures A/c&#10;(Allotment money due. The amount of&#10;discount is @ Rs .... per deb...">
            <a:extLst>
              <a:ext uri="{FF2B5EF4-FFF2-40B4-BE49-F238E27FC236}">
                <a16:creationId xmlns:a16="http://schemas.microsoft.com/office/drawing/2014/main" xmlns="" id="{DECE19A5-F0F1-4B38-BE16-DA4632BB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finition of Debentures&#10;As per section 2(30) of Companies&#10;Act 2013, ‘Debenture’ includes&#10;debenture stock, bond or any oth...">
            <a:extLst>
              <a:ext uri="{FF2B5EF4-FFF2-40B4-BE49-F238E27FC236}">
                <a16:creationId xmlns:a16="http://schemas.microsoft.com/office/drawing/2014/main" xmlns="" id="{234EA251-08C9-422E-A833-1C5C96CB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Over&#10;Subscription&#10;Company if receives applications for number&#10;of debentures that exceed the number of&#10;debentures offered f...">
            <a:extLst>
              <a:ext uri="{FF2B5EF4-FFF2-40B4-BE49-F238E27FC236}">
                <a16:creationId xmlns:a16="http://schemas.microsoft.com/office/drawing/2014/main" xmlns="" id="{1B6532A1-C730-49C1-816A-279744A9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4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(a) The total amount of excess number of&#10;applications is refunded in case the&#10;applications are totally rejected.&#10;Debenture...">
            <a:extLst>
              <a:ext uri="{FF2B5EF4-FFF2-40B4-BE49-F238E27FC236}">
                <a16:creationId xmlns:a16="http://schemas.microsoft.com/office/drawing/2014/main" xmlns="" id="{7C952040-EF57-4864-AD7D-5B5BAC1C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0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(b) For adjustment of excess appli. money&#10;adjusted towards sum due on allotment&#10;Debentures Application A/c Dr&#10;To Debenture...">
            <a:extLst>
              <a:ext uri="{FF2B5EF4-FFF2-40B4-BE49-F238E27FC236}">
                <a16:creationId xmlns:a16="http://schemas.microsoft.com/office/drawing/2014/main" xmlns="" id="{73EFBE35-55D6-4E96-AFD4-DC406960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2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Issue of Debentures for&#10;consideration other&#10;than cash&#10;When a company purchases some&#10;assets and issues debentures as a&#10;paym...">
            <a:extLst>
              <a:ext uri="{FF2B5EF4-FFF2-40B4-BE49-F238E27FC236}">
                <a16:creationId xmlns:a16="http://schemas.microsoft.com/office/drawing/2014/main" xmlns="" id="{B061D56A-5586-42DF-B194-E9F0D018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1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Sundry Assets A/c Dr. (With the agreed values of&#10;assets taken over)&#10;*Goodwill A/c Dr. (With excess of purchase&#10;considerati...">
            <a:extLst>
              <a:ext uri="{FF2B5EF4-FFF2-40B4-BE49-F238E27FC236}">
                <a16:creationId xmlns:a16="http://schemas.microsoft.com/office/drawing/2014/main" xmlns="" id="{B6387B61-AAFF-47FC-9383-E9A15FA4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95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25&#10;Purchase Consideration&#10;Purchase consideration is the amount&#10;agreed to be paid by the purchasing&#10;company of business fro...">
            <a:extLst>
              <a:ext uri="{FF2B5EF4-FFF2-40B4-BE49-F238E27FC236}">
                <a16:creationId xmlns:a16="http://schemas.microsoft.com/office/drawing/2014/main" xmlns="" id="{CCED0531-2CBD-4822-BBCF-4C69D2F7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3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6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26&#10;(i) At par&#10;Vendors' A/c Dr&#10;To Debentures A/c&#10;(issue of debentures at par to vendors)&#10;(ii) At premium&#10;Vendors’A/c Dr&#10;To ...">
            <a:extLst>
              <a:ext uri="{FF2B5EF4-FFF2-40B4-BE49-F238E27FC236}">
                <a16:creationId xmlns:a16="http://schemas.microsoft.com/office/drawing/2014/main" xmlns="" id="{4759163A-1D3F-45CD-81F2-0BC0F059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4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6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27&#10;ISSUE OF DEBENTURES AS&#10;COLLATERAL SECURITY&#10;Collateral security means security given in addition to the&#10;principal securi...">
            <a:extLst>
              <a:ext uri="{FF2B5EF4-FFF2-40B4-BE49-F238E27FC236}">
                <a16:creationId xmlns:a16="http://schemas.microsoft.com/office/drawing/2014/main" xmlns="" id="{AC5E027E-6D71-4CD7-ACEA-3CC2261A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5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28&#10;In the accounting books of the company&#10;issue of debentures as collateral&#10;security can be credited in two ways.&#10;(i) No j...">
            <a:extLst>
              <a:ext uri="{FF2B5EF4-FFF2-40B4-BE49-F238E27FC236}">
                <a16:creationId xmlns:a16="http://schemas.microsoft.com/office/drawing/2014/main" xmlns="" id="{15E5C06F-8AE5-4DE3-869A-94730249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6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Balance Sheet ……. Co Ltd.,&#10;Accounting Treatment of Debentures as a&#10;Collateral Security&#10;29&#10;Capital &amp; liabilities Rs. Assets...">
            <a:extLst>
              <a:ext uri="{FF2B5EF4-FFF2-40B4-BE49-F238E27FC236}">
                <a16:creationId xmlns:a16="http://schemas.microsoft.com/office/drawing/2014/main" xmlns="" id="{B9BE3E28-BBA9-41F5-A8E9-F8506ED2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5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mpany may need additional amount of&#10;money for a long period. It cannot issue&#10;shares every time. It can raise loan from t...">
            <a:extLst>
              <a:ext uri="{FF2B5EF4-FFF2-40B4-BE49-F238E27FC236}">
                <a16:creationId xmlns:a16="http://schemas.microsoft.com/office/drawing/2014/main" xmlns="" id="{DA49CB84-3E56-4CDF-A637-536E2C0B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80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30&#10;(ii) Entry to be made in the books of account&#10;the company&#10;A journal entry is made on the issue of&#10;debentures as a colla...">
            <a:extLst>
              <a:ext uri="{FF2B5EF4-FFF2-40B4-BE49-F238E27FC236}">
                <a16:creationId xmlns:a16="http://schemas.microsoft.com/office/drawing/2014/main" xmlns="" id="{E2CC0C0E-C0A6-49DA-815B-FAB663ED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2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31&#10;In the Balance sheet of the issuing company&#10;it will be shown as under :&#10;Balance Sheet of ...... Co. Ltd.&#10;Capital &amp; liab...">
            <a:extLst>
              <a:ext uri="{FF2B5EF4-FFF2-40B4-BE49-F238E27FC236}">
                <a16:creationId xmlns:a16="http://schemas.microsoft.com/office/drawing/2014/main" xmlns="" id="{7CA45F13-445E-422E-A665-87B1706D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687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1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32&#10;Issue of Debentures with conditions&#10;Stipulated to their Redemption&#10;Case Conditions of&#10;issue&#10;Conditions of&#10;redemption&#10;1 ...">
            <a:extLst>
              <a:ext uri="{FF2B5EF4-FFF2-40B4-BE49-F238E27FC236}">
                <a16:creationId xmlns:a16="http://schemas.microsoft.com/office/drawing/2014/main" xmlns="" id="{C958C6A0-2F7D-4537-9EF2-2A846F23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03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33&#10;(i) Issued at par redeemable at par&#10;Bank A/c Dr. 100&#10;To Debentures Account 100&#10;(Issue of debentures Rs.100 at par)&#10;(ii)...">
            <a:extLst>
              <a:ext uri="{FF2B5EF4-FFF2-40B4-BE49-F238E27FC236}">
                <a16:creationId xmlns:a16="http://schemas.microsoft.com/office/drawing/2014/main" xmlns="" id="{6758E98F-FF57-41D2-9693-A84184F85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4304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85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34&#10;(iv) Issue at par, redeemable at premium&#10;Bank A/c Dr. 100&#10;Loss on Issue of Debentures A/c Dr. 10&#10;To Debentures A/c 100&#10;...">
            <a:extLst>
              <a:ext uri="{FF2B5EF4-FFF2-40B4-BE49-F238E27FC236}">
                <a16:creationId xmlns:a16="http://schemas.microsoft.com/office/drawing/2014/main" xmlns="" id="{8F335FE4-195C-4C03-BE0C-4D3EC85D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35&#10;(vi) Issued at discount and redeemable at&#10;premium&#10;Bank A/c Dr. 90&#10;Discount on Issue of Debentures A/c Dr. 10&#10;Loss on Is...">
            <a:extLst>
              <a:ext uri="{FF2B5EF4-FFF2-40B4-BE49-F238E27FC236}">
                <a16:creationId xmlns:a16="http://schemas.microsoft.com/office/drawing/2014/main" xmlns="" id="{144B5E26-8054-4560-84C8-4444470B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52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36&#10;Interest on&#10;Debentures&#10;‘Debenture’ is always prefixed by a&#10;certain percentage say 9% Debentures or&#10;12% Debentures.&#10;Have...">
            <a:extLst>
              <a:ext uri="{FF2B5EF4-FFF2-40B4-BE49-F238E27FC236}">
                <a16:creationId xmlns:a16="http://schemas.microsoft.com/office/drawing/2014/main" xmlns="" id="{C88F7CB7-4BF6-4D7D-902C-E926A1AA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7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37&#10;1. When interest is due&#10;Debenture Interest A/c Dr.&#10;To Tax deducted at source A/c&#10;To Debenture holders A/c&#10;(Amount of in...">
            <a:extLst>
              <a:ext uri="{FF2B5EF4-FFF2-40B4-BE49-F238E27FC236}">
                <a16:creationId xmlns:a16="http://schemas.microsoft.com/office/drawing/2014/main" xmlns="" id="{09879347-3663-4A0F-A323-FC507A50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21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38&#10;3. On transfer debenture Interest Account to&#10;profit and loss account&#10;Profit and Loss A/c Dr.&#10;To Debenture Interest A/c&#10;...">
            <a:extLst>
              <a:ext uri="{FF2B5EF4-FFF2-40B4-BE49-F238E27FC236}">
                <a16:creationId xmlns:a16="http://schemas.microsoft.com/office/drawing/2014/main" xmlns="" id="{EE1B447F-A126-4860-8405-12088AE5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39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BE1851-2230-47A9-B000-CE9046EA6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DF671-16FD-4AA4-8BE4-1A7D8C1C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3B93832-6514-44F4-849B-5EE2C8A233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xmlns="" id="{89DE785D-C2AB-4C55-B66A-F8666D84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ypes of Debentures&#10;Types of Debentures&#10;4&#10; ">
            <a:extLst>
              <a:ext uri="{FF2B5EF4-FFF2-40B4-BE49-F238E27FC236}">
                <a16:creationId xmlns:a16="http://schemas.microsoft.com/office/drawing/2014/main" xmlns="" id="{F4CC1A1B-858E-4CA4-B20E-D3277CC1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131" y="1123527"/>
            <a:ext cx="61397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1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ypes of Debentures&#10;5&#10;From Security point of view&#10;1) Secured or Mortgage Debentures&#10;Secured by a charge on the assets of...">
            <a:extLst>
              <a:ext uri="{FF2B5EF4-FFF2-40B4-BE49-F238E27FC236}">
                <a16:creationId xmlns:a16="http://schemas.microsoft.com/office/drawing/2014/main" xmlns="" id="{D11D86C2-8EA7-4B4B-AFFD-CFD3BDC6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8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6&#10; On the basis of redemption&#10;1) Redeemable Debentures&#10; Debentures are issued for a fixed period.&#10; Principal amount of ...">
            <a:extLst>
              <a:ext uri="{FF2B5EF4-FFF2-40B4-BE49-F238E27FC236}">
                <a16:creationId xmlns:a16="http://schemas.microsoft.com/office/drawing/2014/main" xmlns="" id="{07436FD6-6B98-4520-B3CD-66B29702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3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7&#10; On the basis of Negotiability&#10;1)Registered Debentures&#10; Debentures that are registered with the company.&#10; Amount of s...">
            <a:extLst>
              <a:ext uri="{FF2B5EF4-FFF2-40B4-BE49-F238E27FC236}">
                <a16:creationId xmlns:a16="http://schemas.microsoft.com/office/drawing/2014/main" xmlns="" id="{F1ABB5C3-C923-400D-A8E2-39B610AA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2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8&#10;On the basis of Convertibility&#10;1) Convertible Debentures&#10; Debentures that can be converted into shares of&#10;the company ...">
            <a:extLst>
              <a:ext uri="{FF2B5EF4-FFF2-40B4-BE49-F238E27FC236}">
                <a16:creationId xmlns:a16="http://schemas.microsoft.com/office/drawing/2014/main" xmlns="" id="{730F094A-7DE5-41A0-BCFB-D856F14B9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131" y="1123527"/>
            <a:ext cx="61397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9&#10;On the basis of priority&#10;1) First Debentures&#10; Debentures are redeemed before other&#10;debentures.&#10;2) Second Debentures&#10; ...">
            <a:extLst>
              <a:ext uri="{FF2B5EF4-FFF2-40B4-BE49-F238E27FC236}">
                <a16:creationId xmlns:a16="http://schemas.microsoft.com/office/drawing/2014/main" xmlns="" id="{AAFB712D-9305-4A91-A1D4-C5E3BA58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0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</Words>
  <Application>Microsoft Office PowerPoint</Application>
  <PresentationFormat>Custom</PresentationFormat>
  <Paragraphs>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ISSUE OF DEBENTURES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 OF DEBENTURES</dc:title>
  <dc:creator>Nisha Kalra</dc:creator>
  <cp:lastModifiedBy>Microsoft</cp:lastModifiedBy>
  <cp:revision>4</cp:revision>
  <dcterms:created xsi:type="dcterms:W3CDTF">2020-08-19T06:12:16Z</dcterms:created>
  <dcterms:modified xsi:type="dcterms:W3CDTF">2021-04-28T18:57:40Z</dcterms:modified>
</cp:coreProperties>
</file>