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image" Target="../media/image13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7.emf"/><Relationship Id="rId1" Type="http://schemas.openxmlformats.org/officeDocument/2006/relationships/image" Target="../media/image16.emf"/><Relationship Id="rId4" Type="http://schemas.openxmlformats.org/officeDocument/2006/relationships/image" Target="../media/image1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C3F04A-32D9-48B4-A665-95AD25BB5D20}" type="datetimeFigureOut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58AEE9-5849-4200-90DA-A2FD48C94F9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28DE7-C420-4DC8-A5CA-F403E09279C1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B918F-3E8E-49B8-A291-37AD0A9015ED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33BBF-6AF9-456A-A378-2A0AC763F944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23D11D-49BB-4EBD-8195-70748E7DBEEA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656478-49EF-46A1-AACF-EA9F086F699D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26B77-1047-454F-BF5F-9FE6B23EC192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94793-1B08-49B9-AD1C-DBD94CF484B0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C6820-257C-4D92-B55D-7DB309107DF8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D2BF2-AB69-4C63-94A4-0593EBA730EB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A889-33D3-4C69-BC3F-E2599675416E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FA2FE-D47B-4278-95D6-EEE7EE163F16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7FCDC2-4EDE-456C-B8E0-B3AA15CBC9F9}" type="datetime1">
              <a:rPr lang="en-US" smtClean="0"/>
              <a:pPr/>
              <a:t>5/26/2020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9.bin"/><Relationship Id="rId5" Type="http://schemas.openxmlformats.org/officeDocument/2006/relationships/oleObject" Target="../embeddings/oleObject18.bin"/><Relationship Id="rId4" Type="http://schemas.openxmlformats.org/officeDocument/2006/relationships/oleObject" Target="../embeddings/oleObject17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1371600" y="1509713"/>
          <a:ext cx="6248400" cy="2547937"/>
        </p:xfrm>
        <a:graphic>
          <a:graphicData uri="http://schemas.openxmlformats.org/presentationml/2006/ole">
            <p:oleObj spid="_x0000_s22530" name="CS ChemDraw Drawing" r:id="rId3" imgW="4301673" imgH="1753431" progId="ChemDraw.Document.6.0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09800" y="76200"/>
            <a:ext cx="4337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reactions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4038600"/>
            <a:ext cx="39956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Stereochemical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modes of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cycloaddition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1428" y="914400"/>
            <a:ext cx="5860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Addition of a system of m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electrons to a system of n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electrons.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σ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bonds are formed at the cost of 2 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bonds.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3" name="Object 5"/>
          <p:cNvGraphicFramePr>
            <a:graphicFrameLocks noChangeAspect="1"/>
          </p:cNvGraphicFramePr>
          <p:nvPr/>
        </p:nvGraphicFramePr>
        <p:xfrm>
          <a:off x="990600" y="4495800"/>
          <a:ext cx="7516616" cy="1828800"/>
        </p:xfrm>
        <a:graphic>
          <a:graphicData uri="http://schemas.openxmlformats.org/presentationml/2006/ole">
            <p:oleObj spid="_x0000_s22533" name="CS ChemDraw Drawing" r:id="rId4" imgW="4443330" imgH="1081320" progId="ChemDraw.Document.6.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57200" y="6443246"/>
            <a:ext cx="744883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# </a:t>
            </a:r>
            <a:r>
              <a:rPr lang="en-US" sz="1600" dirty="0" err="1" smtClean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Antarafacial</a:t>
            </a:r>
            <a:r>
              <a:rPr lang="en-US" sz="1600" dirty="0" smtClean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 processes are difficult because in them twisting of p-</a:t>
            </a:r>
            <a:r>
              <a:rPr lang="en-US" sz="1600" dirty="0" err="1" smtClean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1600" dirty="0" smtClean="0">
                <a:solidFill>
                  <a:srgbClr val="6C0000"/>
                </a:solidFill>
                <a:latin typeface="Times New Roman" pitchFamily="18" charset="0"/>
                <a:cs typeface="Times New Roman" pitchFamily="18" charset="0"/>
              </a:rPr>
              <a:t> are required.</a:t>
            </a:r>
            <a:endParaRPr lang="en-US" sz="1600" dirty="0">
              <a:solidFill>
                <a:srgbClr val="6C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762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Orbital symmetry in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reactions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2138363" y="1000125"/>
          <a:ext cx="3794125" cy="2352675"/>
        </p:xfrm>
        <a:graphic>
          <a:graphicData uri="http://schemas.openxmlformats.org/presentationml/2006/ole">
            <p:oleObj spid="_x0000_s23554" name="CS ChemDraw Drawing" r:id="rId3" imgW="2869558" imgH="1780919" progId="ChemDraw.Document.6.0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457200" y="3429000"/>
          <a:ext cx="8390215" cy="3429000"/>
        </p:xfrm>
        <a:graphic>
          <a:graphicData uri="http://schemas.openxmlformats.org/presentationml/2006/ole">
            <p:oleObj spid="_x0000_s23555" name="CS ChemDraw Drawing" r:id="rId4" imgW="4859420" imgH="1983971" progId="ChemDraw.Document.6.0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762000"/>
            <a:ext cx="21162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2+2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315200" y="4800600"/>
            <a:ext cx="1143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37890" name="Object 2"/>
          <p:cNvGraphicFramePr>
            <a:graphicFrameLocks noChangeAspect="1"/>
          </p:cNvGraphicFramePr>
          <p:nvPr/>
        </p:nvGraphicFramePr>
        <p:xfrm>
          <a:off x="609600" y="381000"/>
          <a:ext cx="8001000" cy="2387600"/>
        </p:xfrm>
        <a:graphic>
          <a:graphicData uri="http://schemas.openxmlformats.org/presentationml/2006/ole">
            <p:oleObj spid="_x0000_s37890" name="CS ChemDraw Drawing" r:id="rId3" imgW="4669360" imgH="1393878" progId="ChemDraw.Document.6.0">
              <p:embed/>
            </p:oleObj>
          </a:graphicData>
        </a:graphic>
      </p:graphicFrame>
      <p:sp>
        <p:nvSpPr>
          <p:cNvPr id="4" name="Rectangle 3"/>
          <p:cNvSpPr/>
          <p:nvPr/>
        </p:nvSpPr>
        <p:spPr>
          <a:xfrm>
            <a:off x="2614880" y="2600980"/>
            <a:ext cx="355732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Correlation Diagrams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965907" y="-76200"/>
            <a:ext cx="6958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Orbital symmetry in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reactions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1447800" y="3041650"/>
          <a:ext cx="5137150" cy="3255963"/>
        </p:xfrm>
        <a:graphic>
          <a:graphicData uri="http://schemas.openxmlformats.org/presentationml/2006/ole">
            <p:oleObj spid="_x0000_s37891" name="CS ChemDraw Drawing" r:id="rId4" imgW="3864267" imgH="2449927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0" y="6248400"/>
            <a:ext cx="9144000" cy="6924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* Ground state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of ethylene correlate with an excited state of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cyclobutane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. Hence the thermal process is symmetry forbidden.    * There is correlation between 1</a:t>
            </a:r>
            <a:r>
              <a:rPr lang="en-US" sz="1300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excited state of  ethylene and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cyclobutane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,                           The photochemical process is symmetry allowed. 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7892" name="Object 4"/>
          <p:cNvGraphicFramePr>
            <a:graphicFrameLocks noChangeAspect="1"/>
          </p:cNvGraphicFramePr>
          <p:nvPr/>
        </p:nvGraphicFramePr>
        <p:xfrm>
          <a:off x="5181600" y="6477000"/>
          <a:ext cx="1207441" cy="228600"/>
        </p:xfrm>
        <a:graphic>
          <a:graphicData uri="http://schemas.openxmlformats.org/presentationml/2006/ole">
            <p:oleObj spid="_x0000_s37892" name="CS ChemDraw Drawing" r:id="rId5" imgW="1249159" imgH="237190" progId="ChemDraw.Document.6.0">
              <p:embed/>
            </p:oleObj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277325" y="4800600"/>
            <a:ext cx="1257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Allowed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∆  Forbidden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685800" y="76200"/>
            <a:ext cx="800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Orbital symmetry in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reactions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1842" y="685800"/>
            <a:ext cx="3413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(4+2)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reactions</a:t>
            </a:r>
            <a:endParaRPr lang="en-US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1447800" y="838200"/>
          <a:ext cx="3283752" cy="838200"/>
        </p:xfrm>
        <a:graphic>
          <a:graphicData uri="http://schemas.openxmlformats.org/presentationml/2006/ole">
            <p:oleObj spid="_x0000_s38914" name="CS ChemDraw Drawing" r:id="rId3" imgW="2718131" imgH="694279" progId="ChemDraw.Document.6.0">
              <p:embed/>
            </p:oleObj>
          </a:graphicData>
        </a:graphic>
      </p:graphicFrame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6221984" y="1752600"/>
          <a:ext cx="2845816" cy="1295400"/>
        </p:xfrm>
        <a:graphic>
          <a:graphicData uri="http://schemas.openxmlformats.org/presentationml/2006/ole">
            <p:oleObj spid="_x0000_s38915" name="CS ChemDraw Drawing" r:id="rId4" imgW="2445475" imgH="1112354" progId="ChemDraw.Document.6.0">
              <p:embed/>
            </p:oleObj>
          </a:graphicData>
        </a:graphic>
      </p:graphicFrame>
      <p:graphicFrame>
        <p:nvGraphicFramePr>
          <p:cNvPr id="38916" name="Object 4"/>
          <p:cNvGraphicFramePr>
            <a:graphicFrameLocks noChangeAspect="1"/>
          </p:cNvGraphicFramePr>
          <p:nvPr/>
        </p:nvGraphicFramePr>
        <p:xfrm>
          <a:off x="763588" y="1150938"/>
          <a:ext cx="5461000" cy="5643562"/>
        </p:xfrm>
        <a:graphic>
          <a:graphicData uri="http://schemas.openxmlformats.org/presentationml/2006/ole">
            <p:oleObj spid="_x0000_s38916" name="CS ChemDraw Drawing" r:id="rId5" imgW="4996637" imgH="5163201" progId="ChemDraw.Document.6.0">
              <p:embed/>
            </p:oleObj>
          </a:graphicData>
        </a:graphic>
      </p:graphicFrame>
      <p:sp>
        <p:nvSpPr>
          <p:cNvPr id="8" name="Rectangle 7"/>
          <p:cNvSpPr/>
          <p:nvPr/>
        </p:nvSpPr>
        <p:spPr>
          <a:xfrm>
            <a:off x="7315200" y="4800600"/>
            <a:ext cx="1143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2D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77325" y="4800600"/>
            <a:ext cx="12763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l-GR" sz="1600" dirty="0" smtClean="0">
                <a:latin typeface="Times New Roman" pitchFamily="18" charset="0"/>
                <a:cs typeface="Times New Roman" pitchFamily="18" charset="0"/>
              </a:rPr>
              <a:t>ν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Forbidden</a:t>
            </a:r>
          </a:p>
          <a:p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∆  Allowed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5889" y="6550223"/>
            <a:ext cx="874951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Ground state reactant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 are transformed into ground state product </a:t>
            </a:r>
            <a:r>
              <a:rPr lang="en-US" sz="1300" dirty="0" err="1" smtClean="0">
                <a:latin typeface="Times New Roman" pitchFamily="18" charset="0"/>
                <a:cs typeface="Times New Roman" pitchFamily="18" charset="0"/>
              </a:rPr>
              <a:t>orbitals</a:t>
            </a:r>
            <a:r>
              <a:rPr lang="en-US" sz="1300" dirty="0" smtClean="0">
                <a:latin typeface="Times New Roman" pitchFamily="18" charset="0"/>
                <a:cs typeface="Times New Roman" pitchFamily="18" charset="0"/>
              </a:rPr>
              <a:t>, therefore thermal process is symmetry allowed.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28800" y="0"/>
            <a:ext cx="5368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Applications of FMO Method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533400"/>
            <a:ext cx="198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2+2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1600201" y="1435873"/>
          <a:ext cx="5943599" cy="5345926"/>
        </p:xfrm>
        <a:graphic>
          <a:graphicData uri="http://schemas.openxmlformats.org/presentationml/2006/ole">
            <p:oleObj spid="_x0000_s39938" name="CS ChemDraw Drawing" r:id="rId3" imgW="3703071" imgH="3331298" progId="ChemDraw.Document.6.0">
              <p:embed/>
            </p:oleObj>
          </a:graphicData>
        </a:graphic>
      </p:graphicFrame>
      <p:graphicFrame>
        <p:nvGraphicFramePr>
          <p:cNvPr id="39939" name="Object 3"/>
          <p:cNvGraphicFramePr>
            <a:graphicFrameLocks noChangeAspect="1"/>
          </p:cNvGraphicFramePr>
          <p:nvPr/>
        </p:nvGraphicFramePr>
        <p:xfrm>
          <a:off x="3200400" y="779918"/>
          <a:ext cx="2133600" cy="667882"/>
        </p:xfrm>
        <a:graphic>
          <a:graphicData uri="http://schemas.openxmlformats.org/presentationml/2006/ole">
            <p:oleObj spid="_x0000_s39939" name="CS ChemDraw Drawing" r:id="rId4" imgW="1121268" imgH="35157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28600" y="533400"/>
            <a:ext cx="198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4+2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2735263" y="685800"/>
          <a:ext cx="3282950" cy="838200"/>
        </p:xfrm>
        <a:graphic>
          <a:graphicData uri="http://schemas.openxmlformats.org/presentationml/2006/ole">
            <p:oleObj spid="_x0000_s40962" name="CS ChemDraw Drawing" r:id="rId3" imgW="2716799" imgH="694279" progId="ChemDraw.Document.6.0">
              <p:embed/>
            </p:oleObj>
          </a:graphicData>
        </a:graphic>
      </p:graphicFrame>
      <p:graphicFrame>
        <p:nvGraphicFramePr>
          <p:cNvPr id="40963" name="Object 3"/>
          <p:cNvGraphicFramePr>
            <a:graphicFrameLocks noChangeAspect="1"/>
          </p:cNvGraphicFramePr>
          <p:nvPr/>
        </p:nvGraphicFramePr>
        <p:xfrm>
          <a:off x="2057400" y="1373188"/>
          <a:ext cx="4724400" cy="3429000"/>
        </p:xfrm>
        <a:graphic>
          <a:graphicData uri="http://schemas.openxmlformats.org/presentationml/2006/ole">
            <p:oleObj spid="_x0000_s40963" name="CS ChemDraw Drawing" r:id="rId4" imgW="3362916" imgH="2441060" progId="ChemDraw.Document.6.0">
              <p:embed/>
            </p:oleObj>
          </a:graphicData>
        </a:graphic>
      </p:graphicFrame>
      <p:graphicFrame>
        <p:nvGraphicFramePr>
          <p:cNvPr id="40964" name="Object 4"/>
          <p:cNvGraphicFramePr>
            <a:graphicFrameLocks noChangeAspect="1"/>
          </p:cNvGraphicFramePr>
          <p:nvPr/>
        </p:nvGraphicFramePr>
        <p:xfrm>
          <a:off x="1301750" y="4724400"/>
          <a:ext cx="6657975" cy="2135188"/>
        </p:xfrm>
        <a:graphic>
          <a:graphicData uri="http://schemas.openxmlformats.org/presentationml/2006/ole">
            <p:oleObj spid="_x0000_s40964" name="CS ChemDraw Drawing" r:id="rId5" imgW="5132521" imgH="1647028" progId="ChemDraw.Document.6.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828800" y="0"/>
            <a:ext cx="5368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Applications of FMO Method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28800" y="0"/>
            <a:ext cx="53687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Applications of PMO Method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838200" y="4267200"/>
          <a:ext cx="3581399" cy="1290376"/>
        </p:xfrm>
        <a:graphic>
          <a:graphicData uri="http://schemas.openxmlformats.org/presentationml/2006/ole">
            <p:oleObj spid="_x0000_s41986" name="CS ChemDraw Drawing" r:id="rId3" imgW="1820673" imgH="657925" progId="ChemDraw.Document.6.0">
              <p:embed/>
            </p:oleObj>
          </a:graphicData>
        </a:graphic>
      </p:graphicFrame>
      <p:graphicFrame>
        <p:nvGraphicFramePr>
          <p:cNvPr id="41987" name="Object 3"/>
          <p:cNvGraphicFramePr>
            <a:graphicFrameLocks noChangeAspect="1"/>
          </p:cNvGraphicFramePr>
          <p:nvPr/>
        </p:nvGraphicFramePr>
        <p:xfrm>
          <a:off x="5638800" y="3733800"/>
          <a:ext cx="2819400" cy="2606954"/>
        </p:xfrm>
        <a:graphic>
          <a:graphicData uri="http://schemas.openxmlformats.org/presentationml/2006/ole">
            <p:oleObj spid="_x0000_s41987" name="CS ChemDraw Drawing" r:id="rId4" imgW="1242942" imgH="1148708" progId="ChemDraw.Document.6.0">
              <p:embed/>
            </p:oleObj>
          </a:graphicData>
        </a:graphic>
      </p:graphicFrame>
      <p:graphicFrame>
        <p:nvGraphicFramePr>
          <p:cNvPr id="41988" name="Object 4"/>
          <p:cNvGraphicFramePr>
            <a:graphicFrameLocks noChangeAspect="1"/>
          </p:cNvGraphicFramePr>
          <p:nvPr/>
        </p:nvGraphicFramePr>
        <p:xfrm>
          <a:off x="1066800" y="1752600"/>
          <a:ext cx="3276601" cy="1026375"/>
        </p:xfrm>
        <a:graphic>
          <a:graphicData uri="http://schemas.openxmlformats.org/presentationml/2006/ole">
            <p:oleObj spid="_x0000_s41988" name="CS ChemDraw Drawing" r:id="rId5" imgW="1121268" imgH="351573" progId="ChemDraw.Document.6.0">
              <p:embed/>
            </p:oleObj>
          </a:graphicData>
        </a:graphic>
      </p:graphicFrame>
      <p:graphicFrame>
        <p:nvGraphicFramePr>
          <p:cNvPr id="41989" name="Object 5"/>
          <p:cNvGraphicFramePr>
            <a:graphicFrameLocks noChangeAspect="1"/>
          </p:cNvGraphicFramePr>
          <p:nvPr/>
        </p:nvGraphicFramePr>
        <p:xfrm>
          <a:off x="5867399" y="762000"/>
          <a:ext cx="3085351" cy="2720719"/>
        </p:xfrm>
        <a:graphic>
          <a:graphicData uri="http://schemas.openxmlformats.org/presentationml/2006/ole">
            <p:oleObj spid="_x0000_s41989" name="CS ChemDraw Drawing" r:id="rId6" imgW="1397477" imgH="1232500" progId="ChemDraw.Document.6.0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990600"/>
            <a:ext cx="198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2+2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3200400"/>
            <a:ext cx="1989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4+2 </a:t>
            </a:r>
            <a:r>
              <a:rPr lang="en-US" b="1" dirty="0" err="1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Cycloaddition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173</Words>
  <Application>Microsoft Office PowerPoint</Application>
  <PresentationFormat>On-screen Show (4:3)</PresentationFormat>
  <Paragraphs>32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CS ChemDraw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46</cp:revision>
  <dcterms:created xsi:type="dcterms:W3CDTF">2006-08-16T00:00:00Z</dcterms:created>
  <dcterms:modified xsi:type="dcterms:W3CDTF">2020-05-26T17:27:58Z</dcterms:modified>
</cp:coreProperties>
</file>