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96" r:id="rId11"/>
    <p:sldId id="297" r:id="rId12"/>
    <p:sldId id="298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311" r:id="rId24"/>
    <p:sldId id="264" r:id="rId25"/>
    <p:sldId id="273" r:id="rId26"/>
    <p:sldId id="274" r:id="rId27"/>
    <p:sldId id="275" r:id="rId28"/>
    <p:sldId id="276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90" r:id="rId49"/>
    <p:sldId id="291" r:id="rId50"/>
    <p:sldId id="292" r:id="rId51"/>
    <p:sldId id="293" r:id="rId52"/>
    <p:sldId id="294" r:id="rId53"/>
    <p:sldId id="313" r:id="rId54"/>
    <p:sldId id="272" r:id="rId55"/>
    <p:sldId id="31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490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2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1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1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0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0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8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8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9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0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0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Thursday, April 29,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1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6DA63FC6-4508-41CD-B923-02BDF38AF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7" b="4479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77830-2B4D-48CE-9765-7CA254281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34" y="504966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Money Market(An Overview)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B56AAE-2014-45B6-ABA6-DB987BA8F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191" y="3749746"/>
            <a:ext cx="6291618" cy="2208321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7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Features of developed Money Market&#10;• Highly organized banking system.&#10;• Presence of a central bank.&#10;• Availability of prop...">
            <a:extLst>
              <a:ext uri="{FF2B5EF4-FFF2-40B4-BE49-F238E27FC236}">
                <a16:creationId xmlns:a16="http://schemas.microsoft.com/office/drawing/2014/main" xmlns="" id="{85225A2F-4392-453B-948A-93B59A083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r="-1" b="19221"/>
          <a:stretch/>
        </p:blipFill>
        <p:spPr bwMode="auto">
          <a:xfrm>
            <a:off x="-888912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8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Importance of Money Market&#10;• Development of trade and industry&#10;• Development of capital market&#10;• Smooth functioning of com...">
            <a:extLst>
              <a:ext uri="{FF2B5EF4-FFF2-40B4-BE49-F238E27FC236}">
                <a16:creationId xmlns:a16="http://schemas.microsoft.com/office/drawing/2014/main" xmlns="" id="{10A2D0D0-26B2-4BC8-A143-2A747581D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4" r="-1" b="1835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5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Composition of Money Market&#10;• Call money market&#10;• Commercial bills market or discount market&#10;• Acceptance market&#10;• Treasur...">
            <a:extLst>
              <a:ext uri="{FF2B5EF4-FFF2-40B4-BE49-F238E27FC236}">
                <a16:creationId xmlns:a16="http://schemas.microsoft.com/office/drawing/2014/main" xmlns="" id="{DE229F12-5D55-480D-A5D6-6BA465A0F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4" r="-1" b="2082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7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Call Money Market&#10;MEANING&#10;• Call money is short-term finance repayable on&#10;demand, with a maturity period of one day to&#10;fif...">
            <a:extLst>
              <a:ext uri="{FF2B5EF4-FFF2-40B4-BE49-F238E27FC236}">
                <a16:creationId xmlns:a16="http://schemas.microsoft.com/office/drawing/2014/main" xmlns="" id="{D1DEC585-BA29-4722-A910-A24293B69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r="-1" b="1667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6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Advantage of CMM&#10;• High liquidity&#10;• High profitability&#10;• Maintenance of SLR&#10;• Safe and cheap&#10;• Assistance to central bank ...">
            <a:extLst>
              <a:ext uri="{FF2B5EF4-FFF2-40B4-BE49-F238E27FC236}">
                <a16:creationId xmlns:a16="http://schemas.microsoft.com/office/drawing/2014/main" xmlns="" id="{51AF5468-8509-42D7-BB19-2942CCB3D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r="-1" b="18557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2" descr="Drawbacks&#10;• Uneven development&#10;• Lack of integration&#10;• Volatility in call money rates&#10; ">
            <a:extLst>
              <a:ext uri="{FF2B5EF4-FFF2-40B4-BE49-F238E27FC236}">
                <a16:creationId xmlns:a16="http://schemas.microsoft.com/office/drawing/2014/main" xmlns="" id="{84F51EDA-9121-49F2-A5C4-462F733D7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" r="-1" b="22004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3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2" descr="Commercial bills market or discount market&#10;• An instrument in writing containing an&#10;unconditional order, signed by the&#10;mak...">
            <a:extLst>
              <a:ext uri="{FF2B5EF4-FFF2-40B4-BE49-F238E27FC236}">
                <a16:creationId xmlns:a16="http://schemas.microsoft.com/office/drawing/2014/main" xmlns="" id="{60E434C5-782F-490D-85A6-49C2C5305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r="-1" b="17854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0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 descr="Types of bills&#10;• Demand and usuance bills ( no time payment and time&#10;payment mentioned)&#10;• Clean bills and documentary bill...">
            <a:extLst>
              <a:ext uri="{FF2B5EF4-FFF2-40B4-BE49-F238E27FC236}">
                <a16:creationId xmlns:a16="http://schemas.microsoft.com/office/drawing/2014/main" xmlns="" id="{915630F0-79AE-4E61-81F1-C69CFDA56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 r="-1" b="1225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7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2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4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5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2" descr="• Export bills and import bills (Ebill drawn exporter or&#10;importer outside India and IB drawn importer in India&#10;exporter ou...">
            <a:extLst>
              <a:ext uri="{FF2B5EF4-FFF2-40B4-BE49-F238E27FC236}">
                <a16:creationId xmlns:a16="http://schemas.microsoft.com/office/drawing/2014/main" xmlns="" id="{0C06C5B3-FC99-40BF-9D42-AE8DA4DEE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-1" b="17921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4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4" name="Picture 2" descr="Advantage&#10;• Liquidity&#10;• Certainty of payment&#10;• Ideal investment&#10;• Simple legal remedy&#10;• High and quick yield&#10;• Central ban...">
            <a:extLst>
              <a:ext uri="{FF2B5EF4-FFF2-40B4-BE49-F238E27FC236}">
                <a16:creationId xmlns:a16="http://schemas.microsoft.com/office/drawing/2014/main" xmlns="" id="{75CCD6BF-0E11-4DD9-87F6-8FC161DA6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-1" b="16940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9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◦ Financial markets perform the essential function&#10;of channeling funds from economic players that&#10;have saved surplus funds...">
            <a:extLst>
              <a:ext uri="{FF2B5EF4-FFF2-40B4-BE49-F238E27FC236}">
                <a16:creationId xmlns:a16="http://schemas.microsoft.com/office/drawing/2014/main" xmlns="" id="{014A84B9-81AA-47DB-96AF-4A6F97876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r="-1" b="18028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4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8" name="Picture 2" descr="Draw backs&#10;• Absence of bill culture&#10;• Stamp duty&#10;• Absence of secondary market&#10;• Limited foreign trade&#10;• Attitude of banks&#10; ">
            <a:extLst>
              <a:ext uri="{FF2B5EF4-FFF2-40B4-BE49-F238E27FC236}">
                <a16:creationId xmlns:a16="http://schemas.microsoft.com/office/drawing/2014/main" xmlns="" id="{E3993CC3-48C5-46CC-A2FF-55C8D1E48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 r="-1" b="18377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1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2" descr="Acceptance market&#10;• The acceptance market refers to the&#10;market where short term genuine trade&#10;bills are accepted by financ...">
            <a:extLst>
              <a:ext uri="{FF2B5EF4-FFF2-40B4-BE49-F238E27FC236}">
                <a16:creationId xmlns:a16="http://schemas.microsoft.com/office/drawing/2014/main" xmlns="" id="{B6F24DE9-1B94-4B85-8CE4-2AC01109B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r="-1" b="21550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6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2" descr="Treasury bill market&#10;• It refers to the market where treasury&#10;bulls are bought and sold.&#10;• Types : ordinary –issued to pub...">
            <a:extLst>
              <a:ext uri="{FF2B5EF4-FFF2-40B4-BE49-F238E27FC236}">
                <a16:creationId xmlns:a16="http://schemas.microsoft.com/office/drawing/2014/main" xmlns="" id="{6B32DFCB-9C04-4E44-92DB-55430A69A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 r="-1" b="19328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00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 descr="ON THE BASIS OF PERIOD : 91,182,364 days&#10;Participants : RBI and SBI, commercial bank, state&#10;govt,financial institutions et...">
            <a:extLst>
              <a:ext uri="{FF2B5EF4-FFF2-40B4-BE49-F238E27FC236}">
                <a16:creationId xmlns:a16="http://schemas.microsoft.com/office/drawing/2014/main" xmlns="" id="{3A817DDB-2B90-4309-874F-351FD3F11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r="-1" b="22815"/>
          <a:stretch/>
        </p:blipFill>
        <p:spPr bwMode="auto">
          <a:xfrm>
            <a:off x="1384298" y="456771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67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6" name="Picture 4" descr=" The reserve Bank Of India is the most important player in the Indian&#10;Money Market.&#10; The Organised money market comes un...">
            <a:extLst>
              <a:ext uri="{FF2B5EF4-FFF2-40B4-BE49-F238E27FC236}">
                <a16:creationId xmlns:a16="http://schemas.microsoft.com/office/drawing/2014/main" xmlns="" id="{9D1572BA-593F-40A4-871B-F377D2308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r="-1" b="19075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42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 The Government is the most active player and the largest borrower&#10;in the money market.&#10;  It raises funds to make up the...">
            <a:extLst>
              <a:ext uri="{FF2B5EF4-FFF2-40B4-BE49-F238E27FC236}">
                <a16:creationId xmlns:a16="http://schemas.microsoft.com/office/drawing/2014/main" xmlns="" id="{7FE1C16E-E388-4E29-B99D-22525F175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 r="-1" b="1735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5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  Corporate firms operate in the money market to raise short-term&#10;funds to meet their working capital requirements.&#10; The...">
            <a:extLst>
              <a:ext uri="{FF2B5EF4-FFF2-40B4-BE49-F238E27FC236}">
                <a16:creationId xmlns:a16="http://schemas.microsoft.com/office/drawing/2014/main" xmlns="" id="{20428C41-7F62-4450-8C4C-19F1D1AA4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6" r="-1" b="13733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5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A variety of instrument are available in a developed money market. In&#10;India till 1986, only a few instrument were availabl...">
            <a:extLst>
              <a:ext uri="{FF2B5EF4-FFF2-40B4-BE49-F238E27FC236}">
                <a16:creationId xmlns:a16="http://schemas.microsoft.com/office/drawing/2014/main" xmlns="" id="{ACC67471-6FE2-4F78-98F0-50B3F7DA3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r="-1" b="22338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88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 (T-bills) are the most marketable money market security.&#10; They are issued with three-month, six-month and one-year&#10;matu...">
            <a:extLst>
              <a:ext uri="{FF2B5EF4-FFF2-40B4-BE49-F238E27FC236}">
                <a16:creationId xmlns:a16="http://schemas.microsoft.com/office/drawing/2014/main" xmlns="" id="{AEF05CAC-85B4-43D2-A986-2346A92E2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r="-1" b="12659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05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8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9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 Funds for working capital required by commerce and industry are&#10;mainly provided by banks through cash credits, overdraft...">
            <a:extLst>
              <a:ext uri="{FF2B5EF4-FFF2-40B4-BE49-F238E27FC236}">
                <a16:creationId xmlns:a16="http://schemas.microsoft.com/office/drawing/2014/main" xmlns="" id="{1B0B5B11-8A9A-47B9-97CA-E4644315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r="-1" b="13677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9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1) Meaning of Money Market:&#10;Money market refers to the market where money and highly liquid&#10;marketable securities are boug...">
            <a:extLst>
              <a:ext uri="{FF2B5EF4-FFF2-40B4-BE49-F238E27FC236}">
                <a16:creationId xmlns:a16="http://schemas.microsoft.com/office/drawing/2014/main" xmlns="" id="{478CB2E7-D57E-4556-B632-5949738D9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 r="-1" b="2379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09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 descr=" Call money market is that part of the national money market where&#10;the day to day surplus funds, mostly of banks are trad...">
            <a:extLst>
              <a:ext uri="{FF2B5EF4-FFF2-40B4-BE49-F238E27FC236}">
                <a16:creationId xmlns:a16="http://schemas.microsoft.com/office/drawing/2014/main" xmlns="" id="{209F84C6-A6C6-4F36-B97F-927F6C9A8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r="-1" b="22013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42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Now, in addition to the above the following new instrument are&#10;available:&#10; Commercial papers.&#10; Certificate of deposit.&#10;...">
            <a:extLst>
              <a:ext uri="{FF2B5EF4-FFF2-40B4-BE49-F238E27FC236}">
                <a16:creationId xmlns:a16="http://schemas.microsoft.com/office/drawing/2014/main" xmlns="" id="{74418843-F834-4037-A200-AB1A3BA96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r="-1" b="18824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00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86" name="Picture 2" descr=" A CD is a time deposit with a bank.&#10; Like most time deposit, funds can not withdrawn before maturity&#10;without paying a p...">
            <a:extLst>
              <a:ext uri="{FF2B5EF4-FFF2-40B4-BE49-F238E27FC236}">
                <a16:creationId xmlns:a16="http://schemas.microsoft.com/office/drawing/2014/main" xmlns="" id="{58014D9A-F076-4A37-B027-D17574EF0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r="-1" b="13899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0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 A banker’s acceptance (BA) is a short-term credit investment&#10;created by a non-financial firm.&#10; BA’s are guaranteed by a...">
            <a:extLst>
              <a:ext uri="{FF2B5EF4-FFF2-40B4-BE49-F238E27FC236}">
                <a16:creationId xmlns:a16="http://schemas.microsoft.com/office/drawing/2014/main" xmlns="" id="{CE92D33B-8938-4B0F-8DCA-3755A2B41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r="-1" b="2169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44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 ORGANISED MONEY STRUCTURE&#10; UNORGANISED MONEY STRUCTURE&#10;ORGANISED MONEY STRUCTURE&#10;PARTICIPANTS:&#10; Reserve bank of India....">
            <a:extLst>
              <a:ext uri="{FF2B5EF4-FFF2-40B4-BE49-F238E27FC236}">
                <a16:creationId xmlns:a16="http://schemas.microsoft.com/office/drawing/2014/main" xmlns="" id="{2185945F-48C1-4A05-A625-5EF578486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r="-1" b="12452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6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 UNORGANISED SECTOR&#10; Indigenous&#10; Money lenders&#10; Unregulated Intermediaries&#10;INDEGENEOUS BANKS&#10;Private firms that recei...">
            <a:extLst>
              <a:ext uri="{FF2B5EF4-FFF2-40B4-BE49-F238E27FC236}">
                <a16:creationId xmlns:a16="http://schemas.microsoft.com/office/drawing/2014/main" xmlns="" id="{DBAC9084-CD63-4E16-B70E-5CF39A473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" r="-1" b="17635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94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A) FINANCE COMPANIES- gives loans to the retailers,artisians and&#10;other self-employed persons&#10; B) CHIT FUNDS- are saving i...">
            <a:extLst>
              <a:ext uri="{FF2B5EF4-FFF2-40B4-BE49-F238E27FC236}">
                <a16:creationId xmlns:a16="http://schemas.microsoft.com/office/drawing/2014/main" xmlns="" id="{399B212B-3EC1-43D5-B25C-887FBC90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" r="-1" b="24259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08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Indian Government appointed a committee under the chairmanship of&#10;Sukhamoy Chakravarty in 1984 to review the Indian moneta...">
            <a:extLst>
              <a:ext uri="{FF2B5EF4-FFF2-40B4-BE49-F238E27FC236}">
                <a16:creationId xmlns:a16="http://schemas.microsoft.com/office/drawing/2014/main" xmlns="" id="{0891CCE8-0FD9-44EF-8526-F3F194800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r="-1" b="16867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13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 Money Market Mutual Fund (MMMFs) : In order to provide additional&#10;short-term investment revenue, the RBI encouraged and ...">
            <a:extLst>
              <a:ext uri="{FF2B5EF4-FFF2-40B4-BE49-F238E27FC236}">
                <a16:creationId xmlns:a16="http://schemas.microsoft.com/office/drawing/2014/main" xmlns="" id="{45FFA56A-5929-4E6C-BDD4-EEAB38BC9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r="-1" b="19019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49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 Development of New Market Instruments : The government&#10;has consistently tried to introduce new short-term investment&#10;ins...">
            <a:extLst>
              <a:ext uri="{FF2B5EF4-FFF2-40B4-BE49-F238E27FC236}">
                <a16:creationId xmlns:a16="http://schemas.microsoft.com/office/drawing/2014/main" xmlns="" id="{FB12A207-9ADA-49B4-87B3-4F6388F72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r="-1" b="19113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1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According to the Geoffrey, “Money market is the collective name given to&#10;the various firms and institutions that deal in t...">
            <a:extLst>
              <a:ext uri="{FF2B5EF4-FFF2-40B4-BE49-F238E27FC236}">
                <a16:creationId xmlns:a16="http://schemas.microsoft.com/office/drawing/2014/main" xmlns="" id="{97F92376-9B3F-4A5D-AF7F-5D5D0020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r="-1" b="20942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9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 1980s : A committee formed under the chairmanship of Sukhamoy&#10;Chakravorty to develop the money market Instruments.&#10; 198...">
            <a:extLst>
              <a:ext uri="{FF2B5EF4-FFF2-40B4-BE49-F238E27FC236}">
                <a16:creationId xmlns:a16="http://schemas.microsoft.com/office/drawing/2014/main" xmlns="" id="{482E503B-B31B-4717-8397-2EA47FCBF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r="-1" b="18905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57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 related to structure, organisation, functions and procedures of&#10;financial system.&#10; 1994 : The securities Trading Corpor...">
            <a:extLst>
              <a:ext uri="{FF2B5EF4-FFF2-40B4-BE49-F238E27FC236}">
                <a16:creationId xmlns:a16="http://schemas.microsoft.com/office/drawing/2014/main" xmlns="" id="{72FD4C2D-3D85-4983-96F4-5F23E9979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 r="-1" b="11078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03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 2000: Liquidity Adjustment Facility were introduced in April, 2000&#10;(LAF)&#10; 2003 : (CBLO) COLLATERAL BPRROWING AND LENDIN...">
            <a:extLst>
              <a:ext uri="{FF2B5EF4-FFF2-40B4-BE49-F238E27FC236}">
                <a16:creationId xmlns:a16="http://schemas.microsoft.com/office/drawing/2014/main" xmlns="" id="{EB435038-516C-48E7-8412-674E609BD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7" r="-1" b="20193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26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 2007: Widening of collateral base by making state government&#10;securities eligible for LAF operations.&#10; 2010: Repo in cor...">
            <a:extLst>
              <a:ext uri="{FF2B5EF4-FFF2-40B4-BE49-F238E27FC236}">
                <a16:creationId xmlns:a16="http://schemas.microsoft.com/office/drawing/2014/main" xmlns="" id="{6EE66CB4-61D5-41FB-978B-A23B5FE4F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r="-1" b="14413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 Retail investors will continue to be able to invest in the full&#10;range of taxable &amp; tax-exempt money market funds.&#10; Desi...">
            <a:extLst>
              <a:ext uri="{FF2B5EF4-FFF2-40B4-BE49-F238E27FC236}">
                <a16:creationId xmlns:a16="http://schemas.microsoft.com/office/drawing/2014/main" xmlns="" id="{77577920-0F69-41EB-8F41-F3E9246A2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 r="-1" b="18044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2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The amendments allow retail and institutional&#10;funds to put in place of liquidity fees and&#10;redemption gates.&#10;Liquidity Fees...">
            <a:extLst>
              <a:ext uri="{FF2B5EF4-FFF2-40B4-BE49-F238E27FC236}">
                <a16:creationId xmlns:a16="http://schemas.microsoft.com/office/drawing/2014/main" xmlns="" id="{316579C7-141D-4431-BBCA-DD11A2D30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 r="-1" b="15383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79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 Beginning later in 2016, Vanguard Federal Money Market Fund will&#10;be the only money market fund you can use to settle bro...">
            <a:extLst>
              <a:ext uri="{FF2B5EF4-FFF2-40B4-BE49-F238E27FC236}">
                <a16:creationId xmlns:a16="http://schemas.microsoft.com/office/drawing/2014/main" xmlns="" id="{14F67E18-DF4D-4B10-B019-47D7E4CEE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" r="-1" b="21133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79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 Absence of Integration : The Indian money market is broadly divided&#10;into the Organized and Unorganized Sectors. The form...">
            <a:extLst>
              <a:ext uri="{FF2B5EF4-FFF2-40B4-BE49-F238E27FC236}">
                <a16:creationId xmlns:a16="http://schemas.microsoft.com/office/drawing/2014/main" xmlns="" id="{45CBFD3B-D23A-4267-8091-5225818A8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r="-1" b="16880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46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 Shortage of Investment Instruments : In the Indian money market,&#10;various investment instruments such as Treasury Bills, ...">
            <a:extLst>
              <a:ext uri="{FF2B5EF4-FFF2-40B4-BE49-F238E27FC236}">
                <a16:creationId xmlns:a16="http://schemas.microsoft.com/office/drawing/2014/main" xmlns="" id="{157781A6-CEB9-4822-B1A6-4C15DBE14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" r="-1" b="18517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74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 The activities of the money lender and chit fund should brought&#10;under control.&#10; Banking facilities should be extended, ...">
            <a:extLst>
              <a:ext uri="{FF2B5EF4-FFF2-40B4-BE49-F238E27FC236}">
                <a16:creationId xmlns:a16="http://schemas.microsoft.com/office/drawing/2014/main" xmlns="" id="{2DB6043E-CDE8-4A3E-92F2-70928DDE7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r="-1" b="22152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3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 It is a market purely for short-terms funds or financial assets called&#10;near money.&#10; It deals with financial assets havi...">
            <a:extLst>
              <a:ext uri="{FF2B5EF4-FFF2-40B4-BE49-F238E27FC236}">
                <a16:creationId xmlns:a16="http://schemas.microsoft.com/office/drawing/2014/main" xmlns="" id="{2CC29A80-AFDD-4126-8EC8-CC7A1466E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 r="-1" b="19471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33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 91 days T- bill&#10; 182 days T- bill&#10; 364 days T- bill&#10; 2 years T-bond&#10; 5 years T-bond&#10; 10 years T-bond&#10; 20 years T-b...">
            <a:extLst>
              <a:ext uri="{FF2B5EF4-FFF2-40B4-BE49-F238E27FC236}">
                <a16:creationId xmlns:a16="http://schemas.microsoft.com/office/drawing/2014/main" xmlns="" id="{139F3B1D-B7FF-43FD-B055-CF90778F8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" r="-1" b="22539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1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Ppt on-money-market-1-120917062016-phpapp01 (1)">
            <a:extLst>
              <a:ext uri="{FF2B5EF4-FFF2-40B4-BE49-F238E27FC236}">
                <a16:creationId xmlns:a16="http://schemas.microsoft.com/office/drawing/2014/main" xmlns="" id="{52BD547D-9C73-435F-ACB8-6CBA12F69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r="-1" b="15090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94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Ppt on-money-market-1-120917062016-phpapp01 (1)">
            <a:extLst>
              <a:ext uri="{FF2B5EF4-FFF2-40B4-BE49-F238E27FC236}">
                <a16:creationId xmlns:a16="http://schemas.microsoft.com/office/drawing/2014/main" xmlns="" id="{6BE43339-55BE-4A42-BC6D-359647726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r="-1" b="15001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eature of Indian money&#10;market&#10;• Existence of unorganized sector&#10;• Absence of integration&#10;• Diversity in money rates of in...">
            <a:extLst>
              <a:ext uri="{FF2B5EF4-FFF2-40B4-BE49-F238E27FC236}">
                <a16:creationId xmlns:a16="http://schemas.microsoft.com/office/drawing/2014/main" xmlns="" id="{5246560B-8011-4396-A1BC-A0207F3B5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r="-1" b="18770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8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22" name="Picture 2" descr="Recent development in MM&#10;• Integration of unorganized sector with the organized sector&#10;• Widening of call money market&#10;• I...">
            <a:extLst>
              <a:ext uri="{FF2B5EF4-FFF2-40B4-BE49-F238E27FC236}">
                <a16:creationId xmlns:a16="http://schemas.microsoft.com/office/drawing/2014/main" xmlns="" id="{63797DA1-4113-4593-A71A-E876A037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r="-1" b="1606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42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1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xmlns="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xmlns="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xmlns="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xmlns="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43">
            <a:extLst>
              <a:ext uri="{FF2B5EF4-FFF2-40B4-BE49-F238E27FC236}">
                <a16:creationId xmlns:a16="http://schemas.microsoft.com/office/drawing/2014/main" xmlns="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389E1-6B05-4294-ADD4-8E6D90EC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pc="75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xmlns="" id="{049A419A-4737-4DCE-8E1E-1E9B6AB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35131" y="443132"/>
            <a:ext cx="5951114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8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 Need for short term funds by banks.&#10; Outlet for deploying funds on short term basis.&#10; Need to keep the SLR as prescrib...">
            <a:extLst>
              <a:ext uri="{FF2B5EF4-FFF2-40B4-BE49-F238E27FC236}">
                <a16:creationId xmlns:a16="http://schemas.microsoft.com/office/drawing/2014/main" xmlns="" id="{8F8BA1FE-A2AF-4C75-AEBF-B66D71EFA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r="-1" b="17269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1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Till 1935, when the RBI was set up the Indian money market&#10;remained highly disintegrated, unorganized, narrow, shallow and...">
            <a:extLst>
              <a:ext uri="{FF2B5EF4-FFF2-40B4-BE49-F238E27FC236}">
                <a16:creationId xmlns:a16="http://schemas.microsoft.com/office/drawing/2014/main" xmlns="" id="{F5E4FEB7-E991-4BCA-9C62-C329CE5DE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r="-1" b="15719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2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 Reserve Bank of India&#10; Government&#10; Discount and Finance House of India&#10; Commercial Banks&#10; Mutual Funds&#10; Primary Dea...">
            <a:extLst>
              <a:ext uri="{FF2B5EF4-FFF2-40B4-BE49-F238E27FC236}">
                <a16:creationId xmlns:a16="http://schemas.microsoft.com/office/drawing/2014/main" xmlns="" id="{11C30FC9-A00C-4846-A341-CD5C3C4BF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" r="-1" b="20906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4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7B28B41-51E7-403C-9251-56678FAC4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88DE5D4-5D9A-4B9D-91D0-DDC5E6088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FDC3B72-F314-4855-BD95-2BCFC51DE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5BBD2D3-5476-4B82-B6A1-68948AF71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Advantage of CMM&#10;• High liquidity&#10;• High profitability&#10;• Maintenance of SLR&#10;• Safe and cheap&#10;• Assistance to central bank ...">
            <a:extLst>
              <a:ext uri="{FF2B5EF4-FFF2-40B4-BE49-F238E27FC236}">
                <a16:creationId xmlns:a16="http://schemas.microsoft.com/office/drawing/2014/main" xmlns="" id="{6C45F936-5C1B-4BD4-9F8E-28F418F93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r="-1" b="18557"/>
          <a:stretch/>
        </p:blipFill>
        <p:spPr bwMode="auto">
          <a:xfrm>
            <a:off x="1377210" y="457200"/>
            <a:ext cx="10814491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5426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2B2441"/>
      </a:dk2>
      <a:lt2>
        <a:srgbClr val="E2E8E5"/>
      </a:lt2>
      <a:accent1>
        <a:srgbClr val="E22E83"/>
      </a:accent1>
      <a:accent2>
        <a:srgbClr val="D01CBC"/>
      </a:accent2>
      <a:accent3>
        <a:srgbClr val="AB2EE2"/>
      </a:accent3>
      <a:accent4>
        <a:srgbClr val="5F31D5"/>
      </a:accent4>
      <a:accent5>
        <a:srgbClr val="2E46E2"/>
      </a:accent5>
      <a:accent6>
        <a:srgbClr val="1C80D0"/>
      </a:accent6>
      <a:hlink>
        <a:srgbClr val="6865C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6</Words>
  <Application>Microsoft Office PowerPoint</Application>
  <PresentationFormat>Custom</PresentationFormat>
  <Paragraphs>2</Paragraphs>
  <Slides>55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GradientRiseVTI</vt:lpstr>
      <vt:lpstr>Money Market(An Overview)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Market(An Overview)</dc:title>
  <dc:creator>Nisha Kalra</dc:creator>
  <cp:lastModifiedBy>Microsoft</cp:lastModifiedBy>
  <cp:revision>11</cp:revision>
  <dcterms:created xsi:type="dcterms:W3CDTF">2020-08-30T14:48:54Z</dcterms:created>
  <dcterms:modified xsi:type="dcterms:W3CDTF">2021-04-28T18:58:18Z</dcterms:modified>
</cp:coreProperties>
</file>