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34"/>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086C1-6D8C-AA4B-A493-CD5414B480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C025F6-5E05-6B43-81ED-3C685F63E6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3A3768-DFC4-F449-BE4C-4313DF4B458E}"/>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5" name="Footer Placeholder 4">
            <a:extLst>
              <a:ext uri="{FF2B5EF4-FFF2-40B4-BE49-F238E27FC236}">
                <a16:creationId xmlns:a16="http://schemas.microsoft.com/office/drawing/2014/main" id="{F84A7AA3-99C2-8849-BE38-D0D168C0C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34BB02-D86C-CA48-ABB7-264EBCDAC109}"/>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2949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A8884-0CBB-B345-B1D0-B15FD90345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14C557-8A8B-DF41-BD92-777598D8FF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23A11E-24A4-3E41-A71C-70830720511C}"/>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5" name="Footer Placeholder 4">
            <a:extLst>
              <a:ext uri="{FF2B5EF4-FFF2-40B4-BE49-F238E27FC236}">
                <a16:creationId xmlns:a16="http://schemas.microsoft.com/office/drawing/2014/main" id="{EB5C5FC3-A3FE-E349-B66C-28EFB491C9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708022-D922-BD4D-B70B-CBD03E72B863}"/>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514959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D6630C-1200-374E-BE1C-618C559718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33AC08-B9A7-BE44-B89C-B5061A81C3E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1ED0A4-471C-E144-A28E-35CC11ADF40D}"/>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5" name="Footer Placeholder 4">
            <a:extLst>
              <a:ext uri="{FF2B5EF4-FFF2-40B4-BE49-F238E27FC236}">
                <a16:creationId xmlns:a16="http://schemas.microsoft.com/office/drawing/2014/main" id="{28F8EEF9-FCBD-5E40-BFD3-BAB358AB4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1388C-8ACC-EA47-9B9F-29745110A2F5}"/>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239142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D5C7-F632-E04C-88DE-3B4C38D52D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2A8617-FED8-CB4A-A205-1F6FE5A088B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32E166-399D-7D49-BABD-6C9DA54D621D}"/>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5" name="Footer Placeholder 4">
            <a:extLst>
              <a:ext uri="{FF2B5EF4-FFF2-40B4-BE49-F238E27FC236}">
                <a16:creationId xmlns:a16="http://schemas.microsoft.com/office/drawing/2014/main" id="{C06021E2-4547-6043-A582-AAE8F2861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E33C64-89A6-8244-9952-A6C4A6F5DD85}"/>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2144344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50DBC-EC27-5449-8757-9B9E0CB646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DC5EB5-815E-0D4C-9C72-03CA927C8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2FD863-5BE4-F14B-AED6-D634A1DD007B}"/>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5" name="Footer Placeholder 4">
            <a:extLst>
              <a:ext uri="{FF2B5EF4-FFF2-40B4-BE49-F238E27FC236}">
                <a16:creationId xmlns:a16="http://schemas.microsoft.com/office/drawing/2014/main" id="{11AAD548-05D1-2A47-B06B-35FD5FE4E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6D3D40-2A3B-844C-B0B8-D9E624CBA141}"/>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151190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85CC8-E2D3-164B-9FBA-9900E7404E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E1F96F-297A-DB44-957F-6018C53E35E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26A3F2-66DD-F348-988B-0D2A5F4E32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63AF14-B7C5-C84D-8E05-853933957CBE}"/>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6" name="Footer Placeholder 5">
            <a:extLst>
              <a:ext uri="{FF2B5EF4-FFF2-40B4-BE49-F238E27FC236}">
                <a16:creationId xmlns:a16="http://schemas.microsoft.com/office/drawing/2014/main" id="{2000C748-05C8-C445-BE67-75212D5766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14DA1C-2416-BC46-A3CA-BB1ACB5380CA}"/>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323009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AEB01-26C3-704D-963D-8661622B28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216FEE-3602-CB42-8437-A68E6B176C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68B9960-169F-A642-B4B7-47A26B70808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C6E4DD-2922-B84F-A45E-ABA67DA489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CFF2A3-770D-9E4B-871D-ADF0948E771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D0030F-615F-8145-BC48-AE81DF66BF8E}"/>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8" name="Footer Placeholder 7">
            <a:extLst>
              <a:ext uri="{FF2B5EF4-FFF2-40B4-BE49-F238E27FC236}">
                <a16:creationId xmlns:a16="http://schemas.microsoft.com/office/drawing/2014/main" id="{27E20410-F252-534A-9CB8-36091CD13B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07E4B6-9D2A-ED4D-B42D-E1400CAA9C8A}"/>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103947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AFAC5-2534-F044-AE10-AD8CB2CC0C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5FCF71-72C0-F547-AE89-D7F3468E8C5A}"/>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4" name="Footer Placeholder 3">
            <a:extLst>
              <a:ext uri="{FF2B5EF4-FFF2-40B4-BE49-F238E27FC236}">
                <a16:creationId xmlns:a16="http://schemas.microsoft.com/office/drawing/2014/main" id="{27969533-34A0-A645-9B2E-E36EAF13BD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73E1DC-AF9F-854C-91F8-F7AEF7F702BB}"/>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4285378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E76A03-0AAA-D045-A1E2-EA28CE8E5075}"/>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3" name="Footer Placeholder 2">
            <a:extLst>
              <a:ext uri="{FF2B5EF4-FFF2-40B4-BE49-F238E27FC236}">
                <a16:creationId xmlns:a16="http://schemas.microsoft.com/office/drawing/2014/main" id="{5AE2D089-0086-FE49-8B94-64D7E89476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445E69-5273-A84A-9065-8B0A152DAFBD}"/>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288192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01367-115E-E442-9C9C-8CCFE9B1D2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079772-A412-9947-8863-B10CE902F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02EBA5-F02F-1C47-9026-92B0E5DE7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870E02-D35B-A84A-B8A3-65708FBD956E}"/>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6" name="Footer Placeholder 5">
            <a:extLst>
              <a:ext uri="{FF2B5EF4-FFF2-40B4-BE49-F238E27FC236}">
                <a16:creationId xmlns:a16="http://schemas.microsoft.com/office/drawing/2014/main" id="{1AFB0988-6365-B64A-A9C1-E0FB8A4F23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7F792-2C99-374B-B5C2-0C8CC615C576}"/>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193698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923F4-D515-5145-B1D6-7F2A3B80A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4138F7-EB52-724C-9205-6CB9BBB01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916CBB-4BFA-7C44-B32E-C368D8F540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2F3BFC-24B4-3445-A815-37B7B0EDD23A}"/>
              </a:ext>
            </a:extLst>
          </p:cNvPr>
          <p:cNvSpPr>
            <a:spLocks noGrp="1"/>
          </p:cNvSpPr>
          <p:nvPr>
            <p:ph type="dt" sz="half" idx="10"/>
          </p:nvPr>
        </p:nvSpPr>
        <p:spPr/>
        <p:txBody>
          <a:bodyPr/>
          <a:lstStyle/>
          <a:p>
            <a:fld id="{AB8BE90D-C642-F944-842B-130445D039A3}" type="datetimeFigureOut">
              <a:rPr lang="en-US" smtClean="0"/>
              <a:t>4/28/21</a:t>
            </a:fld>
            <a:endParaRPr lang="en-US"/>
          </a:p>
        </p:txBody>
      </p:sp>
      <p:sp>
        <p:nvSpPr>
          <p:cNvPr id="6" name="Footer Placeholder 5">
            <a:extLst>
              <a:ext uri="{FF2B5EF4-FFF2-40B4-BE49-F238E27FC236}">
                <a16:creationId xmlns:a16="http://schemas.microsoft.com/office/drawing/2014/main" id="{F51AD301-D347-8242-870F-EC4BD42AD0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E82FB6-A3EC-CA49-8A05-BD9957F1ECB4}"/>
              </a:ext>
            </a:extLst>
          </p:cNvPr>
          <p:cNvSpPr>
            <a:spLocks noGrp="1"/>
          </p:cNvSpPr>
          <p:nvPr>
            <p:ph type="sldNum" sz="quarter" idx="12"/>
          </p:nvPr>
        </p:nvSpPr>
        <p:spPr/>
        <p:txBody>
          <a:bodyPr/>
          <a:lstStyle/>
          <a:p>
            <a:fld id="{9147E432-E43D-3E40-8E6D-AC9ADA4933D4}" type="slidenum">
              <a:rPr lang="en-US" smtClean="0"/>
              <a:t>‹#›</a:t>
            </a:fld>
            <a:endParaRPr lang="en-US"/>
          </a:p>
        </p:txBody>
      </p:sp>
    </p:spTree>
    <p:extLst>
      <p:ext uri="{BB962C8B-B14F-4D97-AF65-F5344CB8AC3E}">
        <p14:creationId xmlns:p14="http://schemas.microsoft.com/office/powerpoint/2010/main" val="323677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5BF351-B144-9945-9619-AEAE6F085B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5A5F2D-FE25-D14D-8F82-3DC2A59DA1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CC6971-6F54-E04C-B4E4-D391CF8539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BE90D-C642-F944-842B-130445D039A3}" type="datetimeFigureOut">
              <a:rPr lang="en-US" smtClean="0"/>
              <a:t>4/28/21</a:t>
            </a:fld>
            <a:endParaRPr lang="en-US"/>
          </a:p>
        </p:txBody>
      </p:sp>
      <p:sp>
        <p:nvSpPr>
          <p:cNvPr id="5" name="Footer Placeholder 4">
            <a:extLst>
              <a:ext uri="{FF2B5EF4-FFF2-40B4-BE49-F238E27FC236}">
                <a16:creationId xmlns:a16="http://schemas.microsoft.com/office/drawing/2014/main" id="{671F1929-24B3-F34E-B797-8AEFD83B30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C947E2-0236-F448-8904-74935CE47C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7E432-E43D-3E40-8E6D-AC9ADA4933D4}" type="slidenum">
              <a:rPr lang="en-US" smtClean="0"/>
              <a:t>‹#›</a:t>
            </a:fld>
            <a:endParaRPr lang="en-US"/>
          </a:p>
        </p:txBody>
      </p:sp>
    </p:spTree>
    <p:extLst>
      <p:ext uri="{BB962C8B-B14F-4D97-AF65-F5344CB8AC3E}">
        <p14:creationId xmlns:p14="http://schemas.microsoft.com/office/powerpoint/2010/main" val="2623627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7.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B55AF-A1C7-D343-A1CF-9266DAE0528C}"/>
              </a:ext>
            </a:extLst>
          </p:cNvPr>
          <p:cNvSpPr>
            <a:spLocks noGrp="1"/>
          </p:cNvSpPr>
          <p:nvPr>
            <p:ph type="ctrTitle"/>
          </p:nvPr>
        </p:nvSpPr>
        <p:spPr/>
        <p:txBody>
          <a:bodyPr/>
          <a:lstStyle/>
          <a:p>
            <a:r>
              <a:rPr lang="en-US" dirty="0"/>
              <a:t>Cost Analysis</a:t>
            </a:r>
          </a:p>
        </p:txBody>
      </p:sp>
      <p:sp>
        <p:nvSpPr>
          <p:cNvPr id="3" name="Subtitle 2">
            <a:extLst>
              <a:ext uri="{FF2B5EF4-FFF2-40B4-BE49-F238E27FC236}">
                <a16:creationId xmlns:a16="http://schemas.microsoft.com/office/drawing/2014/main" id="{2B6D02E1-386C-3B4B-9996-F98CE0619DCB}"/>
              </a:ext>
            </a:extLst>
          </p:cNvPr>
          <p:cNvSpPr>
            <a:spLocks noGrp="1"/>
          </p:cNvSpPr>
          <p:nvPr>
            <p:ph type="subTitle" idx="1"/>
          </p:nvPr>
        </p:nvSpPr>
        <p:spPr/>
        <p:txBody>
          <a:bodyPr/>
          <a:lstStyle/>
          <a:p>
            <a:r>
              <a:rPr lang="en-US" dirty="0" err="1"/>
              <a:t>Mrs</a:t>
            </a:r>
            <a:r>
              <a:rPr lang="en-US" dirty="0"/>
              <a:t> Sarika Singh</a:t>
            </a:r>
          </a:p>
          <a:p>
            <a:r>
              <a:rPr lang="en-US" dirty="0"/>
              <a:t>FMS MLSU Udaipur</a:t>
            </a:r>
          </a:p>
        </p:txBody>
      </p:sp>
    </p:spTree>
    <p:extLst>
      <p:ext uri="{BB962C8B-B14F-4D97-AF65-F5344CB8AC3E}">
        <p14:creationId xmlns:p14="http://schemas.microsoft.com/office/powerpoint/2010/main" val="1440053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22829" y="461900"/>
            <a:ext cx="6548755" cy="696595"/>
          </a:xfrm>
          <a:prstGeom prst="rect">
            <a:avLst/>
          </a:prstGeom>
        </p:spPr>
        <p:txBody>
          <a:bodyPr vert="horz" wrap="square" lIns="0" tIns="13335" rIns="0" bIns="0" rtlCol="0" anchor="ctr">
            <a:spAutoFit/>
          </a:bodyPr>
          <a:lstStyle/>
          <a:p>
            <a:pPr marL="12700">
              <a:lnSpc>
                <a:spcPct val="100000"/>
              </a:lnSpc>
              <a:spcBef>
                <a:spcPts val="105"/>
              </a:spcBef>
            </a:pPr>
            <a:r>
              <a:rPr dirty="0"/>
              <a:t>Short Run and long </a:t>
            </a:r>
            <a:r>
              <a:rPr spc="5" dirty="0"/>
              <a:t>run</a:t>
            </a:r>
            <a:r>
              <a:rPr spc="-70" dirty="0"/>
              <a:t> </a:t>
            </a:r>
            <a:r>
              <a:rPr spc="-15" dirty="0"/>
              <a:t>costs</a:t>
            </a:r>
            <a:endParaRPr/>
          </a:p>
        </p:txBody>
      </p:sp>
      <p:sp>
        <p:nvSpPr>
          <p:cNvPr id="3" name="object 3"/>
          <p:cNvSpPr txBox="1"/>
          <p:nvPr/>
        </p:nvSpPr>
        <p:spPr>
          <a:xfrm>
            <a:off x="959005" y="1416205"/>
            <a:ext cx="10370634" cy="2303066"/>
          </a:xfrm>
          <a:prstGeom prst="rect">
            <a:avLst/>
          </a:prstGeom>
        </p:spPr>
        <p:txBody>
          <a:bodyPr vert="horz" wrap="square" lIns="0" tIns="111125" rIns="0" bIns="0" rtlCol="0">
            <a:spAutoFit/>
          </a:bodyPr>
          <a:lstStyle/>
          <a:p>
            <a:pPr marL="355600" marR="367030" indent="-343535">
              <a:lnSpc>
                <a:spcPct val="80000"/>
              </a:lnSpc>
              <a:spcBef>
                <a:spcPts val="875"/>
              </a:spcBef>
              <a:buFont typeface="Arial"/>
              <a:buChar char="•"/>
              <a:tabLst>
                <a:tab pos="355600" algn="l"/>
                <a:tab pos="356235" algn="l"/>
              </a:tabLst>
            </a:pPr>
            <a:r>
              <a:rPr sz="3200" dirty="0">
                <a:latin typeface="Times New Roman"/>
                <a:cs typeface="Times New Roman"/>
              </a:rPr>
              <a:t>Short run costs are costs that vary with  variation in output. Short run costs are</a:t>
            </a:r>
            <a:r>
              <a:rPr sz="3200" spc="-125" dirty="0">
                <a:latin typeface="Times New Roman"/>
                <a:cs typeface="Times New Roman"/>
              </a:rPr>
              <a:t> </a:t>
            </a:r>
            <a:r>
              <a:rPr sz="3200" dirty="0">
                <a:latin typeface="Times New Roman"/>
                <a:cs typeface="Times New Roman"/>
              </a:rPr>
              <a:t>the  same as variable</a:t>
            </a:r>
            <a:r>
              <a:rPr sz="3200" spc="-30" dirty="0">
                <a:latin typeface="Times New Roman"/>
                <a:cs typeface="Times New Roman"/>
              </a:rPr>
              <a:t> </a:t>
            </a:r>
            <a:r>
              <a:rPr sz="3200" dirty="0">
                <a:latin typeface="Times New Roman"/>
                <a:cs typeface="Times New Roman"/>
              </a:rPr>
              <a:t>costs</a:t>
            </a:r>
          </a:p>
          <a:p>
            <a:pPr>
              <a:spcBef>
                <a:spcPts val="40"/>
              </a:spcBef>
              <a:buFont typeface="Arial"/>
              <a:buChar char="•"/>
            </a:pPr>
            <a:endParaRPr sz="3950" dirty="0">
              <a:latin typeface="Times New Roman"/>
              <a:cs typeface="Times New Roman"/>
            </a:endParaRPr>
          </a:p>
          <a:p>
            <a:pPr marL="355600" marR="5080" indent="-343535">
              <a:lnSpc>
                <a:spcPts val="3070"/>
              </a:lnSpc>
              <a:buFont typeface="Arial"/>
              <a:buChar char="•"/>
              <a:tabLst>
                <a:tab pos="355600" algn="l"/>
                <a:tab pos="356235" algn="l"/>
              </a:tabLst>
            </a:pPr>
            <a:r>
              <a:rPr sz="3200" dirty="0">
                <a:latin typeface="Times New Roman"/>
                <a:cs typeface="Times New Roman"/>
              </a:rPr>
              <a:t>Long run costs are costs that are incurred</a:t>
            </a:r>
            <a:r>
              <a:rPr sz="3200" spc="-110" dirty="0">
                <a:latin typeface="Times New Roman"/>
                <a:cs typeface="Times New Roman"/>
              </a:rPr>
              <a:t> </a:t>
            </a:r>
            <a:r>
              <a:rPr sz="3200" dirty="0">
                <a:latin typeface="Times New Roman"/>
                <a:cs typeface="Times New Roman"/>
              </a:rPr>
              <a:t>on  fixed assets like plant, </a:t>
            </a:r>
            <a:r>
              <a:rPr sz="3200" spc="-20" dirty="0">
                <a:latin typeface="Times New Roman"/>
                <a:cs typeface="Times New Roman"/>
              </a:rPr>
              <a:t>machinery,</a:t>
            </a:r>
            <a:r>
              <a:rPr sz="3200" spc="-90" dirty="0">
                <a:latin typeface="Times New Roman"/>
                <a:cs typeface="Times New Roman"/>
              </a:rPr>
              <a:t> </a:t>
            </a:r>
            <a:r>
              <a:rPr sz="3200" dirty="0">
                <a:latin typeface="Times New Roman"/>
                <a:cs typeface="Times New Roman"/>
              </a:rPr>
              <a:t>etc</a:t>
            </a:r>
          </a:p>
        </p:txBody>
      </p:sp>
    </p:spTree>
    <p:extLst>
      <p:ext uri="{BB962C8B-B14F-4D97-AF65-F5344CB8AC3E}">
        <p14:creationId xmlns:p14="http://schemas.microsoft.com/office/powerpoint/2010/main" val="2014296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02077" y="461900"/>
            <a:ext cx="6388100" cy="696595"/>
          </a:xfrm>
          <a:prstGeom prst="rect">
            <a:avLst/>
          </a:prstGeom>
        </p:spPr>
        <p:txBody>
          <a:bodyPr vert="horz" wrap="square" lIns="0" tIns="13335" rIns="0" bIns="0" rtlCol="0" anchor="ctr">
            <a:spAutoFit/>
          </a:bodyPr>
          <a:lstStyle/>
          <a:p>
            <a:pPr marL="12700">
              <a:lnSpc>
                <a:spcPct val="100000"/>
              </a:lnSpc>
              <a:spcBef>
                <a:spcPts val="105"/>
              </a:spcBef>
            </a:pPr>
            <a:r>
              <a:rPr spc="-10" dirty="0"/>
              <a:t>DIRECT </a:t>
            </a:r>
            <a:r>
              <a:rPr dirty="0"/>
              <a:t>AND </a:t>
            </a:r>
            <a:r>
              <a:rPr spc="-5" dirty="0"/>
              <a:t>INDIRECT</a:t>
            </a:r>
            <a:r>
              <a:rPr spc="-15" dirty="0"/>
              <a:t> COST</a:t>
            </a:r>
            <a:endParaRPr/>
          </a:p>
        </p:txBody>
      </p:sp>
      <p:sp>
        <p:nvSpPr>
          <p:cNvPr id="3" name="object 3"/>
          <p:cNvSpPr txBox="1"/>
          <p:nvPr/>
        </p:nvSpPr>
        <p:spPr>
          <a:xfrm>
            <a:off x="758283" y="1158495"/>
            <a:ext cx="10694019" cy="3645229"/>
          </a:xfrm>
          <a:prstGeom prst="rect">
            <a:avLst/>
          </a:prstGeom>
        </p:spPr>
        <p:txBody>
          <a:bodyPr vert="horz" wrap="square" lIns="0" tIns="13335" rIns="0" bIns="0" rtlCol="0">
            <a:spAutoFit/>
          </a:bodyPr>
          <a:lstStyle/>
          <a:p>
            <a:pPr marL="355600" marR="5080" indent="-343535">
              <a:spcBef>
                <a:spcPts val="105"/>
              </a:spcBef>
              <a:buFont typeface="Arial"/>
              <a:buChar char="•"/>
              <a:tabLst>
                <a:tab pos="355600" algn="l"/>
                <a:tab pos="356235" algn="l"/>
              </a:tabLst>
            </a:pPr>
            <a:r>
              <a:rPr sz="3200" spc="-10" dirty="0">
                <a:latin typeface="Carlito"/>
                <a:cs typeface="Carlito"/>
              </a:rPr>
              <a:t>Direct </a:t>
            </a:r>
            <a:r>
              <a:rPr sz="3200" spc="-20" dirty="0">
                <a:latin typeface="Carlito"/>
                <a:cs typeface="Carlito"/>
              </a:rPr>
              <a:t>cost </a:t>
            </a:r>
            <a:r>
              <a:rPr sz="3200" spc="-15" dirty="0">
                <a:latin typeface="Carlito"/>
                <a:cs typeface="Carlito"/>
              </a:rPr>
              <a:t>are </a:t>
            </a:r>
            <a:r>
              <a:rPr sz="3200" dirty="0">
                <a:latin typeface="Carlito"/>
                <a:cs typeface="Carlito"/>
              </a:rPr>
              <a:t>the </a:t>
            </a:r>
            <a:r>
              <a:rPr sz="3200" spc="-15" dirty="0">
                <a:latin typeface="Carlito"/>
                <a:cs typeface="Carlito"/>
              </a:rPr>
              <a:t>costs </a:t>
            </a:r>
            <a:r>
              <a:rPr sz="3200" spc="-10" dirty="0">
                <a:latin typeface="Carlito"/>
                <a:cs typeface="Carlito"/>
              </a:rPr>
              <a:t>that </a:t>
            </a:r>
            <a:r>
              <a:rPr sz="3200" spc="-25" dirty="0">
                <a:latin typeface="Carlito"/>
                <a:cs typeface="Carlito"/>
              </a:rPr>
              <a:t>have </a:t>
            </a:r>
            <a:r>
              <a:rPr sz="3200" spc="-10" dirty="0">
                <a:latin typeface="Carlito"/>
                <a:cs typeface="Carlito"/>
              </a:rPr>
              <a:t>direct  relationship </a:t>
            </a:r>
            <a:r>
              <a:rPr sz="3200" dirty="0">
                <a:latin typeface="Carlito"/>
                <a:cs typeface="Carlito"/>
              </a:rPr>
              <a:t>with a </a:t>
            </a:r>
            <a:r>
              <a:rPr sz="3200" spc="-5" dirty="0">
                <a:latin typeface="Carlito"/>
                <a:cs typeface="Carlito"/>
              </a:rPr>
              <a:t>unit of </a:t>
            </a:r>
            <a:r>
              <a:rPr sz="3200" spc="-15" dirty="0">
                <a:latin typeface="Carlito"/>
                <a:cs typeface="Carlito"/>
              </a:rPr>
              <a:t>operation. </a:t>
            </a:r>
            <a:r>
              <a:rPr sz="3200" spc="-5" dirty="0">
                <a:latin typeface="Carlito"/>
                <a:cs typeface="Carlito"/>
              </a:rPr>
              <a:t>This  includes </a:t>
            </a:r>
            <a:r>
              <a:rPr sz="3200" spc="-10" dirty="0">
                <a:latin typeface="Carlito"/>
                <a:cs typeface="Carlito"/>
              </a:rPr>
              <a:t>items </a:t>
            </a:r>
            <a:r>
              <a:rPr sz="3200" spc="-5" dirty="0">
                <a:latin typeface="Carlito"/>
                <a:cs typeface="Carlito"/>
              </a:rPr>
              <a:t>such </a:t>
            </a:r>
            <a:r>
              <a:rPr sz="3200" dirty="0">
                <a:latin typeface="Carlito"/>
                <a:cs typeface="Carlito"/>
              </a:rPr>
              <a:t>as </a:t>
            </a:r>
            <a:r>
              <a:rPr sz="3200" spc="-10" dirty="0">
                <a:latin typeface="Carlito"/>
                <a:cs typeface="Carlito"/>
              </a:rPr>
              <a:t>software, </a:t>
            </a:r>
            <a:r>
              <a:rPr sz="3200" spc="-5" dirty="0">
                <a:latin typeface="Carlito"/>
                <a:cs typeface="Carlito"/>
              </a:rPr>
              <a:t>equipment,  </a:t>
            </a:r>
            <a:r>
              <a:rPr sz="3200" dirty="0">
                <a:latin typeface="Carlito"/>
                <a:cs typeface="Carlito"/>
              </a:rPr>
              <a:t>labor and </a:t>
            </a:r>
            <a:r>
              <a:rPr sz="3200" spc="-30" dirty="0">
                <a:latin typeface="Carlito"/>
                <a:cs typeface="Carlito"/>
              </a:rPr>
              <a:t>raw</a:t>
            </a:r>
            <a:r>
              <a:rPr sz="3200" spc="-5" dirty="0">
                <a:latin typeface="Carlito"/>
                <a:cs typeface="Carlito"/>
              </a:rPr>
              <a:t> </a:t>
            </a:r>
            <a:r>
              <a:rPr sz="3200" spc="-10" dirty="0">
                <a:latin typeface="Carlito"/>
                <a:cs typeface="Carlito"/>
              </a:rPr>
              <a:t>materials.</a:t>
            </a:r>
            <a:endParaRPr sz="3200" dirty="0">
              <a:latin typeface="Carlito"/>
              <a:cs typeface="Carlito"/>
            </a:endParaRPr>
          </a:p>
          <a:p>
            <a:pPr>
              <a:spcBef>
                <a:spcPts val="5"/>
              </a:spcBef>
              <a:buFont typeface="Arial"/>
              <a:buChar char="•"/>
            </a:pPr>
            <a:endParaRPr sz="4400" dirty="0">
              <a:latin typeface="Carlito"/>
              <a:cs typeface="Carlito"/>
            </a:endParaRPr>
          </a:p>
          <a:p>
            <a:pPr marL="355600" marR="30480" indent="-343535">
              <a:buFont typeface="Arial"/>
              <a:buChar char="•"/>
              <a:tabLst>
                <a:tab pos="355600" algn="l"/>
                <a:tab pos="356235" algn="l"/>
              </a:tabLst>
            </a:pPr>
            <a:r>
              <a:rPr sz="3200" spc="-10" dirty="0">
                <a:latin typeface="Carlito"/>
                <a:cs typeface="Carlito"/>
              </a:rPr>
              <a:t>Indirect </a:t>
            </a:r>
            <a:r>
              <a:rPr sz="3200" spc="-15" dirty="0">
                <a:latin typeface="Carlito"/>
                <a:cs typeface="Carlito"/>
              </a:rPr>
              <a:t>cost are </a:t>
            </a:r>
            <a:r>
              <a:rPr sz="3200" dirty="0">
                <a:latin typeface="Carlito"/>
                <a:cs typeface="Carlito"/>
              </a:rPr>
              <a:t>those </a:t>
            </a:r>
            <a:r>
              <a:rPr sz="3200" spc="-20" dirty="0">
                <a:latin typeface="Carlito"/>
                <a:cs typeface="Carlito"/>
              </a:rPr>
              <a:t>cost </a:t>
            </a:r>
            <a:r>
              <a:rPr sz="3200" spc="-5" dirty="0">
                <a:latin typeface="Carlito"/>
                <a:cs typeface="Carlito"/>
              </a:rPr>
              <a:t>whose </a:t>
            </a:r>
            <a:r>
              <a:rPr sz="3200" spc="-20" dirty="0">
                <a:latin typeface="Carlito"/>
                <a:cs typeface="Carlito"/>
              </a:rPr>
              <a:t>cost </a:t>
            </a:r>
            <a:r>
              <a:rPr sz="3200" spc="-10" dirty="0">
                <a:latin typeface="Carlito"/>
                <a:cs typeface="Carlito"/>
              </a:rPr>
              <a:t>can’t  </a:t>
            </a:r>
            <a:r>
              <a:rPr sz="3200" dirty="0">
                <a:latin typeface="Carlito"/>
                <a:cs typeface="Carlito"/>
              </a:rPr>
              <a:t>be </a:t>
            </a:r>
            <a:r>
              <a:rPr sz="3200" spc="-5" dirty="0">
                <a:latin typeface="Carlito"/>
                <a:cs typeface="Carlito"/>
              </a:rPr>
              <a:t>easily </a:t>
            </a:r>
            <a:r>
              <a:rPr sz="3200" spc="-10" dirty="0">
                <a:latin typeface="Carlito"/>
                <a:cs typeface="Carlito"/>
              </a:rPr>
              <a:t>traced </a:t>
            </a:r>
            <a:r>
              <a:rPr sz="3200" spc="-25" dirty="0">
                <a:latin typeface="Carlito"/>
                <a:cs typeface="Carlito"/>
              </a:rPr>
              <a:t>to </a:t>
            </a:r>
            <a:r>
              <a:rPr sz="3200" dirty="0">
                <a:latin typeface="Carlito"/>
                <a:cs typeface="Carlito"/>
              </a:rPr>
              <a:t>a </a:t>
            </a:r>
            <a:r>
              <a:rPr sz="3200" spc="-10" dirty="0">
                <a:latin typeface="Carlito"/>
                <a:cs typeface="Carlito"/>
              </a:rPr>
              <a:t>product </a:t>
            </a:r>
            <a:r>
              <a:rPr sz="3200" spc="-5" dirty="0">
                <a:latin typeface="Carlito"/>
                <a:cs typeface="Carlito"/>
              </a:rPr>
              <a:t>such </a:t>
            </a:r>
            <a:r>
              <a:rPr sz="3200" dirty="0">
                <a:latin typeface="Carlito"/>
                <a:cs typeface="Carlito"/>
              </a:rPr>
              <a:t>as  </a:t>
            </a:r>
            <a:r>
              <a:rPr sz="3200" spc="-5" dirty="0">
                <a:latin typeface="Carlito"/>
                <a:cs typeface="Carlito"/>
              </a:rPr>
              <a:t>electricity </a:t>
            </a:r>
            <a:r>
              <a:rPr sz="3200" dirty="0">
                <a:latin typeface="Carlito"/>
                <a:cs typeface="Carlito"/>
              </a:rPr>
              <a:t>, </a:t>
            </a:r>
            <a:r>
              <a:rPr sz="3200" spc="-15" dirty="0">
                <a:latin typeface="Carlito"/>
                <a:cs typeface="Carlito"/>
              </a:rPr>
              <a:t>stationary </a:t>
            </a:r>
            <a:r>
              <a:rPr sz="3200" dirty="0">
                <a:latin typeface="Carlito"/>
                <a:cs typeface="Carlito"/>
              </a:rPr>
              <a:t>and </a:t>
            </a:r>
            <a:r>
              <a:rPr sz="3200" spc="-5" dirty="0">
                <a:latin typeface="Carlito"/>
                <a:cs typeface="Carlito"/>
              </a:rPr>
              <a:t>other </a:t>
            </a:r>
            <a:r>
              <a:rPr sz="3200" spc="-10" dirty="0">
                <a:latin typeface="Carlito"/>
                <a:cs typeface="Carlito"/>
              </a:rPr>
              <a:t>office  expenses.</a:t>
            </a:r>
            <a:endParaRPr sz="3200" dirty="0">
              <a:latin typeface="Carlito"/>
              <a:cs typeface="Carlito"/>
            </a:endParaRPr>
          </a:p>
        </p:txBody>
      </p:sp>
    </p:spTree>
    <p:extLst>
      <p:ext uri="{BB962C8B-B14F-4D97-AF65-F5344CB8AC3E}">
        <p14:creationId xmlns:p14="http://schemas.microsoft.com/office/powerpoint/2010/main" val="3805017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23639" y="149098"/>
            <a:ext cx="2745105" cy="696595"/>
          </a:xfrm>
          <a:prstGeom prst="rect">
            <a:avLst/>
          </a:prstGeom>
        </p:spPr>
        <p:txBody>
          <a:bodyPr vert="horz" wrap="square" lIns="0" tIns="12700" rIns="0" bIns="0" rtlCol="0" anchor="ctr">
            <a:spAutoFit/>
          </a:bodyPr>
          <a:lstStyle/>
          <a:p>
            <a:pPr marL="12700">
              <a:lnSpc>
                <a:spcPct val="100000"/>
              </a:lnSpc>
              <a:spcBef>
                <a:spcPts val="100"/>
              </a:spcBef>
            </a:pPr>
            <a:r>
              <a:rPr spc="-120" dirty="0"/>
              <a:t>TOTAL</a:t>
            </a:r>
            <a:r>
              <a:rPr spc="-60" dirty="0"/>
              <a:t> </a:t>
            </a:r>
            <a:r>
              <a:rPr spc="-15" dirty="0"/>
              <a:t>COST</a:t>
            </a:r>
            <a:endParaRPr/>
          </a:p>
        </p:txBody>
      </p:sp>
      <p:sp>
        <p:nvSpPr>
          <p:cNvPr id="3" name="object 3"/>
          <p:cNvSpPr txBox="1"/>
          <p:nvPr/>
        </p:nvSpPr>
        <p:spPr>
          <a:xfrm>
            <a:off x="635621" y="758284"/>
            <a:ext cx="10928194" cy="5675970"/>
          </a:xfrm>
          <a:prstGeom prst="rect">
            <a:avLst/>
          </a:prstGeom>
        </p:spPr>
        <p:txBody>
          <a:bodyPr vert="horz" wrap="square" lIns="0" tIns="67945" rIns="0" bIns="0" rtlCol="0">
            <a:spAutoFit/>
          </a:bodyPr>
          <a:lstStyle/>
          <a:p>
            <a:pPr marL="355600" marR="5080" indent="-343535">
              <a:lnSpc>
                <a:spcPts val="3460"/>
              </a:lnSpc>
              <a:spcBef>
                <a:spcPts val="535"/>
              </a:spcBef>
            </a:pPr>
            <a:r>
              <a:rPr sz="3200" spc="-50" dirty="0">
                <a:latin typeface="Times New Roman"/>
                <a:cs typeface="Times New Roman"/>
              </a:rPr>
              <a:t>Total </a:t>
            </a:r>
            <a:r>
              <a:rPr sz="3200" dirty="0">
                <a:latin typeface="Times New Roman"/>
                <a:cs typeface="Times New Roman"/>
              </a:rPr>
              <a:t>cost </a:t>
            </a:r>
            <a:r>
              <a:rPr sz="3200" spc="-5" dirty="0">
                <a:latin typeface="Times New Roman"/>
                <a:cs typeface="Times New Roman"/>
              </a:rPr>
              <a:t>is the </a:t>
            </a:r>
            <a:r>
              <a:rPr sz="3200" dirty="0">
                <a:latin typeface="Times New Roman"/>
                <a:cs typeface="Times New Roman"/>
              </a:rPr>
              <a:t>actual money spends </a:t>
            </a:r>
            <a:r>
              <a:rPr sz="3200" spc="-10" dirty="0">
                <a:latin typeface="Times New Roman"/>
                <a:cs typeface="Times New Roman"/>
              </a:rPr>
              <a:t>to </a:t>
            </a:r>
            <a:r>
              <a:rPr sz="3200" dirty="0">
                <a:latin typeface="Times New Roman"/>
                <a:cs typeface="Times New Roman"/>
              </a:rPr>
              <a:t>produce  a particular quantity of</a:t>
            </a:r>
            <a:r>
              <a:rPr sz="3200" spc="-85" dirty="0">
                <a:latin typeface="Times New Roman"/>
                <a:cs typeface="Times New Roman"/>
              </a:rPr>
              <a:t> </a:t>
            </a:r>
            <a:r>
              <a:rPr sz="3200" dirty="0">
                <a:latin typeface="Times New Roman"/>
                <a:cs typeface="Times New Roman"/>
              </a:rPr>
              <a:t>output.</a:t>
            </a:r>
          </a:p>
          <a:p>
            <a:pPr marL="12700">
              <a:spcBef>
                <a:spcPts val="330"/>
              </a:spcBef>
            </a:pPr>
            <a:r>
              <a:rPr sz="3200" dirty="0">
                <a:latin typeface="Times New Roman"/>
                <a:cs typeface="Times New Roman"/>
              </a:rPr>
              <a:t>It </a:t>
            </a:r>
            <a:r>
              <a:rPr sz="3200" spc="-5" dirty="0">
                <a:latin typeface="Times New Roman"/>
                <a:cs typeface="Times New Roman"/>
              </a:rPr>
              <a:t>is </a:t>
            </a:r>
            <a:r>
              <a:rPr sz="3200" dirty="0">
                <a:latin typeface="Times New Roman"/>
                <a:cs typeface="Times New Roman"/>
              </a:rPr>
              <a:t>the summation of fixed </a:t>
            </a:r>
            <a:r>
              <a:rPr sz="3200" spc="5" dirty="0">
                <a:latin typeface="Times New Roman"/>
                <a:cs typeface="Times New Roman"/>
              </a:rPr>
              <a:t>and </a:t>
            </a:r>
            <a:r>
              <a:rPr sz="3200" dirty="0">
                <a:latin typeface="Times New Roman"/>
                <a:cs typeface="Times New Roman"/>
              </a:rPr>
              <a:t>variable</a:t>
            </a:r>
            <a:r>
              <a:rPr sz="3200" spc="-105" dirty="0">
                <a:latin typeface="Times New Roman"/>
                <a:cs typeface="Times New Roman"/>
              </a:rPr>
              <a:t> </a:t>
            </a:r>
            <a:r>
              <a:rPr sz="3200" dirty="0">
                <a:latin typeface="Times New Roman"/>
                <a:cs typeface="Times New Roman"/>
              </a:rPr>
              <a:t>costs</a:t>
            </a:r>
          </a:p>
          <a:p>
            <a:pPr marL="101600" algn="ctr">
              <a:spcBef>
                <a:spcPts val="340"/>
              </a:spcBef>
            </a:pPr>
            <a:r>
              <a:rPr sz="2800" spc="-10" dirty="0">
                <a:latin typeface="Times New Roman"/>
                <a:cs typeface="Times New Roman"/>
              </a:rPr>
              <a:t>TC </a:t>
            </a:r>
            <a:r>
              <a:rPr sz="2800" spc="-5" dirty="0">
                <a:latin typeface="Times New Roman"/>
                <a:cs typeface="Times New Roman"/>
              </a:rPr>
              <a:t>= TFC+</a:t>
            </a:r>
            <a:r>
              <a:rPr sz="2800" spc="-75" dirty="0">
                <a:latin typeface="Times New Roman"/>
                <a:cs typeface="Times New Roman"/>
              </a:rPr>
              <a:t> </a:t>
            </a:r>
            <a:r>
              <a:rPr sz="2800" spc="-5" dirty="0">
                <a:latin typeface="Times New Roman"/>
                <a:cs typeface="Times New Roman"/>
              </a:rPr>
              <a:t>TVC</a:t>
            </a:r>
            <a:endParaRPr sz="2800" dirty="0">
              <a:latin typeface="Times New Roman"/>
              <a:cs typeface="Times New Roman"/>
            </a:endParaRPr>
          </a:p>
          <a:p>
            <a:pPr>
              <a:spcBef>
                <a:spcPts val="10"/>
              </a:spcBef>
            </a:pPr>
            <a:endParaRPr sz="3500" dirty="0">
              <a:latin typeface="Times New Roman"/>
              <a:cs typeface="Times New Roman"/>
            </a:endParaRPr>
          </a:p>
          <a:p>
            <a:pPr marL="355600" indent="-343535">
              <a:buFont typeface="Wingdings"/>
              <a:buChar char=""/>
              <a:tabLst>
                <a:tab pos="356235" algn="l"/>
              </a:tabLst>
            </a:pPr>
            <a:r>
              <a:rPr sz="2800" spc="-25" dirty="0">
                <a:latin typeface="Times New Roman"/>
                <a:cs typeface="Times New Roman"/>
              </a:rPr>
              <a:t>TFC(Total </a:t>
            </a:r>
            <a:r>
              <a:rPr sz="2800" dirty="0">
                <a:latin typeface="Times New Roman"/>
                <a:cs typeface="Times New Roman"/>
              </a:rPr>
              <a:t>Fixed</a:t>
            </a:r>
            <a:r>
              <a:rPr sz="2800" spc="20" dirty="0">
                <a:latin typeface="Times New Roman"/>
                <a:cs typeface="Times New Roman"/>
              </a:rPr>
              <a:t> </a:t>
            </a:r>
            <a:r>
              <a:rPr sz="2800" spc="-5" dirty="0">
                <a:latin typeface="Times New Roman"/>
                <a:cs typeface="Times New Roman"/>
              </a:rPr>
              <a:t>Cost):</a:t>
            </a:r>
            <a:endParaRPr sz="2800" dirty="0">
              <a:latin typeface="Times New Roman"/>
              <a:cs typeface="Times New Roman"/>
            </a:endParaRPr>
          </a:p>
          <a:p>
            <a:pPr marL="355600" marR="5080" indent="-260985">
              <a:lnSpc>
                <a:spcPts val="3020"/>
              </a:lnSpc>
              <a:spcBef>
                <a:spcPts val="720"/>
              </a:spcBef>
              <a:tabLst>
                <a:tab pos="1068705" algn="l"/>
                <a:tab pos="2047239" algn="l"/>
                <a:tab pos="3094355" algn="l"/>
                <a:tab pos="3687445" algn="l"/>
                <a:tab pos="4371975" algn="l"/>
                <a:tab pos="5193030" algn="l"/>
                <a:tab pos="5739130" algn="l"/>
                <a:tab pos="6786245" algn="l"/>
              </a:tabLst>
            </a:pPr>
            <a:r>
              <a:rPr sz="2800" spc="-200" dirty="0">
                <a:latin typeface="Times New Roman"/>
                <a:cs typeface="Times New Roman"/>
              </a:rPr>
              <a:t>T</a:t>
            </a:r>
            <a:r>
              <a:rPr sz="2800" dirty="0">
                <a:latin typeface="Times New Roman"/>
                <a:cs typeface="Times New Roman"/>
              </a:rPr>
              <a:t>o</a:t>
            </a:r>
            <a:r>
              <a:rPr sz="2800" spc="-5" dirty="0">
                <a:latin typeface="Times New Roman"/>
                <a:cs typeface="Times New Roman"/>
              </a:rPr>
              <a:t>tal</a:t>
            </a:r>
            <a:r>
              <a:rPr sz="2800" dirty="0">
                <a:latin typeface="Times New Roman"/>
                <a:cs typeface="Times New Roman"/>
              </a:rPr>
              <a:t>	</a:t>
            </a:r>
            <a:r>
              <a:rPr sz="2800" spc="-5" dirty="0">
                <a:latin typeface="Times New Roman"/>
                <a:cs typeface="Times New Roman"/>
              </a:rPr>
              <a:t>fixed</a:t>
            </a:r>
            <a:r>
              <a:rPr sz="2800" dirty="0">
                <a:latin typeface="Times New Roman"/>
                <a:cs typeface="Times New Roman"/>
              </a:rPr>
              <a:t>	</a:t>
            </a:r>
            <a:r>
              <a:rPr sz="2800" spc="-5" dirty="0">
                <a:latin typeface="Times New Roman"/>
                <a:cs typeface="Times New Roman"/>
              </a:rPr>
              <a:t>cost</a:t>
            </a:r>
            <a:r>
              <a:rPr sz="2800" dirty="0">
                <a:latin typeface="Times New Roman"/>
                <a:cs typeface="Times New Roman"/>
              </a:rPr>
              <a:t>s</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i</a:t>
            </a:r>
            <a:r>
              <a:rPr sz="2800" spc="-10" dirty="0">
                <a:latin typeface="Times New Roman"/>
                <a:cs typeface="Times New Roman"/>
              </a:rPr>
              <a:t>.</a:t>
            </a:r>
            <a:r>
              <a:rPr sz="2800" spc="-5" dirty="0">
                <a:latin typeface="Times New Roman"/>
                <a:cs typeface="Times New Roman"/>
              </a:rPr>
              <a:t>e</a:t>
            </a:r>
            <a:r>
              <a:rPr sz="2800" dirty="0">
                <a:latin typeface="Times New Roman"/>
                <a:cs typeface="Times New Roman"/>
              </a:rPr>
              <a:t>	</a:t>
            </a:r>
            <a:r>
              <a:rPr sz="2800" spc="-5" dirty="0">
                <a:latin typeface="Times New Roman"/>
                <a:cs typeface="Times New Roman"/>
              </a:rPr>
              <a:t>t</a:t>
            </a:r>
            <a:r>
              <a:rPr sz="2800" spc="5" dirty="0">
                <a:latin typeface="Times New Roman"/>
                <a:cs typeface="Times New Roman"/>
              </a:rPr>
              <a:t>h</a:t>
            </a:r>
            <a:r>
              <a:rPr sz="2800" spc="-5" dirty="0">
                <a:latin typeface="Times New Roman"/>
                <a:cs typeface="Times New Roman"/>
              </a:rPr>
              <a:t>e</a:t>
            </a:r>
            <a:r>
              <a:rPr sz="2800" dirty="0">
                <a:latin typeface="Times New Roman"/>
                <a:cs typeface="Times New Roman"/>
              </a:rPr>
              <a:t>	</a:t>
            </a:r>
            <a:r>
              <a:rPr sz="2800" spc="-5" dirty="0">
                <a:latin typeface="Times New Roman"/>
                <a:cs typeface="Times New Roman"/>
              </a:rPr>
              <a:t>cost</a:t>
            </a:r>
            <a:r>
              <a:rPr sz="2800" dirty="0">
                <a:latin typeface="Times New Roman"/>
                <a:cs typeface="Times New Roman"/>
              </a:rPr>
              <a:t>	o</a:t>
            </a:r>
            <a:r>
              <a:rPr sz="2800" spc="-5" dirty="0">
                <a:latin typeface="Times New Roman"/>
                <a:cs typeface="Times New Roman"/>
              </a:rPr>
              <a:t>f</a:t>
            </a:r>
            <a:r>
              <a:rPr sz="2800" dirty="0">
                <a:latin typeface="Times New Roman"/>
                <a:cs typeface="Times New Roman"/>
              </a:rPr>
              <a:t>	</a:t>
            </a:r>
            <a:r>
              <a:rPr sz="2800" spc="-5" dirty="0">
                <a:latin typeface="Times New Roman"/>
                <a:cs typeface="Times New Roman"/>
              </a:rPr>
              <a:t>pl</a:t>
            </a:r>
            <a:r>
              <a:rPr sz="2800" spc="-15" dirty="0">
                <a:latin typeface="Times New Roman"/>
                <a:cs typeface="Times New Roman"/>
              </a:rPr>
              <a:t>a</a:t>
            </a:r>
            <a:r>
              <a:rPr sz="2800" spc="-5" dirty="0">
                <a:latin typeface="Times New Roman"/>
                <a:cs typeface="Times New Roman"/>
              </a:rPr>
              <a:t>n</a:t>
            </a:r>
            <a:r>
              <a:rPr sz="2800" dirty="0">
                <a:latin typeface="Times New Roman"/>
                <a:cs typeface="Times New Roman"/>
              </a:rPr>
              <a:t>t</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b</a:t>
            </a:r>
            <a:r>
              <a:rPr sz="2800" dirty="0">
                <a:latin typeface="Times New Roman"/>
                <a:cs typeface="Times New Roman"/>
              </a:rPr>
              <a:t>u</a:t>
            </a:r>
            <a:r>
              <a:rPr sz="2800" spc="-15" dirty="0">
                <a:latin typeface="Times New Roman"/>
                <a:cs typeface="Times New Roman"/>
              </a:rPr>
              <a:t>il</a:t>
            </a:r>
            <a:r>
              <a:rPr sz="2800" spc="-5" dirty="0">
                <a:latin typeface="Times New Roman"/>
                <a:cs typeface="Times New Roman"/>
              </a:rPr>
              <a:t>d</a:t>
            </a:r>
            <a:r>
              <a:rPr sz="2800" dirty="0">
                <a:latin typeface="Times New Roman"/>
                <a:cs typeface="Times New Roman"/>
              </a:rPr>
              <a:t>i</a:t>
            </a:r>
            <a:r>
              <a:rPr sz="2800" spc="-5" dirty="0">
                <a:latin typeface="Times New Roman"/>
                <a:cs typeface="Times New Roman"/>
              </a:rPr>
              <a:t>n</a:t>
            </a:r>
            <a:r>
              <a:rPr sz="2800" dirty="0">
                <a:latin typeface="Times New Roman"/>
                <a:cs typeface="Times New Roman"/>
              </a:rPr>
              <a:t>g</a:t>
            </a:r>
            <a:r>
              <a:rPr sz="2800" spc="-5" dirty="0">
                <a:latin typeface="Times New Roman"/>
                <a:cs typeface="Times New Roman"/>
              </a:rPr>
              <a:t>,  equipment etc. </a:t>
            </a:r>
            <a:r>
              <a:rPr sz="2800" spc="-10" dirty="0">
                <a:latin typeface="Times New Roman"/>
                <a:cs typeface="Times New Roman"/>
              </a:rPr>
              <a:t>remain </a:t>
            </a:r>
            <a:r>
              <a:rPr sz="2800" dirty="0">
                <a:latin typeface="Times New Roman"/>
                <a:cs typeface="Times New Roman"/>
              </a:rPr>
              <a:t>fixed </a:t>
            </a:r>
            <a:r>
              <a:rPr sz="2800" spc="-5" dirty="0">
                <a:latin typeface="Times New Roman"/>
                <a:cs typeface="Times New Roman"/>
              </a:rPr>
              <a:t>with a change in</a:t>
            </a:r>
            <a:r>
              <a:rPr sz="2800" spc="30" dirty="0">
                <a:latin typeface="Times New Roman"/>
                <a:cs typeface="Times New Roman"/>
              </a:rPr>
              <a:t> </a:t>
            </a:r>
            <a:r>
              <a:rPr sz="2800" dirty="0">
                <a:latin typeface="Times New Roman"/>
                <a:cs typeface="Times New Roman"/>
              </a:rPr>
              <a:t>output.</a:t>
            </a:r>
          </a:p>
          <a:p>
            <a:pPr>
              <a:spcBef>
                <a:spcPts val="25"/>
              </a:spcBef>
            </a:pPr>
            <a:endParaRPr sz="3450" dirty="0">
              <a:latin typeface="Times New Roman"/>
              <a:cs typeface="Times New Roman"/>
            </a:endParaRPr>
          </a:p>
          <a:p>
            <a:pPr marL="355600" indent="-343535">
              <a:spcBef>
                <a:spcPts val="5"/>
              </a:spcBef>
              <a:buFont typeface="Wingdings"/>
              <a:buChar char=""/>
              <a:tabLst>
                <a:tab pos="356235" algn="l"/>
              </a:tabLst>
            </a:pPr>
            <a:r>
              <a:rPr sz="2800" spc="-25" dirty="0">
                <a:latin typeface="Times New Roman"/>
                <a:cs typeface="Times New Roman"/>
              </a:rPr>
              <a:t>TVC(Total </a:t>
            </a:r>
            <a:r>
              <a:rPr sz="2800" spc="-40" dirty="0">
                <a:latin typeface="Times New Roman"/>
                <a:cs typeface="Times New Roman"/>
              </a:rPr>
              <a:t>Variable</a:t>
            </a:r>
            <a:r>
              <a:rPr sz="2800" spc="-30" dirty="0">
                <a:latin typeface="Times New Roman"/>
                <a:cs typeface="Times New Roman"/>
              </a:rPr>
              <a:t> </a:t>
            </a:r>
            <a:r>
              <a:rPr sz="2800" dirty="0">
                <a:latin typeface="Times New Roman"/>
                <a:cs typeface="Times New Roman"/>
              </a:rPr>
              <a:t>Cost):</a:t>
            </a:r>
          </a:p>
          <a:p>
            <a:pPr marL="355600" marR="5080" indent="-343535">
              <a:lnSpc>
                <a:spcPts val="3020"/>
              </a:lnSpc>
              <a:spcBef>
                <a:spcPts val="715"/>
              </a:spcBef>
              <a:tabLst>
                <a:tab pos="783590" algn="l"/>
                <a:tab pos="1635760" algn="l"/>
                <a:tab pos="2999740" algn="l"/>
                <a:tab pos="3792854" algn="l"/>
                <a:tab pos="4358005" algn="l"/>
                <a:tab pos="5012055" algn="l"/>
                <a:tab pos="5804535" algn="l"/>
                <a:tab pos="6321425" algn="l"/>
                <a:tab pos="7525384" algn="l"/>
              </a:tabLst>
            </a:pPr>
            <a:r>
              <a:rPr sz="2800" spc="-5" dirty="0">
                <a:latin typeface="Times New Roman"/>
                <a:cs typeface="Times New Roman"/>
              </a:rPr>
              <a:t>The	t</a:t>
            </a:r>
            <a:r>
              <a:rPr sz="2800" dirty="0">
                <a:latin typeface="Times New Roman"/>
                <a:cs typeface="Times New Roman"/>
              </a:rPr>
              <a:t>o</a:t>
            </a:r>
            <a:r>
              <a:rPr sz="2800" spc="-5" dirty="0">
                <a:latin typeface="Times New Roman"/>
                <a:cs typeface="Times New Roman"/>
              </a:rPr>
              <a:t>tal</a:t>
            </a:r>
            <a:r>
              <a:rPr sz="2800" dirty="0">
                <a:latin typeface="Times New Roman"/>
                <a:cs typeface="Times New Roman"/>
              </a:rPr>
              <a:t>	</a:t>
            </a:r>
            <a:r>
              <a:rPr sz="2800" spc="-5" dirty="0">
                <a:latin typeface="Times New Roman"/>
                <a:cs typeface="Times New Roman"/>
              </a:rPr>
              <a:t>varia</a:t>
            </a:r>
            <a:r>
              <a:rPr sz="2800" dirty="0">
                <a:latin typeface="Times New Roman"/>
                <a:cs typeface="Times New Roman"/>
              </a:rPr>
              <a:t>b</a:t>
            </a:r>
            <a:r>
              <a:rPr sz="2800" spc="-5" dirty="0">
                <a:latin typeface="Times New Roman"/>
                <a:cs typeface="Times New Roman"/>
              </a:rPr>
              <a:t>le</a:t>
            </a:r>
            <a:r>
              <a:rPr sz="2800" dirty="0">
                <a:latin typeface="Times New Roman"/>
                <a:cs typeface="Times New Roman"/>
              </a:rPr>
              <a:t>	</a:t>
            </a:r>
            <a:r>
              <a:rPr sz="2800" spc="-5" dirty="0">
                <a:latin typeface="Times New Roman"/>
                <a:cs typeface="Times New Roman"/>
              </a:rPr>
              <a:t>cost</a:t>
            </a:r>
            <a:r>
              <a:rPr sz="2800" dirty="0">
                <a:latin typeface="Times New Roman"/>
                <a:cs typeface="Times New Roman"/>
              </a:rPr>
              <a:t>	</a:t>
            </a:r>
            <a:r>
              <a:rPr sz="2800" spc="-5" dirty="0">
                <a:latin typeface="Times New Roman"/>
                <a:cs typeface="Times New Roman"/>
              </a:rPr>
              <a:t>i</a:t>
            </a:r>
            <a:r>
              <a:rPr sz="2800" spc="-10" dirty="0">
                <a:latin typeface="Times New Roman"/>
                <a:cs typeface="Times New Roman"/>
              </a:rPr>
              <a:t>.</a:t>
            </a:r>
            <a:r>
              <a:rPr sz="2800" spc="-5" dirty="0">
                <a:latin typeface="Times New Roman"/>
                <a:cs typeface="Times New Roman"/>
              </a:rPr>
              <a:t>e</a:t>
            </a:r>
            <a:r>
              <a:rPr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e</a:t>
            </a:r>
            <a:r>
              <a:rPr sz="2800" dirty="0">
                <a:latin typeface="Times New Roman"/>
                <a:cs typeface="Times New Roman"/>
              </a:rPr>
              <a:t>	</a:t>
            </a:r>
            <a:r>
              <a:rPr sz="2800" spc="-5" dirty="0">
                <a:latin typeface="Times New Roman"/>
                <a:cs typeface="Times New Roman"/>
              </a:rPr>
              <a:t>cost</a:t>
            </a:r>
            <a:r>
              <a:rPr sz="2800" dirty="0">
                <a:latin typeface="Times New Roman"/>
                <a:cs typeface="Times New Roman"/>
              </a:rPr>
              <a:t>	o</a:t>
            </a:r>
            <a:r>
              <a:rPr sz="2800" spc="-5" dirty="0">
                <a:latin typeface="Times New Roman"/>
                <a:cs typeface="Times New Roman"/>
              </a:rPr>
              <a:t>f</a:t>
            </a:r>
            <a:r>
              <a:rPr sz="2800" dirty="0">
                <a:latin typeface="Times New Roman"/>
                <a:cs typeface="Times New Roman"/>
              </a:rPr>
              <a:t>	</a:t>
            </a:r>
            <a:r>
              <a:rPr sz="2800" spc="-5" dirty="0">
                <a:latin typeface="Times New Roman"/>
                <a:cs typeface="Times New Roman"/>
              </a:rPr>
              <a:t>lab</a:t>
            </a:r>
            <a:r>
              <a:rPr sz="2800" dirty="0">
                <a:latin typeface="Times New Roman"/>
                <a:cs typeface="Times New Roman"/>
              </a:rPr>
              <a:t>o</a:t>
            </a:r>
            <a:r>
              <a:rPr sz="2800" spc="-5" dirty="0">
                <a:latin typeface="Times New Roman"/>
                <a:cs typeface="Times New Roman"/>
              </a:rPr>
              <a:t>u</a:t>
            </a:r>
            <a:r>
              <a:rPr sz="2800" spc="-100" dirty="0">
                <a:latin typeface="Times New Roman"/>
                <a:cs typeface="Times New Roman"/>
              </a:rPr>
              <a:t>r</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r</a:t>
            </a:r>
            <a:r>
              <a:rPr sz="2800" dirty="0">
                <a:latin typeface="Times New Roman"/>
                <a:cs typeface="Times New Roman"/>
              </a:rPr>
              <a:t>a</a:t>
            </a:r>
            <a:r>
              <a:rPr sz="2800" spc="-5" dirty="0">
                <a:latin typeface="Times New Roman"/>
                <a:cs typeface="Times New Roman"/>
              </a:rPr>
              <a:t>w  material etc varies with the variation in</a:t>
            </a:r>
            <a:r>
              <a:rPr sz="2800" spc="-10" dirty="0">
                <a:latin typeface="Times New Roman"/>
                <a:cs typeface="Times New Roman"/>
              </a:rPr>
              <a:t> </a:t>
            </a:r>
            <a:r>
              <a:rPr sz="2800" dirty="0">
                <a:latin typeface="Times New Roman"/>
                <a:cs typeface="Times New Roman"/>
              </a:rPr>
              <a:t>output.</a:t>
            </a:r>
          </a:p>
        </p:txBody>
      </p:sp>
    </p:spTree>
    <p:extLst>
      <p:ext uri="{BB962C8B-B14F-4D97-AF65-F5344CB8AC3E}">
        <p14:creationId xmlns:p14="http://schemas.microsoft.com/office/powerpoint/2010/main" val="1367856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14851" y="283210"/>
            <a:ext cx="3161665" cy="635000"/>
          </a:xfrm>
          <a:prstGeom prst="rect">
            <a:avLst/>
          </a:prstGeom>
        </p:spPr>
        <p:txBody>
          <a:bodyPr vert="horz" wrap="square" lIns="0" tIns="12065" rIns="0" bIns="0" rtlCol="0" anchor="ctr">
            <a:spAutoFit/>
          </a:bodyPr>
          <a:lstStyle/>
          <a:p>
            <a:pPr marL="12700">
              <a:lnSpc>
                <a:spcPct val="100000"/>
              </a:lnSpc>
              <a:spcBef>
                <a:spcPts val="95"/>
              </a:spcBef>
            </a:pPr>
            <a:r>
              <a:rPr sz="4000" spc="-35" dirty="0"/>
              <a:t>AVERAGE</a:t>
            </a:r>
            <a:r>
              <a:rPr sz="4000" spc="-60" dirty="0"/>
              <a:t> </a:t>
            </a:r>
            <a:r>
              <a:rPr sz="4000" spc="-25" dirty="0"/>
              <a:t>COST</a:t>
            </a:r>
            <a:endParaRPr sz="4000"/>
          </a:p>
        </p:txBody>
      </p:sp>
      <p:sp>
        <p:nvSpPr>
          <p:cNvPr id="4" name="object 4"/>
          <p:cNvSpPr txBox="1">
            <a:spLocks noGrp="1"/>
          </p:cNvSpPr>
          <p:nvPr>
            <p:ph type="body" idx="1"/>
          </p:nvPr>
        </p:nvSpPr>
        <p:spPr>
          <a:xfrm>
            <a:off x="970156" y="918211"/>
            <a:ext cx="9879981" cy="5399427"/>
          </a:xfrm>
          <a:prstGeom prst="rect">
            <a:avLst/>
          </a:prstGeom>
        </p:spPr>
        <p:txBody>
          <a:bodyPr vert="horz" wrap="square" lIns="0" tIns="139700" rIns="0" bIns="0" rtlCol="0">
            <a:spAutoFit/>
          </a:bodyPr>
          <a:lstStyle/>
          <a:p>
            <a:pPr marL="357505" marR="5080">
              <a:lnSpc>
                <a:spcPct val="70000"/>
              </a:lnSpc>
              <a:spcBef>
                <a:spcPts val="1100"/>
              </a:spcBef>
            </a:pPr>
            <a:r>
              <a:rPr spc="-35" dirty="0"/>
              <a:t>Average </a:t>
            </a:r>
            <a:r>
              <a:rPr spc="-5" dirty="0"/>
              <a:t>cost </a:t>
            </a:r>
            <a:r>
              <a:rPr spc="-10" dirty="0"/>
              <a:t>is </a:t>
            </a:r>
            <a:r>
              <a:rPr dirty="0"/>
              <a:t>the </a:t>
            </a:r>
            <a:r>
              <a:rPr spc="-5" dirty="0"/>
              <a:t>total cost </a:t>
            </a:r>
            <a:r>
              <a:rPr spc="-10" dirty="0"/>
              <a:t>of </a:t>
            </a:r>
            <a:r>
              <a:rPr spc="-5" dirty="0"/>
              <a:t>producing per </a:t>
            </a:r>
            <a:r>
              <a:rPr dirty="0"/>
              <a:t>unit of  </a:t>
            </a:r>
            <a:r>
              <a:rPr spc="-25" dirty="0"/>
              <a:t>commodity. </a:t>
            </a:r>
            <a:r>
              <a:rPr spc="-5" dirty="0"/>
              <a:t>It </a:t>
            </a:r>
            <a:r>
              <a:rPr spc="-10" dirty="0"/>
              <a:t>can </a:t>
            </a:r>
            <a:r>
              <a:rPr spc="-5" dirty="0"/>
              <a:t>be found out </a:t>
            </a:r>
            <a:r>
              <a:rPr spc="-10" dirty="0"/>
              <a:t>as</a:t>
            </a:r>
            <a:r>
              <a:rPr spc="20" dirty="0"/>
              <a:t> </a:t>
            </a:r>
            <a:r>
              <a:rPr dirty="0"/>
              <a:t>follows</a:t>
            </a:r>
          </a:p>
          <a:p>
            <a:pPr marL="2040255">
              <a:lnSpc>
                <a:spcPts val="2860"/>
              </a:lnSpc>
            </a:pPr>
            <a:r>
              <a:rPr spc="-5" dirty="0"/>
              <a:t>AC= AFC</a:t>
            </a:r>
            <a:r>
              <a:rPr spc="-150" dirty="0"/>
              <a:t> </a:t>
            </a:r>
            <a:r>
              <a:rPr spc="-95" dirty="0"/>
              <a:t>+AVC</a:t>
            </a:r>
          </a:p>
          <a:p>
            <a:pPr marL="795020">
              <a:lnSpc>
                <a:spcPts val="3190"/>
              </a:lnSpc>
            </a:pPr>
            <a:r>
              <a:rPr spc="-5" dirty="0"/>
              <a:t>AC= </a:t>
            </a:r>
            <a:r>
              <a:rPr spc="-45" dirty="0"/>
              <a:t>Total </a:t>
            </a:r>
            <a:r>
              <a:rPr dirty="0"/>
              <a:t>cost/no.of </a:t>
            </a:r>
            <a:r>
              <a:rPr spc="-5" dirty="0"/>
              <a:t>units</a:t>
            </a:r>
            <a:r>
              <a:rPr spc="-35" dirty="0"/>
              <a:t> </a:t>
            </a:r>
            <a:r>
              <a:rPr spc="-5" dirty="0"/>
              <a:t>produced</a:t>
            </a:r>
          </a:p>
          <a:p>
            <a:pPr marL="357505" indent="-343535">
              <a:lnSpc>
                <a:spcPts val="3195"/>
              </a:lnSpc>
              <a:spcBef>
                <a:spcPts val="2690"/>
              </a:spcBef>
              <a:buFont typeface="Wingdings"/>
              <a:buChar char=""/>
              <a:tabLst>
                <a:tab pos="358140" algn="l"/>
              </a:tabLst>
            </a:pPr>
            <a:r>
              <a:rPr spc="-5" dirty="0"/>
              <a:t>AFC </a:t>
            </a:r>
            <a:r>
              <a:rPr spc="-30" dirty="0"/>
              <a:t>(Average </a:t>
            </a:r>
            <a:r>
              <a:rPr dirty="0"/>
              <a:t>fixed</a:t>
            </a:r>
            <a:r>
              <a:rPr spc="30" dirty="0"/>
              <a:t> </a:t>
            </a:r>
            <a:r>
              <a:rPr dirty="0"/>
              <a:t>Cost)-</a:t>
            </a:r>
          </a:p>
          <a:p>
            <a:pPr marL="14604">
              <a:lnSpc>
                <a:spcPts val="3025"/>
              </a:lnSpc>
            </a:pPr>
            <a:r>
              <a:rPr dirty="0"/>
              <a:t>Fixed </a:t>
            </a:r>
            <a:r>
              <a:rPr spc="-5" dirty="0"/>
              <a:t>cost </a:t>
            </a:r>
            <a:r>
              <a:rPr dirty="0"/>
              <a:t>of producing </a:t>
            </a:r>
            <a:r>
              <a:rPr spc="-5" dirty="0"/>
              <a:t>per unit </a:t>
            </a:r>
            <a:r>
              <a:rPr dirty="0"/>
              <a:t>of the</a:t>
            </a:r>
            <a:r>
              <a:rPr spc="-45" dirty="0"/>
              <a:t> </a:t>
            </a:r>
            <a:r>
              <a:rPr spc="-25" dirty="0"/>
              <a:t>commodity.</a:t>
            </a:r>
          </a:p>
          <a:p>
            <a:pPr marL="349885">
              <a:lnSpc>
                <a:spcPts val="3190"/>
              </a:lnSpc>
            </a:pPr>
            <a:r>
              <a:rPr spc="-5" dirty="0"/>
              <a:t>AFC= total </a:t>
            </a:r>
            <a:r>
              <a:rPr dirty="0"/>
              <a:t>fixed </a:t>
            </a:r>
            <a:r>
              <a:rPr spc="-5" dirty="0"/>
              <a:t>cost / </a:t>
            </a:r>
            <a:r>
              <a:rPr dirty="0"/>
              <a:t>no. of </a:t>
            </a:r>
            <a:r>
              <a:rPr spc="-5" dirty="0"/>
              <a:t>units</a:t>
            </a:r>
            <a:r>
              <a:rPr spc="-35" dirty="0"/>
              <a:t> </a:t>
            </a:r>
            <a:r>
              <a:rPr dirty="0"/>
              <a:t>produced.</a:t>
            </a:r>
          </a:p>
          <a:p>
            <a:pPr marL="426084" indent="-412115">
              <a:lnSpc>
                <a:spcPts val="3195"/>
              </a:lnSpc>
              <a:spcBef>
                <a:spcPts val="2690"/>
              </a:spcBef>
              <a:buFont typeface="Wingdings"/>
              <a:buChar char=""/>
              <a:tabLst>
                <a:tab pos="426720" algn="l"/>
              </a:tabLst>
            </a:pPr>
            <a:r>
              <a:rPr spc="-125" dirty="0"/>
              <a:t>AVC </a:t>
            </a:r>
            <a:r>
              <a:rPr spc="-30" dirty="0"/>
              <a:t>(Average </a:t>
            </a:r>
            <a:r>
              <a:rPr spc="-45" dirty="0"/>
              <a:t>Variable</a:t>
            </a:r>
            <a:r>
              <a:rPr spc="100" dirty="0"/>
              <a:t> </a:t>
            </a:r>
            <a:r>
              <a:rPr spc="-5" dirty="0"/>
              <a:t>Cost)</a:t>
            </a:r>
          </a:p>
          <a:p>
            <a:pPr marL="14604">
              <a:lnSpc>
                <a:spcPts val="3025"/>
              </a:lnSpc>
            </a:pPr>
            <a:r>
              <a:rPr spc="-45" dirty="0"/>
              <a:t>Variable </a:t>
            </a:r>
            <a:r>
              <a:rPr spc="-5" dirty="0"/>
              <a:t>cost </a:t>
            </a:r>
            <a:r>
              <a:rPr dirty="0"/>
              <a:t>of </a:t>
            </a:r>
            <a:r>
              <a:rPr spc="-5" dirty="0"/>
              <a:t>producing per unit </a:t>
            </a:r>
            <a:r>
              <a:rPr dirty="0"/>
              <a:t>of the</a:t>
            </a:r>
            <a:r>
              <a:rPr spc="70" dirty="0"/>
              <a:t> </a:t>
            </a:r>
            <a:r>
              <a:rPr spc="-25" dirty="0"/>
              <a:t>commodity.</a:t>
            </a:r>
          </a:p>
          <a:p>
            <a:pPr marL="440055">
              <a:lnSpc>
                <a:spcPts val="3190"/>
              </a:lnSpc>
            </a:pPr>
            <a:r>
              <a:rPr spc="-95" dirty="0"/>
              <a:t>AVC= </a:t>
            </a:r>
            <a:r>
              <a:rPr spc="-5" dirty="0"/>
              <a:t>total </a:t>
            </a:r>
            <a:r>
              <a:rPr dirty="0"/>
              <a:t>fixed </a:t>
            </a:r>
            <a:r>
              <a:rPr spc="-5" dirty="0"/>
              <a:t>cost / </a:t>
            </a:r>
            <a:r>
              <a:rPr dirty="0"/>
              <a:t>no. of </a:t>
            </a:r>
            <a:r>
              <a:rPr spc="-5" dirty="0"/>
              <a:t>units</a:t>
            </a:r>
            <a:r>
              <a:rPr spc="70" dirty="0"/>
              <a:t> </a:t>
            </a:r>
            <a:r>
              <a:rPr spc="-5" dirty="0"/>
              <a:t>produced.</a:t>
            </a:r>
          </a:p>
        </p:txBody>
      </p:sp>
    </p:spTree>
    <p:extLst>
      <p:ext uri="{BB962C8B-B14F-4D97-AF65-F5344CB8AC3E}">
        <p14:creationId xmlns:p14="http://schemas.microsoft.com/office/powerpoint/2010/main" val="829837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67377" y="461900"/>
            <a:ext cx="3856990" cy="696595"/>
          </a:xfrm>
          <a:prstGeom prst="rect">
            <a:avLst/>
          </a:prstGeom>
        </p:spPr>
        <p:txBody>
          <a:bodyPr vert="horz" wrap="square" lIns="0" tIns="13335" rIns="0" bIns="0" rtlCol="0" anchor="ctr">
            <a:spAutoFit/>
          </a:bodyPr>
          <a:lstStyle/>
          <a:p>
            <a:pPr marL="12700">
              <a:lnSpc>
                <a:spcPct val="100000"/>
              </a:lnSpc>
              <a:spcBef>
                <a:spcPts val="105"/>
              </a:spcBef>
            </a:pPr>
            <a:r>
              <a:rPr spc="-5" dirty="0"/>
              <a:t>MARGINAL</a:t>
            </a:r>
            <a:r>
              <a:rPr spc="-65" dirty="0"/>
              <a:t> </a:t>
            </a:r>
            <a:r>
              <a:rPr spc="-20" dirty="0"/>
              <a:t>COST</a:t>
            </a:r>
            <a:endParaRPr/>
          </a:p>
        </p:txBody>
      </p:sp>
      <p:sp>
        <p:nvSpPr>
          <p:cNvPr id="3" name="object 3"/>
          <p:cNvSpPr txBox="1"/>
          <p:nvPr/>
        </p:nvSpPr>
        <p:spPr>
          <a:xfrm>
            <a:off x="669073" y="1158494"/>
            <a:ext cx="10571356" cy="2698816"/>
          </a:xfrm>
          <a:prstGeom prst="rect">
            <a:avLst/>
          </a:prstGeom>
        </p:spPr>
        <p:txBody>
          <a:bodyPr vert="horz" wrap="square" lIns="0" tIns="13335" rIns="0" bIns="0" rtlCol="0">
            <a:spAutoFit/>
          </a:bodyPr>
          <a:lstStyle/>
          <a:p>
            <a:pPr marL="355600" marR="5080" indent="-343535">
              <a:spcBef>
                <a:spcPts val="105"/>
              </a:spcBef>
              <a:buFont typeface="Arial"/>
              <a:buChar char="•"/>
              <a:tabLst>
                <a:tab pos="355600" algn="l"/>
                <a:tab pos="356235" algn="l"/>
              </a:tabLst>
            </a:pPr>
            <a:r>
              <a:rPr sz="3200" spc="-5" dirty="0">
                <a:latin typeface="Times New Roman"/>
                <a:cs typeface="Times New Roman"/>
              </a:rPr>
              <a:t>Marginal </a:t>
            </a:r>
            <a:r>
              <a:rPr sz="3200" dirty="0">
                <a:latin typeface="Times New Roman"/>
                <a:cs typeface="Times New Roman"/>
              </a:rPr>
              <a:t>cost is the additional to </a:t>
            </a:r>
            <a:r>
              <a:rPr sz="3200" spc="-5" dirty="0">
                <a:latin typeface="Times New Roman"/>
                <a:cs typeface="Times New Roman"/>
              </a:rPr>
              <a:t>total </a:t>
            </a:r>
            <a:r>
              <a:rPr sz="3200" dirty="0">
                <a:latin typeface="Times New Roman"/>
                <a:cs typeface="Times New Roman"/>
              </a:rPr>
              <a:t>cost  when one more unit of output is produced</a:t>
            </a:r>
            <a:r>
              <a:rPr sz="3200" spc="-165" dirty="0">
                <a:latin typeface="Times New Roman"/>
                <a:cs typeface="Times New Roman"/>
              </a:rPr>
              <a:t> </a:t>
            </a:r>
            <a:r>
              <a:rPr sz="3200" dirty="0">
                <a:latin typeface="Times New Roman"/>
                <a:cs typeface="Times New Roman"/>
              </a:rPr>
              <a:t>.</a:t>
            </a:r>
          </a:p>
          <a:p>
            <a:pPr>
              <a:spcBef>
                <a:spcPts val="35"/>
              </a:spcBef>
              <a:buFont typeface="Arial"/>
              <a:buChar char="•"/>
            </a:pPr>
            <a:endParaRPr sz="4650" dirty="0">
              <a:latin typeface="Times New Roman"/>
              <a:cs typeface="Times New Roman"/>
            </a:endParaRPr>
          </a:p>
          <a:p>
            <a:pPr marL="355600" marR="128270" indent="-343535">
              <a:buFont typeface="Arial"/>
              <a:buChar char="•"/>
              <a:tabLst>
                <a:tab pos="355600" algn="l"/>
                <a:tab pos="356235" algn="l"/>
              </a:tabLst>
            </a:pPr>
            <a:r>
              <a:rPr sz="3200" dirty="0">
                <a:latin typeface="Times New Roman"/>
                <a:cs typeface="Times New Roman"/>
              </a:rPr>
              <a:t>It can be arrived by dividing the change</a:t>
            </a:r>
            <a:r>
              <a:rPr sz="3200" spc="-135" dirty="0">
                <a:latin typeface="Times New Roman"/>
                <a:cs typeface="Times New Roman"/>
              </a:rPr>
              <a:t> </a:t>
            </a:r>
            <a:r>
              <a:rPr sz="3200" dirty="0">
                <a:latin typeface="Times New Roman"/>
                <a:cs typeface="Times New Roman"/>
              </a:rPr>
              <a:t>in  total cost by the change in total</a:t>
            </a:r>
            <a:r>
              <a:rPr sz="3200" spc="-85" dirty="0">
                <a:latin typeface="Times New Roman"/>
                <a:cs typeface="Times New Roman"/>
              </a:rPr>
              <a:t> </a:t>
            </a:r>
            <a:r>
              <a:rPr sz="3200" dirty="0">
                <a:latin typeface="Times New Roman"/>
                <a:cs typeface="Times New Roman"/>
              </a:rPr>
              <a:t>output.</a:t>
            </a:r>
          </a:p>
        </p:txBody>
      </p:sp>
      <p:sp>
        <p:nvSpPr>
          <p:cNvPr id="4" name="object 4"/>
          <p:cNvSpPr txBox="1"/>
          <p:nvPr/>
        </p:nvSpPr>
        <p:spPr>
          <a:xfrm>
            <a:off x="3177286" y="4351096"/>
            <a:ext cx="1194435" cy="514350"/>
          </a:xfrm>
          <a:prstGeom prst="rect">
            <a:avLst/>
          </a:prstGeom>
        </p:spPr>
        <p:txBody>
          <a:bodyPr vert="horz" wrap="square" lIns="0" tIns="13335" rIns="0" bIns="0" rtlCol="0">
            <a:spAutoFit/>
          </a:bodyPr>
          <a:lstStyle/>
          <a:p>
            <a:pPr marL="12700">
              <a:spcBef>
                <a:spcPts val="105"/>
              </a:spcBef>
              <a:tabLst>
                <a:tab pos="951230" algn="l"/>
              </a:tabLst>
            </a:pPr>
            <a:r>
              <a:rPr sz="3200" dirty="0">
                <a:latin typeface="Times New Roman"/>
                <a:cs typeface="Times New Roman"/>
              </a:rPr>
              <a:t>MC	=</a:t>
            </a:r>
            <a:endParaRPr sz="3200">
              <a:latin typeface="Times New Roman"/>
              <a:cs typeface="Times New Roman"/>
            </a:endParaRPr>
          </a:p>
        </p:txBody>
      </p:sp>
      <p:sp>
        <p:nvSpPr>
          <p:cNvPr id="5" name="object 5"/>
          <p:cNvSpPr/>
          <p:nvPr/>
        </p:nvSpPr>
        <p:spPr>
          <a:xfrm>
            <a:off x="4989028" y="4740935"/>
            <a:ext cx="595630" cy="0"/>
          </a:xfrm>
          <a:custGeom>
            <a:avLst/>
            <a:gdLst/>
            <a:ahLst/>
            <a:cxnLst/>
            <a:rect l="l" t="t" r="r" b="b"/>
            <a:pathLst>
              <a:path w="595629">
                <a:moveTo>
                  <a:pt x="0" y="0"/>
                </a:moveTo>
                <a:lnTo>
                  <a:pt x="595187" y="0"/>
                </a:lnTo>
              </a:path>
            </a:pathLst>
          </a:custGeom>
          <a:ln w="13038">
            <a:solidFill>
              <a:srgbClr val="000000"/>
            </a:solidFill>
          </a:ln>
        </p:spPr>
        <p:txBody>
          <a:bodyPr wrap="square" lIns="0" tIns="0" rIns="0" bIns="0" rtlCol="0"/>
          <a:lstStyle/>
          <a:p>
            <a:endParaRPr/>
          </a:p>
        </p:txBody>
      </p:sp>
      <p:sp>
        <p:nvSpPr>
          <p:cNvPr id="6" name="object 6"/>
          <p:cNvSpPr txBox="1"/>
          <p:nvPr/>
        </p:nvSpPr>
        <p:spPr>
          <a:xfrm>
            <a:off x="4823194" y="4808949"/>
            <a:ext cx="927735" cy="404495"/>
          </a:xfrm>
          <a:prstGeom prst="rect">
            <a:avLst/>
          </a:prstGeom>
        </p:spPr>
        <p:txBody>
          <a:bodyPr vert="horz" wrap="square" lIns="0" tIns="16510" rIns="0" bIns="0" rtlCol="0">
            <a:spAutoFit/>
          </a:bodyPr>
          <a:lstStyle/>
          <a:p>
            <a:pPr marL="12700">
              <a:spcBef>
                <a:spcPts val="130"/>
              </a:spcBef>
              <a:tabLst>
                <a:tab pos="797560" algn="l"/>
              </a:tabLst>
            </a:pPr>
            <a:r>
              <a:rPr sz="2450" spc="-25" dirty="0">
                <a:latin typeface="Symbol"/>
                <a:cs typeface="Symbol"/>
              </a:rPr>
              <a:t></a:t>
            </a:r>
            <a:r>
              <a:rPr sz="2450" spc="-25" dirty="0">
                <a:latin typeface="Times New Roman"/>
                <a:cs typeface="Times New Roman"/>
              </a:rPr>
              <a:t>	</a:t>
            </a:r>
            <a:r>
              <a:rPr sz="2450" spc="-25" dirty="0">
                <a:latin typeface="Symbol"/>
                <a:cs typeface="Symbol"/>
              </a:rPr>
              <a:t></a:t>
            </a:r>
            <a:endParaRPr sz="2450">
              <a:latin typeface="Symbol"/>
              <a:cs typeface="Symbol"/>
            </a:endParaRPr>
          </a:p>
        </p:txBody>
      </p:sp>
      <p:sp>
        <p:nvSpPr>
          <p:cNvPr id="7" name="object 7"/>
          <p:cNvSpPr txBox="1"/>
          <p:nvPr/>
        </p:nvSpPr>
        <p:spPr>
          <a:xfrm>
            <a:off x="4797794" y="4484836"/>
            <a:ext cx="978535" cy="404495"/>
          </a:xfrm>
          <a:prstGeom prst="rect">
            <a:avLst/>
          </a:prstGeom>
        </p:spPr>
        <p:txBody>
          <a:bodyPr vert="horz" wrap="square" lIns="0" tIns="16510" rIns="0" bIns="0" rtlCol="0">
            <a:spAutoFit/>
          </a:bodyPr>
          <a:lstStyle/>
          <a:p>
            <a:pPr marL="38100">
              <a:spcBef>
                <a:spcPts val="130"/>
              </a:spcBef>
              <a:tabLst>
                <a:tab pos="292100" algn="l"/>
                <a:tab pos="822960" algn="l"/>
              </a:tabLst>
            </a:pPr>
            <a:r>
              <a:rPr sz="2450" spc="-25" dirty="0">
                <a:latin typeface="Symbol"/>
                <a:cs typeface="Symbol"/>
              </a:rPr>
              <a:t></a:t>
            </a:r>
            <a:r>
              <a:rPr sz="2450" spc="-25" dirty="0">
                <a:latin typeface="Times New Roman"/>
                <a:cs typeface="Times New Roman"/>
              </a:rPr>
              <a:t>	</a:t>
            </a:r>
            <a:r>
              <a:rPr sz="3675" spc="-97" baseline="-45351" dirty="0">
                <a:latin typeface="Symbol"/>
                <a:cs typeface="Symbol"/>
              </a:rPr>
              <a:t></a:t>
            </a:r>
            <a:r>
              <a:rPr sz="3675" i="1" spc="-97" baseline="-45351" dirty="0">
                <a:latin typeface="Times New Roman"/>
                <a:cs typeface="Times New Roman"/>
              </a:rPr>
              <a:t>Q	</a:t>
            </a:r>
            <a:r>
              <a:rPr sz="2450" spc="-25" dirty="0">
                <a:latin typeface="Symbol"/>
                <a:cs typeface="Symbol"/>
              </a:rPr>
              <a:t></a:t>
            </a:r>
            <a:endParaRPr sz="2450">
              <a:latin typeface="Symbol"/>
              <a:cs typeface="Symbol"/>
            </a:endParaRPr>
          </a:p>
        </p:txBody>
      </p:sp>
      <p:sp>
        <p:nvSpPr>
          <p:cNvPr id="8" name="object 8"/>
          <p:cNvSpPr txBox="1"/>
          <p:nvPr/>
        </p:nvSpPr>
        <p:spPr>
          <a:xfrm>
            <a:off x="4823194" y="4292357"/>
            <a:ext cx="927735" cy="404495"/>
          </a:xfrm>
          <a:prstGeom prst="rect">
            <a:avLst/>
          </a:prstGeom>
        </p:spPr>
        <p:txBody>
          <a:bodyPr vert="horz" wrap="square" lIns="0" tIns="16510" rIns="0" bIns="0" rtlCol="0">
            <a:spAutoFit/>
          </a:bodyPr>
          <a:lstStyle/>
          <a:p>
            <a:pPr marL="12700">
              <a:spcBef>
                <a:spcPts val="130"/>
              </a:spcBef>
            </a:pPr>
            <a:r>
              <a:rPr sz="3675" spc="-37" baseline="1133" dirty="0">
                <a:latin typeface="Symbol"/>
                <a:cs typeface="Symbol"/>
              </a:rPr>
              <a:t></a:t>
            </a:r>
            <a:r>
              <a:rPr sz="3675" spc="-37" baseline="1133" dirty="0">
                <a:latin typeface="Times New Roman"/>
                <a:cs typeface="Times New Roman"/>
              </a:rPr>
              <a:t> </a:t>
            </a:r>
            <a:r>
              <a:rPr sz="2450" spc="-35" dirty="0">
                <a:latin typeface="Symbol"/>
                <a:cs typeface="Symbol"/>
              </a:rPr>
              <a:t></a:t>
            </a:r>
            <a:r>
              <a:rPr sz="2450" i="1" spc="-35" dirty="0">
                <a:latin typeface="Times New Roman"/>
                <a:cs typeface="Times New Roman"/>
              </a:rPr>
              <a:t>TC</a:t>
            </a:r>
            <a:r>
              <a:rPr sz="2450" i="1" spc="-420" dirty="0">
                <a:latin typeface="Times New Roman"/>
                <a:cs typeface="Times New Roman"/>
              </a:rPr>
              <a:t> </a:t>
            </a:r>
            <a:r>
              <a:rPr sz="3675" spc="-37" baseline="1133" dirty="0">
                <a:latin typeface="Symbol"/>
                <a:cs typeface="Symbol"/>
              </a:rPr>
              <a:t></a:t>
            </a:r>
            <a:endParaRPr sz="3675" baseline="1133">
              <a:latin typeface="Symbol"/>
              <a:cs typeface="Symbol"/>
            </a:endParaRPr>
          </a:p>
        </p:txBody>
      </p:sp>
    </p:spTree>
    <p:extLst>
      <p:ext uri="{BB962C8B-B14F-4D97-AF65-F5344CB8AC3E}">
        <p14:creationId xmlns:p14="http://schemas.microsoft.com/office/powerpoint/2010/main" val="2548442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06394" y="2359498"/>
            <a:ext cx="6325870" cy="689932"/>
          </a:xfrm>
          <a:prstGeom prst="rect">
            <a:avLst/>
          </a:prstGeom>
        </p:spPr>
        <p:txBody>
          <a:bodyPr vert="horz" wrap="square" lIns="0" tIns="12700" rIns="0" bIns="0" rtlCol="0" anchor="ctr">
            <a:spAutoFit/>
          </a:bodyPr>
          <a:lstStyle/>
          <a:p>
            <a:pPr marL="12700">
              <a:lnSpc>
                <a:spcPct val="100000"/>
              </a:lnSpc>
              <a:spcBef>
                <a:spcPts val="100"/>
              </a:spcBef>
            </a:pPr>
            <a:r>
              <a:rPr dirty="0"/>
              <a:t>Cost-output Relationship</a:t>
            </a:r>
          </a:p>
        </p:txBody>
      </p:sp>
    </p:spTree>
    <p:extLst>
      <p:ext uri="{BB962C8B-B14F-4D97-AF65-F5344CB8AC3E}">
        <p14:creationId xmlns:p14="http://schemas.microsoft.com/office/powerpoint/2010/main" val="1027863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5190" y="1784194"/>
            <a:ext cx="11073160" cy="4684744"/>
          </a:xfrm>
          <a:prstGeom prst="rect">
            <a:avLst/>
          </a:prstGeom>
        </p:spPr>
        <p:txBody>
          <a:bodyPr vert="horz" wrap="square" lIns="0" tIns="12065" rIns="0" bIns="0" rtlCol="0">
            <a:spAutoFit/>
          </a:bodyPr>
          <a:lstStyle/>
          <a:p>
            <a:pPr marL="12700">
              <a:spcBef>
                <a:spcPts val="95"/>
              </a:spcBef>
            </a:pPr>
            <a:r>
              <a:rPr lang="en-US" sz="2800" b="1" spc="-10" dirty="0">
                <a:latin typeface="Carlito"/>
              </a:rPr>
              <a:t>      </a:t>
            </a:r>
            <a:r>
              <a:rPr sz="2800" b="1" spc="-10" dirty="0">
                <a:latin typeface="Carlito"/>
              </a:rPr>
              <a:t>Cost-output relationship has 2 aspects:</a:t>
            </a:r>
          </a:p>
          <a:p>
            <a:pPr>
              <a:spcBef>
                <a:spcPts val="5"/>
              </a:spcBef>
            </a:pPr>
            <a:endParaRPr sz="2200" dirty="0">
              <a:latin typeface="Carlito"/>
              <a:cs typeface="Carlito"/>
            </a:endParaRPr>
          </a:p>
          <a:p>
            <a:pPr marL="632460" indent="-163830">
              <a:lnSpc>
                <a:spcPts val="3190"/>
              </a:lnSpc>
              <a:buClr>
                <a:srgbClr val="003399"/>
              </a:buClr>
              <a:buSzPct val="96428"/>
              <a:buFont typeface="Wingdings"/>
              <a:buChar char=""/>
              <a:tabLst>
                <a:tab pos="633095" algn="l"/>
              </a:tabLst>
            </a:pPr>
            <a:r>
              <a:rPr sz="2800" b="1" spc="-10" dirty="0">
                <a:latin typeface="Carlito"/>
                <a:cs typeface="Carlito"/>
              </a:rPr>
              <a:t>Cost-output relationship </a:t>
            </a:r>
            <a:r>
              <a:rPr sz="2800" b="1" spc="-5" dirty="0">
                <a:latin typeface="Carlito"/>
                <a:cs typeface="Carlito"/>
              </a:rPr>
              <a:t>in the short</a:t>
            </a:r>
            <a:r>
              <a:rPr sz="2800" b="1" spc="130" dirty="0">
                <a:latin typeface="Carlito"/>
                <a:cs typeface="Carlito"/>
              </a:rPr>
              <a:t> </a:t>
            </a:r>
            <a:r>
              <a:rPr sz="2800" b="1" spc="-10" dirty="0">
                <a:latin typeface="Carlito"/>
                <a:cs typeface="Carlito"/>
              </a:rPr>
              <a:t>run,</a:t>
            </a:r>
            <a:endParaRPr sz="2800" dirty="0">
              <a:latin typeface="Carlito"/>
              <a:cs typeface="Carlito"/>
            </a:endParaRPr>
          </a:p>
          <a:p>
            <a:pPr marL="632460" indent="-163830">
              <a:lnSpc>
                <a:spcPts val="3190"/>
              </a:lnSpc>
              <a:buClr>
                <a:srgbClr val="003399"/>
              </a:buClr>
              <a:buSzPct val="96428"/>
              <a:buFont typeface="Wingdings"/>
              <a:buChar char=""/>
              <a:tabLst>
                <a:tab pos="633095" algn="l"/>
              </a:tabLst>
            </a:pPr>
            <a:r>
              <a:rPr sz="2800" b="1" spc="-10" dirty="0">
                <a:latin typeface="Carlito"/>
                <a:cs typeface="Carlito"/>
              </a:rPr>
              <a:t>Cost-output relationship </a:t>
            </a:r>
            <a:r>
              <a:rPr sz="2800" b="1" spc="-5" dirty="0">
                <a:latin typeface="Carlito"/>
                <a:cs typeface="Carlito"/>
              </a:rPr>
              <a:t>in the long</a:t>
            </a:r>
            <a:r>
              <a:rPr sz="2800" b="1" spc="114" dirty="0">
                <a:latin typeface="Carlito"/>
                <a:cs typeface="Carlito"/>
              </a:rPr>
              <a:t> </a:t>
            </a:r>
            <a:r>
              <a:rPr sz="2800" b="1" spc="-10" dirty="0">
                <a:latin typeface="Carlito"/>
                <a:cs typeface="Carlito"/>
              </a:rPr>
              <a:t>run</a:t>
            </a:r>
            <a:endParaRPr sz="2800" dirty="0">
              <a:latin typeface="Carlito"/>
              <a:cs typeface="Carlito"/>
            </a:endParaRPr>
          </a:p>
          <a:p>
            <a:pPr>
              <a:spcBef>
                <a:spcPts val="25"/>
              </a:spcBef>
            </a:pPr>
            <a:endParaRPr sz="2500" dirty="0">
              <a:latin typeface="Carlito"/>
              <a:cs typeface="Carlito"/>
            </a:endParaRPr>
          </a:p>
          <a:p>
            <a:pPr marL="12700" marR="5080">
              <a:lnSpc>
                <a:spcPts val="3020"/>
              </a:lnSpc>
              <a:buClr>
                <a:srgbClr val="003399"/>
              </a:buClr>
              <a:buSzPct val="96428"/>
              <a:buFont typeface="Wingdings"/>
              <a:buChar char=""/>
              <a:tabLst>
                <a:tab pos="175895" algn="l"/>
              </a:tabLst>
            </a:pPr>
            <a:r>
              <a:rPr sz="2800" spc="-10" dirty="0">
                <a:latin typeface="Carlito"/>
                <a:cs typeface="Carlito"/>
              </a:rPr>
              <a:t>The </a:t>
            </a:r>
            <a:r>
              <a:rPr sz="2800" b="1" spc="-10" dirty="0">
                <a:latin typeface="Carlito"/>
                <a:cs typeface="Carlito"/>
              </a:rPr>
              <a:t>SHORT </a:t>
            </a:r>
            <a:r>
              <a:rPr sz="2800" b="1" spc="-5" dirty="0">
                <a:latin typeface="Carlito"/>
                <a:cs typeface="Carlito"/>
              </a:rPr>
              <a:t>RUN </a:t>
            </a:r>
            <a:r>
              <a:rPr sz="2800" spc="-5" dirty="0">
                <a:latin typeface="Carlito"/>
                <a:cs typeface="Carlito"/>
              </a:rPr>
              <a:t>is a </a:t>
            </a:r>
            <a:r>
              <a:rPr sz="2800" spc="-10" dirty="0">
                <a:latin typeface="Carlito"/>
                <a:cs typeface="Carlito"/>
              </a:rPr>
              <a:t>period </a:t>
            </a:r>
            <a:r>
              <a:rPr sz="2800" spc="-5" dirty="0">
                <a:latin typeface="Carlito"/>
                <a:cs typeface="Carlito"/>
              </a:rPr>
              <a:t>which </a:t>
            </a:r>
            <a:r>
              <a:rPr sz="2800" spc="-10" dirty="0">
                <a:latin typeface="Carlito"/>
              </a:rPr>
              <a:t>doesn’t permit  alterations </a:t>
            </a:r>
            <a:r>
              <a:rPr sz="2800" spc="-5" dirty="0">
                <a:latin typeface="Carlito"/>
                <a:cs typeface="Carlito"/>
              </a:rPr>
              <a:t>in the </a:t>
            </a:r>
            <a:r>
              <a:rPr sz="2800" spc="-20" dirty="0">
                <a:latin typeface="Carlito"/>
                <a:cs typeface="Carlito"/>
              </a:rPr>
              <a:t>fixed </a:t>
            </a:r>
            <a:r>
              <a:rPr sz="2800" spc="-10" dirty="0">
                <a:latin typeface="Carlito"/>
                <a:cs typeface="Carlito"/>
              </a:rPr>
              <a:t>equipment (machinery </a:t>
            </a:r>
            <a:r>
              <a:rPr sz="2800" spc="-5" dirty="0">
                <a:latin typeface="Carlito"/>
                <a:cs typeface="Carlito"/>
              </a:rPr>
              <a:t>, </a:t>
            </a:r>
            <a:r>
              <a:rPr sz="2800" spc="-10" dirty="0">
                <a:latin typeface="Carlito"/>
                <a:cs typeface="Carlito"/>
              </a:rPr>
              <a:t>building  </a:t>
            </a:r>
            <a:r>
              <a:rPr sz="2800" spc="-15" dirty="0">
                <a:latin typeface="Carlito"/>
                <a:cs typeface="Carlito"/>
              </a:rPr>
              <a:t>etc.) </a:t>
            </a:r>
            <a:r>
              <a:rPr sz="2800" spc="-5" dirty="0">
                <a:latin typeface="Carlito"/>
                <a:cs typeface="Carlito"/>
              </a:rPr>
              <a:t>&amp; in the </a:t>
            </a:r>
            <a:r>
              <a:rPr sz="2800" spc="-25" dirty="0">
                <a:latin typeface="Carlito"/>
                <a:cs typeface="Carlito"/>
              </a:rPr>
              <a:t>size </a:t>
            </a:r>
            <a:r>
              <a:rPr sz="2800" spc="-5" dirty="0">
                <a:latin typeface="Carlito"/>
                <a:cs typeface="Carlito"/>
              </a:rPr>
              <a:t>of the</a:t>
            </a:r>
            <a:r>
              <a:rPr sz="2800" spc="70" dirty="0">
                <a:latin typeface="Carlito"/>
                <a:cs typeface="Carlito"/>
              </a:rPr>
              <a:t> </a:t>
            </a:r>
            <a:r>
              <a:rPr sz="2800" spc="-15" dirty="0">
                <a:latin typeface="Carlito"/>
                <a:cs typeface="Carlito"/>
              </a:rPr>
              <a:t>org.</a:t>
            </a:r>
            <a:endParaRPr sz="2800" dirty="0">
              <a:latin typeface="Carlito"/>
              <a:cs typeface="Carlito"/>
            </a:endParaRPr>
          </a:p>
          <a:p>
            <a:pPr>
              <a:lnSpc>
                <a:spcPct val="100000"/>
              </a:lnSpc>
              <a:buClr>
                <a:srgbClr val="003399"/>
              </a:buClr>
              <a:buFont typeface="Wingdings"/>
              <a:buChar char=""/>
            </a:pPr>
            <a:endParaRPr sz="2450" dirty="0">
              <a:latin typeface="Carlito"/>
              <a:cs typeface="Carlito"/>
            </a:endParaRPr>
          </a:p>
          <a:p>
            <a:pPr marL="12700" marR="133985">
              <a:lnSpc>
                <a:spcPct val="90000"/>
              </a:lnSpc>
              <a:buClr>
                <a:srgbClr val="003399"/>
              </a:buClr>
              <a:buSzPct val="96428"/>
              <a:buFont typeface="Wingdings"/>
              <a:buChar char=""/>
              <a:tabLst>
                <a:tab pos="175895" algn="l"/>
              </a:tabLst>
            </a:pPr>
            <a:r>
              <a:rPr sz="2800" spc="-10" dirty="0">
                <a:latin typeface="Carlito"/>
                <a:cs typeface="Carlito"/>
              </a:rPr>
              <a:t>The </a:t>
            </a:r>
            <a:r>
              <a:rPr sz="2800" b="1" spc="-20" dirty="0">
                <a:latin typeface="Carlito"/>
                <a:cs typeface="Carlito"/>
              </a:rPr>
              <a:t>LONG </a:t>
            </a:r>
            <a:r>
              <a:rPr sz="2800" b="1" spc="-5" dirty="0">
                <a:latin typeface="Carlito"/>
                <a:cs typeface="Carlito"/>
              </a:rPr>
              <a:t>RUN </a:t>
            </a:r>
            <a:r>
              <a:rPr sz="2800" spc="-5" dirty="0">
                <a:latin typeface="Carlito"/>
                <a:cs typeface="Carlito"/>
              </a:rPr>
              <a:t>is a </a:t>
            </a:r>
            <a:r>
              <a:rPr sz="2800" spc="-10" dirty="0">
                <a:latin typeface="Carlito"/>
                <a:cs typeface="Carlito"/>
              </a:rPr>
              <a:t>period </a:t>
            </a:r>
            <a:r>
              <a:rPr sz="2800" spc="-5" dirty="0">
                <a:latin typeface="Carlito"/>
                <a:cs typeface="Carlito"/>
              </a:rPr>
              <a:t>in which </a:t>
            </a:r>
            <a:r>
              <a:rPr sz="2800" spc="-15" dirty="0">
                <a:latin typeface="Carlito"/>
                <a:cs typeface="Carlito"/>
              </a:rPr>
              <a:t>there </a:t>
            </a:r>
            <a:r>
              <a:rPr sz="2800" spc="-5" dirty="0">
                <a:latin typeface="Carlito"/>
                <a:cs typeface="Carlito"/>
              </a:rPr>
              <a:t>is </a:t>
            </a:r>
            <a:r>
              <a:rPr sz="2800" spc="-15" dirty="0">
                <a:latin typeface="Carlito"/>
                <a:cs typeface="Carlito"/>
              </a:rPr>
              <a:t>sufficient </a:t>
            </a:r>
            <a:r>
              <a:rPr sz="2800" spc="-15" dirty="0">
                <a:solidFill>
                  <a:srgbClr val="30859C"/>
                </a:solidFill>
                <a:latin typeface="Carlito"/>
                <a:cs typeface="Carlito"/>
              </a:rPr>
              <a:t> </a:t>
            </a:r>
            <a:r>
              <a:rPr sz="2800" spc="-5" dirty="0">
                <a:latin typeface="Carlito"/>
              </a:rPr>
              <a:t>time to alter the equipment </a:t>
            </a:r>
            <a:r>
              <a:rPr sz="2800" spc="-25" dirty="0">
                <a:latin typeface="Carlito"/>
                <a:cs typeface="Carlito"/>
              </a:rPr>
              <a:t>(machinery, </a:t>
            </a:r>
            <a:r>
              <a:rPr sz="2800" spc="-5" dirty="0">
                <a:latin typeface="Carlito"/>
                <a:cs typeface="Carlito"/>
              </a:rPr>
              <a:t>building, land  </a:t>
            </a:r>
            <a:r>
              <a:rPr sz="2800" spc="-15" dirty="0">
                <a:latin typeface="Carlito"/>
                <a:cs typeface="Carlito"/>
              </a:rPr>
              <a:t>etc.) </a:t>
            </a:r>
            <a:r>
              <a:rPr sz="2800" spc="-5" dirty="0">
                <a:latin typeface="Carlito"/>
                <a:cs typeface="Carlito"/>
              </a:rPr>
              <a:t>&amp; the </a:t>
            </a:r>
            <a:r>
              <a:rPr sz="2800" spc="-25" dirty="0">
                <a:latin typeface="Carlito"/>
                <a:cs typeface="Carlito"/>
              </a:rPr>
              <a:t>size </a:t>
            </a:r>
            <a:r>
              <a:rPr sz="2800" spc="-5" dirty="0">
                <a:latin typeface="Carlito"/>
                <a:cs typeface="Carlito"/>
              </a:rPr>
              <a:t>of the </a:t>
            </a:r>
            <a:r>
              <a:rPr sz="2800" spc="-15" dirty="0">
                <a:latin typeface="Carlito"/>
                <a:cs typeface="Carlito"/>
              </a:rPr>
              <a:t>org. </a:t>
            </a:r>
            <a:r>
              <a:rPr sz="2800" spc="-10" dirty="0">
                <a:latin typeface="Carlito"/>
                <a:cs typeface="Carlito"/>
              </a:rPr>
              <a:t>output can </a:t>
            </a:r>
            <a:r>
              <a:rPr sz="2800" spc="-5" dirty="0">
                <a:latin typeface="Carlito"/>
                <a:cs typeface="Carlito"/>
              </a:rPr>
              <a:t>be </a:t>
            </a:r>
            <a:r>
              <a:rPr sz="2800" spc="-10" dirty="0">
                <a:latin typeface="Carlito"/>
                <a:cs typeface="Carlito"/>
              </a:rPr>
              <a:t>increased  </a:t>
            </a:r>
            <a:r>
              <a:rPr sz="2800" spc="-5" dirty="0">
                <a:latin typeface="Carlito"/>
                <a:cs typeface="Carlito"/>
              </a:rPr>
              <a:t>without </a:t>
            </a:r>
            <a:r>
              <a:rPr sz="2800" spc="-20" dirty="0">
                <a:latin typeface="Carlito"/>
                <a:cs typeface="Carlito"/>
              </a:rPr>
              <a:t>any </a:t>
            </a:r>
            <a:r>
              <a:rPr sz="2800" spc="-10" dirty="0">
                <a:latin typeface="Carlito"/>
                <a:cs typeface="Carlito"/>
              </a:rPr>
              <a:t>limits being </a:t>
            </a:r>
            <a:r>
              <a:rPr sz="2800" spc="-5" dirty="0">
                <a:latin typeface="Carlito"/>
                <a:cs typeface="Carlito"/>
              </a:rPr>
              <a:t>placed </a:t>
            </a:r>
            <a:r>
              <a:rPr sz="2800" spc="-15" dirty="0">
                <a:latin typeface="Carlito"/>
                <a:cs typeface="Carlito"/>
              </a:rPr>
              <a:t>by </a:t>
            </a:r>
            <a:r>
              <a:rPr sz="2800" spc="-5" dirty="0">
                <a:latin typeface="Carlito"/>
                <a:cs typeface="Carlito"/>
              </a:rPr>
              <a:t>the </a:t>
            </a:r>
            <a:r>
              <a:rPr sz="2800" spc="-20" dirty="0">
                <a:latin typeface="Carlito"/>
                <a:cs typeface="Carlito"/>
              </a:rPr>
              <a:t>fixed </a:t>
            </a:r>
            <a:r>
              <a:rPr sz="2800" spc="-25" dirty="0">
                <a:latin typeface="Carlito"/>
                <a:cs typeface="Carlito"/>
              </a:rPr>
              <a:t>factors </a:t>
            </a:r>
            <a:r>
              <a:rPr sz="2800" spc="-10" dirty="0">
                <a:latin typeface="Carlito"/>
                <a:cs typeface="Carlito"/>
              </a:rPr>
              <a:t>of  </a:t>
            </a:r>
            <a:r>
              <a:rPr sz="2800" spc="-15" dirty="0">
                <a:latin typeface="Carlito"/>
                <a:cs typeface="Carlito"/>
              </a:rPr>
              <a:t>production</a:t>
            </a:r>
            <a:endParaRPr sz="2800" dirty="0">
              <a:latin typeface="Carlito"/>
              <a:cs typeface="Carlito"/>
            </a:endParaRPr>
          </a:p>
        </p:txBody>
      </p:sp>
      <p:sp>
        <p:nvSpPr>
          <p:cNvPr id="3" name="TextBox 2">
            <a:extLst>
              <a:ext uri="{FF2B5EF4-FFF2-40B4-BE49-F238E27FC236}">
                <a16:creationId xmlns:a16="http://schemas.microsoft.com/office/drawing/2014/main" id="{44CD46FD-6790-524E-A315-54BBCA5B0DAD}"/>
              </a:ext>
            </a:extLst>
          </p:cNvPr>
          <p:cNvSpPr txBox="1"/>
          <p:nvPr/>
        </p:nvSpPr>
        <p:spPr>
          <a:xfrm>
            <a:off x="2988527" y="769433"/>
            <a:ext cx="5698273" cy="523220"/>
          </a:xfrm>
          <a:prstGeom prst="rect">
            <a:avLst/>
          </a:prstGeom>
          <a:noFill/>
        </p:spPr>
        <p:txBody>
          <a:bodyPr wrap="square" rtlCol="0">
            <a:spAutoFit/>
          </a:bodyPr>
          <a:lstStyle/>
          <a:p>
            <a:r>
              <a:rPr lang="en-IN" sz="2800" b="1" spc="-10" dirty="0">
                <a:latin typeface="Carlito"/>
              </a:rPr>
              <a:t>Cost-output Relationship</a:t>
            </a:r>
            <a:endParaRPr lang="en-US" sz="2800" b="1" spc="-10" dirty="0">
              <a:latin typeface="Carlito"/>
            </a:endParaRPr>
          </a:p>
        </p:txBody>
      </p:sp>
    </p:spTree>
    <p:extLst>
      <p:ext uri="{BB962C8B-B14F-4D97-AF65-F5344CB8AC3E}">
        <p14:creationId xmlns:p14="http://schemas.microsoft.com/office/powerpoint/2010/main" val="370135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83308" y="2380310"/>
            <a:ext cx="7364095" cy="1367790"/>
          </a:xfrm>
          <a:prstGeom prst="rect">
            <a:avLst/>
          </a:prstGeom>
        </p:spPr>
        <p:txBody>
          <a:bodyPr vert="horz" wrap="square" lIns="0" tIns="13335" rIns="0" bIns="0" rtlCol="0" anchor="ctr">
            <a:spAutoFit/>
          </a:bodyPr>
          <a:lstStyle/>
          <a:p>
            <a:pPr marL="2533650" marR="5080" indent="-2521585">
              <a:lnSpc>
                <a:spcPct val="100000"/>
              </a:lnSpc>
              <a:spcBef>
                <a:spcPts val="105"/>
              </a:spcBef>
            </a:pPr>
            <a:r>
              <a:rPr b="1" spc="-10" dirty="0">
                <a:latin typeface="Carlito"/>
                <a:cs typeface="Carlito"/>
              </a:rPr>
              <a:t>Cost-output </a:t>
            </a:r>
            <a:r>
              <a:rPr b="1" spc="-15" dirty="0">
                <a:latin typeface="Carlito"/>
                <a:cs typeface="Carlito"/>
              </a:rPr>
              <a:t>Relationship </a:t>
            </a:r>
            <a:r>
              <a:rPr b="1" dirty="0">
                <a:latin typeface="Carlito"/>
                <a:cs typeface="Carlito"/>
              </a:rPr>
              <a:t>In </a:t>
            </a:r>
            <a:r>
              <a:rPr b="1" spc="-5" dirty="0">
                <a:latin typeface="Carlito"/>
                <a:cs typeface="Carlito"/>
              </a:rPr>
              <a:t>The  Short</a:t>
            </a:r>
            <a:r>
              <a:rPr b="1" spc="-10" dirty="0">
                <a:latin typeface="Carlito"/>
                <a:cs typeface="Carlito"/>
              </a:rPr>
              <a:t> </a:t>
            </a:r>
            <a:r>
              <a:rPr b="1" dirty="0">
                <a:latin typeface="Carlito"/>
                <a:cs typeface="Carlito"/>
              </a:rPr>
              <a:t>Run</a:t>
            </a:r>
            <a:endParaRPr dirty="0">
              <a:latin typeface="Carlito"/>
              <a:cs typeface="Carlito"/>
            </a:endParaRPr>
          </a:p>
        </p:txBody>
      </p:sp>
    </p:spTree>
    <p:extLst>
      <p:ext uri="{BB962C8B-B14F-4D97-AF65-F5344CB8AC3E}">
        <p14:creationId xmlns:p14="http://schemas.microsoft.com/office/powerpoint/2010/main" val="2229990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3990" y="2018371"/>
            <a:ext cx="5631210" cy="3522118"/>
          </a:xfrm>
          <a:prstGeom prst="rect">
            <a:avLst/>
          </a:prstGeom>
        </p:spPr>
        <p:txBody>
          <a:bodyPr vert="horz" wrap="square" lIns="0" tIns="13335" rIns="0" bIns="0" rtlCol="0">
            <a:spAutoFit/>
          </a:bodyPr>
          <a:lstStyle/>
          <a:p>
            <a:pPr>
              <a:spcBef>
                <a:spcPts val="5"/>
              </a:spcBef>
            </a:pPr>
            <a:endParaRPr sz="4400" dirty="0">
              <a:latin typeface="Carlito"/>
              <a:cs typeface="Carlito"/>
            </a:endParaRPr>
          </a:p>
          <a:p>
            <a:pPr marL="355600" indent="-342900">
              <a:buClr>
                <a:srgbClr val="003399"/>
              </a:buClr>
              <a:buFont typeface="Wingdings"/>
              <a:buChar char=""/>
              <a:tabLst>
                <a:tab pos="354965" algn="l"/>
                <a:tab pos="355600" algn="l"/>
              </a:tabLst>
            </a:pPr>
            <a:r>
              <a:rPr sz="3200" b="1" spc="-30" dirty="0">
                <a:latin typeface="Carlito"/>
                <a:cs typeface="Carlito"/>
              </a:rPr>
              <a:t>Average </a:t>
            </a:r>
            <a:r>
              <a:rPr sz="3200" b="1" spc="-15" dirty="0">
                <a:latin typeface="Carlito"/>
                <a:cs typeface="Carlito"/>
              </a:rPr>
              <a:t>Fixed</a:t>
            </a:r>
            <a:r>
              <a:rPr sz="3200" b="1" spc="-25" dirty="0">
                <a:latin typeface="Carlito"/>
                <a:cs typeface="Carlito"/>
              </a:rPr>
              <a:t> </a:t>
            </a:r>
            <a:r>
              <a:rPr sz="3200" b="1" spc="-10" dirty="0">
                <a:latin typeface="Carlito"/>
                <a:cs typeface="Carlito"/>
              </a:rPr>
              <a:t>Cost</a:t>
            </a:r>
            <a:endParaRPr sz="3200" dirty="0">
              <a:latin typeface="Carlito"/>
              <a:cs typeface="Carlito"/>
            </a:endParaRPr>
          </a:p>
          <a:p>
            <a:pPr>
              <a:spcBef>
                <a:spcPts val="5"/>
              </a:spcBef>
              <a:buClr>
                <a:srgbClr val="003399"/>
              </a:buClr>
              <a:buFont typeface="Wingdings"/>
              <a:buChar char=""/>
            </a:pPr>
            <a:endParaRPr sz="4400" dirty="0">
              <a:latin typeface="Carlito"/>
              <a:cs typeface="Carlito"/>
            </a:endParaRPr>
          </a:p>
          <a:p>
            <a:pPr marL="355600" indent="-342900">
              <a:buClr>
                <a:srgbClr val="003399"/>
              </a:buClr>
              <a:buFont typeface="Wingdings"/>
              <a:buChar char=""/>
              <a:tabLst>
                <a:tab pos="354965" algn="l"/>
                <a:tab pos="355600" algn="l"/>
              </a:tabLst>
            </a:pPr>
            <a:r>
              <a:rPr sz="3200" b="1" spc="-30" dirty="0">
                <a:latin typeface="Carlito"/>
                <a:cs typeface="Carlito"/>
              </a:rPr>
              <a:t>Average </a:t>
            </a:r>
            <a:r>
              <a:rPr sz="3200" b="1" spc="-25" dirty="0">
                <a:latin typeface="Carlito"/>
                <a:cs typeface="Carlito"/>
              </a:rPr>
              <a:t>Variable</a:t>
            </a:r>
            <a:r>
              <a:rPr sz="3200" b="1" spc="-30" dirty="0">
                <a:latin typeface="Carlito"/>
                <a:cs typeface="Carlito"/>
              </a:rPr>
              <a:t> </a:t>
            </a:r>
            <a:r>
              <a:rPr sz="3200" b="1" spc="-10" dirty="0">
                <a:latin typeface="Carlito"/>
                <a:cs typeface="Carlito"/>
              </a:rPr>
              <a:t>Cost</a:t>
            </a:r>
            <a:endParaRPr sz="3200" dirty="0">
              <a:latin typeface="Carlito"/>
              <a:cs typeface="Carlito"/>
            </a:endParaRPr>
          </a:p>
          <a:p>
            <a:pPr>
              <a:spcBef>
                <a:spcPts val="10"/>
              </a:spcBef>
              <a:buClr>
                <a:srgbClr val="003399"/>
              </a:buClr>
              <a:buFont typeface="Wingdings"/>
              <a:buChar char=""/>
            </a:pPr>
            <a:endParaRPr sz="4400" dirty="0">
              <a:latin typeface="Carlito"/>
              <a:cs typeface="Carlito"/>
            </a:endParaRPr>
          </a:p>
          <a:p>
            <a:pPr marL="355600" indent="-342900">
              <a:buClr>
                <a:srgbClr val="003399"/>
              </a:buClr>
              <a:buFont typeface="Wingdings"/>
              <a:buChar char=""/>
              <a:tabLst>
                <a:tab pos="354965" algn="l"/>
                <a:tab pos="355600" algn="l"/>
              </a:tabLst>
            </a:pPr>
            <a:r>
              <a:rPr sz="3200" b="1" spc="-30" dirty="0">
                <a:latin typeface="Carlito"/>
                <a:cs typeface="Carlito"/>
              </a:rPr>
              <a:t>Average </a:t>
            </a:r>
            <a:r>
              <a:rPr sz="3200" b="1" spc="-65" dirty="0">
                <a:latin typeface="Carlito"/>
                <a:cs typeface="Carlito"/>
              </a:rPr>
              <a:t>Total</a:t>
            </a:r>
            <a:r>
              <a:rPr sz="3200" b="1" spc="-20" dirty="0">
                <a:latin typeface="Carlito"/>
                <a:cs typeface="Carlito"/>
              </a:rPr>
              <a:t> </a:t>
            </a:r>
            <a:r>
              <a:rPr sz="3200" b="1" spc="-10" dirty="0">
                <a:latin typeface="Carlito"/>
                <a:cs typeface="Carlito"/>
              </a:rPr>
              <a:t>cost</a:t>
            </a:r>
            <a:endParaRPr sz="3200" dirty="0">
              <a:latin typeface="Carlito"/>
              <a:cs typeface="Carlito"/>
            </a:endParaRPr>
          </a:p>
        </p:txBody>
      </p:sp>
      <p:sp>
        <p:nvSpPr>
          <p:cNvPr id="3" name="TextBox 2">
            <a:extLst>
              <a:ext uri="{FF2B5EF4-FFF2-40B4-BE49-F238E27FC236}">
                <a16:creationId xmlns:a16="http://schemas.microsoft.com/office/drawing/2014/main" id="{F24F8555-9EB9-DC41-8643-0DB6C5B8B7C7}"/>
              </a:ext>
            </a:extLst>
          </p:cNvPr>
          <p:cNvSpPr txBox="1"/>
          <p:nvPr/>
        </p:nvSpPr>
        <p:spPr>
          <a:xfrm>
            <a:off x="3624146" y="1338146"/>
            <a:ext cx="3379195" cy="584775"/>
          </a:xfrm>
          <a:prstGeom prst="rect">
            <a:avLst/>
          </a:prstGeom>
          <a:noFill/>
        </p:spPr>
        <p:txBody>
          <a:bodyPr wrap="none" rtlCol="0">
            <a:spAutoFit/>
          </a:bodyPr>
          <a:lstStyle/>
          <a:p>
            <a:r>
              <a:rPr lang="en-US" sz="3200" b="1" dirty="0"/>
              <a:t>SHORT RUN COSTS</a:t>
            </a:r>
          </a:p>
        </p:txBody>
      </p:sp>
    </p:spTree>
    <p:extLst>
      <p:ext uri="{BB962C8B-B14F-4D97-AF65-F5344CB8AC3E}">
        <p14:creationId xmlns:p14="http://schemas.microsoft.com/office/powerpoint/2010/main" val="3175673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020823" y="230124"/>
            <a:ext cx="4907280" cy="789940"/>
            <a:chOff x="496823" y="230124"/>
            <a:chExt cx="4907280" cy="789940"/>
          </a:xfrm>
        </p:grpSpPr>
        <p:sp>
          <p:nvSpPr>
            <p:cNvPr id="3" name="object 3"/>
            <p:cNvSpPr/>
            <p:nvPr/>
          </p:nvSpPr>
          <p:spPr>
            <a:xfrm>
              <a:off x="589110" y="498466"/>
              <a:ext cx="123274" cy="133003"/>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96823" y="230124"/>
              <a:ext cx="4907280" cy="789431"/>
            </a:xfrm>
            <a:prstGeom prst="rect">
              <a:avLst/>
            </a:prstGeom>
            <a:blipFill>
              <a:blip r:embed="rId3" cstate="print"/>
              <a:stretch>
                <a:fillRect/>
              </a:stretch>
            </a:blipFill>
          </p:spPr>
          <p:txBody>
            <a:bodyPr wrap="square" lIns="0" tIns="0" rIns="0" bIns="0" rtlCol="0"/>
            <a:lstStyle/>
            <a:p>
              <a:endParaRPr/>
            </a:p>
          </p:txBody>
        </p:sp>
      </p:grpSp>
      <p:sp>
        <p:nvSpPr>
          <p:cNvPr id="5" name="object 5"/>
          <p:cNvSpPr txBox="1"/>
          <p:nvPr/>
        </p:nvSpPr>
        <p:spPr>
          <a:xfrm>
            <a:off x="2067864" y="308610"/>
            <a:ext cx="6228080" cy="3551613"/>
          </a:xfrm>
          <a:prstGeom prst="rect">
            <a:avLst/>
          </a:prstGeom>
        </p:spPr>
        <p:txBody>
          <a:bodyPr vert="horz" wrap="square" lIns="0" tIns="12065" rIns="0" bIns="0" rtlCol="0">
            <a:spAutoFit/>
          </a:bodyPr>
          <a:lstStyle/>
          <a:p>
            <a:pPr marL="12065">
              <a:lnSpc>
                <a:spcPts val="3190"/>
              </a:lnSpc>
              <a:spcBef>
                <a:spcPts val="95"/>
              </a:spcBef>
              <a:buClr>
                <a:srgbClr val="003399"/>
              </a:buClr>
              <a:buSzPct val="96428"/>
              <a:tabLst>
                <a:tab pos="175895" algn="l"/>
              </a:tabLst>
            </a:pPr>
            <a:r>
              <a:rPr lang="en-IN" sz="2800" b="1" spc="-50" dirty="0">
                <a:latin typeface="Carlito"/>
                <a:cs typeface="Carlito"/>
              </a:rPr>
              <a:t>Total</a:t>
            </a:r>
            <a:r>
              <a:rPr sz="2800" b="1" spc="-50" dirty="0">
                <a:latin typeface="Carlito"/>
                <a:cs typeface="Carlito"/>
              </a:rPr>
              <a:t>, </a:t>
            </a:r>
            <a:r>
              <a:rPr sz="2800" b="1" spc="-30" dirty="0">
                <a:latin typeface="Carlito"/>
                <a:cs typeface="Carlito"/>
              </a:rPr>
              <a:t>average </a:t>
            </a:r>
            <a:r>
              <a:rPr sz="2800" b="1" spc="-5" dirty="0">
                <a:latin typeface="Carlito"/>
                <a:cs typeface="Carlito"/>
              </a:rPr>
              <a:t>&amp; </a:t>
            </a:r>
            <a:r>
              <a:rPr sz="2800" b="1" spc="-10" dirty="0">
                <a:latin typeface="Carlito"/>
                <a:cs typeface="Carlito"/>
              </a:rPr>
              <a:t>marginal</a:t>
            </a:r>
            <a:r>
              <a:rPr sz="2800" b="1" spc="160" dirty="0">
                <a:latin typeface="Carlito"/>
                <a:cs typeface="Carlito"/>
              </a:rPr>
              <a:t> </a:t>
            </a:r>
            <a:r>
              <a:rPr sz="2800" b="1" spc="-20" dirty="0">
                <a:latin typeface="Carlito"/>
                <a:cs typeface="Carlito"/>
              </a:rPr>
              <a:t>cost</a:t>
            </a:r>
            <a:endParaRPr sz="2800" dirty="0">
              <a:latin typeface="Carlito"/>
              <a:cs typeface="Carlito"/>
            </a:endParaRPr>
          </a:p>
          <a:p>
            <a:pPr marL="12700">
              <a:lnSpc>
                <a:spcPts val="3190"/>
              </a:lnSpc>
            </a:pPr>
            <a:r>
              <a:rPr sz="2800" b="1" spc="-30" dirty="0">
                <a:latin typeface="Carlito"/>
                <a:cs typeface="Carlito"/>
              </a:rPr>
              <a:t>TC) </a:t>
            </a:r>
            <a:r>
              <a:rPr sz="2800" b="1" spc="-5" dirty="0">
                <a:solidFill>
                  <a:srgbClr val="30859C"/>
                </a:solidFill>
                <a:latin typeface="Carlito"/>
                <a:cs typeface="Carlito"/>
              </a:rPr>
              <a:t>= </a:t>
            </a:r>
            <a:r>
              <a:rPr sz="2800" b="1" spc="-15" dirty="0">
                <a:solidFill>
                  <a:srgbClr val="30859C"/>
                </a:solidFill>
                <a:latin typeface="Carlito"/>
                <a:cs typeface="Carlito"/>
              </a:rPr>
              <a:t>TFC </a:t>
            </a:r>
            <a:r>
              <a:rPr sz="2800" b="1" spc="-5" dirty="0">
                <a:solidFill>
                  <a:srgbClr val="30859C"/>
                </a:solidFill>
                <a:latin typeface="Carlito"/>
                <a:cs typeface="Carlito"/>
              </a:rPr>
              <a:t>+ </a:t>
            </a:r>
            <a:r>
              <a:rPr sz="2800" b="1" spc="-25" dirty="0">
                <a:solidFill>
                  <a:srgbClr val="30859C"/>
                </a:solidFill>
                <a:latin typeface="Carlito"/>
                <a:cs typeface="Carlito"/>
              </a:rPr>
              <a:t>TVC, </a:t>
            </a:r>
            <a:r>
              <a:rPr sz="2800" b="1" spc="-5" dirty="0">
                <a:solidFill>
                  <a:srgbClr val="30859C"/>
                </a:solidFill>
                <a:latin typeface="Carlito"/>
                <a:cs typeface="Carlito"/>
              </a:rPr>
              <a:t>rise as output</a:t>
            </a:r>
            <a:r>
              <a:rPr sz="2800" b="1" spc="175" dirty="0">
                <a:solidFill>
                  <a:srgbClr val="30859C"/>
                </a:solidFill>
                <a:latin typeface="Carlito"/>
                <a:cs typeface="Carlito"/>
              </a:rPr>
              <a:t> </a:t>
            </a:r>
            <a:r>
              <a:rPr sz="2800" b="1" spc="-10" dirty="0">
                <a:solidFill>
                  <a:srgbClr val="30859C"/>
                </a:solidFill>
                <a:latin typeface="Carlito"/>
                <a:cs typeface="Carlito"/>
              </a:rPr>
              <a:t>rises</a:t>
            </a:r>
            <a:endParaRPr sz="2800" dirty="0">
              <a:latin typeface="Carlito"/>
              <a:cs typeface="Carlito"/>
            </a:endParaRPr>
          </a:p>
          <a:p>
            <a:pPr>
              <a:spcBef>
                <a:spcPts val="20"/>
              </a:spcBef>
            </a:pPr>
            <a:endParaRPr sz="2500" dirty="0">
              <a:latin typeface="Carlito"/>
              <a:cs typeface="Carlito"/>
            </a:endParaRPr>
          </a:p>
          <a:p>
            <a:pPr marL="12700" marR="910590">
              <a:lnSpc>
                <a:spcPts val="3020"/>
              </a:lnSpc>
              <a:buAutoNum type="arabicPeriod"/>
              <a:tabLst>
                <a:tab pos="369570" algn="l"/>
              </a:tabLst>
            </a:pPr>
            <a:r>
              <a:rPr sz="2800" b="1" spc="-60" dirty="0">
                <a:latin typeface="Carlito"/>
                <a:cs typeface="Carlito"/>
              </a:rPr>
              <a:t>Total </a:t>
            </a:r>
            <a:r>
              <a:rPr sz="2800" b="1" spc="-15" dirty="0">
                <a:latin typeface="Carlito"/>
                <a:cs typeface="Carlito"/>
              </a:rPr>
              <a:t>cost </a:t>
            </a:r>
            <a:r>
              <a:rPr sz="2800" b="1" spc="-20" dirty="0">
                <a:latin typeface="Carlito"/>
                <a:cs typeface="Carlito"/>
              </a:rPr>
              <a:t>(TC) </a:t>
            </a:r>
            <a:r>
              <a:rPr sz="2800" b="1" spc="-5" dirty="0">
                <a:solidFill>
                  <a:srgbClr val="30859C"/>
                </a:solidFill>
                <a:latin typeface="Carlito"/>
                <a:cs typeface="Carlito"/>
              </a:rPr>
              <a:t>= </a:t>
            </a:r>
            <a:r>
              <a:rPr sz="2800" b="1" spc="-15" dirty="0">
                <a:solidFill>
                  <a:srgbClr val="30859C"/>
                </a:solidFill>
                <a:latin typeface="Carlito"/>
                <a:cs typeface="Carlito"/>
              </a:rPr>
              <a:t>TFC </a:t>
            </a:r>
            <a:r>
              <a:rPr sz="2800" b="1" spc="-5" dirty="0">
                <a:solidFill>
                  <a:srgbClr val="30859C"/>
                </a:solidFill>
                <a:latin typeface="Carlito"/>
                <a:cs typeface="Carlito"/>
              </a:rPr>
              <a:t>+ </a:t>
            </a:r>
            <a:r>
              <a:rPr sz="2800" b="1" spc="-20" dirty="0">
                <a:solidFill>
                  <a:srgbClr val="30859C"/>
                </a:solidFill>
                <a:latin typeface="Carlito"/>
                <a:cs typeface="Carlito"/>
              </a:rPr>
              <a:t>TVC, </a:t>
            </a:r>
            <a:r>
              <a:rPr sz="2800" b="1" spc="-10" dirty="0">
                <a:solidFill>
                  <a:srgbClr val="30859C"/>
                </a:solidFill>
                <a:latin typeface="Carlito"/>
                <a:cs typeface="Carlito"/>
              </a:rPr>
              <a:t>rise </a:t>
            </a:r>
            <a:r>
              <a:rPr sz="2800" b="1" spc="-5" dirty="0">
                <a:solidFill>
                  <a:srgbClr val="30859C"/>
                </a:solidFill>
                <a:latin typeface="Carlito"/>
                <a:cs typeface="Carlito"/>
              </a:rPr>
              <a:t>as  output</a:t>
            </a:r>
            <a:r>
              <a:rPr sz="2800" b="1" dirty="0">
                <a:solidFill>
                  <a:srgbClr val="30859C"/>
                </a:solidFill>
                <a:latin typeface="Carlito"/>
                <a:cs typeface="Carlito"/>
              </a:rPr>
              <a:t> </a:t>
            </a:r>
            <a:r>
              <a:rPr sz="2800" b="1" spc="-10" dirty="0">
                <a:solidFill>
                  <a:srgbClr val="30859C"/>
                </a:solidFill>
                <a:latin typeface="Carlito"/>
                <a:cs typeface="Carlito"/>
              </a:rPr>
              <a:t>rises</a:t>
            </a:r>
            <a:endParaRPr sz="2800" dirty="0">
              <a:latin typeface="Carlito"/>
              <a:cs typeface="Carlito"/>
            </a:endParaRPr>
          </a:p>
          <a:p>
            <a:pPr marL="368935" indent="-356870">
              <a:lnSpc>
                <a:spcPts val="2815"/>
              </a:lnSpc>
              <a:buAutoNum type="arabicPeriod"/>
              <a:tabLst>
                <a:tab pos="369570" algn="l"/>
              </a:tabLst>
            </a:pPr>
            <a:r>
              <a:rPr sz="2800" b="1" spc="-35" dirty="0">
                <a:latin typeface="Carlito"/>
                <a:cs typeface="Carlito"/>
              </a:rPr>
              <a:t>Average </a:t>
            </a:r>
            <a:r>
              <a:rPr sz="2800" b="1" spc="-20" dirty="0">
                <a:latin typeface="Carlito"/>
                <a:cs typeface="Carlito"/>
              </a:rPr>
              <a:t>cost </a:t>
            </a:r>
            <a:r>
              <a:rPr sz="2800" b="1" spc="-15" dirty="0">
                <a:latin typeface="Carlito"/>
                <a:cs typeface="Carlito"/>
              </a:rPr>
              <a:t>(AC) </a:t>
            </a:r>
            <a:r>
              <a:rPr sz="2800" b="1" spc="-5" dirty="0">
                <a:solidFill>
                  <a:srgbClr val="30859C"/>
                </a:solidFill>
                <a:latin typeface="Carlito"/>
                <a:cs typeface="Carlito"/>
              </a:rPr>
              <a:t>=</a:t>
            </a:r>
            <a:r>
              <a:rPr sz="2800" b="1" spc="150" dirty="0">
                <a:solidFill>
                  <a:srgbClr val="30859C"/>
                </a:solidFill>
                <a:latin typeface="Carlito"/>
                <a:cs typeface="Carlito"/>
              </a:rPr>
              <a:t> </a:t>
            </a:r>
            <a:r>
              <a:rPr sz="2800" b="1" spc="-20" dirty="0">
                <a:solidFill>
                  <a:srgbClr val="30859C"/>
                </a:solidFill>
                <a:latin typeface="Carlito"/>
                <a:cs typeface="Carlito"/>
              </a:rPr>
              <a:t>TC/output</a:t>
            </a:r>
            <a:endParaRPr sz="2800" dirty="0">
              <a:latin typeface="Carlito"/>
              <a:cs typeface="Carlito"/>
            </a:endParaRPr>
          </a:p>
          <a:p>
            <a:pPr marL="469900" marR="5080" indent="-457200">
              <a:lnSpc>
                <a:spcPts val="3020"/>
              </a:lnSpc>
              <a:spcBef>
                <a:spcPts val="220"/>
              </a:spcBef>
              <a:buClr>
                <a:srgbClr val="003399"/>
              </a:buClr>
              <a:buFont typeface="Wingdings"/>
              <a:buChar char=""/>
              <a:tabLst>
                <a:tab pos="469265" algn="l"/>
                <a:tab pos="469900" algn="l"/>
              </a:tabLst>
            </a:pPr>
            <a:r>
              <a:rPr sz="2800" b="1" spc="-5" dirty="0">
                <a:latin typeface="Carlito"/>
                <a:cs typeface="Carlito"/>
              </a:rPr>
              <a:t>3. </a:t>
            </a:r>
            <a:r>
              <a:rPr sz="2800" b="1" spc="-10" dirty="0">
                <a:latin typeface="Carlito"/>
                <a:cs typeface="Carlito"/>
              </a:rPr>
              <a:t>Marginal </a:t>
            </a:r>
            <a:r>
              <a:rPr sz="2800" b="1" spc="-20" dirty="0">
                <a:latin typeface="Carlito"/>
                <a:cs typeface="Carlito"/>
              </a:rPr>
              <a:t>cost </a:t>
            </a:r>
            <a:r>
              <a:rPr sz="2800" b="1" spc="-5" dirty="0">
                <a:latin typeface="Carlito"/>
                <a:cs typeface="Carlito"/>
              </a:rPr>
              <a:t>(MC) </a:t>
            </a:r>
            <a:r>
              <a:rPr sz="2800" b="1" spc="-5" dirty="0">
                <a:solidFill>
                  <a:srgbClr val="30859C"/>
                </a:solidFill>
                <a:latin typeface="Carlito"/>
                <a:cs typeface="Carlito"/>
              </a:rPr>
              <a:t>= </a:t>
            </a:r>
            <a:r>
              <a:rPr sz="2800" b="1" spc="-15" dirty="0">
                <a:solidFill>
                  <a:srgbClr val="30859C"/>
                </a:solidFill>
                <a:latin typeface="Carlito"/>
                <a:cs typeface="Carlito"/>
              </a:rPr>
              <a:t>change </a:t>
            </a:r>
            <a:r>
              <a:rPr sz="2800" b="1" spc="-5" dirty="0">
                <a:solidFill>
                  <a:srgbClr val="30859C"/>
                </a:solidFill>
                <a:latin typeface="Carlito"/>
                <a:cs typeface="Carlito"/>
              </a:rPr>
              <a:t>in </a:t>
            </a:r>
            <a:r>
              <a:rPr sz="2800" b="1" spc="-35" dirty="0">
                <a:solidFill>
                  <a:srgbClr val="30859C"/>
                </a:solidFill>
                <a:latin typeface="Carlito"/>
                <a:cs typeface="Carlito"/>
              </a:rPr>
              <a:t>TC </a:t>
            </a:r>
            <a:r>
              <a:rPr sz="2800" b="1" spc="-5" dirty="0">
                <a:solidFill>
                  <a:srgbClr val="30859C"/>
                </a:solidFill>
                <a:latin typeface="Carlito"/>
                <a:cs typeface="Carlito"/>
              </a:rPr>
              <a:t>as  a</a:t>
            </a:r>
            <a:r>
              <a:rPr sz="2800" b="1" spc="5" dirty="0">
                <a:solidFill>
                  <a:srgbClr val="30859C"/>
                </a:solidFill>
                <a:latin typeface="Carlito"/>
                <a:cs typeface="Carlito"/>
              </a:rPr>
              <a:t> </a:t>
            </a:r>
            <a:r>
              <a:rPr sz="2800" b="1" spc="-15" dirty="0">
                <a:solidFill>
                  <a:srgbClr val="30859C"/>
                </a:solidFill>
                <a:latin typeface="Carlito"/>
                <a:cs typeface="Carlito"/>
              </a:rPr>
              <a:t>result</a:t>
            </a:r>
            <a:r>
              <a:rPr lang="en-US" sz="2800" b="1" spc="-15" dirty="0">
                <a:solidFill>
                  <a:srgbClr val="30859C"/>
                </a:solidFill>
                <a:latin typeface="Carlito"/>
                <a:cs typeface="Carlito"/>
              </a:rPr>
              <a:t>  of changing output by one unit</a:t>
            </a:r>
          </a:p>
          <a:p>
            <a:pPr marL="469900" marR="5080" indent="-457200">
              <a:lnSpc>
                <a:spcPts val="3020"/>
              </a:lnSpc>
              <a:spcBef>
                <a:spcPts val="220"/>
              </a:spcBef>
              <a:buClr>
                <a:srgbClr val="003399"/>
              </a:buClr>
              <a:buFont typeface="Wingdings"/>
              <a:buChar char=""/>
              <a:tabLst>
                <a:tab pos="469265" algn="l"/>
                <a:tab pos="469900" algn="l"/>
              </a:tabLst>
            </a:pPr>
            <a:endParaRPr sz="2800" dirty="0">
              <a:latin typeface="Carlito"/>
              <a:cs typeface="Carlito"/>
            </a:endParaRPr>
          </a:p>
        </p:txBody>
      </p:sp>
      <p:sp>
        <p:nvSpPr>
          <p:cNvPr id="6" name="object 6"/>
          <p:cNvSpPr/>
          <p:nvPr/>
        </p:nvSpPr>
        <p:spPr>
          <a:xfrm>
            <a:off x="1876044" y="3512821"/>
            <a:ext cx="597407" cy="72999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2020823" y="3489959"/>
            <a:ext cx="4204716" cy="789432"/>
          </a:xfrm>
          <a:prstGeom prst="rect">
            <a:avLst/>
          </a:prstGeom>
          <a:blipFill>
            <a:blip r:embed="rId5" cstate="print"/>
            <a:stretch>
              <a:fillRect/>
            </a:stretch>
          </a:blipFill>
        </p:spPr>
        <p:txBody>
          <a:bodyPr wrap="square" lIns="0" tIns="0" rIns="0" bIns="0" rtlCol="0"/>
          <a:lstStyle/>
          <a:p>
            <a:endParaRPr/>
          </a:p>
        </p:txBody>
      </p:sp>
      <p:sp>
        <p:nvSpPr>
          <p:cNvPr id="9" name="object 9"/>
          <p:cNvSpPr txBox="1"/>
          <p:nvPr/>
        </p:nvSpPr>
        <p:spPr>
          <a:xfrm>
            <a:off x="2229408" y="3570478"/>
            <a:ext cx="3759200" cy="452120"/>
          </a:xfrm>
          <a:prstGeom prst="rect">
            <a:avLst/>
          </a:prstGeom>
        </p:spPr>
        <p:txBody>
          <a:bodyPr vert="horz" wrap="square" lIns="0" tIns="12065" rIns="0" bIns="0" rtlCol="0">
            <a:spAutoFit/>
          </a:bodyPr>
          <a:lstStyle/>
          <a:p>
            <a:pPr marL="12700">
              <a:spcBef>
                <a:spcPts val="95"/>
              </a:spcBef>
            </a:pPr>
            <a:r>
              <a:rPr sz="2800" b="1" spc="-20" dirty="0">
                <a:latin typeface="Carlito"/>
                <a:cs typeface="Carlito"/>
              </a:rPr>
              <a:t>Fixed cost </a:t>
            </a:r>
            <a:r>
              <a:rPr sz="2800" b="1" spc="-5" dirty="0">
                <a:latin typeface="Carlito"/>
                <a:cs typeface="Carlito"/>
              </a:rPr>
              <a:t>&amp; </a:t>
            </a:r>
            <a:r>
              <a:rPr sz="2800" b="1" spc="-10" dirty="0">
                <a:latin typeface="Carlito"/>
                <a:cs typeface="Carlito"/>
              </a:rPr>
              <a:t>variable</a:t>
            </a:r>
            <a:r>
              <a:rPr sz="2800" b="1" spc="70" dirty="0">
                <a:latin typeface="Carlito"/>
                <a:cs typeface="Carlito"/>
              </a:rPr>
              <a:t> </a:t>
            </a:r>
            <a:r>
              <a:rPr sz="2800" b="1" spc="-20" dirty="0">
                <a:latin typeface="Carlito"/>
                <a:cs typeface="Carlito"/>
              </a:rPr>
              <a:t>cost</a:t>
            </a:r>
            <a:endParaRPr sz="2800" dirty="0">
              <a:latin typeface="Carlito"/>
              <a:cs typeface="Carlito"/>
            </a:endParaRPr>
          </a:p>
        </p:txBody>
      </p:sp>
      <p:sp>
        <p:nvSpPr>
          <p:cNvPr id="10" name="object 10"/>
          <p:cNvSpPr txBox="1"/>
          <p:nvPr/>
        </p:nvSpPr>
        <p:spPr>
          <a:xfrm>
            <a:off x="2067865" y="4338573"/>
            <a:ext cx="6298565" cy="2372360"/>
          </a:xfrm>
          <a:prstGeom prst="rect">
            <a:avLst/>
          </a:prstGeom>
        </p:spPr>
        <p:txBody>
          <a:bodyPr vert="horz" wrap="square" lIns="0" tIns="54610" rIns="0" bIns="0" rtlCol="0">
            <a:spAutoFit/>
          </a:bodyPr>
          <a:lstStyle/>
          <a:p>
            <a:pPr marL="12700" marR="5080">
              <a:lnSpc>
                <a:spcPct val="90000"/>
              </a:lnSpc>
              <a:spcBef>
                <a:spcPts val="430"/>
              </a:spcBef>
              <a:buSzPct val="96428"/>
              <a:buAutoNum type="arabicPeriod"/>
              <a:tabLst>
                <a:tab pos="288290" algn="l"/>
              </a:tabLst>
            </a:pPr>
            <a:r>
              <a:rPr sz="2800" b="1" spc="-60" dirty="0">
                <a:latin typeface="Carlito"/>
                <a:cs typeface="Carlito"/>
              </a:rPr>
              <a:t>Total </a:t>
            </a:r>
            <a:r>
              <a:rPr sz="2800" b="1" spc="-20" dirty="0">
                <a:latin typeface="Carlito"/>
                <a:cs typeface="Carlito"/>
              </a:rPr>
              <a:t>fixed cost </a:t>
            </a:r>
            <a:r>
              <a:rPr sz="2800" b="1" spc="-10" dirty="0">
                <a:latin typeface="Carlito"/>
                <a:cs typeface="Carlito"/>
              </a:rPr>
              <a:t>(TFC) </a:t>
            </a:r>
            <a:r>
              <a:rPr sz="2800" b="1" spc="-5" dirty="0">
                <a:solidFill>
                  <a:srgbClr val="30859C"/>
                </a:solidFill>
                <a:latin typeface="Carlito"/>
                <a:cs typeface="Carlito"/>
              </a:rPr>
              <a:t>= </a:t>
            </a:r>
            <a:r>
              <a:rPr sz="2800" b="1" spc="-20" dirty="0">
                <a:solidFill>
                  <a:srgbClr val="30859C"/>
                </a:solidFill>
                <a:latin typeface="Carlito"/>
                <a:cs typeface="Carlito"/>
              </a:rPr>
              <a:t>cost </a:t>
            </a:r>
            <a:r>
              <a:rPr sz="2800" b="1" spc="-5" dirty="0">
                <a:solidFill>
                  <a:srgbClr val="30859C"/>
                </a:solidFill>
                <a:latin typeface="Carlito"/>
                <a:cs typeface="Carlito"/>
              </a:rPr>
              <a:t>of using  </a:t>
            </a:r>
            <a:r>
              <a:rPr sz="2800" b="1" spc="-25" dirty="0">
                <a:solidFill>
                  <a:srgbClr val="30859C"/>
                </a:solidFill>
                <a:latin typeface="Carlito"/>
                <a:cs typeface="Carlito"/>
              </a:rPr>
              <a:t>fixed </a:t>
            </a:r>
            <a:r>
              <a:rPr sz="2800" b="1" spc="-20" dirty="0">
                <a:solidFill>
                  <a:srgbClr val="30859C"/>
                </a:solidFill>
                <a:latin typeface="Carlito"/>
                <a:cs typeface="Carlito"/>
              </a:rPr>
              <a:t>factors </a:t>
            </a:r>
            <a:r>
              <a:rPr sz="2800" b="1" spc="-5" dirty="0">
                <a:solidFill>
                  <a:srgbClr val="30859C"/>
                </a:solidFill>
                <a:latin typeface="Carlito"/>
                <a:cs typeface="Carlito"/>
              </a:rPr>
              <a:t>= </a:t>
            </a:r>
            <a:r>
              <a:rPr sz="2800" b="1" spc="-20" dirty="0">
                <a:solidFill>
                  <a:srgbClr val="30859C"/>
                </a:solidFill>
                <a:latin typeface="Carlito"/>
                <a:cs typeface="Carlito"/>
              </a:rPr>
              <a:t>cost </a:t>
            </a:r>
            <a:r>
              <a:rPr sz="2800" b="1" spc="-10" dirty="0">
                <a:solidFill>
                  <a:srgbClr val="30859C"/>
                </a:solidFill>
                <a:latin typeface="Carlito"/>
                <a:cs typeface="Carlito"/>
              </a:rPr>
              <a:t>that </a:t>
            </a:r>
            <a:r>
              <a:rPr sz="2800" b="1" spc="-5" dirty="0">
                <a:solidFill>
                  <a:srgbClr val="30859C"/>
                </a:solidFill>
                <a:latin typeface="Carlito"/>
                <a:cs typeface="Carlito"/>
              </a:rPr>
              <a:t>does not </a:t>
            </a:r>
            <a:r>
              <a:rPr sz="2800" b="1" spc="-15" dirty="0">
                <a:solidFill>
                  <a:srgbClr val="30859C"/>
                </a:solidFill>
                <a:latin typeface="Carlito"/>
                <a:cs typeface="Carlito"/>
              </a:rPr>
              <a:t>change  </a:t>
            </a:r>
            <a:r>
              <a:rPr sz="2800" b="1" spc="-10" dirty="0">
                <a:solidFill>
                  <a:srgbClr val="30859C"/>
                </a:solidFill>
                <a:latin typeface="Carlito"/>
                <a:cs typeface="Carlito"/>
              </a:rPr>
              <a:t>when </a:t>
            </a:r>
            <a:r>
              <a:rPr sz="2800" b="1" spc="-5" dirty="0">
                <a:solidFill>
                  <a:srgbClr val="30859C"/>
                </a:solidFill>
                <a:latin typeface="Carlito"/>
                <a:cs typeface="Carlito"/>
              </a:rPr>
              <a:t>output is </a:t>
            </a:r>
            <a:r>
              <a:rPr sz="2800" b="1" spc="-10" dirty="0">
                <a:solidFill>
                  <a:srgbClr val="30859C"/>
                </a:solidFill>
                <a:latin typeface="Carlito"/>
                <a:cs typeface="Carlito"/>
              </a:rPr>
              <a:t>changed,</a:t>
            </a:r>
            <a:r>
              <a:rPr sz="2800" b="1" spc="10" dirty="0">
                <a:solidFill>
                  <a:srgbClr val="30859C"/>
                </a:solidFill>
                <a:latin typeface="Carlito"/>
                <a:cs typeface="Carlito"/>
              </a:rPr>
              <a:t> </a:t>
            </a:r>
            <a:r>
              <a:rPr sz="2800" b="1" dirty="0">
                <a:solidFill>
                  <a:srgbClr val="30859C"/>
                </a:solidFill>
                <a:latin typeface="Carlito"/>
                <a:cs typeface="Carlito"/>
              </a:rPr>
              <a:t>e.g.</a:t>
            </a:r>
            <a:endParaRPr sz="2800">
              <a:latin typeface="Carlito"/>
              <a:cs typeface="Carlito"/>
            </a:endParaRPr>
          </a:p>
          <a:p>
            <a:pPr>
              <a:spcBef>
                <a:spcPts val="20"/>
              </a:spcBef>
              <a:buFont typeface="Carlito"/>
              <a:buAutoNum type="arabicPeriod"/>
            </a:pPr>
            <a:endParaRPr sz="2500">
              <a:latin typeface="Carlito"/>
              <a:cs typeface="Carlito"/>
            </a:endParaRPr>
          </a:p>
          <a:p>
            <a:pPr marL="12700" marR="195580">
              <a:lnSpc>
                <a:spcPts val="3020"/>
              </a:lnSpc>
              <a:buSzPct val="96428"/>
              <a:buAutoNum type="arabicPeriod"/>
              <a:tabLst>
                <a:tab pos="369570" algn="l"/>
              </a:tabLst>
            </a:pPr>
            <a:r>
              <a:rPr sz="2800" b="1" spc="-60" dirty="0">
                <a:latin typeface="Carlito"/>
                <a:cs typeface="Carlito"/>
              </a:rPr>
              <a:t>Total </a:t>
            </a:r>
            <a:r>
              <a:rPr sz="2800" b="1" spc="-10" dirty="0">
                <a:latin typeface="Carlito"/>
                <a:cs typeface="Carlito"/>
              </a:rPr>
              <a:t>variable </a:t>
            </a:r>
            <a:r>
              <a:rPr sz="2800" b="1" spc="-20" dirty="0">
                <a:latin typeface="Carlito"/>
                <a:cs typeface="Carlito"/>
              </a:rPr>
              <a:t>cost </a:t>
            </a:r>
            <a:r>
              <a:rPr sz="2800" b="1" spc="-15" dirty="0">
                <a:latin typeface="Carlito"/>
                <a:cs typeface="Carlito"/>
              </a:rPr>
              <a:t>(TVC) </a:t>
            </a:r>
            <a:r>
              <a:rPr sz="2800" b="1" spc="-5" dirty="0">
                <a:solidFill>
                  <a:srgbClr val="30859C"/>
                </a:solidFill>
                <a:latin typeface="Carlito"/>
                <a:cs typeface="Carlito"/>
              </a:rPr>
              <a:t>= </a:t>
            </a:r>
            <a:r>
              <a:rPr sz="2800" b="1" spc="-20" dirty="0">
                <a:solidFill>
                  <a:srgbClr val="30859C"/>
                </a:solidFill>
                <a:latin typeface="Carlito"/>
                <a:cs typeface="Carlito"/>
              </a:rPr>
              <a:t>cost </a:t>
            </a:r>
            <a:r>
              <a:rPr sz="2800" b="1" spc="-5" dirty="0">
                <a:solidFill>
                  <a:srgbClr val="30859C"/>
                </a:solidFill>
                <a:latin typeface="Carlito"/>
                <a:cs typeface="Carlito"/>
              </a:rPr>
              <a:t>of using  </a:t>
            </a:r>
            <a:r>
              <a:rPr sz="2800" b="1" spc="-10" dirty="0">
                <a:solidFill>
                  <a:srgbClr val="30859C"/>
                </a:solidFill>
                <a:latin typeface="Carlito"/>
                <a:cs typeface="Carlito"/>
              </a:rPr>
              <a:t>variable </a:t>
            </a:r>
            <a:r>
              <a:rPr sz="2800" b="1" spc="-20" dirty="0">
                <a:solidFill>
                  <a:srgbClr val="30859C"/>
                </a:solidFill>
                <a:latin typeface="Carlito"/>
                <a:cs typeface="Carlito"/>
              </a:rPr>
              <a:t>factors </a:t>
            </a:r>
            <a:r>
              <a:rPr sz="2800" b="1" spc="-5" dirty="0">
                <a:solidFill>
                  <a:srgbClr val="30859C"/>
                </a:solidFill>
                <a:latin typeface="Carlito"/>
                <a:cs typeface="Carlito"/>
              </a:rPr>
              <a:t>= </a:t>
            </a:r>
            <a:r>
              <a:rPr sz="2800" b="1" spc="-20" dirty="0">
                <a:solidFill>
                  <a:srgbClr val="30859C"/>
                </a:solidFill>
                <a:latin typeface="Carlito"/>
                <a:cs typeface="Carlito"/>
              </a:rPr>
              <a:t>cost </a:t>
            </a:r>
            <a:r>
              <a:rPr sz="2800" b="1" spc="-10" dirty="0">
                <a:solidFill>
                  <a:srgbClr val="30859C"/>
                </a:solidFill>
                <a:latin typeface="Carlito"/>
                <a:cs typeface="Carlito"/>
              </a:rPr>
              <a:t>that changes</a:t>
            </a:r>
            <a:r>
              <a:rPr sz="2800" b="1" spc="130" dirty="0">
                <a:solidFill>
                  <a:srgbClr val="30859C"/>
                </a:solidFill>
                <a:latin typeface="Carlito"/>
                <a:cs typeface="Carlito"/>
              </a:rPr>
              <a:t> </a:t>
            </a:r>
            <a:r>
              <a:rPr sz="2800" b="1" spc="-10" dirty="0">
                <a:solidFill>
                  <a:srgbClr val="30859C"/>
                </a:solidFill>
                <a:latin typeface="Carlito"/>
                <a:cs typeface="Carlito"/>
              </a:rPr>
              <a:t>when</a:t>
            </a:r>
            <a:endParaRPr sz="2800">
              <a:latin typeface="Carlito"/>
              <a:cs typeface="Carlito"/>
            </a:endParaRPr>
          </a:p>
        </p:txBody>
      </p:sp>
    </p:spTree>
    <p:extLst>
      <p:ext uri="{BB962C8B-B14F-4D97-AF65-F5344CB8AC3E}">
        <p14:creationId xmlns:p14="http://schemas.microsoft.com/office/powerpoint/2010/main" val="28124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27854" y="118364"/>
            <a:ext cx="2337435" cy="574040"/>
          </a:xfrm>
          <a:prstGeom prst="rect">
            <a:avLst/>
          </a:prstGeom>
        </p:spPr>
        <p:txBody>
          <a:bodyPr vert="horz" wrap="square" lIns="0" tIns="12700" rIns="0" bIns="0" rtlCol="0" anchor="ctr">
            <a:spAutoFit/>
          </a:bodyPr>
          <a:lstStyle/>
          <a:p>
            <a:pPr marL="12700">
              <a:lnSpc>
                <a:spcPct val="100000"/>
              </a:lnSpc>
              <a:spcBef>
                <a:spcPts val="100"/>
              </a:spcBef>
            </a:pPr>
            <a:endParaRPr sz="3600" dirty="0"/>
          </a:p>
        </p:txBody>
      </p:sp>
      <p:sp>
        <p:nvSpPr>
          <p:cNvPr id="3" name="object 3"/>
          <p:cNvSpPr txBox="1"/>
          <p:nvPr/>
        </p:nvSpPr>
        <p:spPr>
          <a:xfrm>
            <a:off x="535259" y="2196790"/>
            <a:ext cx="10571356" cy="2660344"/>
          </a:xfrm>
          <a:prstGeom prst="rect">
            <a:avLst/>
          </a:prstGeom>
        </p:spPr>
        <p:txBody>
          <a:bodyPr vert="horz" wrap="square" lIns="0" tIns="13335" rIns="0" bIns="0" rtlCol="0">
            <a:spAutoFit/>
          </a:bodyPr>
          <a:lstStyle/>
          <a:p>
            <a:pPr marL="355600" marR="5080" indent="-343535">
              <a:spcBef>
                <a:spcPts val="105"/>
              </a:spcBef>
              <a:buFont typeface="Arial"/>
              <a:buChar char="•"/>
              <a:tabLst>
                <a:tab pos="355600" algn="l"/>
                <a:tab pos="356235" algn="l"/>
              </a:tabLst>
            </a:pPr>
            <a:r>
              <a:rPr sz="3200" spc="-15" dirty="0">
                <a:latin typeface="Carlito"/>
                <a:cs typeface="Carlito"/>
              </a:rPr>
              <a:t>Cost </a:t>
            </a:r>
            <a:r>
              <a:rPr sz="3200" spc="-5" dirty="0">
                <a:latin typeface="Carlito"/>
                <a:cs typeface="Carlito"/>
              </a:rPr>
              <a:t>analysis </a:t>
            </a:r>
            <a:r>
              <a:rPr sz="3200" dirty="0">
                <a:latin typeface="Carlito"/>
                <a:cs typeface="Carlito"/>
              </a:rPr>
              <a:t>assumes a </a:t>
            </a:r>
            <a:r>
              <a:rPr sz="3200" spc="-15" dirty="0">
                <a:latin typeface="Carlito"/>
                <a:cs typeface="Carlito"/>
              </a:rPr>
              <a:t>great </a:t>
            </a:r>
            <a:r>
              <a:rPr sz="3200" spc="-5" dirty="0">
                <a:latin typeface="Carlito"/>
                <a:cs typeface="Carlito"/>
              </a:rPr>
              <a:t>significance </a:t>
            </a:r>
            <a:r>
              <a:rPr sz="3200" dirty="0">
                <a:latin typeface="Carlito"/>
                <a:cs typeface="Carlito"/>
              </a:rPr>
              <a:t>in  all major </a:t>
            </a:r>
            <a:r>
              <a:rPr sz="3200" spc="-5" dirty="0">
                <a:latin typeface="Carlito"/>
                <a:cs typeface="Carlito"/>
              </a:rPr>
              <a:t>business decisions because </a:t>
            </a:r>
            <a:r>
              <a:rPr sz="3200" spc="-10" dirty="0">
                <a:latin typeface="Carlito"/>
                <a:cs typeface="Carlito"/>
              </a:rPr>
              <a:t>the term  </a:t>
            </a:r>
            <a:r>
              <a:rPr sz="3200" spc="-20" dirty="0">
                <a:latin typeface="Carlito"/>
                <a:cs typeface="Carlito"/>
              </a:rPr>
              <a:t>‘cost’ </a:t>
            </a:r>
            <a:r>
              <a:rPr sz="3200" spc="-5" dirty="0">
                <a:latin typeface="Carlito"/>
                <a:cs typeface="Carlito"/>
              </a:rPr>
              <a:t>has </a:t>
            </a:r>
            <a:r>
              <a:rPr sz="3200" spc="-25" dirty="0">
                <a:latin typeface="Carlito"/>
                <a:cs typeface="Carlito"/>
              </a:rPr>
              <a:t>different </a:t>
            </a:r>
            <a:r>
              <a:rPr sz="3200" dirty="0">
                <a:latin typeface="Carlito"/>
                <a:cs typeface="Carlito"/>
              </a:rPr>
              <a:t>meaning </a:t>
            </a:r>
            <a:r>
              <a:rPr sz="3200" spc="-5" dirty="0">
                <a:latin typeface="Carlito"/>
                <a:cs typeface="Carlito"/>
              </a:rPr>
              <a:t>under </a:t>
            </a:r>
            <a:r>
              <a:rPr sz="3200" spc="-25" dirty="0">
                <a:latin typeface="Carlito"/>
                <a:cs typeface="Carlito"/>
              </a:rPr>
              <a:t>different  </a:t>
            </a:r>
            <a:r>
              <a:rPr sz="3200" spc="-15" dirty="0">
                <a:latin typeface="Carlito"/>
                <a:cs typeface="Carlito"/>
              </a:rPr>
              <a:t>settings </a:t>
            </a:r>
            <a:r>
              <a:rPr sz="3200" dirty="0">
                <a:latin typeface="Carlito"/>
                <a:cs typeface="Carlito"/>
              </a:rPr>
              <a:t>and is </a:t>
            </a:r>
            <a:r>
              <a:rPr sz="3200" spc="-5" dirty="0">
                <a:latin typeface="Carlito"/>
                <a:cs typeface="Carlito"/>
              </a:rPr>
              <a:t>subject </a:t>
            </a:r>
            <a:r>
              <a:rPr sz="3200" spc="-20" dirty="0">
                <a:latin typeface="Carlito"/>
                <a:cs typeface="Carlito"/>
              </a:rPr>
              <a:t>to </a:t>
            </a:r>
            <a:r>
              <a:rPr sz="3200" spc="-5" dirty="0">
                <a:latin typeface="Carlito"/>
                <a:cs typeface="Carlito"/>
              </a:rPr>
              <a:t>varying  </a:t>
            </a:r>
            <a:r>
              <a:rPr sz="3200" spc="-15" dirty="0">
                <a:latin typeface="Carlito"/>
                <a:cs typeface="Carlito"/>
              </a:rPr>
              <a:t>interpretations.</a:t>
            </a:r>
            <a:endParaRPr sz="3200" dirty="0">
              <a:latin typeface="Carlito"/>
              <a:cs typeface="Carlito"/>
            </a:endParaRPr>
          </a:p>
          <a:p>
            <a:pPr>
              <a:spcBef>
                <a:spcPts val="5"/>
              </a:spcBef>
              <a:buFont typeface="Arial"/>
              <a:buChar char="•"/>
            </a:pPr>
            <a:endParaRPr sz="4400" dirty="0">
              <a:latin typeface="Carlito"/>
              <a:cs typeface="Carlito"/>
            </a:endParaRPr>
          </a:p>
        </p:txBody>
      </p:sp>
    </p:spTree>
    <p:extLst>
      <p:ext uri="{BB962C8B-B14F-4D97-AF65-F5344CB8AC3E}">
        <p14:creationId xmlns:p14="http://schemas.microsoft.com/office/powerpoint/2010/main" val="3602765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342388" y="3592067"/>
            <a:ext cx="2970276" cy="243992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342388" y="675131"/>
            <a:ext cx="2970276" cy="236372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6340613" y="821436"/>
            <a:ext cx="2698231" cy="2217420"/>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224971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334769" y="681227"/>
            <a:ext cx="7758683" cy="5224272"/>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206433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39848" y="428320"/>
            <a:ext cx="7607934" cy="5444439"/>
          </a:xfrm>
          <a:prstGeom prst="rect">
            <a:avLst/>
          </a:prstGeom>
        </p:spPr>
        <p:txBody>
          <a:bodyPr vert="horz" wrap="square" lIns="0" tIns="12065" rIns="0" bIns="0" rtlCol="0">
            <a:spAutoFit/>
          </a:bodyPr>
          <a:lstStyle/>
          <a:p>
            <a:pPr>
              <a:spcBef>
                <a:spcPts val="95"/>
              </a:spcBef>
              <a:buSzPct val="96428"/>
              <a:tabLst>
                <a:tab pos="175895" algn="l"/>
              </a:tabLst>
            </a:pPr>
            <a:r>
              <a:rPr sz="2800" b="1" spc="-5" dirty="0">
                <a:latin typeface="Carlito"/>
              </a:rPr>
              <a:t>Average Fixed Cost and Output</a:t>
            </a:r>
          </a:p>
          <a:p>
            <a:pPr>
              <a:spcBef>
                <a:spcPts val="5"/>
              </a:spcBef>
            </a:pPr>
            <a:endParaRPr dirty="0"/>
          </a:p>
          <a:p>
            <a:pPr marL="12700" marR="411480">
              <a:spcBef>
                <a:spcPts val="5"/>
              </a:spcBef>
              <a:buSzPct val="96428"/>
              <a:buFont typeface="Wingdings"/>
              <a:buChar char=""/>
              <a:tabLst>
                <a:tab pos="175895" algn="l"/>
              </a:tabLst>
            </a:pPr>
            <a:r>
              <a:rPr sz="2800" spc="-10" dirty="0">
                <a:latin typeface="Carlito"/>
                <a:cs typeface="Carlito"/>
              </a:rPr>
              <a:t>The </a:t>
            </a:r>
            <a:r>
              <a:rPr sz="2800" spc="-20" dirty="0">
                <a:latin typeface="Carlito"/>
                <a:cs typeface="Carlito"/>
              </a:rPr>
              <a:t>greater </a:t>
            </a:r>
            <a:r>
              <a:rPr sz="2800" spc="-5" dirty="0">
                <a:latin typeface="Carlito"/>
                <a:cs typeface="Carlito"/>
              </a:rPr>
              <a:t>the output, the </a:t>
            </a:r>
            <a:r>
              <a:rPr sz="2800" spc="-10" dirty="0">
                <a:latin typeface="Carlito"/>
                <a:cs typeface="Carlito"/>
              </a:rPr>
              <a:t>lower </a:t>
            </a:r>
            <a:r>
              <a:rPr sz="2800" spc="-5" dirty="0">
                <a:latin typeface="Carlito"/>
                <a:cs typeface="Carlito"/>
              </a:rPr>
              <a:t>the </a:t>
            </a:r>
            <a:r>
              <a:rPr sz="2800" spc="-20" dirty="0">
                <a:latin typeface="Carlito"/>
                <a:cs typeface="Carlito"/>
              </a:rPr>
              <a:t>fixed cost  </a:t>
            </a:r>
            <a:r>
              <a:rPr sz="2800" spc="-5" dirty="0">
                <a:latin typeface="Carlito"/>
                <a:cs typeface="Carlito"/>
              </a:rPr>
              <a:t>per unit, i.e. the </a:t>
            </a:r>
            <a:r>
              <a:rPr sz="2800" spc="-30" dirty="0">
                <a:latin typeface="Carlito"/>
                <a:cs typeface="Carlito"/>
              </a:rPr>
              <a:t>average </a:t>
            </a:r>
            <a:r>
              <a:rPr sz="2800" spc="-20" dirty="0">
                <a:latin typeface="Carlito"/>
                <a:cs typeface="Carlito"/>
              </a:rPr>
              <a:t>fixed</a:t>
            </a:r>
            <a:r>
              <a:rPr sz="2800" spc="130" dirty="0">
                <a:latin typeface="Carlito"/>
                <a:cs typeface="Carlito"/>
              </a:rPr>
              <a:t> </a:t>
            </a:r>
            <a:r>
              <a:rPr sz="2800" spc="-15" dirty="0">
                <a:latin typeface="Carlito"/>
                <a:cs typeface="Carlito"/>
              </a:rPr>
              <a:t>cost.</a:t>
            </a:r>
            <a:endParaRPr sz="2800" dirty="0">
              <a:latin typeface="Carlito"/>
              <a:cs typeface="Carlito"/>
            </a:endParaRPr>
          </a:p>
          <a:p>
            <a:pPr marL="12700" marR="5080">
              <a:buSzPct val="96428"/>
              <a:buFont typeface="Wingdings"/>
              <a:buChar char=""/>
              <a:tabLst>
                <a:tab pos="175895" algn="l"/>
              </a:tabLst>
            </a:pPr>
            <a:r>
              <a:rPr sz="2800" spc="-60" dirty="0">
                <a:latin typeface="Carlito"/>
                <a:cs typeface="Carlito"/>
              </a:rPr>
              <a:t>Total </a:t>
            </a:r>
            <a:r>
              <a:rPr sz="2800" spc="-20" dirty="0">
                <a:latin typeface="Carlito"/>
                <a:cs typeface="Carlito"/>
              </a:rPr>
              <a:t>fixed </a:t>
            </a:r>
            <a:r>
              <a:rPr sz="2800" spc="-15" dirty="0">
                <a:latin typeface="Carlito"/>
                <a:cs typeface="Carlito"/>
              </a:rPr>
              <a:t>costs remain </a:t>
            </a:r>
            <a:r>
              <a:rPr sz="2800" spc="-5" dirty="0">
                <a:latin typeface="Carlito"/>
                <a:cs typeface="Carlito"/>
              </a:rPr>
              <a:t>the same &amp; do not </a:t>
            </a:r>
            <a:r>
              <a:rPr sz="2800" spc="-15" dirty="0">
                <a:latin typeface="Carlito"/>
                <a:cs typeface="Carlito"/>
              </a:rPr>
              <a:t>change  </a:t>
            </a:r>
            <a:r>
              <a:rPr sz="2800" spc="-10" dirty="0">
                <a:latin typeface="Carlito"/>
                <a:cs typeface="Carlito"/>
              </a:rPr>
              <a:t>with </a:t>
            </a:r>
            <a:r>
              <a:rPr sz="2800" spc="-5" dirty="0">
                <a:latin typeface="Carlito"/>
                <a:cs typeface="Carlito"/>
              </a:rPr>
              <a:t>a </a:t>
            </a:r>
            <a:r>
              <a:rPr sz="2800" spc="-10" dirty="0">
                <a:latin typeface="Carlito"/>
                <a:cs typeface="Carlito"/>
              </a:rPr>
              <a:t>change </a:t>
            </a:r>
            <a:r>
              <a:rPr sz="2800" spc="-5" dirty="0">
                <a:latin typeface="Carlito"/>
                <a:cs typeface="Carlito"/>
              </a:rPr>
              <a:t>in</a:t>
            </a:r>
            <a:r>
              <a:rPr sz="2800" spc="45" dirty="0">
                <a:latin typeface="Carlito"/>
                <a:cs typeface="Carlito"/>
              </a:rPr>
              <a:t> </a:t>
            </a:r>
            <a:r>
              <a:rPr sz="2800" spc="-5" dirty="0">
                <a:latin typeface="Carlito"/>
                <a:cs typeface="Carlito"/>
              </a:rPr>
              <a:t>output.</a:t>
            </a:r>
            <a:endParaRPr sz="2800" dirty="0">
              <a:latin typeface="Carlito"/>
              <a:cs typeface="Carlito"/>
            </a:endParaRPr>
          </a:p>
          <a:p>
            <a:pPr>
              <a:spcBef>
                <a:spcPts val="5"/>
              </a:spcBef>
              <a:buFont typeface="Wingdings"/>
              <a:buChar char=""/>
            </a:pPr>
            <a:endParaRPr sz="2750" dirty="0">
              <a:latin typeface="Carlito"/>
              <a:cs typeface="Carlito"/>
            </a:endParaRPr>
          </a:p>
          <a:p>
            <a:pPr marL="93345"/>
            <a:r>
              <a:rPr sz="2800" b="1" spc="-10" dirty="0">
                <a:latin typeface="Carlito"/>
              </a:rPr>
              <a:t>Average Fixed Cost and Output</a:t>
            </a:r>
          </a:p>
          <a:p>
            <a:pPr marL="12700" marR="411480">
              <a:buSzPct val="96428"/>
              <a:buFont typeface="Wingdings"/>
              <a:buChar char=""/>
              <a:tabLst>
                <a:tab pos="175895" algn="l"/>
              </a:tabLst>
            </a:pPr>
            <a:r>
              <a:rPr sz="2800" spc="-10" dirty="0">
                <a:latin typeface="Carlito"/>
                <a:cs typeface="Carlito"/>
              </a:rPr>
              <a:t>The </a:t>
            </a:r>
            <a:r>
              <a:rPr sz="2800" spc="-20" dirty="0">
                <a:latin typeface="Carlito"/>
                <a:cs typeface="Carlito"/>
              </a:rPr>
              <a:t>greater </a:t>
            </a:r>
            <a:r>
              <a:rPr sz="2800" spc="-5" dirty="0">
                <a:latin typeface="Carlito"/>
                <a:cs typeface="Carlito"/>
              </a:rPr>
              <a:t>the output, the </a:t>
            </a:r>
            <a:r>
              <a:rPr sz="2800" spc="-10" dirty="0">
                <a:latin typeface="Carlito"/>
                <a:cs typeface="Carlito"/>
              </a:rPr>
              <a:t>lower </a:t>
            </a:r>
            <a:r>
              <a:rPr sz="2800" spc="-5" dirty="0">
                <a:latin typeface="Carlito"/>
                <a:cs typeface="Carlito"/>
              </a:rPr>
              <a:t>the </a:t>
            </a:r>
            <a:r>
              <a:rPr sz="2800" spc="-20" dirty="0">
                <a:latin typeface="Carlito"/>
                <a:cs typeface="Carlito"/>
              </a:rPr>
              <a:t>fixed cost  </a:t>
            </a:r>
            <a:r>
              <a:rPr sz="2800" spc="-5" dirty="0">
                <a:latin typeface="Carlito"/>
                <a:cs typeface="Carlito"/>
              </a:rPr>
              <a:t>per unit, i.e. the </a:t>
            </a:r>
            <a:r>
              <a:rPr sz="2800" spc="-30" dirty="0">
                <a:latin typeface="Carlito"/>
                <a:cs typeface="Carlito"/>
              </a:rPr>
              <a:t>average </a:t>
            </a:r>
            <a:r>
              <a:rPr sz="2800" spc="-20" dirty="0">
                <a:latin typeface="Carlito"/>
                <a:cs typeface="Carlito"/>
              </a:rPr>
              <a:t>fixed</a:t>
            </a:r>
            <a:r>
              <a:rPr sz="2800" spc="140" dirty="0">
                <a:latin typeface="Carlito"/>
                <a:cs typeface="Carlito"/>
              </a:rPr>
              <a:t> </a:t>
            </a:r>
            <a:r>
              <a:rPr sz="2800" spc="-15" dirty="0">
                <a:latin typeface="Carlito"/>
                <a:cs typeface="Carlito"/>
              </a:rPr>
              <a:t>cost.</a:t>
            </a:r>
            <a:endParaRPr sz="2800" dirty="0">
              <a:latin typeface="Carlito"/>
              <a:cs typeface="Carlito"/>
            </a:endParaRPr>
          </a:p>
          <a:p>
            <a:pPr>
              <a:spcBef>
                <a:spcPts val="5"/>
              </a:spcBef>
              <a:buFont typeface="Wingdings"/>
              <a:buChar char=""/>
            </a:pPr>
            <a:endParaRPr sz="2750" dirty="0">
              <a:latin typeface="Carlito"/>
              <a:cs typeface="Carlito"/>
            </a:endParaRPr>
          </a:p>
          <a:p>
            <a:pPr marL="12700" marR="5080">
              <a:buSzPct val="96428"/>
              <a:buFont typeface="Wingdings"/>
              <a:buChar char=""/>
              <a:tabLst>
                <a:tab pos="175895" algn="l"/>
              </a:tabLst>
            </a:pPr>
            <a:r>
              <a:rPr sz="2800" spc="-60" dirty="0">
                <a:latin typeface="Carlito"/>
                <a:cs typeface="Carlito"/>
              </a:rPr>
              <a:t>Total </a:t>
            </a:r>
            <a:r>
              <a:rPr sz="2800" spc="-20" dirty="0">
                <a:latin typeface="Carlito"/>
                <a:cs typeface="Carlito"/>
              </a:rPr>
              <a:t>fixed </a:t>
            </a:r>
            <a:r>
              <a:rPr sz="2800" spc="-15" dirty="0">
                <a:latin typeface="Carlito"/>
                <a:cs typeface="Carlito"/>
              </a:rPr>
              <a:t>costs remain </a:t>
            </a:r>
            <a:r>
              <a:rPr sz="2800" spc="-5" dirty="0">
                <a:latin typeface="Carlito"/>
                <a:cs typeface="Carlito"/>
              </a:rPr>
              <a:t>the same &amp; do not </a:t>
            </a:r>
            <a:r>
              <a:rPr sz="2800" spc="-15" dirty="0">
                <a:latin typeface="Carlito"/>
                <a:cs typeface="Carlito"/>
              </a:rPr>
              <a:t>change  </a:t>
            </a:r>
            <a:r>
              <a:rPr sz="2800" spc="-10" dirty="0">
                <a:latin typeface="Carlito"/>
                <a:cs typeface="Carlito"/>
              </a:rPr>
              <a:t>with </a:t>
            </a:r>
            <a:r>
              <a:rPr sz="2800" spc="-5" dirty="0">
                <a:latin typeface="Carlito"/>
                <a:cs typeface="Carlito"/>
              </a:rPr>
              <a:t>a </a:t>
            </a:r>
            <a:r>
              <a:rPr sz="2800" spc="-10" dirty="0">
                <a:latin typeface="Carlito"/>
                <a:cs typeface="Carlito"/>
              </a:rPr>
              <a:t>change </a:t>
            </a:r>
            <a:r>
              <a:rPr sz="2800" spc="-5" dirty="0">
                <a:latin typeface="Carlito"/>
                <a:cs typeface="Carlito"/>
              </a:rPr>
              <a:t>in</a:t>
            </a:r>
            <a:r>
              <a:rPr sz="2800" spc="45" dirty="0">
                <a:latin typeface="Carlito"/>
                <a:cs typeface="Carlito"/>
              </a:rPr>
              <a:t> </a:t>
            </a:r>
            <a:r>
              <a:rPr sz="2800" spc="-5" dirty="0">
                <a:latin typeface="Carlito"/>
                <a:cs typeface="Carlito"/>
              </a:rPr>
              <a:t>output</a:t>
            </a:r>
            <a:r>
              <a:rPr sz="2800" b="1" spc="-5" dirty="0">
                <a:latin typeface="Carlito"/>
                <a:cs typeface="Carlito"/>
              </a:rPr>
              <a:t>.</a:t>
            </a:r>
            <a:endParaRPr sz="2800" dirty="0">
              <a:latin typeface="Carlito"/>
              <a:cs typeface="Carlito"/>
            </a:endParaRPr>
          </a:p>
        </p:txBody>
      </p:sp>
    </p:spTree>
    <p:extLst>
      <p:ext uri="{BB962C8B-B14F-4D97-AF65-F5344CB8AC3E}">
        <p14:creationId xmlns:p14="http://schemas.microsoft.com/office/powerpoint/2010/main" val="3793061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88669" y="9855"/>
            <a:ext cx="8187055" cy="6875600"/>
          </a:xfrm>
          <a:prstGeom prst="rect">
            <a:avLst/>
          </a:prstGeom>
        </p:spPr>
        <p:txBody>
          <a:bodyPr vert="horz" wrap="square" lIns="0" tIns="12065" rIns="0" bIns="0" rtlCol="0">
            <a:spAutoFit/>
          </a:bodyPr>
          <a:lstStyle/>
          <a:p>
            <a:pPr marL="12700">
              <a:spcBef>
                <a:spcPts val="95"/>
              </a:spcBef>
            </a:pPr>
            <a:r>
              <a:rPr sz="2800" b="1" spc="-5" dirty="0">
                <a:latin typeface="Carlito"/>
              </a:rPr>
              <a:t>Average Total cost and output</a:t>
            </a:r>
          </a:p>
          <a:p>
            <a:pPr>
              <a:spcBef>
                <a:spcPts val="5"/>
              </a:spcBef>
            </a:pPr>
            <a:endParaRPr sz="2750" dirty="0">
              <a:latin typeface="Carlito"/>
              <a:cs typeface="Carlito"/>
            </a:endParaRPr>
          </a:p>
          <a:p>
            <a:pPr marL="12700" marR="942975">
              <a:buSzPct val="96428"/>
              <a:buFont typeface="Wingdings"/>
              <a:buChar char=""/>
              <a:tabLst>
                <a:tab pos="175895" algn="l"/>
              </a:tabLst>
            </a:pPr>
            <a:r>
              <a:rPr sz="2800" spc="-30" dirty="0">
                <a:latin typeface="Carlito"/>
                <a:cs typeface="Carlito"/>
              </a:rPr>
              <a:t>Average </a:t>
            </a:r>
            <a:r>
              <a:rPr sz="2800" spc="-15" dirty="0">
                <a:latin typeface="Carlito"/>
                <a:cs typeface="Carlito"/>
              </a:rPr>
              <a:t>total cost, </a:t>
            </a:r>
            <a:r>
              <a:rPr sz="2800" spc="-5" dirty="0">
                <a:latin typeface="Carlito"/>
                <a:cs typeface="Carlito"/>
              </a:rPr>
              <a:t>also known </a:t>
            </a:r>
            <a:r>
              <a:rPr sz="2800" dirty="0">
                <a:latin typeface="Carlito"/>
                <a:cs typeface="Carlito"/>
              </a:rPr>
              <a:t>as </a:t>
            </a:r>
            <a:r>
              <a:rPr sz="2800" spc="-25" dirty="0">
                <a:latin typeface="Carlito"/>
                <a:cs typeface="Carlito"/>
              </a:rPr>
              <a:t>average </a:t>
            </a:r>
            <a:r>
              <a:rPr sz="2800" spc="-10" dirty="0">
                <a:latin typeface="Carlito"/>
                <a:cs typeface="Carlito"/>
              </a:rPr>
              <a:t>costs,  would </a:t>
            </a:r>
            <a:r>
              <a:rPr sz="2800" spc="-5" dirty="0">
                <a:latin typeface="Carlito"/>
                <a:cs typeface="Carlito"/>
              </a:rPr>
              <a:t>decline </a:t>
            </a:r>
            <a:r>
              <a:rPr sz="2800" spc="-20" dirty="0">
                <a:latin typeface="Carlito"/>
                <a:cs typeface="Carlito"/>
              </a:rPr>
              <a:t>first </a:t>
            </a:r>
            <a:r>
              <a:rPr sz="2800" spc="-5" dirty="0">
                <a:latin typeface="Carlito"/>
                <a:cs typeface="Carlito"/>
              </a:rPr>
              <a:t>&amp; then </a:t>
            </a:r>
            <a:r>
              <a:rPr sz="2800" spc="-10" dirty="0">
                <a:latin typeface="Carlito"/>
                <a:cs typeface="Carlito"/>
              </a:rPr>
              <a:t>rise</a:t>
            </a:r>
            <a:r>
              <a:rPr sz="2800" spc="110" dirty="0">
                <a:latin typeface="Carlito"/>
                <a:cs typeface="Carlito"/>
              </a:rPr>
              <a:t> </a:t>
            </a:r>
            <a:r>
              <a:rPr sz="2800" spc="-15" dirty="0">
                <a:latin typeface="Carlito"/>
                <a:cs typeface="Carlito"/>
              </a:rPr>
              <a:t>upwards.</a:t>
            </a:r>
            <a:endParaRPr sz="2800" dirty="0">
              <a:latin typeface="Carlito"/>
              <a:cs typeface="Carlito"/>
            </a:endParaRPr>
          </a:p>
          <a:p>
            <a:pPr>
              <a:spcBef>
                <a:spcPts val="5"/>
              </a:spcBef>
              <a:buChar char=""/>
            </a:pPr>
            <a:endParaRPr sz="2750" dirty="0">
              <a:latin typeface="Carlito"/>
              <a:cs typeface="Carlito"/>
            </a:endParaRPr>
          </a:p>
          <a:p>
            <a:pPr marL="12700" marR="1085850">
              <a:spcBef>
                <a:spcPts val="5"/>
              </a:spcBef>
              <a:buSzPct val="96428"/>
              <a:buFont typeface="Wingdings"/>
              <a:buChar char=""/>
              <a:tabLst>
                <a:tab pos="175895" algn="l"/>
              </a:tabLst>
            </a:pPr>
            <a:r>
              <a:rPr sz="2800" spc="-5" dirty="0">
                <a:latin typeface="Carlito"/>
              </a:rPr>
              <a:t>Average cost consists of average fixed cost plus  average variable cost.</a:t>
            </a:r>
          </a:p>
          <a:p>
            <a:pPr>
              <a:lnSpc>
                <a:spcPct val="100000"/>
              </a:lnSpc>
              <a:buChar char=""/>
            </a:pPr>
            <a:endParaRPr sz="2750" dirty="0">
              <a:latin typeface="Carlito"/>
              <a:cs typeface="Carlito"/>
            </a:endParaRPr>
          </a:p>
          <a:p>
            <a:pPr marL="12700" marR="5080">
              <a:spcBef>
                <a:spcPts val="5"/>
              </a:spcBef>
              <a:buSzPct val="96428"/>
              <a:buFont typeface="Wingdings"/>
              <a:buChar char=""/>
              <a:tabLst>
                <a:tab pos="175895" algn="l"/>
              </a:tabLst>
            </a:pPr>
            <a:r>
              <a:rPr sz="2800" spc="-30" dirty="0">
                <a:latin typeface="Carlito"/>
                <a:cs typeface="Carlito"/>
              </a:rPr>
              <a:t>Average </a:t>
            </a:r>
            <a:r>
              <a:rPr sz="2800" spc="-20" dirty="0">
                <a:latin typeface="Carlito"/>
                <a:cs typeface="Carlito"/>
              </a:rPr>
              <a:t>fixed </a:t>
            </a:r>
            <a:r>
              <a:rPr sz="2800" spc="-15" dirty="0">
                <a:latin typeface="Carlito"/>
                <a:cs typeface="Carlito"/>
              </a:rPr>
              <a:t>cost </a:t>
            </a:r>
            <a:r>
              <a:rPr sz="2800" spc="-10" dirty="0">
                <a:latin typeface="Carlito"/>
                <a:cs typeface="Carlito"/>
              </a:rPr>
              <a:t>continues </a:t>
            </a:r>
            <a:r>
              <a:rPr sz="2800" spc="-15" dirty="0">
                <a:latin typeface="Carlito"/>
                <a:cs typeface="Carlito"/>
              </a:rPr>
              <a:t>to fall </a:t>
            </a:r>
            <a:r>
              <a:rPr sz="2800" spc="-5" dirty="0">
                <a:latin typeface="Carlito"/>
                <a:cs typeface="Carlito"/>
              </a:rPr>
              <a:t>with an </a:t>
            </a:r>
            <a:r>
              <a:rPr sz="2800" spc="-10" dirty="0">
                <a:latin typeface="Carlito"/>
                <a:cs typeface="Carlito"/>
              </a:rPr>
              <a:t>increase </a:t>
            </a:r>
            <a:r>
              <a:rPr sz="2800" spc="-5" dirty="0">
                <a:latin typeface="Carlito"/>
                <a:cs typeface="Carlito"/>
              </a:rPr>
              <a:t>in  output </a:t>
            </a:r>
            <a:r>
              <a:rPr sz="2800" spc="-10" dirty="0">
                <a:latin typeface="Carlito"/>
                <a:cs typeface="Carlito"/>
              </a:rPr>
              <a:t>while </a:t>
            </a:r>
            <a:r>
              <a:rPr sz="2800" spc="-25" dirty="0">
                <a:latin typeface="Carlito"/>
                <a:cs typeface="Carlito"/>
              </a:rPr>
              <a:t>avg. </a:t>
            </a:r>
            <a:r>
              <a:rPr sz="2800" spc="-10" dirty="0">
                <a:latin typeface="Carlito"/>
                <a:cs typeface="Carlito"/>
              </a:rPr>
              <a:t>variable </a:t>
            </a:r>
            <a:r>
              <a:rPr sz="2800" spc="-20" dirty="0">
                <a:latin typeface="Carlito"/>
                <a:cs typeface="Carlito"/>
              </a:rPr>
              <a:t>cost first </a:t>
            </a:r>
            <a:r>
              <a:rPr sz="2800" spc="-5" dirty="0">
                <a:latin typeface="Carlito"/>
                <a:cs typeface="Carlito"/>
              </a:rPr>
              <a:t>declines &amp; then  </a:t>
            </a:r>
            <a:r>
              <a:rPr sz="2800" spc="-10" dirty="0">
                <a:latin typeface="Carlito"/>
                <a:cs typeface="Carlito"/>
              </a:rPr>
              <a:t>rises.</a:t>
            </a:r>
            <a:endParaRPr sz="2800" dirty="0">
              <a:latin typeface="Carlito"/>
              <a:cs typeface="Carlito"/>
            </a:endParaRPr>
          </a:p>
          <a:p>
            <a:pPr marL="12700" marR="363220">
              <a:buSzPct val="96428"/>
              <a:buFont typeface="Wingdings"/>
              <a:buChar char=""/>
              <a:tabLst>
                <a:tab pos="175895" algn="l"/>
              </a:tabLst>
            </a:pPr>
            <a:r>
              <a:rPr sz="2800" spc="-20" dirty="0">
                <a:latin typeface="Carlito"/>
              </a:rPr>
              <a:t>So , as Avg. variable cost declines the Avg. total cost  will also decline. But after a point the Avg. variable  cost will rise.</a:t>
            </a:r>
          </a:p>
          <a:p>
            <a:pPr>
              <a:spcBef>
                <a:spcPts val="5"/>
              </a:spcBef>
              <a:buChar char=""/>
            </a:pPr>
            <a:endParaRPr sz="2750" dirty="0">
              <a:latin typeface="Carlito"/>
              <a:cs typeface="Carlito"/>
            </a:endParaRPr>
          </a:p>
          <a:p>
            <a:pPr marL="175260" indent="-163195">
              <a:buClr>
                <a:srgbClr val="003399"/>
              </a:buClr>
              <a:buSzPct val="96428"/>
              <a:buFont typeface="Wingdings"/>
              <a:buChar char=""/>
              <a:tabLst>
                <a:tab pos="175895" algn="l"/>
              </a:tabLst>
            </a:pPr>
            <a:r>
              <a:rPr sz="2800" spc="-10" dirty="0">
                <a:latin typeface="Carlito"/>
                <a:cs typeface="Carlito"/>
              </a:rPr>
              <a:t>When </a:t>
            </a:r>
            <a:r>
              <a:rPr sz="2800" spc="-5" dirty="0">
                <a:latin typeface="Carlito"/>
                <a:cs typeface="Carlito"/>
              </a:rPr>
              <a:t>the </a:t>
            </a:r>
            <a:r>
              <a:rPr sz="2800" spc="-10" dirty="0">
                <a:latin typeface="Carlito"/>
                <a:cs typeface="Carlito"/>
              </a:rPr>
              <a:t>rise </a:t>
            </a:r>
            <a:r>
              <a:rPr sz="2800" spc="-5" dirty="0">
                <a:latin typeface="Carlito"/>
                <a:cs typeface="Carlito"/>
              </a:rPr>
              <a:t>in </a:t>
            </a:r>
            <a:r>
              <a:rPr sz="2800" spc="-65" dirty="0">
                <a:latin typeface="Carlito"/>
                <a:cs typeface="Carlito"/>
              </a:rPr>
              <a:t>AVC </a:t>
            </a:r>
            <a:r>
              <a:rPr sz="2800" spc="-5" dirty="0">
                <a:latin typeface="Carlito"/>
                <a:cs typeface="Carlito"/>
              </a:rPr>
              <a:t>is </a:t>
            </a:r>
            <a:r>
              <a:rPr sz="2800" spc="-10" dirty="0">
                <a:latin typeface="Carlito"/>
                <a:cs typeface="Carlito"/>
              </a:rPr>
              <a:t>more </a:t>
            </a:r>
            <a:r>
              <a:rPr sz="2800" spc="-5" dirty="0">
                <a:latin typeface="Carlito"/>
                <a:cs typeface="Carlito"/>
              </a:rPr>
              <a:t>than the </a:t>
            </a:r>
            <a:r>
              <a:rPr sz="2800" spc="-10" dirty="0">
                <a:latin typeface="Carlito"/>
                <a:cs typeface="Carlito"/>
              </a:rPr>
              <a:t>drop </a:t>
            </a:r>
            <a:r>
              <a:rPr sz="2800" spc="-5" dirty="0">
                <a:latin typeface="Carlito"/>
                <a:cs typeface="Carlito"/>
              </a:rPr>
              <a:t>in</a:t>
            </a:r>
            <a:r>
              <a:rPr sz="2800" spc="290" dirty="0">
                <a:latin typeface="Carlito"/>
                <a:cs typeface="Carlito"/>
              </a:rPr>
              <a:t> </a:t>
            </a:r>
            <a:r>
              <a:rPr sz="2800" spc="-35" dirty="0">
                <a:latin typeface="Carlito"/>
                <a:cs typeface="Carlito"/>
              </a:rPr>
              <a:t>Avg.</a:t>
            </a:r>
            <a:endParaRPr sz="2800" dirty="0">
              <a:latin typeface="Carlito"/>
              <a:cs typeface="Carlito"/>
            </a:endParaRPr>
          </a:p>
        </p:txBody>
      </p:sp>
    </p:spTree>
    <p:extLst>
      <p:ext uri="{BB962C8B-B14F-4D97-AF65-F5344CB8AC3E}">
        <p14:creationId xmlns:p14="http://schemas.microsoft.com/office/powerpoint/2010/main" val="40631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008631" y="554736"/>
            <a:ext cx="4966970" cy="2970530"/>
            <a:chOff x="484631" y="554736"/>
            <a:chExt cx="4966970" cy="2970530"/>
          </a:xfrm>
        </p:grpSpPr>
        <p:sp>
          <p:nvSpPr>
            <p:cNvPr id="3" name="object 3"/>
            <p:cNvSpPr/>
            <p:nvPr/>
          </p:nvSpPr>
          <p:spPr>
            <a:xfrm>
              <a:off x="484631" y="668731"/>
              <a:ext cx="2308776" cy="273588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836164" y="554736"/>
              <a:ext cx="2615184" cy="2970276"/>
            </a:xfrm>
            <a:prstGeom prst="rect">
              <a:avLst/>
            </a:prstGeom>
            <a:blipFill>
              <a:blip r:embed="rId3" cstate="print"/>
              <a:stretch>
                <a:fillRect/>
              </a:stretch>
            </a:blipFill>
          </p:spPr>
          <p:txBody>
            <a:bodyPr wrap="square" lIns="0" tIns="0" rIns="0" bIns="0" rtlCol="0"/>
            <a:lstStyle/>
            <a:p>
              <a:endParaRPr/>
            </a:p>
          </p:txBody>
        </p:sp>
      </p:grpSp>
      <p:sp>
        <p:nvSpPr>
          <p:cNvPr id="5" name="object 5"/>
          <p:cNvSpPr/>
          <p:nvPr/>
        </p:nvSpPr>
        <p:spPr>
          <a:xfrm>
            <a:off x="7042169" y="487832"/>
            <a:ext cx="2892385" cy="2692736"/>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2008631" y="3653028"/>
            <a:ext cx="2444496" cy="2884932"/>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4651249" y="3404615"/>
            <a:ext cx="2811779" cy="3166872"/>
          </a:xfrm>
          <a:prstGeom prst="rect">
            <a:avLst/>
          </a:prstGeom>
          <a:blipFill>
            <a:blip r:embed="rId6"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44341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0946" y="267629"/>
            <a:ext cx="10437541" cy="4255909"/>
          </a:xfrm>
          <a:prstGeom prst="rect">
            <a:avLst/>
          </a:prstGeom>
        </p:spPr>
        <p:txBody>
          <a:bodyPr vert="horz" wrap="square" lIns="0" tIns="12065" rIns="0" bIns="0" rtlCol="0">
            <a:spAutoFit/>
          </a:bodyPr>
          <a:lstStyle/>
          <a:p>
            <a:pPr marL="12065" marR="772160">
              <a:lnSpc>
                <a:spcPts val="3460"/>
              </a:lnSpc>
              <a:spcBef>
                <a:spcPts val="95"/>
              </a:spcBef>
              <a:tabLst>
                <a:tab pos="355600" algn="l"/>
                <a:tab pos="356235" algn="l"/>
              </a:tabLst>
            </a:pPr>
            <a:r>
              <a:rPr sz="3200" spc="-5" dirty="0">
                <a:latin typeface="Carlito"/>
              </a:rPr>
              <a:t>RELATIONSHIP BETWEEN MARGINAL AND AVERGAE  COST</a:t>
            </a:r>
          </a:p>
          <a:p>
            <a:pPr>
              <a:spcBef>
                <a:spcPts val="40"/>
              </a:spcBef>
            </a:pPr>
            <a:endParaRPr sz="2400" dirty="0">
              <a:latin typeface="Carlito"/>
              <a:cs typeface="Carlito"/>
            </a:endParaRPr>
          </a:p>
          <a:p>
            <a:pPr marL="355600" marR="772160" indent="-343535">
              <a:lnSpc>
                <a:spcPts val="3460"/>
              </a:lnSpc>
              <a:buFont typeface="Arial"/>
              <a:buChar char="•"/>
              <a:tabLst>
                <a:tab pos="355600" algn="l"/>
                <a:tab pos="356235" algn="l"/>
              </a:tabLst>
            </a:pPr>
            <a:r>
              <a:rPr sz="3200" spc="-5" dirty="0">
                <a:latin typeface="Carlito"/>
                <a:cs typeface="Carlito"/>
              </a:rPr>
              <a:t>The marginal </a:t>
            </a:r>
            <a:r>
              <a:rPr sz="3200" spc="-15" dirty="0">
                <a:latin typeface="Carlito"/>
                <a:cs typeface="Carlito"/>
              </a:rPr>
              <a:t>costs </a:t>
            </a:r>
            <a:r>
              <a:rPr sz="3200" dirty="0">
                <a:latin typeface="Carlito"/>
                <a:cs typeface="Carlito"/>
              </a:rPr>
              <a:t>and </a:t>
            </a:r>
            <a:r>
              <a:rPr sz="3200" spc="-25" dirty="0">
                <a:latin typeface="Carlito"/>
                <a:cs typeface="Carlito"/>
              </a:rPr>
              <a:t>average </a:t>
            </a:r>
            <a:r>
              <a:rPr sz="3200" spc="-15" dirty="0">
                <a:latin typeface="Carlito"/>
                <a:cs typeface="Carlito"/>
              </a:rPr>
              <a:t>costs are  related.</a:t>
            </a:r>
            <a:endParaRPr sz="3200" dirty="0">
              <a:latin typeface="Carlito"/>
              <a:cs typeface="Carlito"/>
            </a:endParaRPr>
          </a:p>
          <a:p>
            <a:pPr marL="355600" marR="547370" indent="-343535">
              <a:lnSpc>
                <a:spcPts val="3460"/>
              </a:lnSpc>
              <a:spcBef>
                <a:spcPts val="760"/>
              </a:spcBef>
              <a:buFont typeface="Arial"/>
              <a:buChar char="•"/>
              <a:tabLst>
                <a:tab pos="355600" algn="l"/>
                <a:tab pos="356235" algn="l"/>
              </a:tabLst>
            </a:pPr>
            <a:r>
              <a:rPr sz="3200" dirty="0">
                <a:latin typeface="Carlito"/>
                <a:cs typeface="Carlito"/>
              </a:rPr>
              <a:t>When </a:t>
            </a:r>
            <a:r>
              <a:rPr sz="3200" spc="-10" dirty="0">
                <a:latin typeface="Carlito"/>
                <a:cs typeface="Carlito"/>
              </a:rPr>
              <a:t>marginal </a:t>
            </a:r>
            <a:r>
              <a:rPr sz="3200" spc="-20" dirty="0">
                <a:latin typeface="Carlito"/>
                <a:cs typeface="Carlito"/>
              </a:rPr>
              <a:t>cost exceeds </a:t>
            </a:r>
            <a:r>
              <a:rPr sz="3200" spc="-25" dirty="0">
                <a:latin typeface="Carlito"/>
                <a:cs typeface="Carlito"/>
              </a:rPr>
              <a:t>average </a:t>
            </a:r>
            <a:r>
              <a:rPr sz="3200" spc="-15" dirty="0">
                <a:latin typeface="Carlito"/>
                <a:cs typeface="Carlito"/>
              </a:rPr>
              <a:t>cost,  </a:t>
            </a:r>
            <a:r>
              <a:rPr sz="3200" spc="-25" dirty="0">
                <a:latin typeface="Carlito"/>
                <a:cs typeface="Carlito"/>
              </a:rPr>
              <a:t>average </a:t>
            </a:r>
            <a:r>
              <a:rPr sz="3200" spc="-20" dirty="0">
                <a:latin typeface="Carlito"/>
                <a:cs typeface="Carlito"/>
              </a:rPr>
              <a:t>cost </a:t>
            </a:r>
            <a:r>
              <a:rPr sz="3200" spc="-15" dirty="0">
                <a:latin typeface="Carlito"/>
                <a:cs typeface="Carlito"/>
              </a:rPr>
              <a:t>must </a:t>
            </a:r>
            <a:r>
              <a:rPr sz="3200" dirty="0">
                <a:latin typeface="Carlito"/>
                <a:cs typeface="Carlito"/>
              </a:rPr>
              <a:t>be</a:t>
            </a:r>
            <a:r>
              <a:rPr sz="3200" spc="35" dirty="0">
                <a:latin typeface="Carlito"/>
                <a:cs typeface="Carlito"/>
              </a:rPr>
              <a:t> </a:t>
            </a:r>
            <a:r>
              <a:rPr sz="3200" spc="-5" dirty="0">
                <a:latin typeface="Carlito"/>
                <a:cs typeface="Carlito"/>
              </a:rPr>
              <a:t>rising.</a:t>
            </a:r>
            <a:endParaRPr sz="3200" dirty="0">
              <a:latin typeface="Carlito"/>
              <a:cs typeface="Carlito"/>
            </a:endParaRPr>
          </a:p>
          <a:p>
            <a:pPr marL="355600" marR="48260" indent="-343535">
              <a:lnSpc>
                <a:spcPts val="3460"/>
              </a:lnSpc>
              <a:spcBef>
                <a:spcPts val="765"/>
              </a:spcBef>
              <a:buFont typeface="Arial"/>
              <a:buChar char="•"/>
              <a:tabLst>
                <a:tab pos="355600" algn="l"/>
                <a:tab pos="356235" algn="l"/>
              </a:tabLst>
            </a:pPr>
            <a:r>
              <a:rPr sz="3200" dirty="0">
                <a:latin typeface="Carlito"/>
                <a:cs typeface="Carlito"/>
              </a:rPr>
              <a:t>When </a:t>
            </a:r>
            <a:r>
              <a:rPr sz="3200" spc="-10" dirty="0">
                <a:latin typeface="Carlito"/>
                <a:cs typeface="Carlito"/>
              </a:rPr>
              <a:t>marginal </a:t>
            </a:r>
            <a:r>
              <a:rPr sz="3200" spc="-20" dirty="0">
                <a:latin typeface="Carlito"/>
                <a:cs typeface="Carlito"/>
              </a:rPr>
              <a:t>cost </a:t>
            </a:r>
            <a:r>
              <a:rPr sz="3200" spc="-10" dirty="0">
                <a:latin typeface="Carlito"/>
                <a:cs typeface="Carlito"/>
              </a:rPr>
              <a:t>is </a:t>
            </a:r>
            <a:r>
              <a:rPr sz="3200" dirty="0">
                <a:latin typeface="Carlito"/>
                <a:cs typeface="Carlito"/>
              </a:rPr>
              <a:t>less than </a:t>
            </a:r>
            <a:r>
              <a:rPr sz="3200" spc="-25" dirty="0">
                <a:latin typeface="Carlito"/>
                <a:cs typeface="Carlito"/>
              </a:rPr>
              <a:t>average </a:t>
            </a:r>
            <a:r>
              <a:rPr sz="3200" spc="-15" dirty="0">
                <a:latin typeface="Carlito"/>
                <a:cs typeface="Carlito"/>
              </a:rPr>
              <a:t>cost,  </a:t>
            </a:r>
            <a:r>
              <a:rPr sz="3200" spc="-25" dirty="0">
                <a:latin typeface="Carlito"/>
                <a:cs typeface="Carlito"/>
              </a:rPr>
              <a:t>average </a:t>
            </a:r>
            <a:r>
              <a:rPr sz="3200" spc="-20" dirty="0">
                <a:latin typeface="Carlito"/>
                <a:cs typeface="Carlito"/>
              </a:rPr>
              <a:t>cost </a:t>
            </a:r>
            <a:r>
              <a:rPr sz="3200" spc="-15" dirty="0">
                <a:latin typeface="Carlito"/>
                <a:cs typeface="Carlito"/>
              </a:rPr>
              <a:t>must </a:t>
            </a:r>
            <a:r>
              <a:rPr sz="3200" spc="-5" dirty="0">
                <a:latin typeface="Carlito"/>
                <a:cs typeface="Carlito"/>
              </a:rPr>
              <a:t>be</a:t>
            </a:r>
            <a:r>
              <a:rPr sz="3200" spc="40" dirty="0">
                <a:latin typeface="Carlito"/>
                <a:cs typeface="Carlito"/>
              </a:rPr>
              <a:t> </a:t>
            </a:r>
            <a:r>
              <a:rPr sz="3200" spc="-15" dirty="0">
                <a:latin typeface="Carlito"/>
                <a:cs typeface="Carlito"/>
              </a:rPr>
              <a:t>falling.</a:t>
            </a:r>
            <a:endParaRPr sz="3200" dirty="0">
              <a:latin typeface="Carlito"/>
              <a:cs typeface="Carlito"/>
            </a:endParaRPr>
          </a:p>
          <a:p>
            <a:pPr marL="355600" marR="471805" indent="-343535">
              <a:lnSpc>
                <a:spcPct val="90000"/>
              </a:lnSpc>
              <a:spcBef>
                <a:spcPts val="710"/>
              </a:spcBef>
              <a:buFont typeface="Arial"/>
              <a:buChar char="•"/>
              <a:tabLst>
                <a:tab pos="355600" algn="l"/>
                <a:tab pos="356235" algn="l"/>
              </a:tabLst>
            </a:pPr>
            <a:r>
              <a:rPr sz="3200" spc="-5" dirty="0">
                <a:latin typeface="Carlito"/>
                <a:cs typeface="Carlito"/>
              </a:rPr>
              <a:t>The position </a:t>
            </a:r>
            <a:r>
              <a:rPr sz="3200" dirty="0">
                <a:latin typeface="Carlito"/>
                <a:cs typeface="Carlito"/>
              </a:rPr>
              <a:t>of </a:t>
            </a:r>
            <a:r>
              <a:rPr sz="3200" spc="-10" dirty="0">
                <a:latin typeface="Carlito"/>
                <a:cs typeface="Carlito"/>
              </a:rPr>
              <a:t>marginal </a:t>
            </a:r>
            <a:r>
              <a:rPr sz="3200" spc="-20" dirty="0">
                <a:latin typeface="Carlito"/>
                <a:cs typeface="Carlito"/>
              </a:rPr>
              <a:t>cost </a:t>
            </a:r>
            <a:r>
              <a:rPr sz="3200" spc="-15" dirty="0">
                <a:latin typeface="Carlito"/>
                <a:cs typeface="Carlito"/>
              </a:rPr>
              <a:t>relative </a:t>
            </a:r>
            <a:r>
              <a:rPr sz="3200" spc="-25" dirty="0">
                <a:latin typeface="Carlito"/>
                <a:cs typeface="Carlito"/>
              </a:rPr>
              <a:t>to  average </a:t>
            </a:r>
            <a:r>
              <a:rPr sz="3200" spc="-20" dirty="0">
                <a:latin typeface="Carlito"/>
                <a:cs typeface="Carlito"/>
              </a:rPr>
              <a:t>total cost </a:t>
            </a:r>
            <a:r>
              <a:rPr sz="3200" spc="-10" dirty="0">
                <a:latin typeface="Carlito"/>
                <a:cs typeface="Carlito"/>
              </a:rPr>
              <a:t>tells </a:t>
            </a:r>
            <a:r>
              <a:rPr sz="3200" spc="-5" dirty="0">
                <a:latin typeface="Carlito"/>
                <a:cs typeface="Carlito"/>
              </a:rPr>
              <a:t>us whether </a:t>
            </a:r>
            <a:r>
              <a:rPr sz="3200" spc="-25" dirty="0">
                <a:latin typeface="Carlito"/>
                <a:cs typeface="Carlito"/>
              </a:rPr>
              <a:t>average  </a:t>
            </a:r>
            <a:r>
              <a:rPr sz="3200" spc="-20" dirty="0">
                <a:latin typeface="Carlito"/>
                <a:cs typeface="Carlito"/>
              </a:rPr>
              <a:t>total cost </a:t>
            </a:r>
            <a:r>
              <a:rPr sz="3200" spc="-10" dirty="0">
                <a:latin typeface="Carlito"/>
                <a:cs typeface="Carlito"/>
              </a:rPr>
              <a:t>is </a:t>
            </a:r>
            <a:r>
              <a:rPr sz="3200" spc="-5" dirty="0">
                <a:latin typeface="Carlito"/>
                <a:cs typeface="Carlito"/>
              </a:rPr>
              <a:t>rising or</a:t>
            </a:r>
            <a:r>
              <a:rPr sz="3200" spc="70" dirty="0">
                <a:latin typeface="Carlito"/>
                <a:cs typeface="Carlito"/>
              </a:rPr>
              <a:t> </a:t>
            </a:r>
            <a:r>
              <a:rPr sz="3200" spc="-15" dirty="0">
                <a:latin typeface="Carlito"/>
                <a:cs typeface="Carlito"/>
              </a:rPr>
              <a:t>falling.</a:t>
            </a:r>
            <a:endParaRPr sz="3200" dirty="0">
              <a:latin typeface="Carlito"/>
              <a:cs typeface="Carlito"/>
            </a:endParaRPr>
          </a:p>
        </p:txBody>
      </p:sp>
    </p:spTree>
    <p:extLst>
      <p:ext uri="{BB962C8B-B14F-4D97-AF65-F5344CB8AC3E}">
        <p14:creationId xmlns:p14="http://schemas.microsoft.com/office/powerpoint/2010/main" val="757899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6342" y="503537"/>
            <a:ext cx="9249846" cy="504625"/>
          </a:xfrm>
          <a:prstGeom prst="rect">
            <a:avLst/>
          </a:prstGeom>
        </p:spPr>
        <p:txBody>
          <a:bodyPr vert="horz" wrap="square" lIns="0" tIns="12065" rIns="0" bIns="0" rtlCol="0" anchor="ctr">
            <a:spAutoFit/>
          </a:bodyPr>
          <a:lstStyle/>
          <a:p>
            <a:pPr marL="12700">
              <a:lnSpc>
                <a:spcPct val="100000"/>
              </a:lnSpc>
              <a:spcBef>
                <a:spcPts val="95"/>
              </a:spcBef>
            </a:pPr>
            <a:r>
              <a:rPr sz="3200" spc="-5" dirty="0">
                <a:latin typeface="Carlito"/>
                <a:ea typeface="+mn-ea"/>
              </a:rPr>
              <a:t>Relationship between Marginal Cost and Average cost</a:t>
            </a:r>
          </a:p>
        </p:txBody>
      </p:sp>
      <p:sp>
        <p:nvSpPr>
          <p:cNvPr id="3" name="object 3"/>
          <p:cNvSpPr txBox="1"/>
          <p:nvPr/>
        </p:nvSpPr>
        <p:spPr>
          <a:xfrm>
            <a:off x="2059941" y="1509941"/>
            <a:ext cx="8061959" cy="3476592"/>
          </a:xfrm>
          <a:prstGeom prst="rect">
            <a:avLst/>
          </a:prstGeom>
        </p:spPr>
        <p:txBody>
          <a:bodyPr vert="horz" wrap="square" lIns="0" tIns="110489" rIns="0" bIns="0" rtlCol="0">
            <a:spAutoFit/>
          </a:bodyPr>
          <a:lstStyle/>
          <a:p>
            <a:pPr marL="355600" indent="-343535">
              <a:spcBef>
                <a:spcPts val="869"/>
              </a:spcBef>
              <a:buFont typeface="Arial"/>
              <a:buChar char="•"/>
              <a:tabLst>
                <a:tab pos="355600" algn="l"/>
                <a:tab pos="356235" algn="l"/>
              </a:tabLst>
            </a:pPr>
            <a:r>
              <a:rPr sz="3200" dirty="0">
                <a:latin typeface="Carlito"/>
                <a:cs typeface="Carlito"/>
              </a:rPr>
              <a:t>If </a:t>
            </a:r>
            <a:r>
              <a:rPr sz="3200" spc="-50" dirty="0">
                <a:latin typeface="Carlito"/>
                <a:cs typeface="Carlito"/>
              </a:rPr>
              <a:t>MC&gt;ATC, </a:t>
            </a:r>
            <a:r>
              <a:rPr sz="3200" dirty="0">
                <a:latin typeface="Carlito"/>
                <a:cs typeface="Carlito"/>
              </a:rPr>
              <a:t>then </a:t>
            </a:r>
            <a:r>
              <a:rPr sz="3200" spc="-105" dirty="0">
                <a:latin typeface="Carlito"/>
                <a:cs typeface="Carlito"/>
              </a:rPr>
              <a:t>ATC </a:t>
            </a:r>
            <a:r>
              <a:rPr sz="3200" dirty="0">
                <a:latin typeface="Carlito"/>
                <a:cs typeface="Carlito"/>
              </a:rPr>
              <a:t>is</a:t>
            </a:r>
            <a:r>
              <a:rPr sz="3200" spc="160" dirty="0">
                <a:latin typeface="Carlito"/>
                <a:cs typeface="Carlito"/>
              </a:rPr>
              <a:t> </a:t>
            </a:r>
            <a:r>
              <a:rPr sz="3200" spc="-5" dirty="0">
                <a:latin typeface="Carlito"/>
                <a:cs typeface="Carlito"/>
              </a:rPr>
              <a:t>rising</a:t>
            </a:r>
            <a:endParaRPr sz="3200">
              <a:latin typeface="Carlito"/>
              <a:cs typeface="Carlito"/>
            </a:endParaRPr>
          </a:p>
          <a:p>
            <a:pPr marL="355600" indent="-343535">
              <a:spcBef>
                <a:spcPts val="770"/>
              </a:spcBef>
              <a:buFont typeface="Arial"/>
              <a:buChar char="•"/>
              <a:tabLst>
                <a:tab pos="355600" algn="l"/>
                <a:tab pos="356235" algn="l"/>
              </a:tabLst>
            </a:pPr>
            <a:r>
              <a:rPr sz="3200" dirty="0">
                <a:latin typeface="Carlito"/>
                <a:cs typeface="Carlito"/>
              </a:rPr>
              <a:t>If </a:t>
            </a:r>
            <a:r>
              <a:rPr sz="3200" spc="-5" dirty="0">
                <a:latin typeface="Carlito"/>
                <a:cs typeface="Carlito"/>
              </a:rPr>
              <a:t>MC&gt;MVC </a:t>
            </a:r>
            <a:r>
              <a:rPr sz="3200" dirty="0">
                <a:latin typeface="Carlito"/>
                <a:cs typeface="Carlito"/>
              </a:rPr>
              <a:t>, then </a:t>
            </a:r>
            <a:r>
              <a:rPr sz="3200" spc="-60" dirty="0">
                <a:latin typeface="Carlito"/>
                <a:cs typeface="Carlito"/>
              </a:rPr>
              <a:t>AVC </a:t>
            </a:r>
            <a:r>
              <a:rPr sz="3200" dirty="0">
                <a:latin typeface="Carlito"/>
                <a:cs typeface="Carlito"/>
              </a:rPr>
              <a:t>is</a:t>
            </a:r>
            <a:r>
              <a:rPr sz="3200" spc="70" dirty="0">
                <a:latin typeface="Carlito"/>
                <a:cs typeface="Carlito"/>
              </a:rPr>
              <a:t> </a:t>
            </a:r>
            <a:r>
              <a:rPr sz="3200" spc="-5" dirty="0">
                <a:latin typeface="Carlito"/>
                <a:cs typeface="Carlito"/>
              </a:rPr>
              <a:t>rising</a:t>
            </a:r>
            <a:endParaRPr sz="3200">
              <a:latin typeface="Carlito"/>
              <a:cs typeface="Carlito"/>
            </a:endParaRPr>
          </a:p>
          <a:p>
            <a:pPr marL="355600" indent="-343535">
              <a:spcBef>
                <a:spcPts val="770"/>
              </a:spcBef>
              <a:buFont typeface="Arial"/>
              <a:buChar char="•"/>
              <a:tabLst>
                <a:tab pos="355600" algn="l"/>
                <a:tab pos="356235" algn="l"/>
              </a:tabLst>
            </a:pPr>
            <a:r>
              <a:rPr sz="3200" dirty="0">
                <a:latin typeface="Carlito"/>
                <a:cs typeface="Carlito"/>
              </a:rPr>
              <a:t>If MC&lt; </a:t>
            </a:r>
            <a:r>
              <a:rPr sz="3200" spc="-85" dirty="0">
                <a:latin typeface="Carlito"/>
                <a:cs typeface="Carlito"/>
              </a:rPr>
              <a:t>ATC, </a:t>
            </a:r>
            <a:r>
              <a:rPr sz="3200" dirty="0">
                <a:latin typeface="Carlito"/>
                <a:cs typeface="Carlito"/>
              </a:rPr>
              <a:t>then </a:t>
            </a:r>
            <a:r>
              <a:rPr sz="3200" spc="-110" dirty="0">
                <a:latin typeface="Carlito"/>
                <a:cs typeface="Carlito"/>
              </a:rPr>
              <a:t>ATC </a:t>
            </a:r>
            <a:r>
              <a:rPr sz="3200" dirty="0">
                <a:latin typeface="Carlito"/>
                <a:cs typeface="Carlito"/>
              </a:rPr>
              <a:t>is</a:t>
            </a:r>
            <a:r>
              <a:rPr sz="3200" spc="165" dirty="0">
                <a:latin typeface="Carlito"/>
                <a:cs typeface="Carlito"/>
              </a:rPr>
              <a:t> </a:t>
            </a:r>
            <a:r>
              <a:rPr sz="3200" spc="-15" dirty="0">
                <a:latin typeface="Carlito"/>
                <a:cs typeface="Carlito"/>
              </a:rPr>
              <a:t>falling</a:t>
            </a:r>
            <a:endParaRPr sz="3200">
              <a:latin typeface="Carlito"/>
              <a:cs typeface="Carlito"/>
            </a:endParaRPr>
          </a:p>
          <a:p>
            <a:pPr marL="355600" indent="-343535">
              <a:spcBef>
                <a:spcPts val="770"/>
              </a:spcBef>
              <a:buFont typeface="Arial"/>
              <a:buChar char="•"/>
              <a:tabLst>
                <a:tab pos="355600" algn="l"/>
                <a:tab pos="356235" algn="l"/>
              </a:tabLst>
            </a:pPr>
            <a:r>
              <a:rPr sz="3200" dirty="0">
                <a:latin typeface="Carlito"/>
                <a:cs typeface="Carlito"/>
              </a:rPr>
              <a:t>If </a:t>
            </a:r>
            <a:r>
              <a:rPr sz="3200" spc="-30" dirty="0">
                <a:latin typeface="Carlito"/>
                <a:cs typeface="Carlito"/>
              </a:rPr>
              <a:t>MC&lt;AVC, </a:t>
            </a:r>
            <a:r>
              <a:rPr sz="3200" dirty="0">
                <a:latin typeface="Carlito"/>
                <a:cs typeface="Carlito"/>
              </a:rPr>
              <a:t>then </a:t>
            </a:r>
            <a:r>
              <a:rPr sz="3200" spc="-60" dirty="0">
                <a:latin typeface="Carlito"/>
                <a:cs typeface="Carlito"/>
              </a:rPr>
              <a:t>AVC </a:t>
            </a:r>
            <a:r>
              <a:rPr sz="3200" dirty="0">
                <a:latin typeface="Carlito"/>
                <a:cs typeface="Carlito"/>
              </a:rPr>
              <a:t>is</a:t>
            </a:r>
            <a:r>
              <a:rPr sz="3200" spc="55" dirty="0">
                <a:latin typeface="Carlito"/>
                <a:cs typeface="Carlito"/>
              </a:rPr>
              <a:t> </a:t>
            </a:r>
            <a:r>
              <a:rPr sz="3200" spc="-15" dirty="0">
                <a:latin typeface="Carlito"/>
                <a:cs typeface="Carlito"/>
              </a:rPr>
              <a:t>falling</a:t>
            </a:r>
            <a:endParaRPr sz="3200">
              <a:latin typeface="Carlito"/>
              <a:cs typeface="Carlito"/>
            </a:endParaRPr>
          </a:p>
          <a:p>
            <a:pPr marL="355600" marR="5080" indent="-343535">
              <a:spcBef>
                <a:spcPts val="770"/>
              </a:spcBef>
              <a:buFont typeface="Arial"/>
              <a:buChar char="•"/>
              <a:tabLst>
                <a:tab pos="355600" algn="l"/>
                <a:tab pos="356235" algn="l"/>
              </a:tabLst>
            </a:pPr>
            <a:r>
              <a:rPr sz="3200" dirty="0">
                <a:latin typeface="Carlito"/>
                <a:cs typeface="Carlito"/>
              </a:rPr>
              <a:t>If </a:t>
            </a:r>
            <a:r>
              <a:rPr sz="3200" spc="-35" dirty="0">
                <a:latin typeface="Carlito"/>
                <a:cs typeface="Carlito"/>
              </a:rPr>
              <a:t>MC=AVC </a:t>
            </a:r>
            <a:r>
              <a:rPr sz="3200" dirty="0">
                <a:latin typeface="Carlito"/>
                <a:cs typeface="Carlito"/>
              </a:rPr>
              <a:t>and </a:t>
            </a:r>
            <a:r>
              <a:rPr sz="3200" spc="-50" dirty="0">
                <a:latin typeface="Carlito"/>
                <a:cs typeface="Carlito"/>
              </a:rPr>
              <a:t>MC=ATC, </a:t>
            </a:r>
            <a:r>
              <a:rPr sz="3200" dirty="0">
                <a:latin typeface="Carlito"/>
                <a:cs typeface="Carlito"/>
              </a:rPr>
              <a:t>then </a:t>
            </a:r>
            <a:r>
              <a:rPr sz="3200" spc="-65" dirty="0">
                <a:latin typeface="Carlito"/>
                <a:cs typeface="Carlito"/>
              </a:rPr>
              <a:t>AVC </a:t>
            </a:r>
            <a:r>
              <a:rPr sz="3200" dirty="0">
                <a:latin typeface="Carlito"/>
                <a:cs typeface="Carlito"/>
              </a:rPr>
              <a:t>and </a:t>
            </a:r>
            <a:r>
              <a:rPr sz="3200" spc="-105" dirty="0">
                <a:latin typeface="Carlito"/>
                <a:cs typeface="Carlito"/>
              </a:rPr>
              <a:t>ATC </a:t>
            </a:r>
            <a:r>
              <a:rPr sz="3200" spc="-15" dirty="0">
                <a:latin typeface="Carlito"/>
                <a:cs typeface="Carlito"/>
              </a:rPr>
              <a:t>are  </a:t>
            </a:r>
            <a:r>
              <a:rPr sz="3200" spc="-10" dirty="0">
                <a:latin typeface="Carlito"/>
                <a:cs typeface="Carlito"/>
              </a:rPr>
              <a:t>at there </a:t>
            </a:r>
            <a:r>
              <a:rPr sz="3200" spc="-5" dirty="0">
                <a:latin typeface="Carlito"/>
                <a:cs typeface="Carlito"/>
              </a:rPr>
              <a:t>minimum</a:t>
            </a:r>
            <a:r>
              <a:rPr sz="3200" spc="30" dirty="0">
                <a:latin typeface="Carlito"/>
                <a:cs typeface="Carlito"/>
              </a:rPr>
              <a:t> </a:t>
            </a:r>
            <a:r>
              <a:rPr sz="3200" spc="-10" dirty="0">
                <a:latin typeface="Carlito"/>
                <a:cs typeface="Carlito"/>
              </a:rPr>
              <a:t>points</a:t>
            </a:r>
            <a:endParaRPr sz="3200">
              <a:latin typeface="Carlito"/>
              <a:cs typeface="Carlito"/>
            </a:endParaRPr>
          </a:p>
        </p:txBody>
      </p:sp>
    </p:spTree>
    <p:extLst>
      <p:ext uri="{BB962C8B-B14F-4D97-AF65-F5344CB8AC3E}">
        <p14:creationId xmlns:p14="http://schemas.microsoft.com/office/powerpoint/2010/main" val="567465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031491" y="0"/>
            <a:ext cx="8636508" cy="6329172"/>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361150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79370" y="2584433"/>
            <a:ext cx="7430134" cy="505267"/>
          </a:xfrm>
          <a:prstGeom prst="rect">
            <a:avLst/>
          </a:prstGeom>
        </p:spPr>
        <p:txBody>
          <a:bodyPr vert="horz" wrap="square" lIns="0" tIns="12700" rIns="0" bIns="0" rtlCol="0" anchor="ctr">
            <a:spAutoFit/>
          </a:bodyPr>
          <a:lstStyle/>
          <a:p>
            <a:pPr marL="12700">
              <a:lnSpc>
                <a:spcPct val="100000"/>
              </a:lnSpc>
              <a:spcBef>
                <a:spcPts val="100"/>
              </a:spcBef>
            </a:pPr>
            <a:r>
              <a:rPr lang="en-US" sz="3200" dirty="0">
                <a:latin typeface="Times New Roman"/>
                <a:cs typeface="Times New Roman"/>
              </a:rPr>
              <a:t>Long Run Costs</a:t>
            </a:r>
            <a:endParaRPr sz="3200" dirty="0">
              <a:latin typeface="Times New Roman"/>
              <a:cs typeface="Times New Roman"/>
            </a:endParaRPr>
          </a:p>
        </p:txBody>
      </p:sp>
    </p:spTree>
    <p:extLst>
      <p:ext uri="{BB962C8B-B14F-4D97-AF65-F5344CB8AC3E}">
        <p14:creationId xmlns:p14="http://schemas.microsoft.com/office/powerpoint/2010/main" val="3392818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86722" y="457200"/>
            <a:ext cx="5776332" cy="691141"/>
          </a:xfrm>
          <a:prstGeom prst="rect">
            <a:avLst/>
          </a:prstGeom>
        </p:spPr>
        <p:txBody>
          <a:bodyPr vert="horz" wrap="square" lIns="0" tIns="13335" rIns="0" bIns="0" rtlCol="0" anchor="ctr">
            <a:spAutoFit/>
          </a:bodyPr>
          <a:lstStyle/>
          <a:p>
            <a:pPr marL="12700">
              <a:lnSpc>
                <a:spcPct val="100000"/>
              </a:lnSpc>
              <a:spcBef>
                <a:spcPts val="105"/>
              </a:spcBef>
            </a:pPr>
            <a:r>
              <a:rPr lang="en-US" dirty="0">
                <a:latin typeface="Times New Roman"/>
                <a:cs typeface="Times New Roman"/>
              </a:rPr>
              <a:t>Long Run Costs</a:t>
            </a:r>
            <a:endParaRPr dirty="0">
              <a:latin typeface="Times New Roman"/>
              <a:cs typeface="Times New Roman"/>
            </a:endParaRPr>
          </a:p>
        </p:txBody>
      </p:sp>
      <p:sp>
        <p:nvSpPr>
          <p:cNvPr id="3" name="object 3"/>
          <p:cNvSpPr txBox="1"/>
          <p:nvPr/>
        </p:nvSpPr>
        <p:spPr>
          <a:xfrm>
            <a:off x="2059940" y="1588973"/>
            <a:ext cx="8050530" cy="3275897"/>
          </a:xfrm>
          <a:prstGeom prst="rect">
            <a:avLst/>
          </a:prstGeom>
        </p:spPr>
        <p:txBody>
          <a:bodyPr vert="horz" wrap="square" lIns="0" tIns="13335" rIns="0" bIns="0" rtlCol="0">
            <a:spAutoFit/>
          </a:bodyPr>
          <a:lstStyle/>
          <a:p>
            <a:pPr marL="469265" marR="742315" indent="-457200">
              <a:spcBef>
                <a:spcPts val="105"/>
              </a:spcBef>
              <a:buSzPct val="96875"/>
              <a:buFont typeface="Arial" panose="020B0604020202020204" pitchFamily="34" charset="0"/>
              <a:buChar char="•"/>
              <a:tabLst>
                <a:tab pos="376555" algn="l"/>
              </a:tabLst>
            </a:pPr>
            <a:r>
              <a:rPr sz="3200" spc="-20" dirty="0">
                <a:latin typeface="Carlito"/>
              </a:rPr>
              <a:t>They are costs over a long period of  time.</a:t>
            </a:r>
          </a:p>
          <a:p>
            <a:pPr marL="469265" marR="610235" indent="-457200">
              <a:spcBef>
                <a:spcPts val="770"/>
              </a:spcBef>
              <a:buSzPct val="96875"/>
              <a:buFont typeface="Arial" panose="020B0604020202020204" pitchFamily="34" charset="0"/>
              <a:buChar char="•"/>
              <a:tabLst>
                <a:tab pos="376555" algn="l"/>
              </a:tabLst>
            </a:pPr>
            <a:r>
              <a:rPr sz="3200" spc="-20" dirty="0">
                <a:latin typeface="Carlito"/>
              </a:rPr>
              <a:t>They permit for enough change in all  factors of production.</a:t>
            </a:r>
          </a:p>
          <a:p>
            <a:pPr marL="469265" indent="-457200">
              <a:spcBef>
                <a:spcPts val="770"/>
              </a:spcBef>
              <a:buSzPct val="96875"/>
              <a:buFont typeface="Arial" panose="020B0604020202020204" pitchFamily="34" charset="0"/>
              <a:buChar char="•"/>
              <a:tabLst>
                <a:tab pos="376555" algn="l"/>
              </a:tabLst>
            </a:pPr>
            <a:r>
              <a:rPr sz="3200" spc="-20" dirty="0">
                <a:latin typeface="Carlito"/>
              </a:rPr>
              <a:t>Thus firms can produce more.</a:t>
            </a:r>
          </a:p>
          <a:p>
            <a:pPr marL="469265" marR="5080" indent="-457200">
              <a:spcBef>
                <a:spcPts val="770"/>
              </a:spcBef>
              <a:buSzPct val="96875"/>
              <a:buFont typeface="Arial" panose="020B0604020202020204" pitchFamily="34" charset="0"/>
              <a:buChar char="•"/>
              <a:tabLst>
                <a:tab pos="376555" algn="l"/>
              </a:tabLst>
            </a:pPr>
            <a:r>
              <a:rPr sz="3200" spc="-20" dirty="0">
                <a:latin typeface="Carlito"/>
              </a:rPr>
              <a:t>Supply of a commodity is adjusted to its  demand.</a:t>
            </a:r>
          </a:p>
        </p:txBody>
      </p:sp>
    </p:spTree>
    <p:extLst>
      <p:ext uri="{BB962C8B-B14F-4D97-AF65-F5344CB8AC3E}">
        <p14:creationId xmlns:p14="http://schemas.microsoft.com/office/powerpoint/2010/main" val="177395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24829" y="724830"/>
            <a:ext cx="10160232" cy="4389022"/>
          </a:xfrm>
          <a:prstGeom prst="rect">
            <a:avLst/>
          </a:prstGeom>
        </p:spPr>
        <p:txBody>
          <a:bodyPr vert="horz" wrap="square" lIns="0" tIns="13335" rIns="0" bIns="0" rtlCol="0">
            <a:spAutoFit/>
          </a:bodyPr>
          <a:lstStyle/>
          <a:p>
            <a:pPr marL="12700" marR="617220">
              <a:spcBef>
                <a:spcPts val="105"/>
              </a:spcBef>
              <a:tabLst>
                <a:tab pos="424180" algn="l"/>
              </a:tabLst>
            </a:pPr>
            <a:r>
              <a:rPr lang="en-IN" sz="3200" spc="-5" dirty="0">
                <a:latin typeface="Carlito"/>
                <a:cs typeface="Carlito"/>
              </a:rPr>
              <a:t>The analysis of </a:t>
            </a:r>
            <a:r>
              <a:rPr lang="en-IN" sz="3200" spc="-15" dirty="0">
                <a:latin typeface="Carlito"/>
                <a:cs typeface="Carlito"/>
              </a:rPr>
              <a:t>cost </a:t>
            </a:r>
            <a:r>
              <a:rPr lang="en-IN" sz="3200" dirty="0">
                <a:latin typeface="Carlito"/>
                <a:cs typeface="Carlito"/>
              </a:rPr>
              <a:t>is an </a:t>
            </a:r>
            <a:r>
              <a:rPr lang="en-IN" sz="3200" spc="-10" dirty="0">
                <a:latin typeface="Carlito"/>
                <a:cs typeface="Carlito"/>
              </a:rPr>
              <a:t>important </a:t>
            </a:r>
            <a:r>
              <a:rPr lang="en-IN" sz="3200" spc="-20" dirty="0">
                <a:latin typeface="Carlito"/>
                <a:cs typeface="Carlito"/>
              </a:rPr>
              <a:t>factor </a:t>
            </a:r>
            <a:r>
              <a:rPr lang="en-IN" sz="3200" dirty="0">
                <a:latin typeface="Carlito"/>
                <a:cs typeface="Carlito"/>
              </a:rPr>
              <a:t>in  </a:t>
            </a:r>
            <a:r>
              <a:rPr lang="en-IN" sz="3200" spc="-10" dirty="0">
                <a:latin typeface="Carlito"/>
                <a:cs typeface="Carlito"/>
              </a:rPr>
              <a:t>almost </a:t>
            </a:r>
            <a:r>
              <a:rPr lang="en-IN" sz="3200" dirty="0">
                <a:latin typeface="Carlito"/>
                <a:cs typeface="Carlito"/>
              </a:rPr>
              <a:t>all </a:t>
            </a:r>
            <a:r>
              <a:rPr lang="en-IN" sz="3200" spc="-5" dirty="0">
                <a:latin typeface="Carlito"/>
                <a:cs typeface="Carlito"/>
              </a:rPr>
              <a:t>business analysis </a:t>
            </a:r>
            <a:r>
              <a:rPr lang="en-IN" sz="3200" dirty="0">
                <a:latin typeface="Carlito"/>
                <a:cs typeface="Carlito"/>
              </a:rPr>
              <a:t>and </a:t>
            </a:r>
            <a:r>
              <a:rPr lang="en-IN" sz="3200" spc="-5" dirty="0">
                <a:latin typeface="Carlito"/>
                <a:cs typeface="Carlito"/>
              </a:rPr>
              <a:t>business  decision </a:t>
            </a:r>
            <a:r>
              <a:rPr lang="en-IN" sz="3200" dirty="0">
                <a:latin typeface="Carlito"/>
                <a:cs typeface="Carlito"/>
              </a:rPr>
              <a:t>making</a:t>
            </a:r>
            <a:r>
              <a:rPr lang="en-IN" sz="3200" spc="20" dirty="0">
                <a:latin typeface="Carlito"/>
                <a:cs typeface="Carlito"/>
              </a:rPr>
              <a:t> </a:t>
            </a:r>
            <a:r>
              <a:rPr lang="en-IN" sz="3200" spc="-30" dirty="0">
                <a:latin typeface="Carlito"/>
                <a:cs typeface="Carlito"/>
              </a:rPr>
              <a:t>like</a:t>
            </a:r>
            <a:endParaRPr lang="en-IN" sz="3200" spc="-10" dirty="0">
              <a:latin typeface="Carlito"/>
              <a:cs typeface="Carlito"/>
            </a:endParaRPr>
          </a:p>
          <a:p>
            <a:pPr marL="12700" marR="617220">
              <a:spcBef>
                <a:spcPts val="105"/>
              </a:spcBef>
              <a:buAutoNum type="alphaLcParenR"/>
              <a:tabLst>
                <a:tab pos="424180" algn="l"/>
              </a:tabLst>
            </a:pPr>
            <a:endParaRPr lang="en-IN" sz="3200" spc="-10" dirty="0">
              <a:latin typeface="Carlito"/>
              <a:cs typeface="Carlito"/>
            </a:endParaRPr>
          </a:p>
          <a:p>
            <a:pPr marL="12700" marR="617220">
              <a:spcBef>
                <a:spcPts val="105"/>
              </a:spcBef>
              <a:buAutoNum type="alphaLcParenR"/>
              <a:tabLst>
                <a:tab pos="424180" algn="l"/>
              </a:tabLst>
            </a:pPr>
            <a:r>
              <a:rPr lang="en-IN" sz="3200" dirty="0">
                <a:latin typeface="Carlito"/>
                <a:cs typeface="Carlito"/>
              </a:rPr>
              <a:t>The </a:t>
            </a:r>
            <a:r>
              <a:rPr lang="en-IN" sz="3200" spc="-5" dirty="0">
                <a:latin typeface="Carlito"/>
                <a:cs typeface="Carlito"/>
              </a:rPr>
              <a:t>weak </a:t>
            </a:r>
            <a:r>
              <a:rPr lang="en-IN" sz="3200" spc="-10" dirty="0">
                <a:latin typeface="Carlito"/>
                <a:cs typeface="Carlito"/>
              </a:rPr>
              <a:t>points </a:t>
            </a:r>
            <a:r>
              <a:rPr lang="en-IN" sz="3200" dirty="0">
                <a:latin typeface="Carlito"/>
                <a:cs typeface="Carlito"/>
              </a:rPr>
              <a:t>in the </a:t>
            </a:r>
            <a:r>
              <a:rPr lang="en-IN" sz="3200" spc="-10" dirty="0">
                <a:latin typeface="Carlito"/>
                <a:cs typeface="Carlito"/>
              </a:rPr>
              <a:t>production  </a:t>
            </a:r>
            <a:r>
              <a:rPr lang="en-IN" sz="3200" spc="-5" dirty="0">
                <a:latin typeface="Carlito"/>
                <a:cs typeface="Carlito"/>
              </a:rPr>
              <a:t>management.</a:t>
            </a:r>
            <a:endParaRPr lang="en-IN" sz="3200" dirty="0">
              <a:latin typeface="Carlito"/>
              <a:cs typeface="Carlito"/>
            </a:endParaRPr>
          </a:p>
          <a:p>
            <a:pPr marL="440690" indent="-428625">
              <a:spcBef>
                <a:spcPts val="770"/>
              </a:spcBef>
              <a:buAutoNum type="alphaLcParenR"/>
              <a:tabLst>
                <a:tab pos="441325" algn="l"/>
              </a:tabLst>
            </a:pPr>
            <a:r>
              <a:rPr sz="3200" spc="-5" dirty="0">
                <a:latin typeface="Carlito"/>
                <a:cs typeface="Carlito"/>
              </a:rPr>
              <a:t>Minimizing </a:t>
            </a:r>
            <a:r>
              <a:rPr sz="3200" dirty="0">
                <a:latin typeface="Carlito"/>
                <a:cs typeface="Carlito"/>
              </a:rPr>
              <a:t>the</a:t>
            </a:r>
            <a:r>
              <a:rPr sz="3200" spc="50" dirty="0">
                <a:latin typeface="Carlito"/>
                <a:cs typeface="Carlito"/>
              </a:rPr>
              <a:t> </a:t>
            </a:r>
            <a:r>
              <a:rPr sz="3200" spc="-15" dirty="0">
                <a:latin typeface="Carlito"/>
                <a:cs typeface="Carlito"/>
              </a:rPr>
              <a:t>cost.</a:t>
            </a:r>
            <a:endParaRPr sz="3200" dirty="0">
              <a:latin typeface="Carlito"/>
              <a:cs typeface="Carlito"/>
            </a:endParaRPr>
          </a:p>
          <a:p>
            <a:pPr marL="400050" indent="-387985">
              <a:spcBef>
                <a:spcPts val="765"/>
              </a:spcBef>
              <a:buAutoNum type="alphaLcParenR"/>
              <a:tabLst>
                <a:tab pos="400685" algn="l"/>
              </a:tabLst>
            </a:pPr>
            <a:r>
              <a:rPr sz="3200" spc="-5" dirty="0">
                <a:latin typeface="Carlito"/>
                <a:cs typeface="Carlito"/>
              </a:rPr>
              <a:t>Finding </a:t>
            </a:r>
            <a:r>
              <a:rPr sz="3200" dirty="0">
                <a:latin typeface="Carlito"/>
                <a:cs typeface="Carlito"/>
              </a:rPr>
              <a:t>the </a:t>
            </a:r>
            <a:r>
              <a:rPr sz="3200" spc="-5" dirty="0">
                <a:latin typeface="Carlito"/>
                <a:cs typeface="Carlito"/>
              </a:rPr>
              <a:t>optimum </a:t>
            </a:r>
            <a:r>
              <a:rPr sz="3200" spc="-10" dirty="0">
                <a:latin typeface="Carlito"/>
                <a:cs typeface="Carlito"/>
              </a:rPr>
              <a:t>level </a:t>
            </a:r>
            <a:r>
              <a:rPr sz="3200" spc="-5" dirty="0">
                <a:latin typeface="Carlito"/>
                <a:cs typeface="Carlito"/>
              </a:rPr>
              <a:t>of</a:t>
            </a:r>
            <a:r>
              <a:rPr sz="3200" spc="45" dirty="0">
                <a:latin typeface="Carlito"/>
                <a:cs typeface="Carlito"/>
              </a:rPr>
              <a:t> </a:t>
            </a:r>
            <a:r>
              <a:rPr sz="3200" spc="-5" dirty="0">
                <a:latin typeface="Carlito"/>
                <a:cs typeface="Carlito"/>
              </a:rPr>
              <a:t>output.</a:t>
            </a:r>
            <a:endParaRPr sz="3200" dirty="0">
              <a:latin typeface="Carlito"/>
              <a:cs typeface="Carlito"/>
            </a:endParaRPr>
          </a:p>
          <a:p>
            <a:pPr marL="441325" indent="-429259">
              <a:spcBef>
                <a:spcPts val="770"/>
              </a:spcBef>
              <a:buAutoNum type="alphaLcParenR"/>
              <a:tabLst>
                <a:tab pos="441959" algn="l"/>
              </a:tabLst>
            </a:pPr>
            <a:r>
              <a:rPr sz="3200" spc="-10" dirty="0">
                <a:latin typeface="Carlito"/>
                <a:cs typeface="Carlito"/>
              </a:rPr>
              <a:t>Determining </a:t>
            </a:r>
            <a:r>
              <a:rPr sz="3200" spc="-5" dirty="0">
                <a:latin typeface="Carlito"/>
                <a:cs typeface="Carlito"/>
              </a:rPr>
              <a:t>price </a:t>
            </a:r>
            <a:r>
              <a:rPr sz="3200" dirty="0">
                <a:latin typeface="Carlito"/>
                <a:cs typeface="Carlito"/>
              </a:rPr>
              <a:t>and </a:t>
            </a:r>
            <a:r>
              <a:rPr sz="3200" spc="-10" dirty="0">
                <a:latin typeface="Carlito"/>
                <a:cs typeface="Carlito"/>
              </a:rPr>
              <a:t>dealers;</a:t>
            </a:r>
            <a:r>
              <a:rPr sz="3200" spc="25" dirty="0">
                <a:latin typeface="Carlito"/>
                <a:cs typeface="Carlito"/>
              </a:rPr>
              <a:t> </a:t>
            </a:r>
            <a:r>
              <a:rPr sz="3200" spc="-10" dirty="0">
                <a:latin typeface="Carlito"/>
                <a:cs typeface="Carlito"/>
              </a:rPr>
              <a:t>margins.</a:t>
            </a:r>
            <a:endParaRPr sz="3200" dirty="0">
              <a:latin typeface="Carlito"/>
              <a:cs typeface="Carlito"/>
            </a:endParaRPr>
          </a:p>
          <a:p>
            <a:pPr marL="431165" indent="-419100">
              <a:spcBef>
                <a:spcPts val="770"/>
              </a:spcBef>
              <a:buAutoNum type="alphaLcParenR"/>
              <a:tabLst>
                <a:tab pos="431800" algn="l"/>
              </a:tabLst>
            </a:pPr>
            <a:r>
              <a:rPr sz="3200" spc="-10" dirty="0">
                <a:latin typeface="Carlito"/>
                <a:cs typeface="Carlito"/>
              </a:rPr>
              <a:t>Estimating </a:t>
            </a:r>
            <a:r>
              <a:rPr sz="3200" spc="-5" dirty="0">
                <a:latin typeface="Carlito"/>
                <a:cs typeface="Carlito"/>
              </a:rPr>
              <a:t>or </a:t>
            </a:r>
            <a:r>
              <a:rPr sz="3200" spc="-10" dirty="0">
                <a:latin typeface="Carlito"/>
                <a:cs typeface="Carlito"/>
              </a:rPr>
              <a:t>projecting </a:t>
            </a:r>
            <a:r>
              <a:rPr sz="3200" dirty="0">
                <a:latin typeface="Carlito"/>
                <a:cs typeface="Carlito"/>
              </a:rPr>
              <a:t>the </a:t>
            </a:r>
            <a:r>
              <a:rPr sz="3200" spc="-15" dirty="0">
                <a:latin typeface="Carlito"/>
                <a:cs typeface="Carlito"/>
              </a:rPr>
              <a:t>cost </a:t>
            </a:r>
            <a:r>
              <a:rPr sz="3200" spc="-5" dirty="0">
                <a:latin typeface="Carlito"/>
                <a:cs typeface="Carlito"/>
              </a:rPr>
              <a:t>of</a:t>
            </a:r>
            <a:r>
              <a:rPr sz="3200" spc="25" dirty="0">
                <a:latin typeface="Carlito"/>
                <a:cs typeface="Carlito"/>
              </a:rPr>
              <a:t> </a:t>
            </a:r>
            <a:r>
              <a:rPr sz="3200" spc="-15" dirty="0">
                <a:latin typeface="Carlito"/>
                <a:cs typeface="Carlito"/>
              </a:rPr>
              <a:t>operation.</a:t>
            </a:r>
            <a:endParaRPr sz="3200" dirty="0">
              <a:latin typeface="Carlito"/>
              <a:cs typeface="Carlito"/>
            </a:endParaRPr>
          </a:p>
        </p:txBody>
      </p:sp>
    </p:spTree>
    <p:extLst>
      <p:ext uri="{BB962C8B-B14F-4D97-AF65-F5344CB8AC3E}">
        <p14:creationId xmlns:p14="http://schemas.microsoft.com/office/powerpoint/2010/main" val="34143409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507946"/>
            <a:ext cx="6445630" cy="690574"/>
          </a:xfrm>
          <a:prstGeom prst="rect">
            <a:avLst/>
          </a:prstGeom>
        </p:spPr>
        <p:txBody>
          <a:bodyPr vert="horz" wrap="square" lIns="0" tIns="13335" rIns="0" bIns="0" rtlCol="0" anchor="ctr">
            <a:spAutoFit/>
          </a:bodyPr>
          <a:lstStyle/>
          <a:p>
            <a:pPr marL="12700">
              <a:lnSpc>
                <a:spcPct val="100000"/>
              </a:lnSpc>
              <a:spcBef>
                <a:spcPts val="105"/>
              </a:spcBef>
            </a:pPr>
            <a:r>
              <a:rPr lang="en-US" dirty="0">
                <a:latin typeface="Times New Roman"/>
                <a:cs typeface="Times New Roman"/>
              </a:rPr>
              <a:t>Long Run Cost Curve</a:t>
            </a:r>
            <a:endParaRPr dirty="0">
              <a:latin typeface="Times New Roman"/>
              <a:cs typeface="Times New Roman"/>
            </a:endParaRPr>
          </a:p>
        </p:txBody>
      </p:sp>
      <p:sp>
        <p:nvSpPr>
          <p:cNvPr id="3" name="object 3"/>
          <p:cNvSpPr txBox="1"/>
          <p:nvPr/>
        </p:nvSpPr>
        <p:spPr>
          <a:xfrm>
            <a:off x="2059940" y="1491654"/>
            <a:ext cx="7951470" cy="2757805"/>
          </a:xfrm>
          <a:prstGeom prst="rect">
            <a:avLst/>
          </a:prstGeom>
        </p:spPr>
        <p:txBody>
          <a:bodyPr vert="horz" wrap="square" lIns="0" tIns="110489" rIns="0" bIns="0" rtlCol="0">
            <a:spAutoFit/>
          </a:bodyPr>
          <a:lstStyle/>
          <a:p>
            <a:pPr marL="469265" indent="-457200">
              <a:spcBef>
                <a:spcPts val="869"/>
              </a:spcBef>
              <a:buSzPct val="96875"/>
              <a:buFont typeface="Arial" panose="020B0604020202020204" pitchFamily="34" charset="0"/>
              <a:buChar char="•"/>
              <a:tabLst>
                <a:tab pos="376555" algn="l"/>
              </a:tabLst>
            </a:pPr>
            <a:r>
              <a:rPr sz="3200" dirty="0">
                <a:latin typeface="Carlito"/>
              </a:rPr>
              <a:t>All costs are variable in the long run.</a:t>
            </a:r>
          </a:p>
          <a:p>
            <a:pPr marL="469265" marR="5080" indent="-457200">
              <a:spcBef>
                <a:spcPts val="770"/>
              </a:spcBef>
              <a:buSzPct val="96875"/>
              <a:buFont typeface="Arial" panose="020B0604020202020204" pitchFamily="34" charset="0"/>
              <a:buChar char="•"/>
              <a:tabLst>
                <a:tab pos="376555" algn="l"/>
              </a:tabLst>
            </a:pPr>
            <a:r>
              <a:rPr sz="3200" dirty="0">
                <a:latin typeface="Carlito"/>
              </a:rPr>
              <a:t>There are only average variable cost in  long run, since all factors are variable.</a:t>
            </a:r>
          </a:p>
          <a:p>
            <a:pPr marL="469265" marR="704215" indent="-457200">
              <a:spcBef>
                <a:spcPts val="770"/>
              </a:spcBef>
              <a:buSzPct val="96875"/>
              <a:buFont typeface="Arial" panose="020B0604020202020204" pitchFamily="34" charset="0"/>
              <a:buChar char="•"/>
              <a:tabLst>
                <a:tab pos="376555" algn="l"/>
              </a:tabLst>
            </a:pPr>
            <a:r>
              <a:rPr sz="3200" dirty="0">
                <a:latin typeface="Carlito"/>
              </a:rPr>
              <a:t>It is also called as planning curve or  envelope or scale curve.</a:t>
            </a:r>
          </a:p>
        </p:txBody>
      </p:sp>
    </p:spTree>
    <p:extLst>
      <p:ext uri="{BB962C8B-B14F-4D97-AF65-F5344CB8AC3E}">
        <p14:creationId xmlns:p14="http://schemas.microsoft.com/office/powerpoint/2010/main" val="640596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8439" y="535260"/>
            <a:ext cx="8118088" cy="518510"/>
          </a:xfrm>
          <a:prstGeom prst="rect">
            <a:avLst/>
          </a:prstGeom>
        </p:spPr>
        <p:txBody>
          <a:bodyPr vert="horz" wrap="square" lIns="0" tIns="12700" rIns="0" bIns="0" rtlCol="0" anchor="ctr">
            <a:spAutoFit/>
          </a:bodyPr>
          <a:lstStyle/>
          <a:p>
            <a:pPr marL="12700">
              <a:lnSpc>
                <a:spcPct val="100000"/>
              </a:lnSpc>
              <a:spcBef>
                <a:spcPts val="100"/>
              </a:spcBef>
            </a:pPr>
            <a:r>
              <a:rPr sz="3200" dirty="0">
                <a:latin typeface="Carlito"/>
                <a:ea typeface="+mn-ea"/>
                <a:cs typeface="+mn-cs"/>
              </a:rPr>
              <a:t>Production Rules for the Long Run</a:t>
            </a:r>
          </a:p>
        </p:txBody>
      </p:sp>
      <p:sp>
        <p:nvSpPr>
          <p:cNvPr id="3" name="object 3"/>
          <p:cNvSpPr txBox="1"/>
          <p:nvPr/>
        </p:nvSpPr>
        <p:spPr>
          <a:xfrm>
            <a:off x="591015" y="1159727"/>
            <a:ext cx="10861287" cy="3767826"/>
          </a:xfrm>
          <a:prstGeom prst="rect">
            <a:avLst/>
          </a:prstGeom>
        </p:spPr>
        <p:txBody>
          <a:bodyPr vert="horz" wrap="square" lIns="0" tIns="12700" rIns="0" bIns="0" rtlCol="0">
            <a:spAutoFit/>
          </a:bodyPr>
          <a:lstStyle/>
          <a:p>
            <a:pPr marL="12065">
              <a:spcBef>
                <a:spcPts val="770"/>
              </a:spcBef>
              <a:buSzPct val="96875"/>
              <a:tabLst>
                <a:tab pos="376555" algn="l"/>
              </a:tabLst>
            </a:pPr>
            <a:r>
              <a:rPr sz="3200" dirty="0">
                <a:latin typeface="Carlito"/>
              </a:rPr>
              <a:t>If selling price &gt; ATC (or TR &gt; TC):</a:t>
            </a:r>
          </a:p>
          <a:p>
            <a:pPr marL="469265" indent="-457200">
              <a:spcBef>
                <a:spcPts val="770"/>
              </a:spcBef>
              <a:buSzPct val="96875"/>
              <a:buFont typeface="Arial" panose="020B0604020202020204" pitchFamily="34" charset="0"/>
              <a:buChar char="•"/>
              <a:tabLst>
                <a:tab pos="376555" algn="l"/>
              </a:tabLst>
            </a:pPr>
            <a:r>
              <a:rPr sz="3200" dirty="0">
                <a:latin typeface="Carlito"/>
              </a:rPr>
              <a:t>Continue to produce.</a:t>
            </a:r>
          </a:p>
          <a:p>
            <a:pPr marL="469265" marR="5080" indent="-457200">
              <a:lnSpc>
                <a:spcPct val="80000"/>
              </a:lnSpc>
              <a:spcBef>
                <a:spcPts val="770"/>
              </a:spcBef>
              <a:buSzPct val="96875"/>
              <a:buFont typeface="Arial" panose="020B0604020202020204" pitchFamily="34" charset="0"/>
              <a:buChar char="•"/>
              <a:tabLst>
                <a:tab pos="376555" algn="l"/>
              </a:tabLst>
            </a:pPr>
            <a:r>
              <a:rPr sz="3200" dirty="0">
                <a:latin typeface="Carlito"/>
              </a:rPr>
              <a:t>Maximize profit by producing where MR =  MC.</a:t>
            </a:r>
          </a:p>
          <a:p>
            <a:pPr marL="12065">
              <a:spcBef>
                <a:spcPts val="770"/>
              </a:spcBef>
              <a:buSzPct val="96875"/>
              <a:tabLst>
                <a:tab pos="376555" algn="l"/>
              </a:tabLst>
            </a:pPr>
            <a:r>
              <a:rPr sz="3200" dirty="0">
                <a:latin typeface="Carlito"/>
              </a:rPr>
              <a:t>If selling price &lt; ATC (or TR &lt; TC):</a:t>
            </a:r>
          </a:p>
          <a:p>
            <a:pPr marL="469265" indent="-457200">
              <a:spcBef>
                <a:spcPts val="770"/>
              </a:spcBef>
              <a:buSzPct val="96875"/>
              <a:buFont typeface="Arial" panose="020B0604020202020204" pitchFamily="34" charset="0"/>
              <a:buChar char="•"/>
              <a:tabLst>
                <a:tab pos="376555" algn="l"/>
              </a:tabLst>
            </a:pPr>
            <a:r>
              <a:rPr sz="3200" dirty="0">
                <a:latin typeface="Carlito"/>
              </a:rPr>
              <a:t>There will be a continual loss.</a:t>
            </a:r>
          </a:p>
          <a:p>
            <a:pPr marL="469265" marR="851535" indent="-457200">
              <a:lnSpc>
                <a:spcPts val="2880"/>
              </a:lnSpc>
              <a:spcBef>
                <a:spcPts val="770"/>
              </a:spcBef>
              <a:buSzPct val="96875"/>
              <a:buFont typeface="Arial" panose="020B0604020202020204" pitchFamily="34" charset="0"/>
              <a:buChar char="•"/>
              <a:tabLst>
                <a:tab pos="376555" algn="l"/>
              </a:tabLst>
            </a:pPr>
            <a:r>
              <a:rPr sz="3200" dirty="0">
                <a:latin typeface="Carlito"/>
              </a:rPr>
              <a:t>Sell the fixed assets to eliminate fixed  costs.</a:t>
            </a:r>
          </a:p>
          <a:p>
            <a:pPr marL="469265" marR="1169035" indent="-457200">
              <a:lnSpc>
                <a:spcPct val="80000"/>
              </a:lnSpc>
              <a:spcBef>
                <a:spcPts val="770"/>
              </a:spcBef>
              <a:buSzPct val="96875"/>
              <a:buFont typeface="Arial" panose="020B0604020202020204" pitchFamily="34" charset="0"/>
              <a:buChar char="•"/>
              <a:tabLst>
                <a:tab pos="376555" algn="l"/>
              </a:tabLst>
            </a:pPr>
            <a:r>
              <a:rPr sz="3200" dirty="0">
                <a:latin typeface="Carlito"/>
              </a:rPr>
              <a:t>Reinvest money is a more profitable  alternative.</a:t>
            </a:r>
          </a:p>
        </p:txBody>
      </p:sp>
    </p:spTree>
    <p:extLst>
      <p:ext uri="{BB962C8B-B14F-4D97-AF65-F5344CB8AC3E}">
        <p14:creationId xmlns:p14="http://schemas.microsoft.com/office/powerpoint/2010/main" val="3778923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0" y="1"/>
            <a:ext cx="9144000" cy="68579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160525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66670" y="2394246"/>
            <a:ext cx="6207125" cy="689932"/>
          </a:xfrm>
          <a:prstGeom prst="rect">
            <a:avLst/>
          </a:prstGeom>
        </p:spPr>
        <p:txBody>
          <a:bodyPr vert="horz" wrap="square" lIns="0" tIns="12700" rIns="0" bIns="0" rtlCol="0" anchor="ctr">
            <a:spAutoFit/>
          </a:bodyPr>
          <a:lstStyle/>
          <a:p>
            <a:pPr marL="2099310" marR="5080" indent="-2087245">
              <a:lnSpc>
                <a:spcPct val="100000"/>
              </a:lnSpc>
              <a:spcBef>
                <a:spcPts val="100"/>
              </a:spcBef>
            </a:pPr>
            <a:r>
              <a:rPr b="1" spc="-25" dirty="0">
                <a:latin typeface="Carlito"/>
                <a:cs typeface="Carlito"/>
              </a:rPr>
              <a:t>Determinants </a:t>
            </a:r>
            <a:r>
              <a:rPr b="1" dirty="0">
                <a:latin typeface="Carlito"/>
                <a:cs typeface="Carlito"/>
              </a:rPr>
              <a:t>of  </a:t>
            </a:r>
            <a:r>
              <a:rPr b="1" spc="-20" dirty="0">
                <a:latin typeface="Carlito"/>
                <a:cs typeface="Carlito"/>
              </a:rPr>
              <a:t>Costs</a:t>
            </a:r>
          </a:p>
        </p:txBody>
      </p:sp>
    </p:spTree>
    <p:extLst>
      <p:ext uri="{BB962C8B-B14F-4D97-AF65-F5344CB8AC3E}">
        <p14:creationId xmlns:p14="http://schemas.microsoft.com/office/powerpoint/2010/main" val="1264921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98599" y="313436"/>
            <a:ext cx="6678295" cy="635000"/>
          </a:xfrm>
          <a:prstGeom prst="rect">
            <a:avLst/>
          </a:prstGeom>
        </p:spPr>
        <p:txBody>
          <a:bodyPr vert="horz" wrap="square" lIns="0" tIns="12065" rIns="0" bIns="0" rtlCol="0" anchor="ctr">
            <a:spAutoFit/>
          </a:bodyPr>
          <a:lstStyle/>
          <a:p>
            <a:pPr marL="12700">
              <a:lnSpc>
                <a:spcPct val="100000"/>
              </a:lnSpc>
              <a:spcBef>
                <a:spcPts val="95"/>
              </a:spcBef>
            </a:pPr>
            <a:r>
              <a:rPr sz="4000" spc="-35" dirty="0"/>
              <a:t>Factors </a:t>
            </a:r>
            <a:r>
              <a:rPr sz="4000" spc="-15" dirty="0"/>
              <a:t>determining </a:t>
            </a:r>
            <a:r>
              <a:rPr sz="4000" spc="-5" dirty="0"/>
              <a:t>the </a:t>
            </a:r>
            <a:r>
              <a:rPr sz="4000" spc="-30" dirty="0"/>
              <a:t>cost</a:t>
            </a:r>
            <a:r>
              <a:rPr sz="4000" spc="45" dirty="0"/>
              <a:t> </a:t>
            </a:r>
            <a:r>
              <a:rPr sz="4000" spc="-20" dirty="0"/>
              <a:t>are</a:t>
            </a:r>
            <a:endParaRPr sz="4000" dirty="0"/>
          </a:p>
        </p:txBody>
      </p:sp>
      <p:sp>
        <p:nvSpPr>
          <p:cNvPr id="3" name="object 3"/>
          <p:cNvSpPr txBox="1"/>
          <p:nvPr/>
        </p:nvSpPr>
        <p:spPr>
          <a:xfrm>
            <a:off x="858643" y="1237784"/>
            <a:ext cx="10247971" cy="3806554"/>
          </a:xfrm>
          <a:prstGeom prst="rect">
            <a:avLst/>
          </a:prstGeom>
        </p:spPr>
        <p:txBody>
          <a:bodyPr vert="horz" wrap="square" lIns="0" tIns="55244" rIns="0" bIns="0" rtlCol="0">
            <a:spAutoFit/>
          </a:bodyPr>
          <a:lstStyle/>
          <a:p>
            <a:pPr marL="469265" marR="5080" indent="-457200">
              <a:lnSpc>
                <a:spcPct val="80000"/>
              </a:lnSpc>
              <a:spcBef>
                <a:spcPts val="770"/>
              </a:spcBef>
              <a:buSzPct val="96875"/>
              <a:buFont typeface="Arial"/>
              <a:buChar char="•"/>
              <a:tabLst>
                <a:tab pos="376555" algn="l"/>
              </a:tabLst>
            </a:pPr>
            <a:r>
              <a:rPr sz="3200" b="1" dirty="0">
                <a:latin typeface="Times New Roman"/>
                <a:cs typeface="Times New Roman"/>
              </a:rPr>
              <a:t>Size of plant</a:t>
            </a:r>
            <a:r>
              <a:rPr sz="3200" dirty="0">
                <a:latin typeface="Times New Roman"/>
                <a:cs typeface="Times New Roman"/>
              </a:rPr>
              <a:t>: There is an inverse relationship  between size of plant and cost. As size of plant  increases, cost falls and vice versa.</a:t>
            </a:r>
          </a:p>
          <a:p>
            <a:pPr marL="469265" marR="5080" indent="-457200">
              <a:lnSpc>
                <a:spcPct val="80000"/>
              </a:lnSpc>
              <a:spcBef>
                <a:spcPts val="770"/>
              </a:spcBef>
              <a:buSzPct val="96875"/>
              <a:buFont typeface="Arial"/>
              <a:buChar char="•"/>
              <a:tabLst>
                <a:tab pos="376555" algn="l"/>
              </a:tabLst>
            </a:pPr>
            <a:r>
              <a:rPr sz="3200" b="1" dirty="0">
                <a:latin typeface="Times New Roman"/>
                <a:cs typeface="Times New Roman"/>
              </a:rPr>
              <a:t>Level of Output</a:t>
            </a:r>
            <a:r>
              <a:rPr sz="3200" dirty="0">
                <a:latin typeface="Times New Roman"/>
                <a:cs typeface="Times New Roman"/>
              </a:rPr>
              <a:t>: There is a direct relationship  between output level and cost. More the level of  output, more is the cost ( i. e., total cost) and vice  Versa.</a:t>
            </a:r>
          </a:p>
          <a:p>
            <a:pPr marL="469265" marR="5080" indent="-457200">
              <a:lnSpc>
                <a:spcPct val="80000"/>
              </a:lnSpc>
              <a:spcBef>
                <a:spcPts val="770"/>
              </a:spcBef>
              <a:buSzPct val="96875"/>
              <a:buFont typeface="Arial"/>
              <a:buChar char="•"/>
              <a:tabLst>
                <a:tab pos="376555" algn="l"/>
              </a:tabLst>
            </a:pPr>
            <a:r>
              <a:rPr sz="3200" b="1" dirty="0">
                <a:latin typeface="Times New Roman"/>
                <a:cs typeface="Times New Roman"/>
              </a:rPr>
              <a:t>Price of Inputs</a:t>
            </a:r>
            <a:r>
              <a:rPr sz="3200" dirty="0">
                <a:latin typeface="Times New Roman"/>
                <a:cs typeface="Times New Roman"/>
              </a:rPr>
              <a:t>: There is a relationship between  price of inputs and cost. As the price of inputs rises,  cost ruses and vice versa.</a:t>
            </a:r>
          </a:p>
        </p:txBody>
      </p:sp>
    </p:spTree>
    <p:extLst>
      <p:ext uri="{BB962C8B-B14F-4D97-AF65-F5344CB8AC3E}">
        <p14:creationId xmlns:p14="http://schemas.microsoft.com/office/powerpoint/2010/main" val="702065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69073" y="568712"/>
            <a:ext cx="10493298" cy="3951723"/>
          </a:xfrm>
          <a:prstGeom prst="rect">
            <a:avLst/>
          </a:prstGeom>
        </p:spPr>
        <p:txBody>
          <a:bodyPr vert="horz" wrap="square" lIns="0" tIns="12065" rIns="0" bIns="0" rtlCol="0">
            <a:spAutoFit/>
          </a:bodyPr>
          <a:lstStyle/>
          <a:p>
            <a:pPr marL="469900" marR="5080" indent="-457200">
              <a:spcBef>
                <a:spcPts val="95"/>
              </a:spcBef>
              <a:buFont typeface="Arial" panose="020B0604020202020204" pitchFamily="34" charset="0"/>
              <a:buChar char="•"/>
              <a:tabLst>
                <a:tab pos="506730" algn="l"/>
              </a:tabLst>
            </a:pPr>
            <a:r>
              <a:rPr lang="en-IN" sz="3200" b="1" dirty="0">
                <a:latin typeface="Times New Roman"/>
                <a:cs typeface="Times New Roman"/>
              </a:rPr>
              <a:t> State of technology: </a:t>
            </a:r>
            <a:r>
              <a:rPr lang="en-IN" sz="3200" dirty="0">
                <a:latin typeface="Times New Roman"/>
                <a:cs typeface="Times New Roman"/>
              </a:rPr>
              <a:t>More modern and upgraded  the technology implies lesser cost and vice versa.</a:t>
            </a:r>
          </a:p>
          <a:p>
            <a:pPr marL="457200" indent="-457200">
              <a:spcBef>
                <a:spcPts val="5"/>
              </a:spcBef>
              <a:buFont typeface="Arial" panose="020B0604020202020204" pitchFamily="34" charset="0"/>
              <a:buChar char="•"/>
            </a:pPr>
            <a:endParaRPr lang="en-IN" sz="3200" dirty="0">
              <a:latin typeface="Times New Roman"/>
              <a:cs typeface="Times New Roman"/>
            </a:endParaRPr>
          </a:p>
          <a:p>
            <a:pPr marL="469900" marR="30480" indent="-457200">
              <a:buFont typeface="Arial" panose="020B0604020202020204" pitchFamily="34" charset="0"/>
              <a:buChar char="•"/>
              <a:tabLst>
                <a:tab pos="496570" algn="l"/>
              </a:tabLst>
            </a:pPr>
            <a:r>
              <a:rPr lang="en-IN" sz="3200" b="1" dirty="0">
                <a:latin typeface="Times New Roman"/>
                <a:cs typeface="Times New Roman"/>
              </a:rPr>
              <a:t>Management and administrative efficiency:  </a:t>
            </a:r>
            <a:r>
              <a:rPr lang="en-IN" sz="3200" dirty="0">
                <a:latin typeface="Times New Roman"/>
                <a:cs typeface="Times New Roman"/>
              </a:rPr>
              <a:t>Efficiency and cost are inversely related. More the  efficiency in management and administration better  will be the product and less will be the cost. Cost will  case of inefficiencies in management and  administration.</a:t>
            </a:r>
          </a:p>
        </p:txBody>
      </p:sp>
    </p:spTree>
    <p:extLst>
      <p:ext uri="{BB962C8B-B14F-4D97-AF65-F5344CB8AC3E}">
        <p14:creationId xmlns:p14="http://schemas.microsoft.com/office/powerpoint/2010/main" val="1250801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8302" y="1447549"/>
            <a:ext cx="4616606" cy="689932"/>
          </a:xfrm>
          <a:prstGeom prst="rect">
            <a:avLst/>
          </a:prstGeom>
        </p:spPr>
        <p:txBody>
          <a:bodyPr vert="horz" wrap="square" lIns="0" tIns="12700" rIns="0" bIns="0" rtlCol="0" anchor="ctr">
            <a:spAutoFit/>
          </a:bodyPr>
          <a:lstStyle/>
          <a:p>
            <a:pPr marL="15240">
              <a:lnSpc>
                <a:spcPct val="100000"/>
              </a:lnSpc>
              <a:spcBef>
                <a:spcPts val="100"/>
              </a:spcBef>
            </a:pPr>
            <a:r>
              <a:rPr spc="-35" dirty="0"/>
              <a:t>Break-Even</a:t>
            </a:r>
            <a:r>
              <a:rPr spc="-50" dirty="0"/>
              <a:t> </a:t>
            </a:r>
            <a:r>
              <a:rPr spc="-15" dirty="0"/>
              <a:t>Analysis</a:t>
            </a:r>
          </a:p>
        </p:txBody>
      </p:sp>
    </p:spTree>
    <p:extLst>
      <p:ext uri="{BB962C8B-B14F-4D97-AF65-F5344CB8AC3E}">
        <p14:creationId xmlns:p14="http://schemas.microsoft.com/office/powerpoint/2010/main" val="39102454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27629" y="145491"/>
            <a:ext cx="6090285" cy="635000"/>
          </a:xfrm>
          <a:prstGeom prst="rect">
            <a:avLst/>
          </a:prstGeom>
        </p:spPr>
        <p:txBody>
          <a:bodyPr vert="horz" wrap="square" lIns="0" tIns="12065" rIns="0" bIns="0" rtlCol="0" anchor="ctr">
            <a:spAutoFit/>
          </a:bodyPr>
          <a:lstStyle/>
          <a:p>
            <a:pPr marL="12700">
              <a:lnSpc>
                <a:spcPct val="100000"/>
              </a:lnSpc>
              <a:spcBef>
                <a:spcPts val="95"/>
              </a:spcBef>
            </a:pPr>
            <a:r>
              <a:rPr sz="4000" spc="-5" dirty="0"/>
              <a:t> </a:t>
            </a:r>
            <a:r>
              <a:rPr lang="en-US" sz="4000" b="1" spc="-20" dirty="0"/>
              <a:t>B</a:t>
            </a:r>
            <a:r>
              <a:rPr sz="4000" b="1" spc="-20" dirty="0"/>
              <a:t>reak-even</a:t>
            </a:r>
            <a:r>
              <a:rPr sz="4000" b="1" spc="-30" dirty="0"/>
              <a:t> </a:t>
            </a:r>
            <a:r>
              <a:rPr sz="4000" b="1" spc="-10" dirty="0"/>
              <a:t>analysis</a:t>
            </a:r>
            <a:endParaRPr sz="4000" b="1" dirty="0"/>
          </a:p>
        </p:txBody>
      </p:sp>
      <p:sp>
        <p:nvSpPr>
          <p:cNvPr id="3" name="object 3"/>
          <p:cNvSpPr txBox="1"/>
          <p:nvPr/>
        </p:nvSpPr>
        <p:spPr>
          <a:xfrm>
            <a:off x="579863" y="780491"/>
            <a:ext cx="10928196" cy="3703834"/>
          </a:xfrm>
          <a:prstGeom prst="rect">
            <a:avLst/>
          </a:prstGeom>
        </p:spPr>
        <p:txBody>
          <a:bodyPr vert="horz" wrap="square" lIns="0" tIns="54610" rIns="0" bIns="0" rtlCol="0">
            <a:spAutoFit/>
          </a:bodyPr>
          <a:lstStyle/>
          <a:p>
            <a:pPr marL="355600" marR="5080" indent="-343535">
              <a:lnSpc>
                <a:spcPct val="90000"/>
              </a:lnSpc>
              <a:spcBef>
                <a:spcPts val="430"/>
              </a:spcBef>
              <a:buFont typeface="Arial"/>
              <a:buChar char="•"/>
              <a:tabLst>
                <a:tab pos="355600" algn="l"/>
                <a:tab pos="356235" algn="l"/>
              </a:tabLst>
            </a:pPr>
            <a:r>
              <a:rPr sz="2800" spc="-15" dirty="0">
                <a:latin typeface="Carlito"/>
                <a:cs typeface="Carlito"/>
              </a:rPr>
              <a:t>Break-even </a:t>
            </a:r>
            <a:r>
              <a:rPr sz="2800" spc="-10" dirty="0">
                <a:latin typeface="Carlito"/>
                <a:cs typeface="Carlito"/>
              </a:rPr>
              <a:t>analysis </a:t>
            </a:r>
            <a:r>
              <a:rPr sz="2800" spc="-5" dirty="0">
                <a:latin typeface="Carlito"/>
                <a:cs typeface="Carlito"/>
              </a:rPr>
              <a:t>or </a:t>
            </a:r>
            <a:r>
              <a:rPr sz="2800" spc="-10" dirty="0">
                <a:latin typeface="Carlito"/>
                <a:cs typeface="Carlito"/>
              </a:rPr>
              <a:t>what </a:t>
            </a:r>
            <a:r>
              <a:rPr sz="2800" spc="-5" dirty="0">
                <a:latin typeface="Carlito"/>
                <a:cs typeface="Carlito"/>
              </a:rPr>
              <a:t>is also </a:t>
            </a:r>
            <a:r>
              <a:rPr sz="2800" spc="-10" dirty="0">
                <a:latin typeface="Carlito"/>
                <a:cs typeface="Carlito"/>
              </a:rPr>
              <a:t>known </a:t>
            </a:r>
            <a:r>
              <a:rPr sz="2800" spc="-5" dirty="0">
                <a:latin typeface="Carlito"/>
                <a:cs typeface="Carlito"/>
              </a:rPr>
              <a:t>as </a:t>
            </a:r>
            <a:r>
              <a:rPr sz="2800" spc="-15" dirty="0">
                <a:latin typeface="Carlito"/>
                <a:cs typeface="Carlito"/>
              </a:rPr>
              <a:t>profit  </a:t>
            </a:r>
            <a:r>
              <a:rPr sz="2800" spc="-10" dirty="0">
                <a:latin typeface="Carlito"/>
                <a:cs typeface="Carlito"/>
              </a:rPr>
              <a:t>contribution analysis </a:t>
            </a:r>
            <a:r>
              <a:rPr sz="2800" spc="-5" dirty="0">
                <a:latin typeface="Carlito"/>
                <a:cs typeface="Carlito"/>
              </a:rPr>
              <a:t>is an </a:t>
            </a:r>
            <a:r>
              <a:rPr sz="2800" spc="-15" dirty="0">
                <a:latin typeface="Carlito"/>
                <a:cs typeface="Carlito"/>
              </a:rPr>
              <a:t>important </a:t>
            </a:r>
            <a:r>
              <a:rPr sz="2800" spc="-5" dirty="0">
                <a:latin typeface="Carlito"/>
                <a:cs typeface="Carlito"/>
              </a:rPr>
              <a:t>analytical  </a:t>
            </a:r>
            <a:r>
              <a:rPr sz="2800" spc="-10" dirty="0">
                <a:latin typeface="Carlito"/>
                <a:cs typeface="Carlito"/>
              </a:rPr>
              <a:t>technique used </a:t>
            </a:r>
            <a:r>
              <a:rPr sz="2800" spc="-20" dirty="0">
                <a:latin typeface="Carlito"/>
                <a:cs typeface="Carlito"/>
              </a:rPr>
              <a:t>to </a:t>
            </a:r>
            <a:r>
              <a:rPr sz="2800" spc="-15" dirty="0">
                <a:latin typeface="Carlito"/>
                <a:cs typeface="Carlito"/>
              </a:rPr>
              <a:t>study </a:t>
            </a:r>
            <a:r>
              <a:rPr sz="2800" spc="-5" dirty="0">
                <a:latin typeface="Carlito"/>
                <a:cs typeface="Carlito"/>
              </a:rPr>
              <a:t>the </a:t>
            </a:r>
            <a:r>
              <a:rPr sz="2800" spc="-15" dirty="0">
                <a:latin typeface="Carlito"/>
                <a:cs typeface="Carlito"/>
              </a:rPr>
              <a:t>relationship </a:t>
            </a:r>
            <a:r>
              <a:rPr sz="2800" spc="-10" dirty="0">
                <a:latin typeface="Carlito"/>
                <a:cs typeface="Carlito"/>
              </a:rPr>
              <a:t>between  </a:t>
            </a:r>
            <a:r>
              <a:rPr sz="2800" spc="-5" dirty="0">
                <a:latin typeface="Carlito"/>
                <a:cs typeface="Carlito"/>
              </a:rPr>
              <a:t>the </a:t>
            </a:r>
            <a:r>
              <a:rPr sz="2800" spc="-20" dirty="0">
                <a:latin typeface="Carlito"/>
                <a:cs typeface="Carlito"/>
              </a:rPr>
              <a:t>total </a:t>
            </a:r>
            <a:r>
              <a:rPr sz="2800" spc="-15" dirty="0">
                <a:latin typeface="Carlito"/>
                <a:cs typeface="Carlito"/>
              </a:rPr>
              <a:t>costs (TC), </a:t>
            </a:r>
            <a:r>
              <a:rPr sz="2800" spc="-60" dirty="0">
                <a:latin typeface="Carlito"/>
                <a:cs typeface="Carlito"/>
              </a:rPr>
              <a:t>Total </a:t>
            </a:r>
            <a:r>
              <a:rPr sz="2800" spc="-15" dirty="0">
                <a:latin typeface="Carlito"/>
                <a:cs typeface="Carlito"/>
              </a:rPr>
              <a:t>revenue </a:t>
            </a:r>
            <a:r>
              <a:rPr sz="2800" spc="-5" dirty="0">
                <a:latin typeface="Carlito"/>
                <a:cs typeface="Carlito"/>
              </a:rPr>
              <a:t>(TR) and </a:t>
            </a:r>
            <a:r>
              <a:rPr sz="2800" spc="-20" dirty="0">
                <a:latin typeface="Carlito"/>
                <a:cs typeface="Carlito"/>
              </a:rPr>
              <a:t>total  </a:t>
            </a:r>
            <a:r>
              <a:rPr sz="2800" spc="-15" dirty="0">
                <a:latin typeface="Carlito"/>
                <a:cs typeface="Carlito"/>
              </a:rPr>
              <a:t>profits </a:t>
            </a:r>
            <a:r>
              <a:rPr sz="2800" spc="-5" dirty="0">
                <a:latin typeface="Carlito"/>
                <a:cs typeface="Carlito"/>
              </a:rPr>
              <a:t>and losses </a:t>
            </a:r>
            <a:r>
              <a:rPr sz="2800" spc="-15" dirty="0">
                <a:latin typeface="Carlito"/>
                <a:cs typeface="Carlito"/>
              </a:rPr>
              <a:t>over </a:t>
            </a:r>
            <a:r>
              <a:rPr sz="2800" spc="-5" dirty="0">
                <a:latin typeface="Carlito"/>
                <a:cs typeface="Carlito"/>
              </a:rPr>
              <a:t>the whole </a:t>
            </a:r>
            <a:r>
              <a:rPr sz="2800" spc="-20" dirty="0">
                <a:latin typeface="Carlito"/>
                <a:cs typeface="Carlito"/>
              </a:rPr>
              <a:t>range </a:t>
            </a:r>
            <a:r>
              <a:rPr sz="2800" spc="-5" dirty="0">
                <a:latin typeface="Carlito"/>
                <a:cs typeface="Carlito"/>
              </a:rPr>
              <a:t>of </a:t>
            </a:r>
            <a:r>
              <a:rPr sz="2800" spc="-15" dirty="0">
                <a:latin typeface="Carlito"/>
                <a:cs typeface="Carlito"/>
              </a:rPr>
              <a:t>stipulated  </a:t>
            </a:r>
            <a:r>
              <a:rPr sz="2800" spc="-10" dirty="0">
                <a:latin typeface="Carlito"/>
                <a:cs typeface="Carlito"/>
              </a:rPr>
              <a:t>output.</a:t>
            </a:r>
            <a:endParaRPr sz="2800" dirty="0">
              <a:latin typeface="Carlito"/>
              <a:cs typeface="Carlito"/>
            </a:endParaRPr>
          </a:p>
          <a:p>
            <a:pPr>
              <a:spcBef>
                <a:spcPts val="35"/>
              </a:spcBef>
              <a:buFont typeface="Arial"/>
              <a:buChar char="•"/>
            </a:pPr>
            <a:endParaRPr sz="3550" dirty="0">
              <a:latin typeface="Carlito"/>
              <a:cs typeface="Carlito"/>
            </a:endParaRPr>
          </a:p>
          <a:p>
            <a:pPr marL="355600" marR="497205" indent="-343535">
              <a:lnSpc>
                <a:spcPct val="90000"/>
              </a:lnSpc>
              <a:buFont typeface="Arial"/>
              <a:buChar char="•"/>
              <a:tabLst>
                <a:tab pos="355600" algn="l"/>
                <a:tab pos="356235" algn="l"/>
              </a:tabLst>
            </a:pPr>
            <a:r>
              <a:rPr sz="2800" spc="-10" dirty="0">
                <a:latin typeface="Carlito"/>
                <a:cs typeface="Carlito"/>
              </a:rPr>
              <a:t>The </a:t>
            </a:r>
            <a:r>
              <a:rPr sz="2800" spc="-25" dirty="0">
                <a:latin typeface="Carlito"/>
                <a:cs typeface="Carlito"/>
              </a:rPr>
              <a:t>breakeven </a:t>
            </a:r>
            <a:r>
              <a:rPr sz="2800" spc="-10" dirty="0">
                <a:latin typeface="Carlito"/>
                <a:cs typeface="Carlito"/>
              </a:rPr>
              <a:t>analysis </a:t>
            </a:r>
            <a:r>
              <a:rPr sz="2800" spc="-5" dirty="0">
                <a:latin typeface="Carlito"/>
                <a:cs typeface="Carlito"/>
              </a:rPr>
              <a:t>is a </a:t>
            </a:r>
            <a:r>
              <a:rPr sz="2800" spc="-10" dirty="0">
                <a:latin typeface="Carlito"/>
                <a:cs typeface="Carlito"/>
              </a:rPr>
              <a:t>technique </a:t>
            </a:r>
            <a:r>
              <a:rPr sz="2800" spc="-5" dirty="0">
                <a:latin typeface="Carlito"/>
                <a:cs typeface="Carlito"/>
              </a:rPr>
              <a:t>of </a:t>
            </a:r>
            <a:r>
              <a:rPr sz="2800" spc="-15" dirty="0">
                <a:latin typeface="Carlito"/>
                <a:cs typeface="Carlito"/>
              </a:rPr>
              <a:t>having </a:t>
            </a:r>
            <a:r>
              <a:rPr sz="2800" spc="-5" dirty="0">
                <a:latin typeface="Carlito"/>
                <a:cs typeface="Carlito"/>
              </a:rPr>
              <a:t>a  </a:t>
            </a:r>
            <a:r>
              <a:rPr sz="2800" spc="-15" dirty="0">
                <a:latin typeface="Carlito"/>
                <a:cs typeface="Carlito"/>
              </a:rPr>
              <a:t>preview </a:t>
            </a:r>
            <a:r>
              <a:rPr sz="2800" spc="-5" dirty="0">
                <a:latin typeface="Carlito"/>
                <a:cs typeface="Carlito"/>
              </a:rPr>
              <a:t>of </a:t>
            </a:r>
            <a:r>
              <a:rPr sz="2800" spc="-15" dirty="0">
                <a:latin typeface="Carlito"/>
                <a:cs typeface="Carlito"/>
              </a:rPr>
              <a:t>profit prospects </a:t>
            </a:r>
            <a:r>
              <a:rPr sz="2800" spc="-5" dirty="0">
                <a:latin typeface="Carlito"/>
                <a:cs typeface="Carlito"/>
              </a:rPr>
              <a:t>and a </a:t>
            </a:r>
            <a:r>
              <a:rPr sz="2800" spc="-10" dirty="0">
                <a:latin typeface="Carlito"/>
                <a:cs typeface="Carlito"/>
              </a:rPr>
              <a:t>tool </a:t>
            </a:r>
            <a:r>
              <a:rPr sz="2800" spc="-5" dirty="0">
                <a:latin typeface="Carlito"/>
                <a:cs typeface="Carlito"/>
              </a:rPr>
              <a:t>of </a:t>
            </a:r>
            <a:r>
              <a:rPr sz="2800" spc="-15" dirty="0">
                <a:latin typeface="Carlito"/>
                <a:cs typeface="Carlito"/>
              </a:rPr>
              <a:t>profit  </a:t>
            </a:r>
            <a:r>
              <a:rPr sz="2800" spc="-10" dirty="0">
                <a:latin typeface="Carlito"/>
                <a:cs typeface="Carlito"/>
              </a:rPr>
              <a:t>planning. </a:t>
            </a:r>
            <a:r>
              <a:rPr sz="2800" spc="-5" dirty="0">
                <a:latin typeface="Carlito"/>
                <a:cs typeface="Carlito"/>
              </a:rPr>
              <a:t>It </a:t>
            </a:r>
            <a:r>
              <a:rPr sz="2800" spc="-20" dirty="0">
                <a:latin typeface="Carlito"/>
                <a:cs typeface="Carlito"/>
              </a:rPr>
              <a:t>integrates </a:t>
            </a:r>
            <a:r>
              <a:rPr sz="2800" spc="-5" dirty="0">
                <a:latin typeface="Carlito"/>
                <a:cs typeface="Carlito"/>
              </a:rPr>
              <a:t>the </a:t>
            </a:r>
            <a:r>
              <a:rPr sz="2800" spc="-20" dirty="0">
                <a:latin typeface="Carlito"/>
                <a:cs typeface="Carlito"/>
              </a:rPr>
              <a:t>cost </a:t>
            </a:r>
            <a:r>
              <a:rPr sz="2800" spc="-5" dirty="0">
                <a:latin typeface="Carlito"/>
                <a:cs typeface="Carlito"/>
              </a:rPr>
              <a:t>and </a:t>
            </a:r>
            <a:r>
              <a:rPr sz="2800" spc="-15" dirty="0">
                <a:latin typeface="Carlito"/>
                <a:cs typeface="Carlito"/>
              </a:rPr>
              <a:t>revenue  estimates </a:t>
            </a:r>
            <a:r>
              <a:rPr sz="2800" spc="-20" dirty="0">
                <a:latin typeface="Carlito"/>
                <a:cs typeface="Carlito"/>
              </a:rPr>
              <a:t>to </a:t>
            </a:r>
            <a:r>
              <a:rPr sz="2800" spc="-10" dirty="0">
                <a:latin typeface="Carlito"/>
                <a:cs typeface="Carlito"/>
              </a:rPr>
              <a:t>ascertain </a:t>
            </a:r>
            <a:r>
              <a:rPr sz="2800" spc="-5" dirty="0">
                <a:latin typeface="Carlito"/>
                <a:cs typeface="Carlito"/>
              </a:rPr>
              <a:t>the </a:t>
            </a:r>
            <a:r>
              <a:rPr sz="2800" spc="-15" dirty="0">
                <a:latin typeface="Carlito"/>
                <a:cs typeface="Carlito"/>
              </a:rPr>
              <a:t>profits </a:t>
            </a:r>
            <a:r>
              <a:rPr sz="2800" spc="-5" dirty="0">
                <a:latin typeface="Carlito"/>
                <a:cs typeface="Carlito"/>
              </a:rPr>
              <a:t>and losses  </a:t>
            </a:r>
            <a:r>
              <a:rPr sz="2800" spc="-10" dirty="0">
                <a:latin typeface="Carlito"/>
                <a:cs typeface="Carlito"/>
              </a:rPr>
              <a:t>associated </a:t>
            </a:r>
            <a:r>
              <a:rPr sz="2800" spc="-5" dirty="0">
                <a:latin typeface="Carlito"/>
                <a:cs typeface="Carlito"/>
              </a:rPr>
              <a:t>with </a:t>
            </a:r>
            <a:r>
              <a:rPr sz="2800" spc="-25" dirty="0">
                <a:latin typeface="Carlito"/>
                <a:cs typeface="Carlito"/>
              </a:rPr>
              <a:t>different </a:t>
            </a:r>
            <a:r>
              <a:rPr sz="2800" spc="-10" dirty="0">
                <a:latin typeface="Carlito"/>
                <a:cs typeface="Carlito"/>
              </a:rPr>
              <a:t>levels </a:t>
            </a:r>
            <a:r>
              <a:rPr sz="2800" spc="-5" dirty="0">
                <a:latin typeface="Carlito"/>
                <a:cs typeface="Carlito"/>
              </a:rPr>
              <a:t>of</a:t>
            </a:r>
            <a:r>
              <a:rPr sz="2800" spc="55" dirty="0">
                <a:latin typeface="Carlito"/>
                <a:cs typeface="Carlito"/>
              </a:rPr>
              <a:t> </a:t>
            </a:r>
            <a:r>
              <a:rPr sz="2800" spc="-10" dirty="0">
                <a:latin typeface="Carlito"/>
                <a:cs typeface="Carlito"/>
              </a:rPr>
              <a:t>output.</a:t>
            </a:r>
            <a:endParaRPr sz="2800" dirty="0">
              <a:latin typeface="Carlito"/>
              <a:cs typeface="Carlito"/>
            </a:endParaRPr>
          </a:p>
        </p:txBody>
      </p:sp>
    </p:spTree>
    <p:extLst>
      <p:ext uri="{BB962C8B-B14F-4D97-AF65-F5344CB8AC3E}">
        <p14:creationId xmlns:p14="http://schemas.microsoft.com/office/powerpoint/2010/main" val="6208626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07541" y="315213"/>
            <a:ext cx="8302625" cy="6085840"/>
          </a:xfrm>
          <a:prstGeom prst="rect">
            <a:avLst/>
          </a:prstGeom>
        </p:spPr>
        <p:txBody>
          <a:bodyPr vert="horz" wrap="square" lIns="0" tIns="12065" rIns="0" bIns="0" rtlCol="0">
            <a:spAutoFit/>
          </a:bodyPr>
          <a:lstStyle/>
          <a:p>
            <a:pPr marL="12700" marR="5080">
              <a:spcBef>
                <a:spcPts val="95"/>
              </a:spcBef>
            </a:pPr>
            <a:r>
              <a:rPr sz="2800" spc="-130" dirty="0">
                <a:latin typeface="Carlito"/>
                <a:cs typeface="Carlito"/>
              </a:rPr>
              <a:t>To </a:t>
            </a:r>
            <a:r>
              <a:rPr sz="2800" spc="-20" dirty="0">
                <a:latin typeface="Carlito"/>
                <a:cs typeface="Carlito"/>
              </a:rPr>
              <a:t>illustrate </a:t>
            </a:r>
            <a:r>
              <a:rPr sz="2800" spc="-5" dirty="0">
                <a:latin typeface="Carlito"/>
                <a:cs typeface="Carlito"/>
              </a:rPr>
              <a:t>the </a:t>
            </a:r>
            <a:r>
              <a:rPr sz="2800" spc="-15" dirty="0">
                <a:latin typeface="Carlito"/>
                <a:cs typeface="Carlito"/>
              </a:rPr>
              <a:t>break-even </a:t>
            </a:r>
            <a:r>
              <a:rPr sz="2800" spc="-10" dirty="0">
                <a:latin typeface="Carlito"/>
                <a:cs typeface="Carlito"/>
              </a:rPr>
              <a:t>analysis under linear </a:t>
            </a:r>
            <a:r>
              <a:rPr sz="2800" spc="-20" dirty="0">
                <a:latin typeface="Carlito"/>
                <a:cs typeface="Carlito"/>
              </a:rPr>
              <a:t>cost </a:t>
            </a:r>
            <a:r>
              <a:rPr sz="2800" spc="-5" dirty="0">
                <a:latin typeface="Carlito"/>
                <a:cs typeface="Carlito"/>
              </a:rPr>
              <a:t>and  </a:t>
            </a:r>
            <a:r>
              <a:rPr sz="2800" spc="-15" dirty="0">
                <a:latin typeface="Carlito"/>
                <a:cs typeface="Carlito"/>
              </a:rPr>
              <a:t>revenue </a:t>
            </a:r>
            <a:r>
              <a:rPr sz="2800" spc="-10" dirty="0">
                <a:latin typeface="Carlito"/>
                <a:cs typeface="Carlito"/>
              </a:rPr>
              <a:t>conditions, let </a:t>
            </a:r>
            <a:r>
              <a:rPr sz="2800" spc="-5" dirty="0">
                <a:latin typeface="Carlito"/>
                <a:cs typeface="Carlito"/>
              </a:rPr>
              <a:t>us assume </a:t>
            </a:r>
            <a:r>
              <a:rPr sz="2800" spc="-10" dirty="0">
                <a:latin typeface="Carlito"/>
                <a:cs typeface="Carlito"/>
              </a:rPr>
              <a:t>linear </a:t>
            </a:r>
            <a:r>
              <a:rPr sz="2800" spc="-20" dirty="0">
                <a:latin typeface="Carlito"/>
                <a:cs typeface="Carlito"/>
              </a:rPr>
              <a:t>cost </a:t>
            </a:r>
            <a:r>
              <a:rPr sz="2800" spc="-5" dirty="0">
                <a:latin typeface="Carlito"/>
                <a:cs typeface="Carlito"/>
              </a:rPr>
              <a:t>and </a:t>
            </a:r>
            <a:r>
              <a:rPr sz="2800" spc="-10" dirty="0">
                <a:latin typeface="Carlito"/>
                <a:cs typeface="Carlito"/>
              </a:rPr>
              <a:t>linear  </a:t>
            </a:r>
            <a:r>
              <a:rPr sz="2800" spc="-15" dirty="0">
                <a:latin typeface="Carlito"/>
                <a:cs typeface="Carlito"/>
              </a:rPr>
              <a:t>revenue </a:t>
            </a:r>
            <a:r>
              <a:rPr sz="2800" spc="-5" dirty="0">
                <a:latin typeface="Carlito"/>
                <a:cs typeface="Carlito"/>
              </a:rPr>
              <a:t>functions </a:t>
            </a:r>
            <a:r>
              <a:rPr sz="2800" spc="-20" dirty="0">
                <a:latin typeface="Carlito"/>
                <a:cs typeface="Carlito"/>
              </a:rPr>
              <a:t>are </a:t>
            </a:r>
            <a:r>
              <a:rPr sz="2800" spc="-10" dirty="0">
                <a:latin typeface="Carlito"/>
                <a:cs typeface="Carlito"/>
              </a:rPr>
              <a:t>given </a:t>
            </a:r>
            <a:r>
              <a:rPr sz="2800" spc="-5" dirty="0">
                <a:latin typeface="Carlito"/>
                <a:cs typeface="Carlito"/>
              </a:rPr>
              <a:t>as</a:t>
            </a:r>
            <a:r>
              <a:rPr sz="2800" spc="75" dirty="0">
                <a:latin typeface="Carlito"/>
                <a:cs typeface="Carlito"/>
              </a:rPr>
              <a:t> </a:t>
            </a:r>
            <a:r>
              <a:rPr sz="2800" spc="-20" dirty="0">
                <a:latin typeface="Carlito"/>
                <a:cs typeface="Carlito"/>
              </a:rPr>
              <a:t>follows.</a:t>
            </a:r>
            <a:endParaRPr sz="2800">
              <a:latin typeface="Carlito"/>
              <a:cs typeface="Carlito"/>
            </a:endParaRPr>
          </a:p>
          <a:p>
            <a:pPr>
              <a:spcBef>
                <a:spcPts val="5"/>
              </a:spcBef>
            </a:pPr>
            <a:endParaRPr sz="3300">
              <a:latin typeface="Carlito"/>
              <a:cs typeface="Carlito"/>
            </a:endParaRPr>
          </a:p>
          <a:p>
            <a:pPr marL="1088390" marR="1007110" indent="-5080">
              <a:lnSpc>
                <a:spcPct val="120000"/>
              </a:lnSpc>
            </a:pPr>
            <a:r>
              <a:rPr sz="2800" spc="-15" dirty="0">
                <a:latin typeface="Carlito"/>
                <a:cs typeface="Carlito"/>
              </a:rPr>
              <a:t>Cost </a:t>
            </a:r>
            <a:r>
              <a:rPr sz="2800" spc="-5" dirty="0">
                <a:latin typeface="Carlito"/>
                <a:cs typeface="Carlito"/>
              </a:rPr>
              <a:t>function: </a:t>
            </a:r>
            <a:r>
              <a:rPr sz="2800" spc="-30" dirty="0">
                <a:latin typeface="Carlito"/>
                <a:cs typeface="Carlito"/>
              </a:rPr>
              <a:t>TC </a:t>
            </a:r>
            <a:r>
              <a:rPr sz="2800" spc="-5" dirty="0">
                <a:latin typeface="Carlito"/>
                <a:cs typeface="Carlito"/>
              </a:rPr>
              <a:t>= 100 + 10 Q………..eq. </a:t>
            </a:r>
            <a:r>
              <a:rPr sz="2800" spc="-10" dirty="0">
                <a:latin typeface="Carlito"/>
                <a:cs typeface="Carlito"/>
              </a:rPr>
              <a:t>(1)  </a:t>
            </a:r>
            <a:r>
              <a:rPr sz="2800" spc="-15" dirty="0">
                <a:latin typeface="Carlito"/>
                <a:cs typeface="Carlito"/>
              </a:rPr>
              <a:t>Revenue </a:t>
            </a:r>
            <a:r>
              <a:rPr sz="2800" spc="-5" dirty="0">
                <a:latin typeface="Carlito"/>
                <a:cs typeface="Carlito"/>
              </a:rPr>
              <a:t>function: TR = 15 Q……..……eq.</a:t>
            </a:r>
            <a:r>
              <a:rPr sz="2800" spc="100" dirty="0">
                <a:latin typeface="Carlito"/>
                <a:cs typeface="Carlito"/>
              </a:rPr>
              <a:t> </a:t>
            </a:r>
            <a:r>
              <a:rPr sz="2800" spc="-10" dirty="0">
                <a:latin typeface="Carlito"/>
                <a:cs typeface="Carlito"/>
              </a:rPr>
              <a:t>(2)</a:t>
            </a:r>
            <a:endParaRPr sz="2800">
              <a:latin typeface="Carlito"/>
              <a:cs typeface="Carlito"/>
            </a:endParaRPr>
          </a:p>
          <a:p>
            <a:pPr>
              <a:spcBef>
                <a:spcPts val="5"/>
              </a:spcBef>
            </a:pPr>
            <a:endParaRPr sz="3850">
              <a:latin typeface="Carlito"/>
              <a:cs typeface="Carlito"/>
            </a:endParaRPr>
          </a:p>
          <a:p>
            <a:pPr marL="12700"/>
            <a:r>
              <a:rPr sz="2800" spc="-10" dirty="0">
                <a:latin typeface="Carlito"/>
                <a:cs typeface="Carlito"/>
              </a:rPr>
              <a:t>The </a:t>
            </a:r>
            <a:r>
              <a:rPr sz="2800" spc="-20" dirty="0">
                <a:latin typeface="Carlito"/>
                <a:cs typeface="Carlito"/>
              </a:rPr>
              <a:t>cost </a:t>
            </a:r>
            <a:r>
              <a:rPr sz="2800" spc="-5" dirty="0">
                <a:latin typeface="Carlito"/>
                <a:cs typeface="Carlito"/>
              </a:rPr>
              <a:t>function </a:t>
            </a:r>
            <a:r>
              <a:rPr sz="2800" spc="-10" dirty="0">
                <a:latin typeface="Carlito"/>
                <a:cs typeface="Carlito"/>
              </a:rPr>
              <a:t>given </a:t>
            </a:r>
            <a:r>
              <a:rPr sz="2800" spc="-5" dirty="0">
                <a:latin typeface="Carlito"/>
                <a:cs typeface="Carlito"/>
              </a:rPr>
              <a:t>in eq. (1)</a:t>
            </a:r>
            <a:r>
              <a:rPr sz="2800" spc="110" dirty="0">
                <a:latin typeface="Carlito"/>
                <a:cs typeface="Carlito"/>
              </a:rPr>
              <a:t> </a:t>
            </a:r>
            <a:r>
              <a:rPr sz="2800" spc="-10" dirty="0">
                <a:latin typeface="Carlito"/>
                <a:cs typeface="Carlito"/>
              </a:rPr>
              <a:t>=&gt;</a:t>
            </a:r>
            <a:endParaRPr sz="2800">
              <a:latin typeface="Carlito"/>
              <a:cs typeface="Carlito"/>
            </a:endParaRPr>
          </a:p>
          <a:p>
            <a:pPr marL="12700" marR="314960">
              <a:spcBef>
                <a:spcPts val="675"/>
              </a:spcBef>
              <a:tabLst>
                <a:tab pos="4157345" algn="l"/>
                <a:tab pos="4495165" algn="l"/>
              </a:tabLst>
            </a:pPr>
            <a:r>
              <a:rPr sz="2800" spc="-35" dirty="0">
                <a:latin typeface="Carlito"/>
                <a:cs typeface="Carlito"/>
              </a:rPr>
              <a:t>firm’s </a:t>
            </a:r>
            <a:r>
              <a:rPr sz="2800" spc="-15" dirty="0">
                <a:latin typeface="Carlito"/>
                <a:cs typeface="Carlito"/>
              </a:rPr>
              <a:t>TFC (total </a:t>
            </a:r>
            <a:r>
              <a:rPr sz="2800" spc="-20" dirty="0">
                <a:latin typeface="Carlito"/>
                <a:cs typeface="Carlito"/>
              </a:rPr>
              <a:t>fixed</a:t>
            </a:r>
            <a:r>
              <a:rPr sz="2800" spc="95" dirty="0">
                <a:latin typeface="Carlito"/>
                <a:cs typeface="Carlito"/>
              </a:rPr>
              <a:t> </a:t>
            </a:r>
            <a:r>
              <a:rPr sz="2800" spc="-15" dirty="0">
                <a:latin typeface="Carlito"/>
                <a:cs typeface="Carlito"/>
              </a:rPr>
              <a:t>cost)</a:t>
            </a:r>
            <a:r>
              <a:rPr sz="2800" spc="20" dirty="0">
                <a:latin typeface="Carlito"/>
                <a:cs typeface="Carlito"/>
              </a:rPr>
              <a:t> </a:t>
            </a:r>
            <a:r>
              <a:rPr sz="2800" spc="-5" dirty="0">
                <a:latin typeface="Carlito"/>
                <a:cs typeface="Carlito"/>
              </a:rPr>
              <a:t>=		100 and its </a:t>
            </a:r>
            <a:r>
              <a:rPr sz="2800" spc="-10" dirty="0">
                <a:latin typeface="Carlito"/>
                <a:cs typeface="Carlito"/>
              </a:rPr>
              <a:t>variable </a:t>
            </a:r>
            <a:r>
              <a:rPr sz="2800" spc="-20" dirty="0">
                <a:latin typeface="Carlito"/>
                <a:cs typeface="Carlito"/>
              </a:rPr>
              <a:t>cost  </a:t>
            </a:r>
            <a:r>
              <a:rPr sz="2800" spc="-10" dirty="0">
                <a:latin typeface="Carlito"/>
                <a:cs typeface="Carlito"/>
              </a:rPr>
              <a:t>varies </a:t>
            </a:r>
            <a:r>
              <a:rPr sz="2800" spc="-15" dirty="0">
                <a:latin typeface="Carlito"/>
                <a:cs typeface="Carlito"/>
              </a:rPr>
              <a:t>at </a:t>
            </a:r>
            <a:r>
              <a:rPr sz="2800" spc="-5" dirty="0">
                <a:latin typeface="Carlito"/>
                <a:cs typeface="Carlito"/>
              </a:rPr>
              <a:t>a </a:t>
            </a:r>
            <a:r>
              <a:rPr sz="2800" spc="-20" dirty="0">
                <a:latin typeface="Carlito"/>
                <a:cs typeface="Carlito"/>
              </a:rPr>
              <a:t>constant</a:t>
            </a:r>
            <a:r>
              <a:rPr sz="2800" spc="65" dirty="0">
                <a:latin typeface="Carlito"/>
                <a:cs typeface="Carlito"/>
              </a:rPr>
              <a:t> </a:t>
            </a:r>
            <a:r>
              <a:rPr sz="2800" spc="-30" dirty="0">
                <a:latin typeface="Carlito"/>
                <a:cs typeface="Carlito"/>
              </a:rPr>
              <a:t>rate</a:t>
            </a:r>
            <a:r>
              <a:rPr sz="2800" spc="-5" dirty="0">
                <a:latin typeface="Carlito"/>
                <a:cs typeface="Carlito"/>
              </a:rPr>
              <a:t> of	10 per </a:t>
            </a:r>
            <a:r>
              <a:rPr sz="2800" spc="-10" dirty="0">
                <a:latin typeface="Carlito"/>
                <a:cs typeface="Carlito"/>
              </a:rPr>
              <a:t>unit </a:t>
            </a:r>
            <a:r>
              <a:rPr sz="2800" spc="-5" dirty="0">
                <a:latin typeface="Carlito"/>
                <a:cs typeface="Carlito"/>
              </a:rPr>
              <a:t>in </a:t>
            </a:r>
            <a:r>
              <a:rPr sz="2800" spc="-10" dirty="0">
                <a:latin typeface="Carlito"/>
                <a:cs typeface="Carlito"/>
              </a:rPr>
              <a:t>response </a:t>
            </a:r>
            <a:r>
              <a:rPr sz="2800" spc="-20" dirty="0">
                <a:latin typeface="Carlito"/>
                <a:cs typeface="Carlito"/>
              </a:rPr>
              <a:t>to  </a:t>
            </a:r>
            <a:r>
              <a:rPr sz="2800" spc="-10" dirty="0">
                <a:latin typeface="Carlito"/>
                <a:cs typeface="Carlito"/>
              </a:rPr>
              <a:t>increase </a:t>
            </a:r>
            <a:r>
              <a:rPr sz="2800" spc="-5" dirty="0">
                <a:latin typeface="Carlito"/>
                <a:cs typeface="Carlito"/>
              </a:rPr>
              <a:t>in </a:t>
            </a:r>
            <a:r>
              <a:rPr sz="2800" spc="-10" dirty="0">
                <a:latin typeface="Carlito"/>
                <a:cs typeface="Carlito"/>
              </a:rPr>
              <a:t>output. The </a:t>
            </a:r>
            <a:r>
              <a:rPr sz="2800" spc="-15" dirty="0">
                <a:latin typeface="Carlito"/>
                <a:cs typeface="Carlito"/>
              </a:rPr>
              <a:t>revenue </a:t>
            </a:r>
            <a:r>
              <a:rPr sz="2800" spc="-5" dirty="0">
                <a:latin typeface="Carlito"/>
                <a:cs typeface="Carlito"/>
              </a:rPr>
              <a:t>function </a:t>
            </a:r>
            <a:r>
              <a:rPr sz="2800" spc="-10" dirty="0">
                <a:latin typeface="Carlito"/>
                <a:cs typeface="Carlito"/>
              </a:rPr>
              <a:t>given </a:t>
            </a:r>
            <a:r>
              <a:rPr sz="2800" spc="-5" dirty="0">
                <a:latin typeface="Carlito"/>
                <a:cs typeface="Carlito"/>
              </a:rPr>
              <a:t>in</a:t>
            </a:r>
            <a:r>
              <a:rPr sz="2800" spc="155" dirty="0">
                <a:latin typeface="Carlito"/>
                <a:cs typeface="Carlito"/>
              </a:rPr>
              <a:t> </a:t>
            </a:r>
            <a:r>
              <a:rPr sz="2800" spc="-10" dirty="0">
                <a:latin typeface="Carlito"/>
                <a:cs typeface="Carlito"/>
              </a:rPr>
              <a:t>fig.</a:t>
            </a:r>
            <a:endParaRPr sz="2800">
              <a:latin typeface="Carlito"/>
              <a:cs typeface="Carlito"/>
            </a:endParaRPr>
          </a:p>
          <a:p>
            <a:pPr marL="12700" marR="559435">
              <a:tabLst>
                <a:tab pos="1723389" algn="l"/>
              </a:tabLst>
            </a:pPr>
            <a:r>
              <a:rPr sz="2800" spc="-10" dirty="0">
                <a:latin typeface="Carlito"/>
                <a:cs typeface="Carlito"/>
              </a:rPr>
              <a:t>implies that price </a:t>
            </a:r>
            <a:r>
              <a:rPr sz="2800" spc="-25" dirty="0">
                <a:latin typeface="Carlito"/>
                <a:cs typeface="Carlito"/>
              </a:rPr>
              <a:t>for </a:t>
            </a:r>
            <a:r>
              <a:rPr sz="2800" spc="-5" dirty="0">
                <a:latin typeface="Carlito"/>
                <a:cs typeface="Carlito"/>
              </a:rPr>
              <a:t>the </a:t>
            </a:r>
            <a:r>
              <a:rPr sz="2800" spc="-35" dirty="0">
                <a:latin typeface="Carlito"/>
                <a:cs typeface="Carlito"/>
              </a:rPr>
              <a:t>firm’s </a:t>
            </a:r>
            <a:r>
              <a:rPr sz="2800" spc="-15" dirty="0">
                <a:latin typeface="Carlito"/>
                <a:cs typeface="Carlito"/>
              </a:rPr>
              <a:t>product </a:t>
            </a:r>
            <a:r>
              <a:rPr sz="2800" spc="-5" dirty="0">
                <a:latin typeface="Carlito"/>
                <a:cs typeface="Carlito"/>
              </a:rPr>
              <a:t>is </a:t>
            </a:r>
            <a:r>
              <a:rPr sz="2800" spc="-10" dirty="0">
                <a:latin typeface="Carlito"/>
                <a:cs typeface="Carlito"/>
              </a:rPr>
              <a:t>given </a:t>
            </a:r>
            <a:r>
              <a:rPr sz="2800" spc="-5" dirty="0">
                <a:latin typeface="Carlito"/>
                <a:cs typeface="Carlito"/>
              </a:rPr>
              <a:t>in the  </a:t>
            </a:r>
            <a:r>
              <a:rPr sz="2800" spc="-20" dirty="0">
                <a:latin typeface="Carlito"/>
                <a:cs typeface="Carlito"/>
              </a:rPr>
              <a:t>market</a:t>
            </a:r>
            <a:r>
              <a:rPr sz="2800" dirty="0">
                <a:latin typeface="Carlito"/>
                <a:cs typeface="Carlito"/>
              </a:rPr>
              <a:t> </a:t>
            </a:r>
            <a:r>
              <a:rPr sz="2800" spc="-15" dirty="0">
                <a:latin typeface="Carlito"/>
                <a:cs typeface="Carlito"/>
              </a:rPr>
              <a:t>at	</a:t>
            </a:r>
            <a:r>
              <a:rPr sz="2800" spc="-5" dirty="0">
                <a:latin typeface="Carlito"/>
                <a:cs typeface="Carlito"/>
              </a:rPr>
              <a:t>15 per </a:t>
            </a:r>
            <a:r>
              <a:rPr sz="2800" spc="-10" dirty="0">
                <a:latin typeface="Carlito"/>
                <a:cs typeface="Carlito"/>
              </a:rPr>
              <a:t>unit </a:t>
            </a:r>
            <a:r>
              <a:rPr sz="2800" spc="-5" dirty="0">
                <a:latin typeface="Carlito"/>
                <a:cs typeface="Carlito"/>
              </a:rPr>
              <a:t>of</a:t>
            </a:r>
            <a:r>
              <a:rPr sz="2800" spc="40" dirty="0">
                <a:latin typeface="Carlito"/>
                <a:cs typeface="Carlito"/>
              </a:rPr>
              <a:t> </a:t>
            </a:r>
            <a:r>
              <a:rPr sz="2800" spc="-10" dirty="0">
                <a:latin typeface="Carlito"/>
                <a:cs typeface="Carlito"/>
              </a:rPr>
              <a:t>sale.</a:t>
            </a:r>
            <a:endParaRPr sz="2800">
              <a:latin typeface="Carlito"/>
              <a:cs typeface="Carlito"/>
            </a:endParaRPr>
          </a:p>
        </p:txBody>
      </p:sp>
      <p:sp>
        <p:nvSpPr>
          <p:cNvPr id="3" name="object 3"/>
          <p:cNvSpPr/>
          <p:nvPr/>
        </p:nvSpPr>
        <p:spPr>
          <a:xfrm>
            <a:off x="3429000" y="6076188"/>
            <a:ext cx="228600" cy="288036"/>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867400" y="4800600"/>
            <a:ext cx="228600" cy="288036"/>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6172200" y="4340352"/>
            <a:ext cx="228600" cy="288036"/>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96929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974592" y="1671638"/>
            <a:ext cx="5269230" cy="3789045"/>
            <a:chOff x="2450592" y="1671637"/>
            <a:chExt cx="5269230" cy="3789045"/>
          </a:xfrm>
        </p:grpSpPr>
        <p:sp>
          <p:nvSpPr>
            <p:cNvPr id="3" name="object 3"/>
            <p:cNvSpPr/>
            <p:nvPr/>
          </p:nvSpPr>
          <p:spPr>
            <a:xfrm>
              <a:off x="2481072" y="1676400"/>
              <a:ext cx="5233670" cy="3778250"/>
            </a:xfrm>
            <a:custGeom>
              <a:avLst/>
              <a:gdLst/>
              <a:ahLst/>
              <a:cxnLst/>
              <a:rect l="l" t="t" r="r" b="b"/>
              <a:pathLst>
                <a:path w="5233670" h="3778250">
                  <a:moveTo>
                    <a:pt x="0" y="0"/>
                  </a:moveTo>
                  <a:lnTo>
                    <a:pt x="33527" y="3764279"/>
                  </a:lnTo>
                </a:path>
                <a:path w="5233670" h="3778250">
                  <a:moveTo>
                    <a:pt x="44195" y="3777996"/>
                  </a:moveTo>
                  <a:lnTo>
                    <a:pt x="5233416" y="3764279"/>
                  </a:lnTo>
                </a:path>
              </a:pathLst>
            </a:custGeom>
            <a:ln w="9144">
              <a:solidFill>
                <a:srgbClr val="000000"/>
              </a:solidFill>
            </a:ln>
          </p:spPr>
          <p:txBody>
            <a:bodyPr wrap="square" lIns="0" tIns="0" rIns="0" bIns="0" rtlCol="0"/>
            <a:lstStyle/>
            <a:p>
              <a:endParaRPr/>
            </a:p>
          </p:txBody>
        </p:sp>
        <p:sp>
          <p:nvSpPr>
            <p:cNvPr id="4" name="object 4"/>
            <p:cNvSpPr/>
            <p:nvPr/>
          </p:nvSpPr>
          <p:spPr>
            <a:xfrm>
              <a:off x="2450592" y="3073908"/>
              <a:ext cx="4082796" cy="199948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2498598" y="3109722"/>
              <a:ext cx="3979545" cy="1889760"/>
            </a:xfrm>
            <a:custGeom>
              <a:avLst/>
              <a:gdLst/>
              <a:ahLst/>
              <a:cxnLst/>
              <a:rect l="l" t="t" r="r" b="b"/>
              <a:pathLst>
                <a:path w="3979545" h="1889760">
                  <a:moveTo>
                    <a:pt x="0" y="1889759"/>
                  </a:moveTo>
                  <a:lnTo>
                    <a:pt x="3979164" y="0"/>
                  </a:lnTo>
                </a:path>
              </a:pathLst>
            </a:custGeom>
            <a:ln w="25908">
              <a:solidFill>
                <a:srgbClr val="4F81BC"/>
              </a:solidFill>
            </a:ln>
          </p:spPr>
          <p:txBody>
            <a:bodyPr wrap="square" lIns="0" tIns="0" rIns="0" bIns="0" rtlCol="0"/>
            <a:lstStyle/>
            <a:p>
              <a:endParaRPr/>
            </a:p>
          </p:txBody>
        </p:sp>
        <p:sp>
          <p:nvSpPr>
            <p:cNvPr id="6" name="object 6"/>
            <p:cNvSpPr/>
            <p:nvPr/>
          </p:nvSpPr>
          <p:spPr>
            <a:xfrm>
              <a:off x="2512314" y="2480309"/>
              <a:ext cx="4048125" cy="2961640"/>
            </a:xfrm>
            <a:custGeom>
              <a:avLst/>
              <a:gdLst/>
              <a:ahLst/>
              <a:cxnLst/>
              <a:rect l="l" t="t" r="r" b="b"/>
              <a:pathLst>
                <a:path w="4048125" h="2961640">
                  <a:moveTo>
                    <a:pt x="0" y="2961131"/>
                  </a:moveTo>
                  <a:lnTo>
                    <a:pt x="4047743" y="0"/>
                  </a:lnTo>
                </a:path>
              </a:pathLst>
            </a:custGeom>
            <a:ln w="38100">
              <a:solidFill>
                <a:srgbClr val="C0504D"/>
              </a:solidFill>
            </a:ln>
          </p:spPr>
          <p:txBody>
            <a:bodyPr wrap="square" lIns="0" tIns="0" rIns="0" bIns="0" rtlCol="0"/>
            <a:lstStyle/>
            <a:p>
              <a:endParaRPr/>
            </a:p>
          </p:txBody>
        </p:sp>
      </p:grpSp>
      <p:sp>
        <p:nvSpPr>
          <p:cNvPr id="7" name="object 7"/>
          <p:cNvSpPr txBox="1"/>
          <p:nvPr/>
        </p:nvSpPr>
        <p:spPr>
          <a:xfrm>
            <a:off x="8108696" y="2076958"/>
            <a:ext cx="414655" cy="391160"/>
          </a:xfrm>
          <a:prstGeom prst="rect">
            <a:avLst/>
          </a:prstGeom>
        </p:spPr>
        <p:txBody>
          <a:bodyPr vert="horz" wrap="square" lIns="0" tIns="12700" rIns="0" bIns="0" rtlCol="0">
            <a:spAutoFit/>
          </a:bodyPr>
          <a:lstStyle/>
          <a:p>
            <a:pPr marL="12700">
              <a:spcBef>
                <a:spcPts val="100"/>
              </a:spcBef>
            </a:pPr>
            <a:r>
              <a:rPr sz="2400" spc="-5" dirty="0">
                <a:latin typeface="Times New Roman"/>
                <a:cs typeface="Times New Roman"/>
              </a:rPr>
              <a:t>TR</a:t>
            </a:r>
            <a:endParaRPr sz="2400">
              <a:latin typeface="Times New Roman"/>
              <a:cs typeface="Times New Roman"/>
            </a:endParaRPr>
          </a:p>
        </p:txBody>
      </p:sp>
      <p:sp>
        <p:nvSpPr>
          <p:cNvPr id="8" name="object 8"/>
          <p:cNvSpPr txBox="1"/>
          <p:nvPr/>
        </p:nvSpPr>
        <p:spPr>
          <a:xfrm>
            <a:off x="8081010" y="2859151"/>
            <a:ext cx="414655" cy="391160"/>
          </a:xfrm>
          <a:prstGeom prst="rect">
            <a:avLst/>
          </a:prstGeom>
        </p:spPr>
        <p:txBody>
          <a:bodyPr vert="horz" wrap="square" lIns="0" tIns="12700" rIns="0" bIns="0" rtlCol="0">
            <a:spAutoFit/>
          </a:bodyPr>
          <a:lstStyle/>
          <a:p>
            <a:pPr marL="12700">
              <a:spcBef>
                <a:spcPts val="100"/>
              </a:spcBef>
            </a:pPr>
            <a:r>
              <a:rPr sz="2400" spc="-5" dirty="0">
                <a:latin typeface="Times New Roman"/>
                <a:cs typeface="Times New Roman"/>
              </a:rPr>
              <a:t>TC</a:t>
            </a:r>
            <a:endParaRPr sz="2400">
              <a:latin typeface="Times New Roman"/>
              <a:cs typeface="Times New Roman"/>
            </a:endParaRPr>
          </a:p>
        </p:txBody>
      </p:sp>
      <p:sp>
        <p:nvSpPr>
          <p:cNvPr id="9" name="object 9"/>
          <p:cNvSpPr txBox="1"/>
          <p:nvPr/>
        </p:nvSpPr>
        <p:spPr>
          <a:xfrm>
            <a:off x="4437634" y="3572003"/>
            <a:ext cx="941069" cy="574675"/>
          </a:xfrm>
          <a:prstGeom prst="rect">
            <a:avLst/>
          </a:prstGeom>
        </p:spPr>
        <p:txBody>
          <a:bodyPr vert="horz" wrap="square" lIns="0" tIns="12700" rIns="0" bIns="0" rtlCol="0">
            <a:spAutoFit/>
          </a:bodyPr>
          <a:lstStyle/>
          <a:p>
            <a:pPr algn="ctr">
              <a:spcBef>
                <a:spcPts val="100"/>
              </a:spcBef>
            </a:pPr>
            <a:r>
              <a:rPr spc="-5" dirty="0">
                <a:latin typeface="Times New Roman"/>
                <a:cs typeface="Times New Roman"/>
              </a:rPr>
              <a:t>Oper</a:t>
            </a:r>
            <a:r>
              <a:rPr dirty="0">
                <a:latin typeface="Times New Roman"/>
                <a:cs typeface="Times New Roman"/>
              </a:rPr>
              <a:t>at</a:t>
            </a:r>
            <a:r>
              <a:rPr spc="5" dirty="0">
                <a:latin typeface="Times New Roman"/>
                <a:cs typeface="Times New Roman"/>
              </a:rPr>
              <a:t>i</a:t>
            </a:r>
            <a:r>
              <a:rPr spc="-5" dirty="0">
                <a:latin typeface="Times New Roman"/>
                <a:cs typeface="Times New Roman"/>
              </a:rPr>
              <a:t>ng</a:t>
            </a:r>
            <a:endParaRPr>
              <a:latin typeface="Times New Roman"/>
              <a:cs typeface="Times New Roman"/>
            </a:endParaRPr>
          </a:p>
          <a:p>
            <a:pPr marL="1270" algn="ctr"/>
            <a:r>
              <a:rPr dirty="0">
                <a:latin typeface="Times New Roman"/>
                <a:cs typeface="Times New Roman"/>
              </a:rPr>
              <a:t>Loss</a:t>
            </a:r>
            <a:endParaRPr>
              <a:latin typeface="Times New Roman"/>
              <a:cs typeface="Times New Roman"/>
            </a:endParaRPr>
          </a:p>
        </p:txBody>
      </p:sp>
      <p:grpSp>
        <p:nvGrpSpPr>
          <p:cNvPr id="10" name="object 10"/>
          <p:cNvGrpSpPr/>
          <p:nvPr/>
        </p:nvGrpSpPr>
        <p:grpSpPr>
          <a:xfrm>
            <a:off x="5557965" y="3659060"/>
            <a:ext cx="330835" cy="393700"/>
            <a:chOff x="4033964" y="3659060"/>
            <a:chExt cx="330835" cy="393700"/>
          </a:xfrm>
        </p:grpSpPr>
        <p:sp>
          <p:nvSpPr>
            <p:cNvPr id="11" name="object 11"/>
            <p:cNvSpPr/>
            <p:nvPr/>
          </p:nvSpPr>
          <p:spPr>
            <a:xfrm>
              <a:off x="4046982" y="3672077"/>
              <a:ext cx="304800" cy="367665"/>
            </a:xfrm>
            <a:custGeom>
              <a:avLst/>
              <a:gdLst/>
              <a:ahLst/>
              <a:cxnLst/>
              <a:rect l="l" t="t" r="r" b="b"/>
              <a:pathLst>
                <a:path w="304800" h="367664">
                  <a:moveTo>
                    <a:pt x="304800" y="0"/>
                  </a:moveTo>
                  <a:lnTo>
                    <a:pt x="0" y="0"/>
                  </a:lnTo>
                  <a:lnTo>
                    <a:pt x="0" y="367284"/>
                  </a:lnTo>
                  <a:lnTo>
                    <a:pt x="304800" y="367284"/>
                  </a:lnTo>
                  <a:lnTo>
                    <a:pt x="304800" y="0"/>
                  </a:lnTo>
                  <a:close/>
                </a:path>
              </a:pathLst>
            </a:custGeom>
            <a:solidFill>
              <a:srgbClr val="FFFFFF"/>
            </a:solidFill>
          </p:spPr>
          <p:txBody>
            <a:bodyPr wrap="square" lIns="0" tIns="0" rIns="0" bIns="0" rtlCol="0"/>
            <a:lstStyle/>
            <a:p>
              <a:endParaRPr/>
            </a:p>
          </p:txBody>
        </p:sp>
        <p:sp>
          <p:nvSpPr>
            <p:cNvPr id="12" name="object 12"/>
            <p:cNvSpPr/>
            <p:nvPr/>
          </p:nvSpPr>
          <p:spPr>
            <a:xfrm>
              <a:off x="4046982" y="3672077"/>
              <a:ext cx="304800" cy="367665"/>
            </a:xfrm>
            <a:custGeom>
              <a:avLst/>
              <a:gdLst/>
              <a:ahLst/>
              <a:cxnLst/>
              <a:rect l="l" t="t" r="r" b="b"/>
              <a:pathLst>
                <a:path w="304800" h="367664">
                  <a:moveTo>
                    <a:pt x="0" y="367284"/>
                  </a:moveTo>
                  <a:lnTo>
                    <a:pt x="304800" y="367284"/>
                  </a:lnTo>
                  <a:lnTo>
                    <a:pt x="304800" y="0"/>
                  </a:lnTo>
                  <a:lnTo>
                    <a:pt x="0" y="0"/>
                  </a:lnTo>
                  <a:lnTo>
                    <a:pt x="0" y="367284"/>
                  </a:lnTo>
                  <a:close/>
                </a:path>
              </a:pathLst>
            </a:custGeom>
            <a:ln w="25908">
              <a:solidFill>
                <a:srgbClr val="FFFFFF"/>
              </a:solidFill>
            </a:ln>
          </p:spPr>
          <p:txBody>
            <a:bodyPr wrap="square" lIns="0" tIns="0" rIns="0" bIns="0" rtlCol="0"/>
            <a:lstStyle/>
            <a:p>
              <a:endParaRPr/>
            </a:p>
          </p:txBody>
        </p:sp>
      </p:grpSp>
      <p:sp>
        <p:nvSpPr>
          <p:cNvPr id="13" name="object 13"/>
          <p:cNvSpPr txBox="1"/>
          <p:nvPr/>
        </p:nvSpPr>
        <p:spPr>
          <a:xfrm>
            <a:off x="5558029" y="3659123"/>
            <a:ext cx="318135" cy="328936"/>
          </a:xfrm>
          <a:prstGeom prst="rect">
            <a:avLst/>
          </a:prstGeom>
        </p:spPr>
        <p:txBody>
          <a:bodyPr vert="horz" wrap="square" lIns="0" tIns="51435" rIns="0" bIns="0" rtlCol="0">
            <a:spAutoFit/>
          </a:bodyPr>
          <a:lstStyle/>
          <a:p>
            <a:pPr marL="104775">
              <a:spcBef>
                <a:spcPts val="405"/>
              </a:spcBef>
            </a:pPr>
            <a:r>
              <a:rPr dirty="0">
                <a:latin typeface="Times New Roman"/>
                <a:cs typeface="Times New Roman"/>
              </a:rPr>
              <a:t>B</a:t>
            </a:r>
            <a:endParaRPr>
              <a:latin typeface="Times New Roman"/>
              <a:cs typeface="Times New Roman"/>
            </a:endParaRPr>
          </a:p>
        </p:txBody>
      </p:sp>
      <p:grpSp>
        <p:nvGrpSpPr>
          <p:cNvPr id="14" name="object 14"/>
          <p:cNvGrpSpPr/>
          <p:nvPr/>
        </p:nvGrpSpPr>
        <p:grpSpPr>
          <a:xfrm>
            <a:off x="3820667" y="2159507"/>
            <a:ext cx="5113020" cy="3528060"/>
            <a:chOff x="2296667" y="2159507"/>
            <a:chExt cx="5113020" cy="3528060"/>
          </a:xfrm>
        </p:grpSpPr>
        <p:sp>
          <p:nvSpPr>
            <p:cNvPr id="15" name="object 15"/>
            <p:cNvSpPr/>
            <p:nvPr/>
          </p:nvSpPr>
          <p:spPr>
            <a:xfrm>
              <a:off x="2510027" y="4905755"/>
              <a:ext cx="4899660" cy="167639"/>
            </a:xfrm>
            <a:prstGeom prst="rect">
              <a:avLst/>
            </a:prstGeom>
            <a:blipFill>
              <a:blip r:embed="rId3" cstate="print"/>
              <a:stretch>
                <a:fillRect/>
              </a:stretch>
            </a:blipFill>
          </p:spPr>
          <p:txBody>
            <a:bodyPr wrap="square" lIns="0" tIns="0" rIns="0" bIns="0" rtlCol="0"/>
            <a:lstStyle/>
            <a:p>
              <a:endParaRPr/>
            </a:p>
          </p:txBody>
        </p:sp>
        <p:sp>
          <p:nvSpPr>
            <p:cNvPr id="16" name="object 16"/>
            <p:cNvSpPr/>
            <p:nvPr/>
          </p:nvSpPr>
          <p:spPr>
            <a:xfrm>
              <a:off x="2553461" y="4941569"/>
              <a:ext cx="4801235" cy="57150"/>
            </a:xfrm>
            <a:custGeom>
              <a:avLst/>
              <a:gdLst/>
              <a:ahLst/>
              <a:cxnLst/>
              <a:rect l="l" t="t" r="r" b="b"/>
              <a:pathLst>
                <a:path w="4801234" h="57150">
                  <a:moveTo>
                    <a:pt x="0" y="57022"/>
                  </a:moveTo>
                  <a:lnTo>
                    <a:pt x="4800981" y="0"/>
                  </a:lnTo>
                </a:path>
              </a:pathLst>
            </a:custGeom>
            <a:ln w="25908">
              <a:solidFill>
                <a:srgbClr val="000000"/>
              </a:solidFill>
            </a:ln>
          </p:spPr>
          <p:txBody>
            <a:bodyPr wrap="square" lIns="0" tIns="0" rIns="0" bIns="0" rtlCol="0"/>
            <a:lstStyle/>
            <a:p>
              <a:endParaRPr/>
            </a:p>
          </p:txBody>
        </p:sp>
        <p:sp>
          <p:nvSpPr>
            <p:cNvPr id="17" name="object 17"/>
            <p:cNvSpPr/>
            <p:nvPr/>
          </p:nvSpPr>
          <p:spPr>
            <a:xfrm>
              <a:off x="2321051" y="4963667"/>
              <a:ext cx="388619" cy="111251"/>
            </a:xfrm>
            <a:prstGeom prst="rect">
              <a:avLst/>
            </a:prstGeom>
            <a:blipFill>
              <a:blip r:embed="rId4" cstate="print"/>
              <a:stretch>
                <a:fillRect/>
              </a:stretch>
            </a:blipFill>
          </p:spPr>
          <p:txBody>
            <a:bodyPr wrap="square" lIns="0" tIns="0" rIns="0" bIns="0" rtlCol="0"/>
            <a:lstStyle/>
            <a:p>
              <a:endParaRPr/>
            </a:p>
          </p:txBody>
        </p:sp>
        <p:sp>
          <p:nvSpPr>
            <p:cNvPr id="18" name="object 18"/>
            <p:cNvSpPr/>
            <p:nvPr/>
          </p:nvSpPr>
          <p:spPr>
            <a:xfrm>
              <a:off x="2376677" y="4999481"/>
              <a:ext cx="291465" cy="0"/>
            </a:xfrm>
            <a:custGeom>
              <a:avLst/>
              <a:gdLst/>
              <a:ahLst/>
              <a:cxnLst/>
              <a:rect l="l" t="t" r="r" b="b"/>
              <a:pathLst>
                <a:path w="291464">
                  <a:moveTo>
                    <a:pt x="290957" y="0"/>
                  </a:moveTo>
                  <a:lnTo>
                    <a:pt x="0" y="0"/>
                  </a:lnTo>
                </a:path>
              </a:pathLst>
            </a:custGeom>
            <a:ln w="25908">
              <a:solidFill>
                <a:srgbClr val="000000"/>
              </a:solidFill>
            </a:ln>
          </p:spPr>
          <p:txBody>
            <a:bodyPr wrap="square" lIns="0" tIns="0" rIns="0" bIns="0" rtlCol="0"/>
            <a:lstStyle/>
            <a:p>
              <a:endParaRPr/>
            </a:p>
          </p:txBody>
        </p:sp>
        <p:sp>
          <p:nvSpPr>
            <p:cNvPr id="19" name="object 19"/>
            <p:cNvSpPr/>
            <p:nvPr/>
          </p:nvSpPr>
          <p:spPr>
            <a:xfrm>
              <a:off x="2296667" y="2159507"/>
              <a:ext cx="388619" cy="111251"/>
            </a:xfrm>
            <a:prstGeom prst="rect">
              <a:avLst/>
            </a:prstGeom>
            <a:blipFill>
              <a:blip r:embed="rId4" cstate="print"/>
              <a:stretch>
                <a:fillRect/>
              </a:stretch>
            </a:blipFill>
          </p:spPr>
          <p:txBody>
            <a:bodyPr wrap="square" lIns="0" tIns="0" rIns="0" bIns="0" rtlCol="0"/>
            <a:lstStyle/>
            <a:p>
              <a:endParaRPr/>
            </a:p>
          </p:txBody>
        </p:sp>
        <p:sp>
          <p:nvSpPr>
            <p:cNvPr id="20" name="object 20"/>
            <p:cNvSpPr/>
            <p:nvPr/>
          </p:nvSpPr>
          <p:spPr>
            <a:xfrm>
              <a:off x="2352293" y="2195321"/>
              <a:ext cx="291465" cy="0"/>
            </a:xfrm>
            <a:custGeom>
              <a:avLst/>
              <a:gdLst/>
              <a:ahLst/>
              <a:cxnLst/>
              <a:rect l="l" t="t" r="r" b="b"/>
              <a:pathLst>
                <a:path w="291464">
                  <a:moveTo>
                    <a:pt x="290956" y="0"/>
                  </a:moveTo>
                  <a:lnTo>
                    <a:pt x="0" y="0"/>
                  </a:lnTo>
                </a:path>
              </a:pathLst>
            </a:custGeom>
            <a:ln w="25908">
              <a:solidFill>
                <a:srgbClr val="000000"/>
              </a:solidFill>
            </a:ln>
          </p:spPr>
          <p:txBody>
            <a:bodyPr wrap="square" lIns="0" tIns="0" rIns="0" bIns="0" rtlCol="0"/>
            <a:lstStyle/>
            <a:p>
              <a:endParaRPr/>
            </a:p>
          </p:txBody>
        </p:sp>
        <p:sp>
          <p:nvSpPr>
            <p:cNvPr id="21" name="object 21"/>
            <p:cNvSpPr/>
            <p:nvPr/>
          </p:nvSpPr>
          <p:spPr>
            <a:xfrm>
              <a:off x="2324099" y="3552443"/>
              <a:ext cx="388619" cy="111252"/>
            </a:xfrm>
            <a:prstGeom prst="rect">
              <a:avLst/>
            </a:prstGeom>
            <a:blipFill>
              <a:blip r:embed="rId4" cstate="print"/>
              <a:stretch>
                <a:fillRect/>
              </a:stretch>
            </a:blipFill>
          </p:spPr>
          <p:txBody>
            <a:bodyPr wrap="square" lIns="0" tIns="0" rIns="0" bIns="0" rtlCol="0"/>
            <a:lstStyle/>
            <a:p>
              <a:endParaRPr/>
            </a:p>
          </p:txBody>
        </p:sp>
        <p:sp>
          <p:nvSpPr>
            <p:cNvPr id="22" name="object 22"/>
            <p:cNvSpPr/>
            <p:nvPr/>
          </p:nvSpPr>
          <p:spPr>
            <a:xfrm>
              <a:off x="2379725" y="3588257"/>
              <a:ext cx="291465" cy="0"/>
            </a:xfrm>
            <a:custGeom>
              <a:avLst/>
              <a:gdLst/>
              <a:ahLst/>
              <a:cxnLst/>
              <a:rect l="l" t="t" r="r" b="b"/>
              <a:pathLst>
                <a:path w="291464">
                  <a:moveTo>
                    <a:pt x="290956" y="0"/>
                  </a:moveTo>
                  <a:lnTo>
                    <a:pt x="0" y="0"/>
                  </a:lnTo>
                </a:path>
              </a:pathLst>
            </a:custGeom>
            <a:ln w="25908">
              <a:solidFill>
                <a:srgbClr val="000000"/>
              </a:solidFill>
            </a:ln>
          </p:spPr>
          <p:txBody>
            <a:bodyPr wrap="square" lIns="0" tIns="0" rIns="0" bIns="0" rtlCol="0"/>
            <a:lstStyle/>
            <a:p>
              <a:endParaRPr/>
            </a:p>
          </p:txBody>
        </p:sp>
        <p:sp>
          <p:nvSpPr>
            <p:cNvPr id="23" name="object 23"/>
            <p:cNvSpPr/>
            <p:nvPr/>
          </p:nvSpPr>
          <p:spPr>
            <a:xfrm>
              <a:off x="2321051" y="3073907"/>
              <a:ext cx="388619" cy="111251"/>
            </a:xfrm>
            <a:prstGeom prst="rect">
              <a:avLst/>
            </a:prstGeom>
            <a:blipFill>
              <a:blip r:embed="rId4" cstate="print"/>
              <a:stretch>
                <a:fillRect/>
              </a:stretch>
            </a:blipFill>
          </p:spPr>
          <p:txBody>
            <a:bodyPr wrap="square" lIns="0" tIns="0" rIns="0" bIns="0" rtlCol="0"/>
            <a:lstStyle/>
            <a:p>
              <a:endParaRPr/>
            </a:p>
          </p:txBody>
        </p:sp>
        <p:sp>
          <p:nvSpPr>
            <p:cNvPr id="24" name="object 24"/>
            <p:cNvSpPr/>
            <p:nvPr/>
          </p:nvSpPr>
          <p:spPr>
            <a:xfrm>
              <a:off x="2376677" y="3109721"/>
              <a:ext cx="291465" cy="0"/>
            </a:xfrm>
            <a:custGeom>
              <a:avLst/>
              <a:gdLst/>
              <a:ahLst/>
              <a:cxnLst/>
              <a:rect l="l" t="t" r="r" b="b"/>
              <a:pathLst>
                <a:path w="291464">
                  <a:moveTo>
                    <a:pt x="290957" y="0"/>
                  </a:moveTo>
                  <a:lnTo>
                    <a:pt x="0" y="0"/>
                  </a:lnTo>
                </a:path>
              </a:pathLst>
            </a:custGeom>
            <a:ln w="25908">
              <a:solidFill>
                <a:srgbClr val="000000"/>
              </a:solidFill>
            </a:ln>
          </p:spPr>
          <p:txBody>
            <a:bodyPr wrap="square" lIns="0" tIns="0" rIns="0" bIns="0" rtlCol="0"/>
            <a:lstStyle/>
            <a:p>
              <a:endParaRPr/>
            </a:p>
          </p:txBody>
        </p:sp>
        <p:sp>
          <p:nvSpPr>
            <p:cNvPr id="25" name="object 25"/>
            <p:cNvSpPr/>
            <p:nvPr/>
          </p:nvSpPr>
          <p:spPr>
            <a:xfrm>
              <a:off x="2310383" y="4058411"/>
              <a:ext cx="388619" cy="111251"/>
            </a:xfrm>
            <a:prstGeom prst="rect">
              <a:avLst/>
            </a:prstGeom>
            <a:blipFill>
              <a:blip r:embed="rId4" cstate="print"/>
              <a:stretch>
                <a:fillRect/>
              </a:stretch>
            </a:blipFill>
          </p:spPr>
          <p:txBody>
            <a:bodyPr wrap="square" lIns="0" tIns="0" rIns="0" bIns="0" rtlCol="0"/>
            <a:lstStyle/>
            <a:p>
              <a:endParaRPr/>
            </a:p>
          </p:txBody>
        </p:sp>
        <p:sp>
          <p:nvSpPr>
            <p:cNvPr id="26" name="object 26"/>
            <p:cNvSpPr/>
            <p:nvPr/>
          </p:nvSpPr>
          <p:spPr>
            <a:xfrm>
              <a:off x="2366009" y="4094225"/>
              <a:ext cx="291465" cy="0"/>
            </a:xfrm>
            <a:custGeom>
              <a:avLst/>
              <a:gdLst/>
              <a:ahLst/>
              <a:cxnLst/>
              <a:rect l="l" t="t" r="r" b="b"/>
              <a:pathLst>
                <a:path w="291464">
                  <a:moveTo>
                    <a:pt x="290956" y="0"/>
                  </a:moveTo>
                  <a:lnTo>
                    <a:pt x="0" y="0"/>
                  </a:lnTo>
                </a:path>
              </a:pathLst>
            </a:custGeom>
            <a:ln w="25908">
              <a:solidFill>
                <a:srgbClr val="000000"/>
              </a:solidFill>
            </a:ln>
          </p:spPr>
          <p:txBody>
            <a:bodyPr wrap="square" lIns="0" tIns="0" rIns="0" bIns="0" rtlCol="0"/>
            <a:lstStyle/>
            <a:p>
              <a:endParaRPr/>
            </a:p>
          </p:txBody>
        </p:sp>
        <p:sp>
          <p:nvSpPr>
            <p:cNvPr id="27" name="object 27"/>
            <p:cNvSpPr/>
            <p:nvPr/>
          </p:nvSpPr>
          <p:spPr>
            <a:xfrm>
              <a:off x="2310383" y="2622803"/>
              <a:ext cx="388619" cy="111251"/>
            </a:xfrm>
            <a:prstGeom prst="rect">
              <a:avLst/>
            </a:prstGeom>
            <a:blipFill>
              <a:blip r:embed="rId4" cstate="print"/>
              <a:stretch>
                <a:fillRect/>
              </a:stretch>
            </a:blipFill>
          </p:spPr>
          <p:txBody>
            <a:bodyPr wrap="square" lIns="0" tIns="0" rIns="0" bIns="0" rtlCol="0"/>
            <a:lstStyle/>
            <a:p>
              <a:endParaRPr/>
            </a:p>
          </p:txBody>
        </p:sp>
        <p:sp>
          <p:nvSpPr>
            <p:cNvPr id="28" name="object 28"/>
            <p:cNvSpPr/>
            <p:nvPr/>
          </p:nvSpPr>
          <p:spPr>
            <a:xfrm>
              <a:off x="2366009" y="2658617"/>
              <a:ext cx="291465" cy="0"/>
            </a:xfrm>
            <a:custGeom>
              <a:avLst/>
              <a:gdLst/>
              <a:ahLst/>
              <a:cxnLst/>
              <a:rect l="l" t="t" r="r" b="b"/>
              <a:pathLst>
                <a:path w="291464">
                  <a:moveTo>
                    <a:pt x="290956" y="0"/>
                  </a:moveTo>
                  <a:lnTo>
                    <a:pt x="0" y="0"/>
                  </a:lnTo>
                </a:path>
              </a:pathLst>
            </a:custGeom>
            <a:ln w="25908">
              <a:solidFill>
                <a:srgbClr val="000000"/>
              </a:solidFill>
            </a:ln>
          </p:spPr>
          <p:txBody>
            <a:bodyPr wrap="square" lIns="0" tIns="0" rIns="0" bIns="0" rtlCol="0"/>
            <a:lstStyle/>
            <a:p>
              <a:endParaRPr/>
            </a:p>
          </p:txBody>
        </p:sp>
        <p:sp>
          <p:nvSpPr>
            <p:cNvPr id="29" name="object 29"/>
            <p:cNvSpPr/>
            <p:nvPr/>
          </p:nvSpPr>
          <p:spPr>
            <a:xfrm>
              <a:off x="2310383" y="4491227"/>
              <a:ext cx="388619" cy="111251"/>
            </a:xfrm>
            <a:prstGeom prst="rect">
              <a:avLst/>
            </a:prstGeom>
            <a:blipFill>
              <a:blip r:embed="rId4" cstate="print"/>
              <a:stretch>
                <a:fillRect/>
              </a:stretch>
            </a:blipFill>
          </p:spPr>
          <p:txBody>
            <a:bodyPr wrap="square" lIns="0" tIns="0" rIns="0" bIns="0" rtlCol="0"/>
            <a:lstStyle/>
            <a:p>
              <a:endParaRPr/>
            </a:p>
          </p:txBody>
        </p:sp>
        <p:sp>
          <p:nvSpPr>
            <p:cNvPr id="30" name="object 30"/>
            <p:cNvSpPr/>
            <p:nvPr/>
          </p:nvSpPr>
          <p:spPr>
            <a:xfrm>
              <a:off x="2366009" y="4527041"/>
              <a:ext cx="291465" cy="0"/>
            </a:xfrm>
            <a:custGeom>
              <a:avLst/>
              <a:gdLst/>
              <a:ahLst/>
              <a:cxnLst/>
              <a:rect l="l" t="t" r="r" b="b"/>
              <a:pathLst>
                <a:path w="291464">
                  <a:moveTo>
                    <a:pt x="290956" y="0"/>
                  </a:moveTo>
                  <a:lnTo>
                    <a:pt x="0" y="0"/>
                  </a:lnTo>
                </a:path>
              </a:pathLst>
            </a:custGeom>
            <a:ln w="25908">
              <a:solidFill>
                <a:srgbClr val="000000"/>
              </a:solidFill>
            </a:ln>
          </p:spPr>
          <p:txBody>
            <a:bodyPr wrap="square" lIns="0" tIns="0" rIns="0" bIns="0" rtlCol="0"/>
            <a:lstStyle/>
            <a:p>
              <a:endParaRPr/>
            </a:p>
          </p:txBody>
        </p:sp>
        <p:sp>
          <p:nvSpPr>
            <p:cNvPr id="31" name="object 31"/>
            <p:cNvSpPr/>
            <p:nvPr/>
          </p:nvSpPr>
          <p:spPr>
            <a:xfrm>
              <a:off x="3371087" y="5309615"/>
              <a:ext cx="111251" cy="377952"/>
            </a:xfrm>
            <a:prstGeom prst="rect">
              <a:avLst/>
            </a:prstGeom>
            <a:blipFill>
              <a:blip r:embed="rId5" cstate="print"/>
              <a:stretch>
                <a:fillRect/>
              </a:stretch>
            </a:blipFill>
          </p:spPr>
          <p:txBody>
            <a:bodyPr wrap="square" lIns="0" tIns="0" rIns="0" bIns="0" rtlCol="0"/>
            <a:lstStyle/>
            <a:p>
              <a:endParaRPr/>
            </a:p>
          </p:txBody>
        </p:sp>
        <p:sp>
          <p:nvSpPr>
            <p:cNvPr id="32" name="object 32"/>
            <p:cNvSpPr/>
            <p:nvPr/>
          </p:nvSpPr>
          <p:spPr>
            <a:xfrm>
              <a:off x="3426713" y="5345429"/>
              <a:ext cx="0" cy="278765"/>
            </a:xfrm>
            <a:custGeom>
              <a:avLst/>
              <a:gdLst/>
              <a:ahLst/>
              <a:cxnLst/>
              <a:rect l="l" t="t" r="r" b="b"/>
              <a:pathLst>
                <a:path h="278764">
                  <a:moveTo>
                    <a:pt x="0" y="278752"/>
                  </a:moveTo>
                  <a:lnTo>
                    <a:pt x="0" y="0"/>
                  </a:lnTo>
                </a:path>
              </a:pathLst>
            </a:custGeom>
            <a:ln w="25908">
              <a:solidFill>
                <a:srgbClr val="000000"/>
              </a:solidFill>
            </a:ln>
          </p:spPr>
          <p:txBody>
            <a:bodyPr wrap="square" lIns="0" tIns="0" rIns="0" bIns="0" rtlCol="0"/>
            <a:lstStyle/>
            <a:p>
              <a:endParaRPr/>
            </a:p>
          </p:txBody>
        </p:sp>
        <p:sp>
          <p:nvSpPr>
            <p:cNvPr id="33" name="object 33"/>
            <p:cNvSpPr/>
            <p:nvPr/>
          </p:nvSpPr>
          <p:spPr>
            <a:xfrm>
              <a:off x="6422135" y="5309615"/>
              <a:ext cx="111252" cy="377952"/>
            </a:xfrm>
            <a:prstGeom prst="rect">
              <a:avLst/>
            </a:prstGeom>
            <a:blipFill>
              <a:blip r:embed="rId5" cstate="print"/>
              <a:stretch>
                <a:fillRect/>
              </a:stretch>
            </a:blipFill>
          </p:spPr>
          <p:txBody>
            <a:bodyPr wrap="square" lIns="0" tIns="0" rIns="0" bIns="0" rtlCol="0"/>
            <a:lstStyle/>
            <a:p>
              <a:endParaRPr/>
            </a:p>
          </p:txBody>
        </p:sp>
        <p:sp>
          <p:nvSpPr>
            <p:cNvPr id="34" name="object 34"/>
            <p:cNvSpPr/>
            <p:nvPr/>
          </p:nvSpPr>
          <p:spPr>
            <a:xfrm>
              <a:off x="6477761" y="5345429"/>
              <a:ext cx="0" cy="278765"/>
            </a:xfrm>
            <a:custGeom>
              <a:avLst/>
              <a:gdLst/>
              <a:ahLst/>
              <a:cxnLst/>
              <a:rect l="l" t="t" r="r" b="b"/>
              <a:pathLst>
                <a:path h="278764">
                  <a:moveTo>
                    <a:pt x="0" y="278752"/>
                  </a:moveTo>
                  <a:lnTo>
                    <a:pt x="0" y="0"/>
                  </a:lnTo>
                </a:path>
              </a:pathLst>
            </a:custGeom>
            <a:ln w="25908">
              <a:solidFill>
                <a:srgbClr val="000000"/>
              </a:solidFill>
            </a:ln>
          </p:spPr>
          <p:txBody>
            <a:bodyPr wrap="square" lIns="0" tIns="0" rIns="0" bIns="0" rtlCol="0"/>
            <a:lstStyle/>
            <a:p>
              <a:endParaRPr/>
            </a:p>
          </p:txBody>
        </p:sp>
        <p:sp>
          <p:nvSpPr>
            <p:cNvPr id="35" name="object 35"/>
            <p:cNvSpPr/>
            <p:nvPr/>
          </p:nvSpPr>
          <p:spPr>
            <a:xfrm>
              <a:off x="5334000" y="5301995"/>
              <a:ext cx="111251" cy="377952"/>
            </a:xfrm>
            <a:prstGeom prst="rect">
              <a:avLst/>
            </a:prstGeom>
            <a:blipFill>
              <a:blip r:embed="rId5" cstate="print"/>
              <a:stretch>
                <a:fillRect/>
              </a:stretch>
            </a:blipFill>
          </p:spPr>
          <p:txBody>
            <a:bodyPr wrap="square" lIns="0" tIns="0" rIns="0" bIns="0" rtlCol="0"/>
            <a:lstStyle/>
            <a:p>
              <a:endParaRPr/>
            </a:p>
          </p:txBody>
        </p:sp>
        <p:sp>
          <p:nvSpPr>
            <p:cNvPr id="36" name="object 36"/>
            <p:cNvSpPr/>
            <p:nvPr/>
          </p:nvSpPr>
          <p:spPr>
            <a:xfrm>
              <a:off x="5389625" y="5337809"/>
              <a:ext cx="0" cy="278765"/>
            </a:xfrm>
            <a:custGeom>
              <a:avLst/>
              <a:gdLst/>
              <a:ahLst/>
              <a:cxnLst/>
              <a:rect l="l" t="t" r="r" b="b"/>
              <a:pathLst>
                <a:path h="278764">
                  <a:moveTo>
                    <a:pt x="0" y="278752"/>
                  </a:moveTo>
                  <a:lnTo>
                    <a:pt x="0" y="0"/>
                  </a:lnTo>
                </a:path>
              </a:pathLst>
            </a:custGeom>
            <a:ln w="25908">
              <a:solidFill>
                <a:srgbClr val="000000"/>
              </a:solidFill>
            </a:ln>
          </p:spPr>
          <p:txBody>
            <a:bodyPr wrap="square" lIns="0" tIns="0" rIns="0" bIns="0" rtlCol="0"/>
            <a:lstStyle/>
            <a:p>
              <a:endParaRPr/>
            </a:p>
          </p:txBody>
        </p:sp>
        <p:sp>
          <p:nvSpPr>
            <p:cNvPr id="37" name="object 37"/>
            <p:cNvSpPr/>
            <p:nvPr/>
          </p:nvSpPr>
          <p:spPr>
            <a:xfrm>
              <a:off x="4299203" y="5301995"/>
              <a:ext cx="111251" cy="377952"/>
            </a:xfrm>
            <a:prstGeom prst="rect">
              <a:avLst/>
            </a:prstGeom>
            <a:blipFill>
              <a:blip r:embed="rId5" cstate="print"/>
              <a:stretch>
                <a:fillRect/>
              </a:stretch>
            </a:blipFill>
          </p:spPr>
          <p:txBody>
            <a:bodyPr wrap="square" lIns="0" tIns="0" rIns="0" bIns="0" rtlCol="0"/>
            <a:lstStyle/>
            <a:p>
              <a:endParaRPr/>
            </a:p>
          </p:txBody>
        </p:sp>
        <p:sp>
          <p:nvSpPr>
            <p:cNvPr id="38" name="object 38"/>
            <p:cNvSpPr/>
            <p:nvPr/>
          </p:nvSpPr>
          <p:spPr>
            <a:xfrm>
              <a:off x="4354829" y="5337809"/>
              <a:ext cx="0" cy="278765"/>
            </a:xfrm>
            <a:custGeom>
              <a:avLst/>
              <a:gdLst/>
              <a:ahLst/>
              <a:cxnLst/>
              <a:rect l="l" t="t" r="r" b="b"/>
              <a:pathLst>
                <a:path h="278764">
                  <a:moveTo>
                    <a:pt x="0" y="278752"/>
                  </a:moveTo>
                  <a:lnTo>
                    <a:pt x="0" y="0"/>
                  </a:lnTo>
                </a:path>
              </a:pathLst>
            </a:custGeom>
            <a:ln w="25908">
              <a:solidFill>
                <a:srgbClr val="000000"/>
              </a:solidFill>
            </a:ln>
          </p:spPr>
          <p:txBody>
            <a:bodyPr wrap="square" lIns="0" tIns="0" rIns="0" bIns="0" rtlCol="0"/>
            <a:lstStyle/>
            <a:p>
              <a:endParaRPr/>
            </a:p>
          </p:txBody>
        </p:sp>
      </p:grpSp>
      <p:sp>
        <p:nvSpPr>
          <p:cNvPr id="39" name="object 39"/>
          <p:cNvSpPr txBox="1"/>
          <p:nvPr/>
        </p:nvSpPr>
        <p:spPr>
          <a:xfrm>
            <a:off x="3913377" y="1241805"/>
            <a:ext cx="177800" cy="391160"/>
          </a:xfrm>
          <a:prstGeom prst="rect">
            <a:avLst/>
          </a:prstGeom>
        </p:spPr>
        <p:txBody>
          <a:bodyPr vert="horz" wrap="square" lIns="0" tIns="12700" rIns="0" bIns="0" rtlCol="0">
            <a:spAutoFit/>
          </a:bodyPr>
          <a:lstStyle/>
          <a:p>
            <a:pPr marL="12700">
              <a:spcBef>
                <a:spcPts val="100"/>
              </a:spcBef>
            </a:pPr>
            <a:r>
              <a:rPr sz="2400" dirty="0">
                <a:latin typeface="Times New Roman"/>
                <a:cs typeface="Times New Roman"/>
              </a:rPr>
              <a:t>y</a:t>
            </a:r>
            <a:endParaRPr sz="2400">
              <a:latin typeface="Times New Roman"/>
              <a:cs typeface="Times New Roman"/>
            </a:endParaRPr>
          </a:p>
        </p:txBody>
      </p:sp>
      <p:sp>
        <p:nvSpPr>
          <p:cNvPr id="40" name="object 40"/>
          <p:cNvSpPr txBox="1"/>
          <p:nvPr/>
        </p:nvSpPr>
        <p:spPr>
          <a:xfrm>
            <a:off x="9319386" y="5199633"/>
            <a:ext cx="177800" cy="391160"/>
          </a:xfrm>
          <a:prstGeom prst="rect">
            <a:avLst/>
          </a:prstGeom>
        </p:spPr>
        <p:txBody>
          <a:bodyPr vert="horz" wrap="square" lIns="0" tIns="12700" rIns="0" bIns="0" rtlCol="0">
            <a:spAutoFit/>
          </a:bodyPr>
          <a:lstStyle/>
          <a:p>
            <a:pPr marL="12700">
              <a:spcBef>
                <a:spcPts val="100"/>
              </a:spcBef>
            </a:pPr>
            <a:r>
              <a:rPr sz="2400" dirty="0">
                <a:latin typeface="Times New Roman"/>
                <a:cs typeface="Times New Roman"/>
              </a:rPr>
              <a:t>x</a:t>
            </a:r>
            <a:endParaRPr sz="2400">
              <a:latin typeface="Times New Roman"/>
              <a:cs typeface="Times New Roman"/>
            </a:endParaRPr>
          </a:p>
        </p:txBody>
      </p:sp>
      <p:sp>
        <p:nvSpPr>
          <p:cNvPr id="41" name="object 41"/>
          <p:cNvSpPr txBox="1"/>
          <p:nvPr/>
        </p:nvSpPr>
        <p:spPr>
          <a:xfrm>
            <a:off x="3323971" y="3821277"/>
            <a:ext cx="462915" cy="1395730"/>
          </a:xfrm>
          <a:prstGeom prst="rect">
            <a:avLst/>
          </a:prstGeom>
        </p:spPr>
        <p:txBody>
          <a:bodyPr vert="horz" wrap="square" lIns="0" tIns="163195" rIns="0" bIns="0" rtlCol="0">
            <a:spAutoFit/>
          </a:bodyPr>
          <a:lstStyle/>
          <a:p>
            <a:pPr marL="12700">
              <a:spcBef>
                <a:spcPts val="1285"/>
              </a:spcBef>
            </a:pPr>
            <a:r>
              <a:rPr sz="2000" spc="5" dirty="0">
                <a:latin typeface="Times New Roman"/>
                <a:cs typeface="Times New Roman"/>
              </a:rPr>
              <a:t>300</a:t>
            </a:r>
            <a:endParaRPr sz="2000">
              <a:latin typeface="Times New Roman"/>
              <a:cs typeface="Times New Roman"/>
            </a:endParaRPr>
          </a:p>
          <a:p>
            <a:pPr marL="33020">
              <a:spcBef>
                <a:spcPts val="1185"/>
              </a:spcBef>
            </a:pPr>
            <a:r>
              <a:rPr sz="2000" spc="5" dirty="0">
                <a:latin typeface="Times New Roman"/>
                <a:cs typeface="Times New Roman"/>
              </a:rPr>
              <a:t>200</a:t>
            </a:r>
            <a:endParaRPr sz="2000">
              <a:latin typeface="Times New Roman"/>
              <a:cs typeface="Times New Roman"/>
            </a:endParaRPr>
          </a:p>
          <a:p>
            <a:pPr marL="66040">
              <a:spcBef>
                <a:spcPts val="1215"/>
              </a:spcBef>
            </a:pPr>
            <a:r>
              <a:rPr sz="2000" dirty="0">
                <a:latin typeface="Times New Roman"/>
                <a:cs typeface="Times New Roman"/>
              </a:rPr>
              <a:t>100</a:t>
            </a:r>
            <a:endParaRPr sz="2000">
              <a:latin typeface="Times New Roman"/>
              <a:cs typeface="Times New Roman"/>
            </a:endParaRPr>
          </a:p>
        </p:txBody>
      </p:sp>
      <p:sp>
        <p:nvSpPr>
          <p:cNvPr id="42" name="object 42"/>
          <p:cNvSpPr txBox="1"/>
          <p:nvPr/>
        </p:nvSpPr>
        <p:spPr>
          <a:xfrm>
            <a:off x="3284602" y="2018157"/>
            <a:ext cx="469265" cy="1724660"/>
          </a:xfrm>
          <a:prstGeom prst="rect">
            <a:avLst/>
          </a:prstGeom>
        </p:spPr>
        <p:txBody>
          <a:bodyPr vert="horz" wrap="square" lIns="0" tIns="13335" rIns="0" bIns="0" rtlCol="0">
            <a:spAutoFit/>
          </a:bodyPr>
          <a:lstStyle/>
          <a:p>
            <a:pPr marL="12700">
              <a:spcBef>
                <a:spcPts val="105"/>
              </a:spcBef>
            </a:pPr>
            <a:r>
              <a:rPr sz="2000" spc="5" dirty="0">
                <a:latin typeface="Times New Roman"/>
                <a:cs typeface="Times New Roman"/>
              </a:rPr>
              <a:t>700</a:t>
            </a:r>
            <a:endParaRPr sz="2000">
              <a:latin typeface="Times New Roman"/>
              <a:cs typeface="Times New Roman"/>
            </a:endParaRPr>
          </a:p>
          <a:p>
            <a:pPr marL="39370">
              <a:spcBef>
                <a:spcPts val="1425"/>
              </a:spcBef>
            </a:pPr>
            <a:r>
              <a:rPr sz="2000" spc="5" dirty="0">
                <a:latin typeface="Times New Roman"/>
                <a:cs typeface="Times New Roman"/>
              </a:rPr>
              <a:t>600</a:t>
            </a:r>
            <a:endParaRPr sz="2000">
              <a:latin typeface="Times New Roman"/>
              <a:cs typeface="Times New Roman"/>
            </a:endParaRPr>
          </a:p>
          <a:p>
            <a:pPr marL="35560">
              <a:spcBef>
                <a:spcPts val="975"/>
              </a:spcBef>
            </a:pPr>
            <a:r>
              <a:rPr sz="2000" spc="5" dirty="0">
                <a:latin typeface="Times New Roman"/>
                <a:cs typeface="Times New Roman"/>
              </a:rPr>
              <a:t>500</a:t>
            </a:r>
            <a:endParaRPr sz="2000">
              <a:latin typeface="Times New Roman"/>
              <a:cs typeface="Times New Roman"/>
            </a:endParaRPr>
          </a:p>
          <a:p>
            <a:pPr marL="71755">
              <a:spcBef>
                <a:spcPts val="1370"/>
              </a:spcBef>
            </a:pPr>
            <a:r>
              <a:rPr sz="2000" spc="5" dirty="0">
                <a:latin typeface="Times New Roman"/>
                <a:cs typeface="Times New Roman"/>
              </a:rPr>
              <a:t>400</a:t>
            </a:r>
            <a:endParaRPr sz="2000">
              <a:latin typeface="Times New Roman"/>
              <a:cs typeface="Times New Roman"/>
            </a:endParaRPr>
          </a:p>
        </p:txBody>
      </p:sp>
      <p:sp>
        <p:nvSpPr>
          <p:cNvPr id="43" name="object 43"/>
          <p:cNvSpPr txBox="1"/>
          <p:nvPr/>
        </p:nvSpPr>
        <p:spPr>
          <a:xfrm>
            <a:off x="4757166" y="5569408"/>
            <a:ext cx="281940" cy="330835"/>
          </a:xfrm>
          <a:prstGeom prst="rect">
            <a:avLst/>
          </a:prstGeom>
        </p:spPr>
        <p:txBody>
          <a:bodyPr vert="horz" wrap="square" lIns="0" tIns="12700" rIns="0" bIns="0" rtlCol="0">
            <a:spAutoFit/>
          </a:bodyPr>
          <a:lstStyle/>
          <a:p>
            <a:pPr marL="12700">
              <a:spcBef>
                <a:spcPts val="100"/>
              </a:spcBef>
            </a:pPr>
            <a:r>
              <a:rPr sz="2000" spc="5" dirty="0">
                <a:latin typeface="Times New Roman"/>
                <a:cs typeface="Times New Roman"/>
              </a:rPr>
              <a:t>10</a:t>
            </a:r>
            <a:endParaRPr sz="2000">
              <a:latin typeface="Times New Roman"/>
              <a:cs typeface="Times New Roman"/>
            </a:endParaRPr>
          </a:p>
        </p:txBody>
      </p:sp>
      <p:sp>
        <p:nvSpPr>
          <p:cNvPr id="44" name="object 44"/>
          <p:cNvSpPr txBox="1"/>
          <p:nvPr/>
        </p:nvSpPr>
        <p:spPr>
          <a:xfrm>
            <a:off x="5795898" y="5571846"/>
            <a:ext cx="280670" cy="330835"/>
          </a:xfrm>
          <a:prstGeom prst="rect">
            <a:avLst/>
          </a:prstGeom>
        </p:spPr>
        <p:txBody>
          <a:bodyPr vert="horz" wrap="square" lIns="0" tIns="12700" rIns="0" bIns="0" rtlCol="0">
            <a:spAutoFit/>
          </a:bodyPr>
          <a:lstStyle/>
          <a:p>
            <a:pPr marL="12700">
              <a:spcBef>
                <a:spcPts val="100"/>
              </a:spcBef>
            </a:pPr>
            <a:r>
              <a:rPr sz="2000" spc="5" dirty="0">
                <a:latin typeface="Times New Roman"/>
                <a:cs typeface="Times New Roman"/>
              </a:rPr>
              <a:t>2</a:t>
            </a:r>
            <a:r>
              <a:rPr sz="2000" dirty="0">
                <a:latin typeface="Times New Roman"/>
                <a:cs typeface="Times New Roman"/>
              </a:rPr>
              <a:t>0</a:t>
            </a:r>
            <a:endParaRPr sz="2000">
              <a:latin typeface="Times New Roman"/>
              <a:cs typeface="Times New Roman"/>
            </a:endParaRPr>
          </a:p>
        </p:txBody>
      </p:sp>
      <p:sp>
        <p:nvSpPr>
          <p:cNvPr id="45" name="object 45"/>
          <p:cNvSpPr txBox="1"/>
          <p:nvPr/>
        </p:nvSpPr>
        <p:spPr>
          <a:xfrm>
            <a:off x="7890509" y="5569408"/>
            <a:ext cx="280670" cy="330835"/>
          </a:xfrm>
          <a:prstGeom prst="rect">
            <a:avLst/>
          </a:prstGeom>
        </p:spPr>
        <p:txBody>
          <a:bodyPr vert="horz" wrap="square" lIns="0" tIns="12700" rIns="0" bIns="0" rtlCol="0">
            <a:spAutoFit/>
          </a:bodyPr>
          <a:lstStyle/>
          <a:p>
            <a:pPr marL="12700">
              <a:spcBef>
                <a:spcPts val="100"/>
              </a:spcBef>
            </a:pPr>
            <a:r>
              <a:rPr sz="2000" spc="5" dirty="0">
                <a:latin typeface="Times New Roman"/>
                <a:cs typeface="Times New Roman"/>
              </a:rPr>
              <a:t>4</a:t>
            </a:r>
            <a:r>
              <a:rPr sz="2000" dirty="0">
                <a:latin typeface="Times New Roman"/>
                <a:cs typeface="Times New Roman"/>
              </a:rPr>
              <a:t>0</a:t>
            </a:r>
            <a:endParaRPr sz="2000">
              <a:latin typeface="Times New Roman"/>
              <a:cs typeface="Times New Roman"/>
            </a:endParaRPr>
          </a:p>
        </p:txBody>
      </p:sp>
      <p:grpSp>
        <p:nvGrpSpPr>
          <p:cNvPr id="46" name="object 46"/>
          <p:cNvGrpSpPr/>
          <p:nvPr/>
        </p:nvGrpSpPr>
        <p:grpSpPr>
          <a:xfrm>
            <a:off x="3988307" y="3683509"/>
            <a:ext cx="4097020" cy="1838325"/>
            <a:chOff x="2464307" y="3683508"/>
            <a:chExt cx="4097020" cy="1838325"/>
          </a:xfrm>
        </p:grpSpPr>
        <p:sp>
          <p:nvSpPr>
            <p:cNvPr id="47" name="object 47"/>
            <p:cNvSpPr/>
            <p:nvPr/>
          </p:nvSpPr>
          <p:spPr>
            <a:xfrm>
              <a:off x="2464307" y="3683508"/>
              <a:ext cx="4096512" cy="1837943"/>
            </a:xfrm>
            <a:prstGeom prst="rect">
              <a:avLst/>
            </a:prstGeom>
            <a:blipFill>
              <a:blip r:embed="rId6" cstate="print"/>
              <a:stretch>
                <a:fillRect/>
              </a:stretch>
            </a:blipFill>
          </p:spPr>
          <p:txBody>
            <a:bodyPr wrap="square" lIns="0" tIns="0" rIns="0" bIns="0" rtlCol="0"/>
            <a:lstStyle/>
            <a:p>
              <a:endParaRPr/>
            </a:p>
          </p:txBody>
        </p:sp>
        <p:sp>
          <p:nvSpPr>
            <p:cNvPr id="48" name="object 48"/>
            <p:cNvSpPr/>
            <p:nvPr/>
          </p:nvSpPr>
          <p:spPr>
            <a:xfrm>
              <a:off x="2512313" y="3719322"/>
              <a:ext cx="3992879" cy="1728470"/>
            </a:xfrm>
            <a:custGeom>
              <a:avLst/>
              <a:gdLst/>
              <a:ahLst/>
              <a:cxnLst/>
              <a:rect l="l" t="t" r="r" b="b"/>
              <a:pathLst>
                <a:path w="3992879" h="1728470">
                  <a:moveTo>
                    <a:pt x="0" y="1728215"/>
                  </a:moveTo>
                  <a:lnTo>
                    <a:pt x="3992880" y="0"/>
                  </a:lnTo>
                </a:path>
              </a:pathLst>
            </a:custGeom>
            <a:ln w="25908">
              <a:solidFill>
                <a:srgbClr val="9BBA58"/>
              </a:solidFill>
            </a:ln>
          </p:spPr>
          <p:txBody>
            <a:bodyPr wrap="square" lIns="0" tIns="0" rIns="0" bIns="0" rtlCol="0"/>
            <a:lstStyle/>
            <a:p>
              <a:endParaRPr/>
            </a:p>
          </p:txBody>
        </p:sp>
      </p:grpSp>
      <p:sp>
        <p:nvSpPr>
          <p:cNvPr id="49" name="object 49"/>
          <p:cNvSpPr txBox="1"/>
          <p:nvPr/>
        </p:nvSpPr>
        <p:spPr>
          <a:xfrm>
            <a:off x="6214365" y="5566664"/>
            <a:ext cx="838835" cy="821690"/>
          </a:xfrm>
          <a:prstGeom prst="rect">
            <a:avLst/>
          </a:prstGeom>
        </p:spPr>
        <p:txBody>
          <a:bodyPr vert="horz" wrap="square" lIns="0" tIns="12700" rIns="0" bIns="0" rtlCol="0">
            <a:spAutoFit/>
          </a:bodyPr>
          <a:lstStyle/>
          <a:p>
            <a:pPr marR="5080" algn="r">
              <a:spcBef>
                <a:spcPts val="100"/>
              </a:spcBef>
            </a:pPr>
            <a:r>
              <a:rPr sz="2000" spc="5" dirty="0">
                <a:latin typeface="Times New Roman"/>
                <a:cs typeface="Times New Roman"/>
              </a:rPr>
              <a:t>3</a:t>
            </a:r>
            <a:r>
              <a:rPr sz="2000" dirty="0">
                <a:latin typeface="Times New Roman"/>
                <a:cs typeface="Times New Roman"/>
              </a:rPr>
              <a:t>0</a:t>
            </a:r>
            <a:endParaRPr sz="2000">
              <a:latin typeface="Times New Roman"/>
              <a:cs typeface="Times New Roman"/>
            </a:endParaRPr>
          </a:p>
          <a:p>
            <a:pPr marL="12700">
              <a:spcBef>
                <a:spcPts val="1465"/>
              </a:spcBef>
            </a:pPr>
            <a:r>
              <a:rPr sz="2000" dirty="0">
                <a:latin typeface="Times New Roman"/>
                <a:cs typeface="Times New Roman"/>
              </a:rPr>
              <a:t>output</a:t>
            </a:r>
            <a:endParaRPr sz="2000">
              <a:latin typeface="Times New Roman"/>
              <a:cs typeface="Times New Roman"/>
            </a:endParaRPr>
          </a:p>
        </p:txBody>
      </p:sp>
      <p:sp>
        <p:nvSpPr>
          <p:cNvPr id="50" name="object 50"/>
          <p:cNvSpPr txBox="1"/>
          <p:nvPr/>
        </p:nvSpPr>
        <p:spPr>
          <a:xfrm>
            <a:off x="3890899" y="5478881"/>
            <a:ext cx="153035" cy="331470"/>
          </a:xfrm>
          <a:prstGeom prst="rect">
            <a:avLst/>
          </a:prstGeom>
        </p:spPr>
        <p:txBody>
          <a:bodyPr vert="horz" wrap="square" lIns="0" tIns="13335" rIns="0" bIns="0" rtlCol="0">
            <a:spAutoFit/>
          </a:bodyPr>
          <a:lstStyle/>
          <a:p>
            <a:pPr marL="12700">
              <a:spcBef>
                <a:spcPts val="105"/>
              </a:spcBef>
            </a:pPr>
            <a:r>
              <a:rPr sz="2000" dirty="0">
                <a:latin typeface="Times New Roman"/>
                <a:cs typeface="Times New Roman"/>
              </a:rPr>
              <a:t>0</a:t>
            </a:r>
            <a:endParaRPr sz="2000">
              <a:latin typeface="Times New Roman"/>
              <a:cs typeface="Times New Roman"/>
            </a:endParaRPr>
          </a:p>
        </p:txBody>
      </p:sp>
      <p:sp>
        <p:nvSpPr>
          <p:cNvPr id="51" name="object 51"/>
          <p:cNvSpPr txBox="1"/>
          <p:nvPr/>
        </p:nvSpPr>
        <p:spPr>
          <a:xfrm>
            <a:off x="8163307" y="3512566"/>
            <a:ext cx="634365" cy="391160"/>
          </a:xfrm>
          <a:prstGeom prst="rect">
            <a:avLst/>
          </a:prstGeom>
        </p:spPr>
        <p:txBody>
          <a:bodyPr vert="horz" wrap="square" lIns="0" tIns="12700" rIns="0" bIns="0" rtlCol="0">
            <a:spAutoFit/>
          </a:bodyPr>
          <a:lstStyle/>
          <a:p>
            <a:pPr marL="12700">
              <a:spcBef>
                <a:spcPts val="100"/>
              </a:spcBef>
            </a:pPr>
            <a:r>
              <a:rPr sz="2400" spc="-5" dirty="0">
                <a:latin typeface="Times New Roman"/>
                <a:cs typeface="Times New Roman"/>
              </a:rPr>
              <a:t>T</a:t>
            </a:r>
            <a:r>
              <a:rPr sz="2400" spc="-15" dirty="0">
                <a:latin typeface="Times New Roman"/>
                <a:cs typeface="Times New Roman"/>
              </a:rPr>
              <a:t>V</a:t>
            </a:r>
            <a:r>
              <a:rPr sz="2400" dirty="0">
                <a:latin typeface="Times New Roman"/>
                <a:cs typeface="Times New Roman"/>
              </a:rPr>
              <a:t>C</a:t>
            </a:r>
            <a:endParaRPr sz="2400">
              <a:latin typeface="Times New Roman"/>
              <a:cs typeface="Times New Roman"/>
            </a:endParaRPr>
          </a:p>
        </p:txBody>
      </p:sp>
      <p:grpSp>
        <p:nvGrpSpPr>
          <p:cNvPr id="52" name="object 52"/>
          <p:cNvGrpSpPr/>
          <p:nvPr/>
        </p:nvGrpSpPr>
        <p:grpSpPr>
          <a:xfrm>
            <a:off x="4219956" y="2628599"/>
            <a:ext cx="3242945" cy="2923540"/>
            <a:chOff x="2695955" y="2628599"/>
            <a:chExt cx="3242945" cy="2923540"/>
          </a:xfrm>
        </p:grpSpPr>
        <p:sp>
          <p:nvSpPr>
            <p:cNvPr id="53" name="object 53"/>
            <p:cNvSpPr/>
            <p:nvPr/>
          </p:nvSpPr>
          <p:spPr>
            <a:xfrm>
              <a:off x="2708909" y="4382897"/>
              <a:ext cx="375285" cy="545465"/>
            </a:xfrm>
            <a:custGeom>
              <a:avLst/>
              <a:gdLst/>
              <a:ahLst/>
              <a:cxnLst/>
              <a:rect l="l" t="t" r="r" b="b"/>
              <a:pathLst>
                <a:path w="375285" h="545464">
                  <a:moveTo>
                    <a:pt x="0" y="0"/>
                  </a:moveTo>
                  <a:lnTo>
                    <a:pt x="0" y="93598"/>
                  </a:lnTo>
                  <a:lnTo>
                    <a:pt x="2818" y="144950"/>
                  </a:lnTo>
                  <a:lnTo>
                    <a:pt x="11077" y="194672"/>
                  </a:lnTo>
                  <a:lnTo>
                    <a:pt x="24479" y="242338"/>
                  </a:lnTo>
                  <a:lnTo>
                    <a:pt x="42726" y="287522"/>
                  </a:lnTo>
                  <a:lnTo>
                    <a:pt x="65522" y="329797"/>
                  </a:lnTo>
                  <a:lnTo>
                    <a:pt x="92570" y="368736"/>
                  </a:lnTo>
                  <a:lnTo>
                    <a:pt x="123571" y="403914"/>
                  </a:lnTo>
                  <a:lnTo>
                    <a:pt x="158230" y="434903"/>
                  </a:lnTo>
                  <a:lnTo>
                    <a:pt x="196249" y="461277"/>
                  </a:lnTo>
                  <a:lnTo>
                    <a:pt x="237330" y="482610"/>
                  </a:lnTo>
                  <a:lnTo>
                    <a:pt x="281177" y="498475"/>
                  </a:lnTo>
                  <a:lnTo>
                    <a:pt x="281177" y="545338"/>
                  </a:lnTo>
                  <a:lnTo>
                    <a:pt x="374903" y="464946"/>
                  </a:lnTo>
                  <a:lnTo>
                    <a:pt x="281177" y="357885"/>
                  </a:lnTo>
                  <a:lnTo>
                    <a:pt x="281177" y="404748"/>
                  </a:lnTo>
                  <a:lnTo>
                    <a:pt x="237330" y="388884"/>
                  </a:lnTo>
                  <a:lnTo>
                    <a:pt x="196249" y="367552"/>
                  </a:lnTo>
                  <a:lnTo>
                    <a:pt x="158230" y="341179"/>
                  </a:lnTo>
                  <a:lnTo>
                    <a:pt x="123571" y="310194"/>
                  </a:lnTo>
                  <a:lnTo>
                    <a:pt x="92570" y="275022"/>
                  </a:lnTo>
                  <a:lnTo>
                    <a:pt x="65522" y="236091"/>
                  </a:lnTo>
                  <a:lnTo>
                    <a:pt x="42726" y="193828"/>
                  </a:lnTo>
                  <a:lnTo>
                    <a:pt x="24479" y="148661"/>
                  </a:lnTo>
                  <a:lnTo>
                    <a:pt x="11077" y="101015"/>
                  </a:lnTo>
                  <a:lnTo>
                    <a:pt x="2818" y="51319"/>
                  </a:lnTo>
                  <a:lnTo>
                    <a:pt x="0" y="0"/>
                  </a:lnTo>
                  <a:close/>
                </a:path>
              </a:pathLst>
            </a:custGeom>
            <a:solidFill>
              <a:srgbClr val="FFFFFF"/>
            </a:solidFill>
          </p:spPr>
          <p:txBody>
            <a:bodyPr wrap="square" lIns="0" tIns="0" rIns="0" bIns="0" rtlCol="0"/>
            <a:lstStyle/>
            <a:p>
              <a:endParaRPr/>
            </a:p>
          </p:txBody>
        </p:sp>
        <p:sp>
          <p:nvSpPr>
            <p:cNvPr id="54" name="object 54"/>
            <p:cNvSpPr/>
            <p:nvPr/>
          </p:nvSpPr>
          <p:spPr>
            <a:xfrm>
              <a:off x="2708921" y="3964685"/>
              <a:ext cx="375285" cy="465455"/>
            </a:xfrm>
            <a:custGeom>
              <a:avLst/>
              <a:gdLst/>
              <a:ahLst/>
              <a:cxnLst/>
              <a:rect l="l" t="t" r="r" b="b"/>
              <a:pathLst>
                <a:path w="375285" h="465454">
                  <a:moveTo>
                    <a:pt x="374892" y="0"/>
                  </a:moveTo>
                  <a:lnTo>
                    <a:pt x="332855" y="2666"/>
                  </a:lnTo>
                  <a:lnTo>
                    <a:pt x="289693" y="10932"/>
                  </a:lnTo>
                  <a:lnTo>
                    <a:pt x="248549" y="24395"/>
                  </a:lnTo>
                  <a:lnTo>
                    <a:pt x="209669" y="42709"/>
                  </a:lnTo>
                  <a:lnTo>
                    <a:pt x="173303" y="65525"/>
                  </a:lnTo>
                  <a:lnTo>
                    <a:pt x="139697" y="92498"/>
                  </a:lnTo>
                  <a:lnTo>
                    <a:pt x="109100" y="123281"/>
                  </a:lnTo>
                  <a:lnTo>
                    <a:pt x="81760" y="157527"/>
                  </a:lnTo>
                  <a:lnTo>
                    <a:pt x="57925" y="194889"/>
                  </a:lnTo>
                  <a:lnTo>
                    <a:pt x="37842" y="235020"/>
                  </a:lnTo>
                  <a:lnTo>
                    <a:pt x="21760" y="277573"/>
                  </a:lnTo>
                  <a:lnTo>
                    <a:pt x="9927" y="322202"/>
                  </a:lnTo>
                  <a:lnTo>
                    <a:pt x="2591" y="368560"/>
                  </a:lnTo>
                  <a:lnTo>
                    <a:pt x="0" y="416299"/>
                  </a:lnTo>
                  <a:lnTo>
                    <a:pt x="2401" y="465074"/>
                  </a:lnTo>
                  <a:lnTo>
                    <a:pt x="10569" y="413320"/>
                  </a:lnTo>
                  <a:lnTo>
                    <a:pt x="24154" y="364100"/>
                  </a:lnTo>
                  <a:lnTo>
                    <a:pt x="42779" y="317789"/>
                  </a:lnTo>
                  <a:lnTo>
                    <a:pt x="66065" y="274762"/>
                  </a:lnTo>
                  <a:lnTo>
                    <a:pt x="93636" y="235392"/>
                  </a:lnTo>
                  <a:lnTo>
                    <a:pt x="125114" y="200056"/>
                  </a:lnTo>
                  <a:lnTo>
                    <a:pt x="160122" y="169128"/>
                  </a:lnTo>
                  <a:lnTo>
                    <a:pt x="198282" y="142983"/>
                  </a:lnTo>
                  <a:lnTo>
                    <a:pt x="239216" y="121995"/>
                  </a:lnTo>
                  <a:lnTo>
                    <a:pt x="282547" y="106540"/>
                  </a:lnTo>
                  <a:lnTo>
                    <a:pt x="327898" y="96991"/>
                  </a:lnTo>
                  <a:lnTo>
                    <a:pt x="374892" y="93725"/>
                  </a:lnTo>
                  <a:lnTo>
                    <a:pt x="374892" y="0"/>
                  </a:lnTo>
                  <a:close/>
                </a:path>
              </a:pathLst>
            </a:custGeom>
            <a:solidFill>
              <a:srgbClr val="CDCDCD"/>
            </a:solidFill>
          </p:spPr>
          <p:txBody>
            <a:bodyPr wrap="square" lIns="0" tIns="0" rIns="0" bIns="0" rtlCol="0"/>
            <a:lstStyle/>
            <a:p>
              <a:endParaRPr/>
            </a:p>
          </p:txBody>
        </p:sp>
        <p:sp>
          <p:nvSpPr>
            <p:cNvPr id="55" name="object 55"/>
            <p:cNvSpPr/>
            <p:nvPr/>
          </p:nvSpPr>
          <p:spPr>
            <a:xfrm>
              <a:off x="2708909" y="3964685"/>
              <a:ext cx="375285" cy="963930"/>
            </a:xfrm>
            <a:custGeom>
              <a:avLst/>
              <a:gdLst/>
              <a:ahLst/>
              <a:cxnLst/>
              <a:rect l="l" t="t" r="r" b="b"/>
              <a:pathLst>
                <a:path w="375285" h="963929">
                  <a:moveTo>
                    <a:pt x="0" y="418211"/>
                  </a:moveTo>
                  <a:lnTo>
                    <a:pt x="2818" y="469530"/>
                  </a:lnTo>
                  <a:lnTo>
                    <a:pt x="11077" y="519226"/>
                  </a:lnTo>
                  <a:lnTo>
                    <a:pt x="24479" y="566872"/>
                  </a:lnTo>
                  <a:lnTo>
                    <a:pt x="42726" y="612039"/>
                  </a:lnTo>
                  <a:lnTo>
                    <a:pt x="65522" y="654302"/>
                  </a:lnTo>
                  <a:lnTo>
                    <a:pt x="92570" y="693233"/>
                  </a:lnTo>
                  <a:lnTo>
                    <a:pt x="123571" y="728405"/>
                  </a:lnTo>
                  <a:lnTo>
                    <a:pt x="158230" y="759390"/>
                  </a:lnTo>
                  <a:lnTo>
                    <a:pt x="196249" y="785763"/>
                  </a:lnTo>
                  <a:lnTo>
                    <a:pt x="237330" y="807095"/>
                  </a:lnTo>
                  <a:lnTo>
                    <a:pt x="281177" y="822959"/>
                  </a:lnTo>
                  <a:lnTo>
                    <a:pt x="281177" y="776096"/>
                  </a:lnTo>
                  <a:lnTo>
                    <a:pt x="374903" y="883157"/>
                  </a:lnTo>
                  <a:lnTo>
                    <a:pt x="281177" y="963549"/>
                  </a:lnTo>
                  <a:lnTo>
                    <a:pt x="281177" y="916686"/>
                  </a:lnTo>
                  <a:lnTo>
                    <a:pt x="237330" y="900821"/>
                  </a:lnTo>
                  <a:lnTo>
                    <a:pt x="196249" y="879488"/>
                  </a:lnTo>
                  <a:lnTo>
                    <a:pt x="158230" y="853114"/>
                  </a:lnTo>
                  <a:lnTo>
                    <a:pt x="123571" y="822125"/>
                  </a:lnTo>
                  <a:lnTo>
                    <a:pt x="92570" y="786947"/>
                  </a:lnTo>
                  <a:lnTo>
                    <a:pt x="65522" y="748008"/>
                  </a:lnTo>
                  <a:lnTo>
                    <a:pt x="42726" y="705733"/>
                  </a:lnTo>
                  <a:lnTo>
                    <a:pt x="24479" y="660549"/>
                  </a:lnTo>
                  <a:lnTo>
                    <a:pt x="11077" y="612883"/>
                  </a:lnTo>
                  <a:lnTo>
                    <a:pt x="2818" y="563161"/>
                  </a:lnTo>
                  <a:lnTo>
                    <a:pt x="0" y="511809"/>
                  </a:lnTo>
                  <a:lnTo>
                    <a:pt x="0" y="418211"/>
                  </a:lnTo>
                  <a:lnTo>
                    <a:pt x="2522" y="369431"/>
                  </a:lnTo>
                  <a:lnTo>
                    <a:pt x="9903" y="322306"/>
                  </a:lnTo>
                  <a:lnTo>
                    <a:pt x="21861" y="277149"/>
                  </a:lnTo>
                  <a:lnTo>
                    <a:pt x="38113" y="234274"/>
                  </a:lnTo>
                  <a:lnTo>
                    <a:pt x="58378" y="193994"/>
                  </a:lnTo>
                  <a:lnTo>
                    <a:pt x="82375" y="156623"/>
                  </a:lnTo>
                  <a:lnTo>
                    <a:pt x="109823" y="122475"/>
                  </a:lnTo>
                  <a:lnTo>
                    <a:pt x="140439" y="91863"/>
                  </a:lnTo>
                  <a:lnTo>
                    <a:pt x="173941" y="65100"/>
                  </a:lnTo>
                  <a:lnTo>
                    <a:pt x="210049" y="42500"/>
                  </a:lnTo>
                  <a:lnTo>
                    <a:pt x="248481" y="24376"/>
                  </a:lnTo>
                  <a:lnTo>
                    <a:pt x="288955" y="11043"/>
                  </a:lnTo>
                  <a:lnTo>
                    <a:pt x="331190" y="2813"/>
                  </a:lnTo>
                  <a:lnTo>
                    <a:pt x="374903" y="0"/>
                  </a:lnTo>
                  <a:lnTo>
                    <a:pt x="374903" y="93725"/>
                  </a:lnTo>
                  <a:lnTo>
                    <a:pt x="327910" y="96991"/>
                  </a:lnTo>
                  <a:lnTo>
                    <a:pt x="282559" y="106540"/>
                  </a:lnTo>
                  <a:lnTo>
                    <a:pt x="239228" y="121995"/>
                  </a:lnTo>
                  <a:lnTo>
                    <a:pt x="198294" y="142983"/>
                  </a:lnTo>
                  <a:lnTo>
                    <a:pt x="160134" y="169128"/>
                  </a:lnTo>
                  <a:lnTo>
                    <a:pt x="125126" y="200056"/>
                  </a:lnTo>
                  <a:lnTo>
                    <a:pt x="93648" y="235392"/>
                  </a:lnTo>
                  <a:lnTo>
                    <a:pt x="66077" y="274762"/>
                  </a:lnTo>
                  <a:lnTo>
                    <a:pt x="42791" y="317789"/>
                  </a:lnTo>
                  <a:lnTo>
                    <a:pt x="24166" y="364100"/>
                  </a:lnTo>
                  <a:lnTo>
                    <a:pt x="10581" y="413320"/>
                  </a:lnTo>
                  <a:lnTo>
                    <a:pt x="2412" y="465074"/>
                  </a:lnTo>
                </a:path>
              </a:pathLst>
            </a:custGeom>
            <a:ln w="25908">
              <a:solidFill>
                <a:srgbClr val="000000"/>
              </a:solidFill>
            </a:ln>
          </p:spPr>
          <p:txBody>
            <a:bodyPr wrap="square" lIns="0" tIns="0" rIns="0" bIns="0" rtlCol="0"/>
            <a:lstStyle/>
            <a:p>
              <a:endParaRPr/>
            </a:p>
          </p:txBody>
        </p:sp>
        <p:sp>
          <p:nvSpPr>
            <p:cNvPr id="56" name="object 56"/>
            <p:cNvSpPr/>
            <p:nvPr/>
          </p:nvSpPr>
          <p:spPr>
            <a:xfrm>
              <a:off x="3099815" y="4626863"/>
              <a:ext cx="144780" cy="390144"/>
            </a:xfrm>
            <a:prstGeom prst="rect">
              <a:avLst/>
            </a:prstGeom>
            <a:blipFill>
              <a:blip r:embed="rId7" cstate="print"/>
              <a:stretch>
                <a:fillRect/>
              </a:stretch>
            </a:blipFill>
          </p:spPr>
          <p:txBody>
            <a:bodyPr wrap="square" lIns="0" tIns="0" rIns="0" bIns="0" rtlCol="0"/>
            <a:lstStyle/>
            <a:p>
              <a:endParaRPr/>
            </a:p>
          </p:txBody>
        </p:sp>
        <p:sp>
          <p:nvSpPr>
            <p:cNvPr id="57" name="object 57"/>
            <p:cNvSpPr/>
            <p:nvPr/>
          </p:nvSpPr>
          <p:spPr>
            <a:xfrm>
              <a:off x="3155441" y="4662677"/>
              <a:ext cx="47625" cy="279400"/>
            </a:xfrm>
            <a:custGeom>
              <a:avLst/>
              <a:gdLst/>
              <a:ahLst/>
              <a:cxnLst/>
              <a:rect l="l" t="t" r="r" b="b"/>
              <a:pathLst>
                <a:path w="47625" h="279400">
                  <a:moveTo>
                    <a:pt x="47243" y="278892"/>
                  </a:moveTo>
                  <a:lnTo>
                    <a:pt x="28878" y="278580"/>
                  </a:lnTo>
                  <a:lnTo>
                    <a:pt x="13858" y="277733"/>
                  </a:lnTo>
                  <a:lnTo>
                    <a:pt x="3720" y="276480"/>
                  </a:lnTo>
                  <a:lnTo>
                    <a:pt x="0" y="274955"/>
                  </a:lnTo>
                  <a:lnTo>
                    <a:pt x="0" y="3937"/>
                  </a:lnTo>
                  <a:lnTo>
                    <a:pt x="3720" y="2411"/>
                  </a:lnTo>
                  <a:lnTo>
                    <a:pt x="13858" y="1158"/>
                  </a:lnTo>
                  <a:lnTo>
                    <a:pt x="28878" y="311"/>
                  </a:lnTo>
                  <a:lnTo>
                    <a:pt x="47243" y="0"/>
                  </a:lnTo>
                </a:path>
              </a:pathLst>
            </a:custGeom>
            <a:ln w="25908">
              <a:solidFill>
                <a:srgbClr val="000000"/>
              </a:solidFill>
            </a:ln>
          </p:spPr>
          <p:txBody>
            <a:bodyPr wrap="square" lIns="0" tIns="0" rIns="0" bIns="0" rtlCol="0"/>
            <a:lstStyle/>
            <a:p>
              <a:endParaRPr/>
            </a:p>
          </p:txBody>
        </p:sp>
        <p:sp>
          <p:nvSpPr>
            <p:cNvPr id="58" name="object 58"/>
            <p:cNvSpPr/>
            <p:nvPr/>
          </p:nvSpPr>
          <p:spPr>
            <a:xfrm>
              <a:off x="4296155" y="4072127"/>
              <a:ext cx="111251" cy="1479804"/>
            </a:xfrm>
            <a:prstGeom prst="rect">
              <a:avLst/>
            </a:prstGeom>
            <a:blipFill>
              <a:blip r:embed="rId8" cstate="print"/>
              <a:stretch>
                <a:fillRect/>
              </a:stretch>
            </a:blipFill>
          </p:spPr>
          <p:txBody>
            <a:bodyPr wrap="square" lIns="0" tIns="0" rIns="0" bIns="0" rtlCol="0"/>
            <a:lstStyle/>
            <a:p>
              <a:endParaRPr/>
            </a:p>
          </p:txBody>
        </p:sp>
        <p:sp>
          <p:nvSpPr>
            <p:cNvPr id="59" name="object 59"/>
            <p:cNvSpPr/>
            <p:nvPr/>
          </p:nvSpPr>
          <p:spPr>
            <a:xfrm>
              <a:off x="4351782" y="4094225"/>
              <a:ext cx="0" cy="1381760"/>
            </a:xfrm>
            <a:custGeom>
              <a:avLst/>
              <a:gdLst/>
              <a:ahLst/>
              <a:cxnLst/>
              <a:rect l="l" t="t" r="r" b="b"/>
              <a:pathLst>
                <a:path h="1381760">
                  <a:moveTo>
                    <a:pt x="0" y="0"/>
                  </a:moveTo>
                  <a:lnTo>
                    <a:pt x="0" y="1381760"/>
                  </a:lnTo>
                </a:path>
              </a:pathLst>
            </a:custGeom>
            <a:ln w="25908">
              <a:solidFill>
                <a:srgbClr val="000000"/>
              </a:solidFill>
            </a:ln>
          </p:spPr>
          <p:txBody>
            <a:bodyPr wrap="square" lIns="0" tIns="0" rIns="0" bIns="0" rtlCol="0"/>
            <a:lstStyle/>
            <a:p>
              <a:endParaRPr/>
            </a:p>
          </p:txBody>
        </p:sp>
        <p:sp>
          <p:nvSpPr>
            <p:cNvPr id="60" name="object 60"/>
            <p:cNvSpPr/>
            <p:nvPr/>
          </p:nvSpPr>
          <p:spPr>
            <a:xfrm>
              <a:off x="5532120" y="3153155"/>
              <a:ext cx="143255" cy="451103"/>
            </a:xfrm>
            <a:prstGeom prst="rect">
              <a:avLst/>
            </a:prstGeom>
            <a:blipFill>
              <a:blip r:embed="rId9" cstate="print"/>
              <a:stretch>
                <a:fillRect/>
              </a:stretch>
            </a:blipFill>
          </p:spPr>
          <p:txBody>
            <a:bodyPr wrap="square" lIns="0" tIns="0" rIns="0" bIns="0" rtlCol="0"/>
            <a:lstStyle/>
            <a:p>
              <a:endParaRPr/>
            </a:p>
          </p:txBody>
        </p:sp>
        <p:sp>
          <p:nvSpPr>
            <p:cNvPr id="61" name="object 61"/>
            <p:cNvSpPr/>
            <p:nvPr/>
          </p:nvSpPr>
          <p:spPr>
            <a:xfrm>
              <a:off x="5574029" y="3188969"/>
              <a:ext cx="45720" cy="340360"/>
            </a:xfrm>
            <a:custGeom>
              <a:avLst/>
              <a:gdLst/>
              <a:ahLst/>
              <a:cxnLst/>
              <a:rect l="l" t="t" r="r" b="b"/>
              <a:pathLst>
                <a:path w="45720" h="340360">
                  <a:moveTo>
                    <a:pt x="0" y="0"/>
                  </a:moveTo>
                  <a:lnTo>
                    <a:pt x="17805" y="291"/>
                  </a:lnTo>
                  <a:lnTo>
                    <a:pt x="32337" y="1095"/>
                  </a:lnTo>
                  <a:lnTo>
                    <a:pt x="42130" y="2303"/>
                  </a:lnTo>
                  <a:lnTo>
                    <a:pt x="45720" y="3809"/>
                  </a:lnTo>
                  <a:lnTo>
                    <a:pt x="45720" y="336041"/>
                  </a:lnTo>
                  <a:lnTo>
                    <a:pt x="42130" y="337548"/>
                  </a:lnTo>
                  <a:lnTo>
                    <a:pt x="32337" y="338756"/>
                  </a:lnTo>
                  <a:lnTo>
                    <a:pt x="17805" y="339560"/>
                  </a:lnTo>
                  <a:lnTo>
                    <a:pt x="0" y="339851"/>
                  </a:lnTo>
                </a:path>
              </a:pathLst>
            </a:custGeom>
            <a:ln w="25908">
              <a:solidFill>
                <a:srgbClr val="000000"/>
              </a:solidFill>
            </a:ln>
          </p:spPr>
          <p:txBody>
            <a:bodyPr wrap="square" lIns="0" tIns="0" rIns="0" bIns="0" rtlCol="0"/>
            <a:lstStyle/>
            <a:p>
              <a:endParaRPr/>
            </a:p>
          </p:txBody>
        </p:sp>
        <p:sp>
          <p:nvSpPr>
            <p:cNvPr id="62" name="object 62"/>
            <p:cNvSpPr/>
            <p:nvPr/>
          </p:nvSpPr>
          <p:spPr>
            <a:xfrm>
              <a:off x="5689726" y="2828289"/>
              <a:ext cx="236220" cy="486409"/>
            </a:xfrm>
            <a:custGeom>
              <a:avLst/>
              <a:gdLst/>
              <a:ahLst/>
              <a:cxnLst/>
              <a:rect l="l" t="t" r="r" b="b"/>
              <a:pathLst>
                <a:path w="236220" h="486410">
                  <a:moveTo>
                    <a:pt x="175260" y="0"/>
                  </a:moveTo>
                  <a:lnTo>
                    <a:pt x="186380" y="45706"/>
                  </a:lnTo>
                  <a:lnTo>
                    <a:pt x="189525" y="92783"/>
                  </a:lnTo>
                  <a:lnTo>
                    <a:pt x="184946" y="140470"/>
                  </a:lnTo>
                  <a:lnTo>
                    <a:pt x="172894" y="188007"/>
                  </a:lnTo>
                  <a:lnTo>
                    <a:pt x="153621" y="234633"/>
                  </a:lnTo>
                  <a:lnTo>
                    <a:pt x="127379" y="279588"/>
                  </a:lnTo>
                  <a:lnTo>
                    <a:pt x="94418" y="322111"/>
                  </a:lnTo>
                  <a:lnTo>
                    <a:pt x="54990" y="361442"/>
                  </a:lnTo>
                  <a:lnTo>
                    <a:pt x="31496" y="319786"/>
                  </a:lnTo>
                  <a:lnTo>
                    <a:pt x="0" y="458724"/>
                  </a:lnTo>
                  <a:lnTo>
                    <a:pt x="125349" y="486283"/>
                  </a:lnTo>
                  <a:lnTo>
                    <a:pt x="101853" y="444754"/>
                  </a:lnTo>
                  <a:lnTo>
                    <a:pt x="138804" y="408223"/>
                  </a:lnTo>
                  <a:lnTo>
                    <a:pt x="169994" y="369131"/>
                  </a:lnTo>
                  <a:lnTo>
                    <a:pt x="195325" y="328071"/>
                  </a:lnTo>
                  <a:lnTo>
                    <a:pt x="214700" y="285638"/>
                  </a:lnTo>
                  <a:lnTo>
                    <a:pt x="228020" y="242424"/>
                  </a:lnTo>
                  <a:lnTo>
                    <a:pt x="235185" y="199023"/>
                  </a:lnTo>
                  <a:lnTo>
                    <a:pt x="236099" y="156030"/>
                  </a:lnTo>
                  <a:lnTo>
                    <a:pt x="230661" y="114037"/>
                  </a:lnTo>
                  <a:lnTo>
                    <a:pt x="218774" y="73638"/>
                  </a:lnTo>
                  <a:lnTo>
                    <a:pt x="200340" y="35428"/>
                  </a:lnTo>
                  <a:lnTo>
                    <a:pt x="175260" y="0"/>
                  </a:lnTo>
                  <a:close/>
                </a:path>
              </a:pathLst>
            </a:custGeom>
            <a:solidFill>
              <a:srgbClr val="FFFFFF"/>
            </a:solidFill>
          </p:spPr>
          <p:txBody>
            <a:bodyPr wrap="square" lIns="0" tIns="0" rIns="0" bIns="0" rtlCol="0"/>
            <a:lstStyle/>
            <a:p>
              <a:endParaRPr/>
            </a:p>
          </p:txBody>
        </p:sp>
        <p:sp>
          <p:nvSpPr>
            <p:cNvPr id="63" name="object 63"/>
            <p:cNvSpPr/>
            <p:nvPr/>
          </p:nvSpPr>
          <p:spPr>
            <a:xfrm>
              <a:off x="5358510" y="2641299"/>
              <a:ext cx="534035" cy="226695"/>
            </a:xfrm>
            <a:custGeom>
              <a:avLst/>
              <a:gdLst/>
              <a:ahLst/>
              <a:cxnLst/>
              <a:rect l="l" t="t" r="r" b="b"/>
              <a:pathLst>
                <a:path w="534035" h="226694">
                  <a:moveTo>
                    <a:pt x="235564" y="0"/>
                  </a:moveTo>
                  <a:lnTo>
                    <a:pt x="189088" y="342"/>
                  </a:lnTo>
                  <a:lnTo>
                    <a:pt x="141714" y="6193"/>
                  </a:lnTo>
                  <a:lnTo>
                    <a:pt x="94020" y="17656"/>
                  </a:lnTo>
                  <a:lnTo>
                    <a:pt x="46588" y="34835"/>
                  </a:lnTo>
                  <a:lnTo>
                    <a:pt x="0" y="57831"/>
                  </a:lnTo>
                  <a:lnTo>
                    <a:pt x="46862" y="141016"/>
                  </a:lnTo>
                  <a:lnTo>
                    <a:pt x="93478" y="118046"/>
                  </a:lnTo>
                  <a:lnTo>
                    <a:pt x="140928" y="100886"/>
                  </a:lnTo>
                  <a:lnTo>
                    <a:pt x="188632" y="89434"/>
                  </a:lnTo>
                  <a:lnTo>
                    <a:pt x="236013" y="83588"/>
                  </a:lnTo>
                  <a:lnTo>
                    <a:pt x="282490" y="83248"/>
                  </a:lnTo>
                  <a:lnTo>
                    <a:pt x="327485" y="88311"/>
                  </a:lnTo>
                  <a:lnTo>
                    <a:pt x="370419" y="98676"/>
                  </a:lnTo>
                  <a:lnTo>
                    <a:pt x="410713" y="114242"/>
                  </a:lnTo>
                  <a:lnTo>
                    <a:pt x="447788" y="134908"/>
                  </a:lnTo>
                  <a:lnTo>
                    <a:pt x="481064" y="160571"/>
                  </a:lnTo>
                  <a:lnTo>
                    <a:pt x="509964" y="191132"/>
                  </a:lnTo>
                  <a:lnTo>
                    <a:pt x="533908" y="226487"/>
                  </a:lnTo>
                  <a:lnTo>
                    <a:pt x="486917" y="143175"/>
                  </a:lnTo>
                  <a:lnTo>
                    <a:pt x="463001" y="107846"/>
                  </a:lnTo>
                  <a:lnTo>
                    <a:pt x="434119" y="77304"/>
                  </a:lnTo>
                  <a:lnTo>
                    <a:pt x="400853" y="51651"/>
                  </a:lnTo>
                  <a:lnTo>
                    <a:pt x="363784" y="30991"/>
                  </a:lnTo>
                  <a:lnTo>
                    <a:pt x="323492" y="15427"/>
                  </a:lnTo>
                  <a:lnTo>
                    <a:pt x="280558" y="5062"/>
                  </a:lnTo>
                  <a:lnTo>
                    <a:pt x="235564" y="0"/>
                  </a:lnTo>
                  <a:close/>
                </a:path>
              </a:pathLst>
            </a:custGeom>
            <a:solidFill>
              <a:srgbClr val="CDCDCD"/>
            </a:solidFill>
          </p:spPr>
          <p:txBody>
            <a:bodyPr wrap="square" lIns="0" tIns="0" rIns="0" bIns="0" rtlCol="0"/>
            <a:lstStyle/>
            <a:p>
              <a:endParaRPr/>
            </a:p>
          </p:txBody>
        </p:sp>
        <p:sp>
          <p:nvSpPr>
            <p:cNvPr id="64" name="object 64"/>
            <p:cNvSpPr/>
            <p:nvPr/>
          </p:nvSpPr>
          <p:spPr>
            <a:xfrm>
              <a:off x="5358510" y="2641299"/>
              <a:ext cx="567690" cy="673735"/>
            </a:xfrm>
            <a:custGeom>
              <a:avLst/>
              <a:gdLst/>
              <a:ahLst/>
              <a:cxnLst/>
              <a:rect l="l" t="t" r="r" b="b"/>
              <a:pathLst>
                <a:path w="567689" h="673735">
                  <a:moveTo>
                    <a:pt x="533908" y="226487"/>
                  </a:moveTo>
                  <a:lnTo>
                    <a:pt x="509964" y="191132"/>
                  </a:lnTo>
                  <a:lnTo>
                    <a:pt x="481064" y="160571"/>
                  </a:lnTo>
                  <a:lnTo>
                    <a:pt x="447788" y="134908"/>
                  </a:lnTo>
                  <a:lnTo>
                    <a:pt x="410713" y="114242"/>
                  </a:lnTo>
                  <a:lnTo>
                    <a:pt x="370419" y="98676"/>
                  </a:lnTo>
                  <a:lnTo>
                    <a:pt x="327485" y="88311"/>
                  </a:lnTo>
                  <a:lnTo>
                    <a:pt x="282490" y="83248"/>
                  </a:lnTo>
                  <a:lnTo>
                    <a:pt x="236013" y="83588"/>
                  </a:lnTo>
                  <a:lnTo>
                    <a:pt x="188632" y="89434"/>
                  </a:lnTo>
                  <a:lnTo>
                    <a:pt x="140928" y="100886"/>
                  </a:lnTo>
                  <a:lnTo>
                    <a:pt x="93478" y="118046"/>
                  </a:lnTo>
                  <a:lnTo>
                    <a:pt x="46862" y="141016"/>
                  </a:lnTo>
                  <a:lnTo>
                    <a:pt x="0" y="57831"/>
                  </a:lnTo>
                  <a:lnTo>
                    <a:pt x="46588" y="34835"/>
                  </a:lnTo>
                  <a:lnTo>
                    <a:pt x="94020" y="17656"/>
                  </a:lnTo>
                  <a:lnTo>
                    <a:pt x="141714" y="6193"/>
                  </a:lnTo>
                  <a:lnTo>
                    <a:pt x="189088" y="342"/>
                  </a:lnTo>
                  <a:lnTo>
                    <a:pt x="235564" y="0"/>
                  </a:lnTo>
                  <a:lnTo>
                    <a:pt x="280558" y="5062"/>
                  </a:lnTo>
                  <a:lnTo>
                    <a:pt x="323492" y="15427"/>
                  </a:lnTo>
                  <a:lnTo>
                    <a:pt x="363784" y="30991"/>
                  </a:lnTo>
                  <a:lnTo>
                    <a:pt x="400853" y="51651"/>
                  </a:lnTo>
                  <a:lnTo>
                    <a:pt x="434119" y="77304"/>
                  </a:lnTo>
                  <a:lnTo>
                    <a:pt x="463001" y="107846"/>
                  </a:lnTo>
                  <a:lnTo>
                    <a:pt x="486917" y="143175"/>
                  </a:lnTo>
                  <a:lnTo>
                    <a:pt x="533908" y="226487"/>
                  </a:lnTo>
                  <a:lnTo>
                    <a:pt x="551617" y="265029"/>
                  </a:lnTo>
                  <a:lnTo>
                    <a:pt x="562776" y="305527"/>
                  </a:lnTo>
                  <a:lnTo>
                    <a:pt x="567525" y="347410"/>
                  </a:lnTo>
                  <a:lnTo>
                    <a:pt x="566005" y="390114"/>
                  </a:lnTo>
                  <a:lnTo>
                    <a:pt x="558355" y="433068"/>
                  </a:lnTo>
                  <a:lnTo>
                    <a:pt x="544716" y="475707"/>
                  </a:lnTo>
                  <a:lnTo>
                    <a:pt x="525227" y="517461"/>
                  </a:lnTo>
                  <a:lnTo>
                    <a:pt x="500030" y="557764"/>
                  </a:lnTo>
                  <a:lnTo>
                    <a:pt x="469264" y="596047"/>
                  </a:lnTo>
                  <a:lnTo>
                    <a:pt x="433069" y="631744"/>
                  </a:lnTo>
                  <a:lnTo>
                    <a:pt x="456564" y="673273"/>
                  </a:lnTo>
                  <a:lnTo>
                    <a:pt x="331215" y="645714"/>
                  </a:lnTo>
                  <a:lnTo>
                    <a:pt x="362712" y="506776"/>
                  </a:lnTo>
                  <a:lnTo>
                    <a:pt x="386206" y="548432"/>
                  </a:lnTo>
                  <a:lnTo>
                    <a:pt x="425634" y="509101"/>
                  </a:lnTo>
                  <a:lnTo>
                    <a:pt x="458595" y="466578"/>
                  </a:lnTo>
                  <a:lnTo>
                    <a:pt x="484837" y="421624"/>
                  </a:lnTo>
                  <a:lnTo>
                    <a:pt x="504110" y="374997"/>
                  </a:lnTo>
                  <a:lnTo>
                    <a:pt x="516162" y="327460"/>
                  </a:lnTo>
                  <a:lnTo>
                    <a:pt x="520741" y="279773"/>
                  </a:lnTo>
                  <a:lnTo>
                    <a:pt x="517596" y="232696"/>
                  </a:lnTo>
                  <a:lnTo>
                    <a:pt x="506475" y="186990"/>
                  </a:lnTo>
                </a:path>
              </a:pathLst>
            </a:custGeom>
            <a:ln w="25400">
              <a:solidFill>
                <a:srgbClr val="000000"/>
              </a:solidFill>
            </a:ln>
          </p:spPr>
          <p:txBody>
            <a:bodyPr wrap="square" lIns="0" tIns="0" rIns="0" bIns="0" rtlCol="0"/>
            <a:lstStyle/>
            <a:p>
              <a:endParaRPr/>
            </a:p>
          </p:txBody>
        </p:sp>
      </p:grpSp>
      <p:sp>
        <p:nvSpPr>
          <p:cNvPr id="65" name="object 65"/>
          <p:cNvSpPr txBox="1">
            <a:spLocks noGrp="1"/>
          </p:cNvSpPr>
          <p:nvPr>
            <p:ph type="title"/>
          </p:nvPr>
        </p:nvSpPr>
        <p:spPr>
          <a:xfrm>
            <a:off x="3941827" y="410971"/>
            <a:ext cx="4746625" cy="391160"/>
          </a:xfrm>
          <a:prstGeom prst="rect">
            <a:avLst/>
          </a:prstGeom>
        </p:spPr>
        <p:txBody>
          <a:bodyPr vert="horz" wrap="square" lIns="0" tIns="12700" rIns="0" bIns="0" rtlCol="0" anchor="ctr">
            <a:spAutoFit/>
          </a:bodyPr>
          <a:lstStyle/>
          <a:p>
            <a:pPr marL="12700">
              <a:lnSpc>
                <a:spcPct val="100000"/>
              </a:lnSpc>
              <a:spcBef>
                <a:spcPts val="100"/>
              </a:spcBef>
            </a:pPr>
            <a:r>
              <a:rPr sz="2400" dirty="0">
                <a:latin typeface="Times New Roman"/>
                <a:cs typeface="Times New Roman"/>
              </a:rPr>
              <a:t>Break-even </a:t>
            </a:r>
            <a:r>
              <a:rPr sz="2400" spc="-5" dirty="0">
                <a:latin typeface="Times New Roman"/>
                <a:cs typeface="Times New Roman"/>
              </a:rPr>
              <a:t>Analysis </a:t>
            </a:r>
            <a:r>
              <a:rPr sz="2400" dirty="0">
                <a:latin typeface="Times New Roman"/>
                <a:cs typeface="Times New Roman"/>
              </a:rPr>
              <a:t>: Linear</a:t>
            </a:r>
            <a:r>
              <a:rPr sz="2400" spc="-235" dirty="0">
                <a:latin typeface="Times New Roman"/>
                <a:cs typeface="Times New Roman"/>
              </a:rPr>
              <a:t> </a:t>
            </a:r>
            <a:r>
              <a:rPr sz="2400" dirty="0">
                <a:latin typeface="Times New Roman"/>
                <a:cs typeface="Times New Roman"/>
              </a:rPr>
              <a:t>Function</a:t>
            </a:r>
            <a:endParaRPr sz="2400">
              <a:latin typeface="Times New Roman"/>
              <a:cs typeface="Times New Roman"/>
            </a:endParaRPr>
          </a:p>
        </p:txBody>
      </p:sp>
      <p:sp>
        <p:nvSpPr>
          <p:cNvPr id="66" name="object 66"/>
          <p:cNvSpPr txBox="1"/>
          <p:nvPr/>
        </p:nvSpPr>
        <p:spPr>
          <a:xfrm>
            <a:off x="5844922" y="2512314"/>
            <a:ext cx="941069" cy="574040"/>
          </a:xfrm>
          <a:prstGeom prst="rect">
            <a:avLst/>
          </a:prstGeom>
        </p:spPr>
        <p:txBody>
          <a:bodyPr vert="horz" wrap="square" lIns="0" tIns="12700" rIns="0" bIns="0" rtlCol="0">
            <a:spAutoFit/>
          </a:bodyPr>
          <a:lstStyle/>
          <a:p>
            <a:pPr marL="215265" marR="5080" indent="-203200">
              <a:spcBef>
                <a:spcPts val="100"/>
              </a:spcBef>
            </a:pPr>
            <a:r>
              <a:rPr spc="-5" dirty="0">
                <a:latin typeface="Times New Roman"/>
                <a:cs typeface="Times New Roman"/>
              </a:rPr>
              <a:t>Oper</a:t>
            </a:r>
            <a:r>
              <a:rPr dirty="0">
                <a:latin typeface="Times New Roman"/>
                <a:cs typeface="Times New Roman"/>
              </a:rPr>
              <a:t>at</a:t>
            </a:r>
            <a:r>
              <a:rPr spc="5" dirty="0">
                <a:latin typeface="Times New Roman"/>
                <a:cs typeface="Times New Roman"/>
              </a:rPr>
              <a:t>i</a:t>
            </a:r>
            <a:r>
              <a:rPr dirty="0">
                <a:latin typeface="Times New Roman"/>
                <a:cs typeface="Times New Roman"/>
              </a:rPr>
              <a:t>ng  profit</a:t>
            </a:r>
            <a:endParaRPr>
              <a:latin typeface="Times New Roman"/>
              <a:cs typeface="Times New Roman"/>
            </a:endParaRPr>
          </a:p>
        </p:txBody>
      </p:sp>
      <p:sp>
        <p:nvSpPr>
          <p:cNvPr id="67" name="object 67"/>
          <p:cNvSpPr txBox="1"/>
          <p:nvPr/>
        </p:nvSpPr>
        <p:spPr>
          <a:xfrm>
            <a:off x="2775866" y="2681712"/>
            <a:ext cx="294953" cy="1791335"/>
          </a:xfrm>
          <a:prstGeom prst="rect">
            <a:avLst/>
          </a:prstGeom>
        </p:spPr>
        <p:txBody>
          <a:bodyPr vert="vert270" wrap="square" lIns="0" tIns="0" rIns="0" bIns="0" rtlCol="0">
            <a:spAutoFit/>
          </a:bodyPr>
          <a:lstStyle/>
          <a:p>
            <a:pPr marL="12700">
              <a:lnSpc>
                <a:spcPts val="2285"/>
              </a:lnSpc>
            </a:pPr>
            <a:r>
              <a:rPr sz="2000" dirty="0">
                <a:latin typeface="Times New Roman"/>
                <a:cs typeface="Times New Roman"/>
              </a:rPr>
              <a:t>Cost and</a:t>
            </a:r>
            <a:r>
              <a:rPr sz="2000" spc="-90" dirty="0">
                <a:latin typeface="Times New Roman"/>
                <a:cs typeface="Times New Roman"/>
              </a:rPr>
              <a:t> </a:t>
            </a:r>
            <a:r>
              <a:rPr sz="2000" dirty="0">
                <a:latin typeface="Times New Roman"/>
                <a:cs typeface="Times New Roman"/>
              </a:rPr>
              <a:t>revenue</a:t>
            </a:r>
            <a:endParaRPr sz="2000">
              <a:latin typeface="Times New Roman"/>
              <a:cs typeface="Times New Roman"/>
            </a:endParaRPr>
          </a:p>
        </p:txBody>
      </p:sp>
      <p:sp>
        <p:nvSpPr>
          <p:cNvPr id="68" name="object 68"/>
          <p:cNvSpPr txBox="1"/>
          <p:nvPr/>
        </p:nvSpPr>
        <p:spPr>
          <a:xfrm>
            <a:off x="8957819" y="4733925"/>
            <a:ext cx="583565" cy="391160"/>
          </a:xfrm>
          <a:prstGeom prst="rect">
            <a:avLst/>
          </a:prstGeom>
        </p:spPr>
        <p:txBody>
          <a:bodyPr vert="horz" wrap="square" lIns="0" tIns="12700" rIns="0" bIns="0" rtlCol="0">
            <a:spAutoFit/>
          </a:bodyPr>
          <a:lstStyle/>
          <a:p>
            <a:pPr marL="12700">
              <a:spcBef>
                <a:spcPts val="100"/>
              </a:spcBef>
            </a:pPr>
            <a:r>
              <a:rPr sz="2400" spc="-10" dirty="0">
                <a:latin typeface="Times New Roman"/>
                <a:cs typeface="Times New Roman"/>
              </a:rPr>
              <a:t>TFC</a:t>
            </a:r>
            <a:endParaRPr sz="2400">
              <a:latin typeface="Times New Roman"/>
              <a:cs typeface="Times New Roman"/>
            </a:endParaRPr>
          </a:p>
        </p:txBody>
      </p:sp>
    </p:spTree>
    <p:extLst>
      <p:ext uri="{BB962C8B-B14F-4D97-AF65-F5344CB8AC3E}">
        <p14:creationId xmlns:p14="http://schemas.microsoft.com/office/powerpoint/2010/main" val="163162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50132" y="339598"/>
            <a:ext cx="5491480" cy="696595"/>
          </a:xfrm>
          <a:prstGeom prst="rect">
            <a:avLst/>
          </a:prstGeom>
        </p:spPr>
        <p:txBody>
          <a:bodyPr vert="horz" wrap="square" lIns="0" tIns="12700" rIns="0" bIns="0" rtlCol="0" anchor="ctr">
            <a:spAutoFit/>
          </a:bodyPr>
          <a:lstStyle/>
          <a:p>
            <a:pPr marL="12700">
              <a:lnSpc>
                <a:spcPct val="100000"/>
              </a:lnSpc>
              <a:spcBef>
                <a:spcPts val="100"/>
              </a:spcBef>
            </a:pPr>
            <a:r>
              <a:rPr spc="-15" dirty="0"/>
              <a:t>COST </a:t>
            </a:r>
            <a:r>
              <a:rPr spc="-10" dirty="0"/>
              <a:t>CONCEPT </a:t>
            </a:r>
            <a:r>
              <a:rPr dirty="0"/>
              <a:t>&amp;</a:t>
            </a:r>
            <a:r>
              <a:rPr spc="-65" dirty="0"/>
              <a:t> </a:t>
            </a:r>
            <a:r>
              <a:rPr spc="-10" dirty="0"/>
              <a:t>TYPES</a:t>
            </a:r>
            <a:endParaRPr/>
          </a:p>
        </p:txBody>
      </p:sp>
      <p:sp>
        <p:nvSpPr>
          <p:cNvPr id="3" name="object 3"/>
          <p:cNvSpPr txBox="1"/>
          <p:nvPr/>
        </p:nvSpPr>
        <p:spPr>
          <a:xfrm>
            <a:off x="468351" y="1036193"/>
            <a:ext cx="10939347" cy="4645502"/>
          </a:xfrm>
          <a:prstGeom prst="rect">
            <a:avLst/>
          </a:prstGeom>
        </p:spPr>
        <p:txBody>
          <a:bodyPr vert="horz" wrap="square" lIns="0" tIns="13335" rIns="0" bIns="0" rtlCol="0">
            <a:spAutoFit/>
          </a:bodyPr>
          <a:lstStyle/>
          <a:p>
            <a:pPr marL="355600" indent="-343535">
              <a:spcBef>
                <a:spcPts val="105"/>
              </a:spcBef>
              <a:buFont typeface="Arial"/>
              <a:buChar char="•"/>
              <a:tabLst>
                <a:tab pos="355600" algn="l"/>
                <a:tab pos="356235" algn="l"/>
              </a:tabLst>
            </a:pPr>
            <a:r>
              <a:rPr sz="2800" u="heavy" spc="-20" dirty="0">
                <a:uFill>
                  <a:solidFill>
                    <a:srgbClr val="000000"/>
                  </a:solidFill>
                </a:uFill>
                <a:latin typeface="Times New Roman"/>
                <a:cs typeface="Times New Roman"/>
              </a:rPr>
              <a:t>OPPORTUNITY </a:t>
            </a:r>
            <a:r>
              <a:rPr sz="2800" u="heavy" spc="-5" dirty="0">
                <a:uFill>
                  <a:solidFill>
                    <a:srgbClr val="000000"/>
                  </a:solidFill>
                </a:uFill>
                <a:latin typeface="Times New Roman"/>
                <a:cs typeface="Times New Roman"/>
              </a:rPr>
              <a:t>COST</a:t>
            </a:r>
            <a:r>
              <a:rPr sz="2800" u="heavy" spc="-60" dirty="0">
                <a:uFill>
                  <a:solidFill>
                    <a:srgbClr val="000000"/>
                  </a:solidFill>
                </a:uFill>
                <a:latin typeface="Times New Roman"/>
                <a:cs typeface="Times New Roman"/>
              </a:rPr>
              <a:t> </a:t>
            </a:r>
            <a:r>
              <a:rPr sz="3200" u="heavy" dirty="0">
                <a:uFill>
                  <a:solidFill>
                    <a:srgbClr val="000000"/>
                  </a:solidFill>
                </a:uFill>
                <a:latin typeface="Times New Roman"/>
                <a:cs typeface="Times New Roman"/>
              </a:rPr>
              <a:t>–</a:t>
            </a:r>
            <a:endParaRPr sz="3200">
              <a:latin typeface="Times New Roman"/>
              <a:cs typeface="Times New Roman"/>
            </a:endParaRPr>
          </a:p>
          <a:p>
            <a:pPr>
              <a:spcBef>
                <a:spcPts val="5"/>
              </a:spcBef>
              <a:buFont typeface="Arial"/>
              <a:buChar char="•"/>
            </a:pPr>
            <a:endParaRPr sz="4300">
              <a:latin typeface="Times New Roman"/>
              <a:cs typeface="Times New Roman"/>
            </a:endParaRPr>
          </a:p>
          <a:p>
            <a:pPr marL="355600" marR="5080" indent="-343535">
              <a:lnSpc>
                <a:spcPts val="3020"/>
              </a:lnSpc>
              <a:buFont typeface="Arial"/>
              <a:buChar char="•"/>
              <a:tabLst>
                <a:tab pos="355600" algn="l"/>
                <a:tab pos="356235" algn="l"/>
              </a:tabLst>
            </a:pPr>
            <a:r>
              <a:rPr sz="2800" dirty="0">
                <a:latin typeface="Times New Roman"/>
                <a:cs typeface="Times New Roman"/>
              </a:rPr>
              <a:t>Opportunity </a:t>
            </a:r>
            <a:r>
              <a:rPr sz="2800" spc="-5" dirty="0">
                <a:latin typeface="Times New Roman"/>
                <a:cs typeface="Times New Roman"/>
              </a:rPr>
              <a:t>cost of a </a:t>
            </a:r>
            <a:r>
              <a:rPr sz="2800" dirty="0">
                <a:latin typeface="Times New Roman"/>
                <a:cs typeface="Times New Roman"/>
              </a:rPr>
              <a:t>product </a:t>
            </a:r>
            <a:r>
              <a:rPr sz="2800" spc="-5" dirty="0">
                <a:latin typeface="Times New Roman"/>
                <a:cs typeface="Times New Roman"/>
              </a:rPr>
              <a:t>is value of </a:t>
            </a:r>
            <a:r>
              <a:rPr sz="2800" dirty="0">
                <a:latin typeface="Times New Roman"/>
                <a:cs typeface="Times New Roman"/>
              </a:rPr>
              <a:t>the </a:t>
            </a:r>
            <a:r>
              <a:rPr sz="2800" spc="-5" dirty="0">
                <a:latin typeface="Times New Roman"/>
                <a:cs typeface="Times New Roman"/>
              </a:rPr>
              <a:t>next</a:t>
            </a:r>
            <a:r>
              <a:rPr sz="2800" spc="-85" dirty="0">
                <a:latin typeface="Times New Roman"/>
                <a:cs typeface="Times New Roman"/>
              </a:rPr>
              <a:t> </a:t>
            </a:r>
            <a:r>
              <a:rPr sz="2800" spc="-5" dirty="0">
                <a:latin typeface="Times New Roman"/>
                <a:cs typeface="Times New Roman"/>
              </a:rPr>
              <a:t>best  alternative </a:t>
            </a:r>
            <a:r>
              <a:rPr sz="2800" spc="-10" dirty="0">
                <a:latin typeface="Times New Roman"/>
                <a:cs typeface="Times New Roman"/>
              </a:rPr>
              <a:t>forgone </a:t>
            </a:r>
            <a:r>
              <a:rPr sz="2800" dirty="0">
                <a:latin typeface="Times New Roman"/>
                <a:cs typeface="Times New Roman"/>
              </a:rPr>
              <a:t>(that </a:t>
            </a:r>
            <a:r>
              <a:rPr sz="2800" spc="-5" dirty="0">
                <a:latin typeface="Times New Roman"/>
                <a:cs typeface="Times New Roman"/>
              </a:rPr>
              <a:t>is </a:t>
            </a:r>
            <a:r>
              <a:rPr sz="2800" dirty="0">
                <a:latin typeface="Times New Roman"/>
                <a:cs typeface="Times New Roman"/>
              </a:rPr>
              <a:t>not</a:t>
            </a:r>
            <a:r>
              <a:rPr sz="2800" spc="-55" dirty="0">
                <a:latin typeface="Times New Roman"/>
                <a:cs typeface="Times New Roman"/>
              </a:rPr>
              <a:t> </a:t>
            </a:r>
            <a:r>
              <a:rPr sz="2800" spc="-5" dirty="0">
                <a:latin typeface="Times New Roman"/>
                <a:cs typeface="Times New Roman"/>
              </a:rPr>
              <a:t>chosen).</a:t>
            </a:r>
            <a:endParaRPr sz="2800">
              <a:latin typeface="Times New Roman"/>
              <a:cs typeface="Times New Roman"/>
            </a:endParaRPr>
          </a:p>
          <a:p>
            <a:pPr>
              <a:spcBef>
                <a:spcPts val="5"/>
              </a:spcBef>
              <a:buFont typeface="Arial"/>
              <a:buChar char="•"/>
            </a:pPr>
            <a:endParaRPr sz="3800">
              <a:latin typeface="Times New Roman"/>
              <a:cs typeface="Times New Roman"/>
            </a:endParaRPr>
          </a:p>
          <a:p>
            <a:pPr marL="355600" marR="689610" indent="-343535">
              <a:lnSpc>
                <a:spcPts val="3020"/>
              </a:lnSpc>
              <a:buFont typeface="Arial"/>
              <a:buChar char="•"/>
              <a:tabLst>
                <a:tab pos="355600" algn="l"/>
                <a:tab pos="356235" algn="l"/>
              </a:tabLst>
            </a:pPr>
            <a:r>
              <a:rPr sz="2800" spc="-5" dirty="0">
                <a:latin typeface="Times New Roman"/>
                <a:cs typeface="Times New Roman"/>
              </a:rPr>
              <a:t>It can also defined as the revenue </a:t>
            </a:r>
            <a:r>
              <a:rPr sz="2800" spc="-10" dirty="0">
                <a:latin typeface="Times New Roman"/>
                <a:cs typeface="Times New Roman"/>
              </a:rPr>
              <a:t>forgone </a:t>
            </a:r>
            <a:r>
              <a:rPr sz="2800" dirty="0">
                <a:latin typeface="Times New Roman"/>
                <a:cs typeface="Times New Roman"/>
              </a:rPr>
              <a:t>for not  </a:t>
            </a:r>
            <a:r>
              <a:rPr sz="2800" spc="-5" dirty="0">
                <a:latin typeface="Times New Roman"/>
                <a:cs typeface="Times New Roman"/>
              </a:rPr>
              <a:t>making </a:t>
            </a:r>
            <a:r>
              <a:rPr sz="2800" dirty="0">
                <a:latin typeface="Times New Roman"/>
                <a:cs typeface="Times New Roman"/>
              </a:rPr>
              <a:t>the </a:t>
            </a:r>
            <a:r>
              <a:rPr sz="2800" spc="-5" dirty="0">
                <a:latin typeface="Times New Roman"/>
                <a:cs typeface="Times New Roman"/>
              </a:rPr>
              <a:t>best alternative</a:t>
            </a:r>
            <a:r>
              <a:rPr sz="2800" spc="-30" dirty="0">
                <a:latin typeface="Times New Roman"/>
                <a:cs typeface="Times New Roman"/>
              </a:rPr>
              <a:t> </a:t>
            </a:r>
            <a:r>
              <a:rPr sz="2800" spc="-5" dirty="0">
                <a:latin typeface="Times New Roman"/>
                <a:cs typeface="Times New Roman"/>
              </a:rPr>
              <a:t>use.</a:t>
            </a:r>
            <a:endParaRPr sz="2800">
              <a:latin typeface="Times New Roman"/>
              <a:cs typeface="Times New Roman"/>
            </a:endParaRPr>
          </a:p>
          <a:p>
            <a:pPr>
              <a:spcBef>
                <a:spcPts val="10"/>
              </a:spcBef>
              <a:buFont typeface="Arial"/>
              <a:buChar char="•"/>
            </a:pPr>
            <a:endParaRPr sz="3800">
              <a:latin typeface="Times New Roman"/>
              <a:cs typeface="Times New Roman"/>
            </a:endParaRPr>
          </a:p>
          <a:p>
            <a:pPr marL="355600" marR="26670" indent="-343535">
              <a:lnSpc>
                <a:spcPts val="3020"/>
              </a:lnSpc>
              <a:buFont typeface="Arial"/>
              <a:buChar char="•"/>
              <a:tabLst>
                <a:tab pos="355600" algn="l"/>
                <a:tab pos="356235" algn="l"/>
              </a:tabLst>
            </a:pPr>
            <a:r>
              <a:rPr sz="2800" spc="-5" dirty="0">
                <a:latin typeface="Times New Roman"/>
                <a:cs typeface="Times New Roman"/>
              </a:rPr>
              <a:t>The concept of </a:t>
            </a:r>
            <a:r>
              <a:rPr sz="2800" dirty="0">
                <a:latin typeface="Times New Roman"/>
                <a:cs typeface="Times New Roman"/>
              </a:rPr>
              <a:t>opportunity </a:t>
            </a:r>
            <a:r>
              <a:rPr sz="2800" spc="-5" dirty="0">
                <a:latin typeface="Times New Roman"/>
                <a:cs typeface="Times New Roman"/>
              </a:rPr>
              <a:t>cost is useful </a:t>
            </a:r>
            <a:r>
              <a:rPr sz="2800" dirty="0">
                <a:latin typeface="Times New Roman"/>
                <a:cs typeface="Times New Roman"/>
              </a:rPr>
              <a:t>for</a:t>
            </a:r>
            <a:r>
              <a:rPr sz="2800" spc="-60" dirty="0">
                <a:latin typeface="Times New Roman"/>
                <a:cs typeface="Times New Roman"/>
              </a:rPr>
              <a:t> </a:t>
            </a:r>
            <a:r>
              <a:rPr sz="2800" spc="-5" dirty="0">
                <a:latin typeface="Times New Roman"/>
                <a:cs typeface="Times New Roman"/>
              </a:rPr>
              <a:t>manager  in decision</a:t>
            </a:r>
            <a:r>
              <a:rPr sz="2800" spc="-20" dirty="0">
                <a:latin typeface="Times New Roman"/>
                <a:cs typeface="Times New Roman"/>
              </a:rPr>
              <a:t> </a:t>
            </a:r>
            <a:r>
              <a:rPr sz="2800" spc="-5" dirty="0">
                <a:latin typeface="Times New Roman"/>
                <a:cs typeface="Times New Roman"/>
              </a:rPr>
              <a:t>making.</a:t>
            </a:r>
            <a:endParaRPr sz="2800">
              <a:latin typeface="Times New Roman"/>
              <a:cs typeface="Times New Roman"/>
            </a:endParaRPr>
          </a:p>
        </p:txBody>
      </p:sp>
    </p:spTree>
    <p:extLst>
      <p:ext uri="{BB962C8B-B14F-4D97-AF65-F5344CB8AC3E}">
        <p14:creationId xmlns:p14="http://schemas.microsoft.com/office/powerpoint/2010/main" val="23891955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07540" y="827278"/>
            <a:ext cx="8383270" cy="4859664"/>
          </a:xfrm>
          <a:prstGeom prst="rect">
            <a:avLst/>
          </a:prstGeom>
        </p:spPr>
        <p:txBody>
          <a:bodyPr vert="horz" wrap="square" lIns="0" tIns="12065" rIns="0" bIns="0" rtlCol="0">
            <a:spAutoFit/>
          </a:bodyPr>
          <a:lstStyle/>
          <a:p>
            <a:pPr marL="355600" marR="618490" indent="-342900">
              <a:spcBef>
                <a:spcPts val="95"/>
              </a:spcBef>
              <a:buFont typeface="Arial"/>
              <a:buChar char="•"/>
              <a:tabLst>
                <a:tab pos="354965" algn="l"/>
                <a:tab pos="355600" algn="l"/>
                <a:tab pos="6467475" algn="l"/>
              </a:tabLst>
            </a:pPr>
            <a:r>
              <a:rPr sz="2800" spc="-5" dirty="0">
                <a:latin typeface="Carlito"/>
                <a:cs typeface="Carlito"/>
              </a:rPr>
              <a:t>The line </a:t>
            </a:r>
            <a:r>
              <a:rPr sz="2800" spc="-15" dirty="0">
                <a:latin typeface="Carlito"/>
                <a:cs typeface="Carlito"/>
              </a:rPr>
              <a:t>TFC </a:t>
            </a:r>
            <a:r>
              <a:rPr sz="2800" spc="-10" dirty="0">
                <a:latin typeface="Carlito"/>
                <a:cs typeface="Carlito"/>
              </a:rPr>
              <a:t>shows </a:t>
            </a:r>
            <a:r>
              <a:rPr sz="2800" spc="-5" dirty="0">
                <a:latin typeface="Carlito"/>
                <a:cs typeface="Carlito"/>
              </a:rPr>
              <a:t>the </a:t>
            </a:r>
            <a:r>
              <a:rPr sz="2800" spc="-15" dirty="0">
                <a:latin typeface="Carlito"/>
                <a:cs typeface="Carlito"/>
              </a:rPr>
              <a:t>total </a:t>
            </a:r>
            <a:r>
              <a:rPr sz="2800" spc="-20" dirty="0">
                <a:latin typeface="Carlito"/>
                <a:cs typeface="Carlito"/>
              </a:rPr>
              <a:t>fixed</a:t>
            </a:r>
            <a:r>
              <a:rPr sz="2800" spc="145" dirty="0">
                <a:latin typeface="Carlito"/>
                <a:cs typeface="Carlito"/>
              </a:rPr>
              <a:t> </a:t>
            </a:r>
            <a:r>
              <a:rPr sz="2800" spc="-15" dirty="0">
                <a:latin typeface="Carlito"/>
                <a:cs typeface="Carlito"/>
              </a:rPr>
              <a:t>cost</a:t>
            </a:r>
            <a:r>
              <a:rPr sz="2800" spc="20" dirty="0">
                <a:latin typeface="Carlito"/>
                <a:cs typeface="Carlito"/>
              </a:rPr>
              <a:t> </a:t>
            </a:r>
            <a:r>
              <a:rPr sz="2800" spc="-15" dirty="0">
                <a:latin typeface="Carlito"/>
                <a:cs typeface="Carlito"/>
              </a:rPr>
              <a:t>at	</a:t>
            </a:r>
            <a:r>
              <a:rPr sz="2800" spc="-5" dirty="0">
                <a:latin typeface="Carlito"/>
                <a:cs typeface="Carlito"/>
              </a:rPr>
              <a:t>100 </a:t>
            </a:r>
            <a:r>
              <a:rPr sz="2800" spc="-25" dirty="0">
                <a:latin typeface="Carlito"/>
                <a:cs typeface="Carlito"/>
              </a:rPr>
              <a:t>for </a:t>
            </a:r>
            <a:r>
              <a:rPr sz="2800" spc="-5" dirty="0">
                <a:latin typeface="Carlito"/>
                <a:cs typeface="Carlito"/>
              </a:rPr>
              <a:t>a  </a:t>
            </a:r>
            <a:r>
              <a:rPr sz="2800" spc="-10" dirty="0">
                <a:latin typeface="Carlito"/>
                <a:cs typeface="Carlito"/>
              </a:rPr>
              <a:t>certain level </a:t>
            </a:r>
            <a:r>
              <a:rPr sz="2800" spc="-5" dirty="0">
                <a:latin typeface="Carlito"/>
                <a:cs typeface="Carlito"/>
              </a:rPr>
              <a:t>of</a:t>
            </a:r>
            <a:r>
              <a:rPr sz="2800" spc="25" dirty="0">
                <a:latin typeface="Carlito"/>
                <a:cs typeface="Carlito"/>
              </a:rPr>
              <a:t> </a:t>
            </a:r>
            <a:r>
              <a:rPr sz="2800" spc="-10" dirty="0">
                <a:latin typeface="Carlito"/>
                <a:cs typeface="Carlito"/>
              </a:rPr>
              <a:t>output.</a:t>
            </a:r>
            <a:endParaRPr sz="2800">
              <a:latin typeface="Carlito"/>
              <a:cs typeface="Carlito"/>
            </a:endParaRPr>
          </a:p>
          <a:p>
            <a:pPr marL="355600" indent="-342900">
              <a:spcBef>
                <a:spcPts val="670"/>
              </a:spcBef>
              <a:buFont typeface="Arial"/>
              <a:buChar char="•"/>
              <a:tabLst>
                <a:tab pos="354965" algn="l"/>
                <a:tab pos="355600" algn="l"/>
              </a:tabLst>
            </a:pPr>
            <a:r>
              <a:rPr sz="2800" spc="-5" dirty="0">
                <a:latin typeface="Carlito"/>
                <a:cs typeface="Carlito"/>
              </a:rPr>
              <a:t>The line </a:t>
            </a:r>
            <a:r>
              <a:rPr sz="2800" spc="-10" dirty="0">
                <a:latin typeface="Carlito"/>
                <a:cs typeface="Carlito"/>
              </a:rPr>
              <a:t>TVC shows </a:t>
            </a:r>
            <a:r>
              <a:rPr sz="2800" spc="-5" dirty="0">
                <a:latin typeface="Carlito"/>
                <a:cs typeface="Carlito"/>
              </a:rPr>
              <a:t>the </a:t>
            </a:r>
            <a:r>
              <a:rPr sz="2800" spc="-10" dirty="0">
                <a:latin typeface="Carlito"/>
                <a:cs typeface="Carlito"/>
              </a:rPr>
              <a:t>variable </a:t>
            </a:r>
            <a:r>
              <a:rPr sz="2800" spc="-15" dirty="0">
                <a:latin typeface="Carlito"/>
                <a:cs typeface="Carlito"/>
              </a:rPr>
              <a:t>cost </a:t>
            </a:r>
            <a:r>
              <a:rPr sz="2800" spc="-5" dirty="0">
                <a:latin typeface="Carlito"/>
                <a:cs typeface="Carlito"/>
              </a:rPr>
              <a:t>rising with a</a:t>
            </a:r>
            <a:r>
              <a:rPr sz="2800" spc="165" dirty="0">
                <a:latin typeface="Carlito"/>
                <a:cs typeface="Carlito"/>
              </a:rPr>
              <a:t> </a:t>
            </a:r>
            <a:r>
              <a:rPr sz="2800" spc="-10" dirty="0">
                <a:latin typeface="Carlito"/>
                <a:cs typeface="Carlito"/>
              </a:rPr>
              <a:t>slope.</a:t>
            </a:r>
            <a:endParaRPr sz="2800">
              <a:latin typeface="Carlito"/>
              <a:cs typeface="Carlito"/>
            </a:endParaRPr>
          </a:p>
          <a:p>
            <a:pPr marL="355600" marR="1043305" indent="-342900">
              <a:spcBef>
                <a:spcPts val="675"/>
              </a:spcBef>
              <a:buFont typeface="Arial"/>
              <a:buChar char="•"/>
              <a:tabLst>
                <a:tab pos="354965" algn="l"/>
                <a:tab pos="355600" algn="l"/>
              </a:tabLst>
            </a:pPr>
            <a:r>
              <a:rPr sz="2800" spc="-5" dirty="0">
                <a:latin typeface="Carlito"/>
                <a:cs typeface="Carlito"/>
              </a:rPr>
              <a:t>The line </a:t>
            </a:r>
            <a:r>
              <a:rPr sz="2800" spc="-30" dirty="0">
                <a:latin typeface="Carlito"/>
                <a:cs typeface="Carlito"/>
              </a:rPr>
              <a:t>TC </a:t>
            </a:r>
            <a:r>
              <a:rPr sz="2800" spc="-5" dirty="0">
                <a:latin typeface="Carlito"/>
                <a:cs typeface="Carlito"/>
              </a:rPr>
              <a:t>has </a:t>
            </a:r>
            <a:r>
              <a:rPr sz="2800" spc="-10" dirty="0">
                <a:latin typeface="Carlito"/>
                <a:cs typeface="Carlito"/>
              </a:rPr>
              <a:t>been obtained </a:t>
            </a:r>
            <a:r>
              <a:rPr sz="2800" spc="-15" dirty="0">
                <a:latin typeface="Carlito"/>
                <a:cs typeface="Carlito"/>
              </a:rPr>
              <a:t>by </a:t>
            </a:r>
            <a:r>
              <a:rPr sz="2800" spc="-10" dirty="0">
                <a:latin typeface="Carlito"/>
                <a:cs typeface="Carlito"/>
              </a:rPr>
              <a:t>plotting </a:t>
            </a:r>
            <a:r>
              <a:rPr sz="2800" spc="-5" dirty="0">
                <a:latin typeface="Carlito"/>
                <a:cs typeface="Carlito"/>
              </a:rPr>
              <a:t>the </a:t>
            </a:r>
            <a:r>
              <a:rPr sz="2800" spc="-30" dirty="0">
                <a:latin typeface="Carlito"/>
                <a:cs typeface="Carlito"/>
              </a:rPr>
              <a:t>TC  </a:t>
            </a:r>
            <a:r>
              <a:rPr sz="2800" spc="-10" dirty="0">
                <a:latin typeface="Carlito"/>
                <a:cs typeface="Carlito"/>
              </a:rPr>
              <a:t>function.</a:t>
            </a:r>
            <a:endParaRPr sz="2800">
              <a:latin typeface="Carlito"/>
              <a:cs typeface="Carlito"/>
            </a:endParaRPr>
          </a:p>
          <a:p>
            <a:pPr marL="355600" indent="-342900">
              <a:spcBef>
                <a:spcPts val="675"/>
              </a:spcBef>
              <a:buFont typeface="Arial"/>
              <a:buChar char="•"/>
              <a:tabLst>
                <a:tab pos="354965" algn="l"/>
                <a:tab pos="355600" algn="l"/>
              </a:tabLst>
            </a:pPr>
            <a:r>
              <a:rPr sz="2800" spc="-5" dirty="0">
                <a:latin typeface="Carlito"/>
                <a:cs typeface="Carlito"/>
              </a:rPr>
              <a:t>The line TR </a:t>
            </a:r>
            <a:r>
              <a:rPr sz="2800" spc="-10" dirty="0">
                <a:latin typeface="Carlito"/>
                <a:cs typeface="Carlito"/>
              </a:rPr>
              <a:t>shows </a:t>
            </a:r>
            <a:r>
              <a:rPr sz="2800" spc="-5" dirty="0">
                <a:latin typeface="Carlito"/>
                <a:cs typeface="Carlito"/>
              </a:rPr>
              <a:t>the </a:t>
            </a:r>
            <a:r>
              <a:rPr sz="2800" spc="-15" dirty="0">
                <a:latin typeface="Carlito"/>
                <a:cs typeface="Carlito"/>
              </a:rPr>
              <a:t>total</a:t>
            </a:r>
            <a:r>
              <a:rPr sz="2800" spc="75" dirty="0">
                <a:latin typeface="Carlito"/>
                <a:cs typeface="Carlito"/>
              </a:rPr>
              <a:t> </a:t>
            </a:r>
            <a:r>
              <a:rPr sz="2800" spc="-15" dirty="0">
                <a:latin typeface="Carlito"/>
                <a:cs typeface="Carlito"/>
              </a:rPr>
              <a:t>revenue.</a:t>
            </a:r>
            <a:endParaRPr sz="2800">
              <a:latin typeface="Carlito"/>
              <a:cs typeface="Carlito"/>
            </a:endParaRPr>
          </a:p>
          <a:p>
            <a:pPr marL="355600" indent="-342900">
              <a:spcBef>
                <a:spcPts val="670"/>
              </a:spcBef>
              <a:buFont typeface="Arial"/>
              <a:buChar char="•"/>
              <a:tabLst>
                <a:tab pos="354965" algn="l"/>
                <a:tab pos="355600" algn="l"/>
              </a:tabLst>
            </a:pPr>
            <a:r>
              <a:rPr sz="2800" spc="-5" dirty="0">
                <a:latin typeface="Carlito"/>
                <a:cs typeface="Carlito"/>
              </a:rPr>
              <a:t>The line TR &amp; </a:t>
            </a:r>
            <a:r>
              <a:rPr sz="2800" spc="-30" dirty="0">
                <a:latin typeface="Carlito"/>
                <a:cs typeface="Carlito"/>
              </a:rPr>
              <a:t>TC </a:t>
            </a:r>
            <a:r>
              <a:rPr sz="2800" spc="-5" dirty="0">
                <a:latin typeface="Carlito"/>
                <a:cs typeface="Carlito"/>
              </a:rPr>
              <a:t>lines </a:t>
            </a:r>
            <a:r>
              <a:rPr sz="2800" spc="-15" dirty="0">
                <a:latin typeface="Carlito"/>
                <a:cs typeface="Carlito"/>
              </a:rPr>
              <a:t>intersect at point</a:t>
            </a:r>
            <a:r>
              <a:rPr sz="2800" spc="160" dirty="0">
                <a:latin typeface="Carlito"/>
                <a:cs typeface="Carlito"/>
              </a:rPr>
              <a:t> </a:t>
            </a:r>
            <a:r>
              <a:rPr sz="2800" spc="-5" dirty="0">
                <a:latin typeface="Carlito"/>
                <a:cs typeface="Carlito"/>
              </a:rPr>
              <a:t>B</a:t>
            </a:r>
            <a:endParaRPr sz="2800">
              <a:latin typeface="Carlito"/>
              <a:cs typeface="Carlito"/>
            </a:endParaRPr>
          </a:p>
          <a:p>
            <a:pPr marL="355600" indent="-342900">
              <a:spcBef>
                <a:spcPts val="675"/>
              </a:spcBef>
              <a:buFont typeface="Arial"/>
              <a:buChar char="•"/>
              <a:tabLst>
                <a:tab pos="354965" algn="l"/>
                <a:tab pos="355600" algn="l"/>
              </a:tabLst>
            </a:pPr>
            <a:r>
              <a:rPr sz="2800" spc="-40" dirty="0">
                <a:latin typeface="Carlito"/>
                <a:cs typeface="Carlito"/>
              </a:rPr>
              <a:t>At </a:t>
            </a:r>
            <a:r>
              <a:rPr sz="2800" spc="-15" dirty="0">
                <a:latin typeface="Carlito"/>
                <a:cs typeface="Carlito"/>
              </a:rPr>
              <a:t>point </a:t>
            </a:r>
            <a:r>
              <a:rPr sz="2800" spc="-20" dirty="0">
                <a:latin typeface="Carlito"/>
                <a:cs typeface="Carlito"/>
              </a:rPr>
              <a:t>B, </a:t>
            </a:r>
            <a:r>
              <a:rPr sz="2800" spc="-5" dirty="0">
                <a:latin typeface="Carlito"/>
                <a:cs typeface="Carlito"/>
              </a:rPr>
              <a:t>Q = 20 </a:t>
            </a:r>
            <a:r>
              <a:rPr sz="2800" spc="-30" dirty="0">
                <a:latin typeface="Carlito"/>
                <a:cs typeface="Carlito"/>
              </a:rPr>
              <a:t>;firm’s </a:t>
            </a:r>
            <a:r>
              <a:rPr sz="2800" spc="-15" dirty="0">
                <a:latin typeface="Carlito"/>
                <a:cs typeface="Carlito"/>
              </a:rPr>
              <a:t>total </a:t>
            </a:r>
            <a:r>
              <a:rPr sz="2800" spc="-20" dirty="0">
                <a:latin typeface="Carlito"/>
                <a:cs typeface="Carlito"/>
              </a:rPr>
              <a:t>cost </a:t>
            </a:r>
            <a:r>
              <a:rPr sz="2800" spc="-15" dirty="0">
                <a:latin typeface="Carlito"/>
                <a:cs typeface="Carlito"/>
              </a:rPr>
              <a:t>=total</a:t>
            </a:r>
            <a:r>
              <a:rPr sz="2800" spc="300" dirty="0">
                <a:latin typeface="Carlito"/>
                <a:cs typeface="Carlito"/>
              </a:rPr>
              <a:t> </a:t>
            </a:r>
            <a:r>
              <a:rPr sz="2800" spc="-15" dirty="0">
                <a:latin typeface="Carlito"/>
                <a:cs typeface="Carlito"/>
              </a:rPr>
              <a:t>revenue</a:t>
            </a:r>
            <a:endParaRPr sz="2800">
              <a:latin typeface="Carlito"/>
              <a:cs typeface="Carlito"/>
            </a:endParaRPr>
          </a:p>
          <a:p>
            <a:pPr marL="355600" marR="31115" indent="-342900">
              <a:spcBef>
                <a:spcPts val="675"/>
              </a:spcBef>
              <a:buFont typeface="Arial"/>
              <a:buChar char="•"/>
              <a:tabLst>
                <a:tab pos="354965" algn="l"/>
                <a:tab pos="355600" algn="l"/>
              </a:tabLst>
            </a:pPr>
            <a:r>
              <a:rPr sz="2800" spc="-40" dirty="0">
                <a:latin typeface="Carlito"/>
                <a:cs typeface="Carlito"/>
              </a:rPr>
              <a:t>At </a:t>
            </a:r>
            <a:r>
              <a:rPr sz="2800" spc="-5" dirty="0">
                <a:latin typeface="Carlito"/>
                <a:cs typeface="Carlito"/>
              </a:rPr>
              <a:t>Q=20, </a:t>
            </a:r>
            <a:r>
              <a:rPr sz="2800" spc="-30" dirty="0">
                <a:latin typeface="Carlito"/>
                <a:cs typeface="Carlito"/>
              </a:rPr>
              <a:t>TC </a:t>
            </a:r>
            <a:r>
              <a:rPr sz="2800" spc="-15" dirty="0">
                <a:latin typeface="Carlito"/>
                <a:cs typeface="Carlito"/>
              </a:rPr>
              <a:t>breaks-even </a:t>
            </a:r>
            <a:r>
              <a:rPr sz="2800" spc="-5" dirty="0">
                <a:latin typeface="Carlito"/>
                <a:cs typeface="Carlito"/>
              </a:rPr>
              <a:t>with </a:t>
            </a:r>
            <a:r>
              <a:rPr sz="2800" dirty="0">
                <a:latin typeface="Carlito"/>
                <a:cs typeface="Carlito"/>
              </a:rPr>
              <a:t>TR. </a:t>
            </a:r>
            <a:r>
              <a:rPr sz="2800" spc="-25" dirty="0">
                <a:latin typeface="Carlito"/>
                <a:cs typeface="Carlito"/>
              </a:rPr>
              <a:t>Point </a:t>
            </a:r>
            <a:r>
              <a:rPr sz="2800" spc="-20" dirty="0">
                <a:latin typeface="Carlito"/>
                <a:cs typeface="Carlito"/>
              </a:rPr>
              <a:t>B, </a:t>
            </a:r>
            <a:r>
              <a:rPr sz="2800" spc="-25" dirty="0">
                <a:latin typeface="Carlito"/>
                <a:cs typeface="Carlito"/>
              </a:rPr>
              <a:t>therefore </a:t>
            </a:r>
            <a:r>
              <a:rPr sz="2800" spc="-5" dirty="0">
                <a:latin typeface="Carlito"/>
                <a:cs typeface="Carlito"/>
              </a:rPr>
              <a:t>the  </a:t>
            </a:r>
            <a:r>
              <a:rPr sz="2800" spc="-15" dirty="0">
                <a:latin typeface="Carlito"/>
                <a:cs typeface="Carlito"/>
              </a:rPr>
              <a:t>break-even point </a:t>
            </a:r>
            <a:r>
              <a:rPr sz="2800" spc="-5" dirty="0">
                <a:latin typeface="Carlito"/>
                <a:cs typeface="Carlito"/>
              </a:rPr>
              <a:t>and Q= 20 is </a:t>
            </a:r>
            <a:r>
              <a:rPr sz="2800" spc="-10" dirty="0">
                <a:latin typeface="Carlito"/>
                <a:cs typeface="Carlito"/>
              </a:rPr>
              <a:t>break-even</a:t>
            </a:r>
            <a:r>
              <a:rPr sz="2800" spc="135" dirty="0">
                <a:latin typeface="Carlito"/>
                <a:cs typeface="Carlito"/>
              </a:rPr>
              <a:t> </a:t>
            </a:r>
            <a:r>
              <a:rPr sz="2800" spc="-10" dirty="0">
                <a:latin typeface="Carlito"/>
                <a:cs typeface="Carlito"/>
              </a:rPr>
              <a:t>output.</a:t>
            </a:r>
            <a:endParaRPr sz="2800">
              <a:latin typeface="Carlito"/>
              <a:cs typeface="Carlito"/>
            </a:endParaRPr>
          </a:p>
        </p:txBody>
      </p:sp>
      <p:sp>
        <p:nvSpPr>
          <p:cNvPr id="3" name="object 3"/>
          <p:cNvSpPr/>
          <p:nvPr/>
        </p:nvSpPr>
        <p:spPr>
          <a:xfrm>
            <a:off x="8153400" y="914400"/>
            <a:ext cx="228600" cy="288036"/>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0987164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07541" y="305460"/>
            <a:ext cx="8138795" cy="4856458"/>
          </a:xfrm>
          <a:prstGeom prst="rect">
            <a:avLst/>
          </a:prstGeom>
        </p:spPr>
        <p:txBody>
          <a:bodyPr vert="horz" wrap="square" lIns="0" tIns="97790" rIns="0" bIns="0" rtlCol="0">
            <a:spAutoFit/>
          </a:bodyPr>
          <a:lstStyle/>
          <a:p>
            <a:pPr marL="355600" indent="-342900">
              <a:spcBef>
                <a:spcPts val="770"/>
              </a:spcBef>
              <a:buFont typeface="Arial"/>
              <a:buChar char="•"/>
              <a:tabLst>
                <a:tab pos="354965" algn="l"/>
                <a:tab pos="355600" algn="l"/>
              </a:tabLst>
            </a:pPr>
            <a:r>
              <a:rPr sz="2800" spc="-5" dirty="0">
                <a:latin typeface="Carlito"/>
                <a:cs typeface="Carlito"/>
              </a:rPr>
              <a:t>Below this </a:t>
            </a:r>
            <a:r>
              <a:rPr sz="2800" spc="-10" dirty="0">
                <a:latin typeface="Carlito"/>
                <a:cs typeface="Carlito"/>
              </a:rPr>
              <a:t>level </a:t>
            </a:r>
            <a:r>
              <a:rPr sz="2800" spc="-5" dirty="0">
                <a:latin typeface="Carlito"/>
                <a:cs typeface="Carlito"/>
              </a:rPr>
              <a:t>of </a:t>
            </a:r>
            <a:r>
              <a:rPr sz="2800" spc="-10" dirty="0">
                <a:latin typeface="Carlito"/>
                <a:cs typeface="Carlito"/>
              </a:rPr>
              <a:t>output, </a:t>
            </a:r>
            <a:r>
              <a:rPr sz="2800" spc="-30" dirty="0">
                <a:latin typeface="Carlito"/>
                <a:cs typeface="Carlito"/>
              </a:rPr>
              <a:t>TC </a:t>
            </a:r>
            <a:r>
              <a:rPr sz="2800" spc="-20" dirty="0">
                <a:latin typeface="Carlito"/>
                <a:cs typeface="Carlito"/>
              </a:rPr>
              <a:t>exceeds</a:t>
            </a:r>
            <a:r>
              <a:rPr sz="2800" spc="125" dirty="0">
                <a:latin typeface="Carlito"/>
                <a:cs typeface="Carlito"/>
              </a:rPr>
              <a:t> </a:t>
            </a:r>
            <a:r>
              <a:rPr sz="2800" dirty="0">
                <a:latin typeface="Carlito"/>
                <a:cs typeface="Carlito"/>
              </a:rPr>
              <a:t>TR.</a:t>
            </a:r>
            <a:endParaRPr sz="2800">
              <a:latin typeface="Carlito"/>
              <a:cs typeface="Carlito"/>
            </a:endParaRPr>
          </a:p>
          <a:p>
            <a:pPr marL="355600" indent="-342900">
              <a:spcBef>
                <a:spcPts val="675"/>
              </a:spcBef>
              <a:buFont typeface="Arial"/>
              <a:buChar char="•"/>
              <a:tabLst>
                <a:tab pos="354965" algn="l"/>
                <a:tab pos="355600" algn="l"/>
              </a:tabLst>
            </a:pPr>
            <a:r>
              <a:rPr sz="2800" spc="-25" dirty="0">
                <a:latin typeface="Carlito"/>
                <a:cs typeface="Carlito"/>
              </a:rPr>
              <a:t>Vertical </a:t>
            </a:r>
            <a:r>
              <a:rPr sz="2800" spc="-20" dirty="0">
                <a:latin typeface="Carlito"/>
                <a:cs typeface="Carlito"/>
              </a:rPr>
              <a:t>difference </a:t>
            </a:r>
            <a:r>
              <a:rPr sz="2800" spc="-25" dirty="0">
                <a:latin typeface="Carlito"/>
                <a:cs typeface="Carlito"/>
              </a:rPr>
              <a:t>TC-TR </a:t>
            </a:r>
            <a:r>
              <a:rPr sz="2800" spc="-10" dirty="0">
                <a:latin typeface="Carlito"/>
                <a:cs typeface="Carlito"/>
              </a:rPr>
              <a:t>known </a:t>
            </a:r>
            <a:r>
              <a:rPr sz="2800" spc="-5" dirty="0">
                <a:latin typeface="Carlito"/>
                <a:cs typeface="Carlito"/>
              </a:rPr>
              <a:t>as </a:t>
            </a:r>
            <a:r>
              <a:rPr sz="2800" spc="-20" dirty="0">
                <a:latin typeface="Carlito"/>
                <a:cs typeface="Carlito"/>
              </a:rPr>
              <a:t>operating</a:t>
            </a:r>
            <a:r>
              <a:rPr sz="2800" spc="185" dirty="0">
                <a:latin typeface="Carlito"/>
                <a:cs typeface="Carlito"/>
              </a:rPr>
              <a:t> </a:t>
            </a:r>
            <a:r>
              <a:rPr sz="2800" spc="-5" dirty="0">
                <a:latin typeface="Carlito"/>
                <a:cs typeface="Carlito"/>
              </a:rPr>
              <a:t>loss.</a:t>
            </a:r>
            <a:endParaRPr sz="2800">
              <a:latin typeface="Carlito"/>
              <a:cs typeface="Carlito"/>
            </a:endParaRPr>
          </a:p>
          <a:p>
            <a:pPr marL="355600" marR="5080" indent="-342900">
              <a:spcBef>
                <a:spcPts val="670"/>
              </a:spcBef>
              <a:buFont typeface="Arial"/>
              <a:buChar char="•"/>
              <a:tabLst>
                <a:tab pos="354965" algn="l"/>
                <a:tab pos="355600" algn="l"/>
              </a:tabLst>
            </a:pPr>
            <a:r>
              <a:rPr sz="2800" spc="-15" dirty="0">
                <a:latin typeface="Carlito"/>
                <a:cs typeface="Carlito"/>
              </a:rPr>
              <a:t>Beyond </a:t>
            </a:r>
            <a:r>
              <a:rPr sz="2800" spc="-5" dirty="0">
                <a:latin typeface="Carlito"/>
                <a:cs typeface="Carlito"/>
              </a:rPr>
              <a:t>Q=20, </a:t>
            </a:r>
            <a:r>
              <a:rPr sz="2800" spc="-15" dirty="0">
                <a:latin typeface="Carlito"/>
                <a:cs typeface="Carlito"/>
              </a:rPr>
              <a:t>TR&gt;TC </a:t>
            </a:r>
            <a:r>
              <a:rPr sz="2800" spc="-5" dirty="0">
                <a:latin typeface="Carlito"/>
                <a:cs typeface="Carlito"/>
              </a:rPr>
              <a:t>and </a:t>
            </a:r>
            <a:r>
              <a:rPr sz="2800" spc="-20" dirty="0">
                <a:latin typeface="Carlito"/>
                <a:cs typeface="Carlito"/>
              </a:rPr>
              <a:t>TR-TC </a:t>
            </a:r>
            <a:r>
              <a:rPr sz="2800" spc="-5" dirty="0">
                <a:latin typeface="Carlito"/>
                <a:cs typeface="Carlito"/>
              </a:rPr>
              <a:t>is known as </a:t>
            </a:r>
            <a:r>
              <a:rPr sz="2800" spc="-15" dirty="0">
                <a:latin typeface="Carlito"/>
                <a:cs typeface="Carlito"/>
              </a:rPr>
              <a:t>operating  profit.</a:t>
            </a:r>
            <a:endParaRPr sz="2800">
              <a:latin typeface="Carlito"/>
              <a:cs typeface="Carlito"/>
            </a:endParaRPr>
          </a:p>
          <a:p>
            <a:pPr marL="355600" marR="70485" indent="-342900">
              <a:spcBef>
                <a:spcPts val="675"/>
              </a:spcBef>
              <a:buFont typeface="Arial"/>
              <a:buChar char="•"/>
              <a:tabLst>
                <a:tab pos="354965" algn="l"/>
                <a:tab pos="355600" algn="l"/>
              </a:tabLst>
            </a:pPr>
            <a:r>
              <a:rPr sz="2800" spc="-5" dirty="0">
                <a:latin typeface="Carlito"/>
                <a:cs typeface="Carlito"/>
              </a:rPr>
              <a:t>It </a:t>
            </a:r>
            <a:r>
              <a:rPr sz="2800" spc="-20" dirty="0">
                <a:latin typeface="Carlito"/>
                <a:cs typeface="Carlito"/>
              </a:rPr>
              <a:t>may </a:t>
            </a:r>
            <a:r>
              <a:rPr sz="2800" spc="-5" dirty="0">
                <a:latin typeface="Carlito"/>
                <a:cs typeface="Carlito"/>
              </a:rPr>
              <a:t>be </a:t>
            </a:r>
            <a:r>
              <a:rPr sz="2800" spc="-10" dirty="0">
                <a:latin typeface="Carlito"/>
                <a:cs typeface="Carlito"/>
              </a:rPr>
              <a:t>noted that </a:t>
            </a:r>
            <a:r>
              <a:rPr sz="2800" spc="-5" dirty="0">
                <a:latin typeface="Carlito"/>
                <a:cs typeface="Carlito"/>
              </a:rPr>
              <a:t>a </a:t>
            </a:r>
            <a:r>
              <a:rPr sz="2800" spc="-10" dirty="0">
                <a:latin typeface="Carlito"/>
                <a:cs typeface="Carlito"/>
              </a:rPr>
              <a:t>firm </a:t>
            </a:r>
            <a:r>
              <a:rPr sz="2800" spc="-15" dirty="0">
                <a:latin typeface="Carlito"/>
                <a:cs typeface="Carlito"/>
              </a:rPr>
              <a:t>producing </a:t>
            </a:r>
            <a:r>
              <a:rPr sz="2800" spc="-5" dirty="0">
                <a:latin typeface="Carlito"/>
                <a:cs typeface="Carlito"/>
              </a:rPr>
              <a:t>a </a:t>
            </a:r>
            <a:r>
              <a:rPr sz="2800" spc="-10" dirty="0">
                <a:latin typeface="Carlito"/>
                <a:cs typeface="Carlito"/>
              </a:rPr>
              <a:t>commodity  under </a:t>
            </a:r>
            <a:r>
              <a:rPr sz="2800" spc="-20" dirty="0">
                <a:latin typeface="Carlito"/>
                <a:cs typeface="Carlito"/>
              </a:rPr>
              <a:t>cost </a:t>
            </a:r>
            <a:r>
              <a:rPr sz="2800" spc="-5" dirty="0">
                <a:latin typeface="Carlito"/>
                <a:cs typeface="Carlito"/>
              </a:rPr>
              <a:t>and </a:t>
            </a:r>
            <a:r>
              <a:rPr sz="2800" spc="-15" dirty="0">
                <a:latin typeface="Carlito"/>
                <a:cs typeface="Carlito"/>
              </a:rPr>
              <a:t>revenue </a:t>
            </a:r>
            <a:r>
              <a:rPr sz="2800" spc="-10" dirty="0">
                <a:latin typeface="Carlito"/>
                <a:cs typeface="Carlito"/>
              </a:rPr>
              <a:t>conditions given </a:t>
            </a:r>
            <a:r>
              <a:rPr sz="2800" spc="-5" dirty="0">
                <a:latin typeface="Carlito"/>
                <a:cs typeface="Carlito"/>
              </a:rPr>
              <a:t>in </a:t>
            </a:r>
            <a:r>
              <a:rPr sz="2800" spc="-10" dirty="0">
                <a:latin typeface="Carlito"/>
                <a:cs typeface="Carlito"/>
              </a:rPr>
              <a:t>above </a:t>
            </a:r>
            <a:r>
              <a:rPr sz="2800" spc="-5" dirty="0">
                <a:latin typeface="Carlito"/>
                <a:cs typeface="Carlito"/>
              </a:rPr>
              <a:t>eq.  (1) &amp;</a:t>
            </a:r>
            <a:r>
              <a:rPr sz="2800" spc="15" dirty="0">
                <a:latin typeface="Carlito"/>
                <a:cs typeface="Carlito"/>
              </a:rPr>
              <a:t> </a:t>
            </a:r>
            <a:r>
              <a:rPr sz="2800" dirty="0">
                <a:latin typeface="Carlito"/>
                <a:cs typeface="Carlito"/>
              </a:rPr>
              <a:t>(2).</a:t>
            </a:r>
            <a:endParaRPr sz="2800">
              <a:latin typeface="Carlito"/>
              <a:cs typeface="Carlito"/>
            </a:endParaRPr>
          </a:p>
          <a:p>
            <a:pPr marL="355600" marR="288290" indent="-342900">
              <a:spcBef>
                <a:spcPts val="675"/>
              </a:spcBef>
              <a:buFont typeface="Arial"/>
              <a:buChar char="•"/>
              <a:tabLst>
                <a:tab pos="354965" algn="l"/>
                <a:tab pos="355600" algn="l"/>
              </a:tabLst>
            </a:pPr>
            <a:r>
              <a:rPr sz="2800" spc="-15" dirty="0">
                <a:latin typeface="Carlito"/>
                <a:cs typeface="Carlito"/>
              </a:rPr>
              <a:t>Must produce at </a:t>
            </a:r>
            <a:r>
              <a:rPr sz="2800" spc="-10" dirty="0">
                <a:latin typeface="Carlito"/>
                <a:cs typeface="Carlito"/>
              </a:rPr>
              <a:t>least </a:t>
            </a:r>
            <a:r>
              <a:rPr sz="2800" dirty="0">
                <a:latin typeface="Carlito"/>
                <a:cs typeface="Carlito"/>
              </a:rPr>
              <a:t>20 </a:t>
            </a:r>
            <a:r>
              <a:rPr sz="2800" spc="-10" dirty="0">
                <a:latin typeface="Carlito"/>
                <a:cs typeface="Carlito"/>
              </a:rPr>
              <a:t>units </a:t>
            </a:r>
            <a:r>
              <a:rPr sz="2800" spc="-15" dirty="0">
                <a:latin typeface="Carlito"/>
                <a:cs typeface="Carlito"/>
              </a:rPr>
              <a:t>to </a:t>
            </a:r>
            <a:r>
              <a:rPr sz="2800" spc="-25" dirty="0">
                <a:latin typeface="Carlito"/>
                <a:cs typeface="Carlito"/>
              </a:rPr>
              <a:t>make </a:t>
            </a:r>
            <a:r>
              <a:rPr sz="2800" spc="-5" dirty="0">
                <a:latin typeface="Carlito"/>
                <a:cs typeface="Carlito"/>
              </a:rPr>
              <a:t>its </a:t>
            </a:r>
            <a:r>
              <a:rPr sz="2800" spc="-15" dirty="0">
                <a:latin typeface="Carlito"/>
                <a:cs typeface="Carlito"/>
              </a:rPr>
              <a:t>total </a:t>
            </a:r>
            <a:r>
              <a:rPr sz="2800" spc="-20" dirty="0">
                <a:latin typeface="Carlito"/>
                <a:cs typeface="Carlito"/>
              </a:rPr>
              <a:t>cost  </a:t>
            </a:r>
            <a:r>
              <a:rPr sz="2800" spc="-5" dirty="0">
                <a:latin typeface="Carlito"/>
                <a:cs typeface="Carlito"/>
              </a:rPr>
              <a:t>and </a:t>
            </a:r>
            <a:r>
              <a:rPr sz="2800" spc="-15" dirty="0">
                <a:latin typeface="Carlito"/>
                <a:cs typeface="Carlito"/>
              </a:rPr>
              <a:t>total revenue</a:t>
            </a:r>
            <a:r>
              <a:rPr sz="2800" spc="45" dirty="0">
                <a:latin typeface="Carlito"/>
                <a:cs typeface="Carlito"/>
              </a:rPr>
              <a:t> </a:t>
            </a:r>
            <a:r>
              <a:rPr sz="2800" spc="-15" dirty="0">
                <a:latin typeface="Carlito"/>
                <a:cs typeface="Carlito"/>
              </a:rPr>
              <a:t>break-even.</a:t>
            </a:r>
            <a:endParaRPr sz="2800">
              <a:latin typeface="Carlito"/>
              <a:cs typeface="Carlito"/>
            </a:endParaRPr>
          </a:p>
          <a:p>
            <a:pPr marL="355600" indent="-342900">
              <a:spcBef>
                <a:spcPts val="670"/>
              </a:spcBef>
              <a:buFont typeface="Arial"/>
              <a:buChar char="•"/>
              <a:tabLst>
                <a:tab pos="354965" algn="l"/>
                <a:tab pos="355600" algn="l"/>
              </a:tabLst>
            </a:pPr>
            <a:r>
              <a:rPr sz="2800" spc="-40" dirty="0">
                <a:latin typeface="Carlito"/>
                <a:cs typeface="Carlito"/>
              </a:rPr>
              <a:t>At </a:t>
            </a:r>
            <a:r>
              <a:rPr sz="2800" spc="-15" dirty="0">
                <a:latin typeface="Carlito"/>
                <a:cs typeface="Carlito"/>
              </a:rPr>
              <a:t>break-even </a:t>
            </a:r>
            <a:r>
              <a:rPr sz="2800" spc="-10" dirty="0">
                <a:latin typeface="Carlito"/>
                <a:cs typeface="Carlito"/>
              </a:rPr>
              <a:t>point, </a:t>
            </a:r>
            <a:r>
              <a:rPr sz="2800" spc="-5" dirty="0">
                <a:latin typeface="Carlito"/>
                <a:cs typeface="Carlito"/>
              </a:rPr>
              <a:t>TR =</a:t>
            </a:r>
            <a:r>
              <a:rPr sz="2800" spc="110" dirty="0">
                <a:latin typeface="Carlito"/>
                <a:cs typeface="Carlito"/>
              </a:rPr>
              <a:t> </a:t>
            </a:r>
            <a:r>
              <a:rPr sz="2800" spc="-35" dirty="0">
                <a:latin typeface="Carlito"/>
                <a:cs typeface="Carlito"/>
              </a:rPr>
              <a:t>TC</a:t>
            </a:r>
            <a:endParaRPr sz="2800">
              <a:latin typeface="Carlito"/>
              <a:cs typeface="Carlito"/>
            </a:endParaRPr>
          </a:p>
        </p:txBody>
      </p:sp>
    </p:spTree>
    <p:extLst>
      <p:ext uri="{BB962C8B-B14F-4D97-AF65-F5344CB8AC3E}">
        <p14:creationId xmlns:p14="http://schemas.microsoft.com/office/powerpoint/2010/main" val="10217028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95550" y="2203830"/>
            <a:ext cx="7752080" cy="1244600"/>
          </a:xfrm>
          <a:prstGeom prst="rect">
            <a:avLst/>
          </a:prstGeom>
        </p:spPr>
        <p:txBody>
          <a:bodyPr vert="horz" wrap="square" lIns="0" tIns="12065" rIns="0" bIns="0" rtlCol="0" anchor="ctr">
            <a:spAutoFit/>
          </a:bodyPr>
          <a:lstStyle/>
          <a:p>
            <a:pPr marL="3013710" marR="5080" indent="-3001645">
              <a:lnSpc>
                <a:spcPct val="100000"/>
              </a:lnSpc>
              <a:spcBef>
                <a:spcPts val="95"/>
              </a:spcBef>
            </a:pPr>
            <a:r>
              <a:rPr sz="4000" spc="-15" dirty="0"/>
              <a:t>Break–even </a:t>
            </a:r>
            <a:r>
              <a:rPr sz="4000" spc="-10" dirty="0"/>
              <a:t>analysis </a:t>
            </a:r>
            <a:r>
              <a:rPr sz="4000" spc="-5" dirty="0"/>
              <a:t>under </a:t>
            </a:r>
            <a:r>
              <a:rPr sz="4000" spc="-10" dirty="0"/>
              <a:t>non-linear  function</a:t>
            </a:r>
            <a:endParaRPr sz="4000"/>
          </a:p>
        </p:txBody>
      </p:sp>
    </p:spTree>
    <p:extLst>
      <p:ext uri="{BB962C8B-B14F-4D97-AF65-F5344CB8AC3E}">
        <p14:creationId xmlns:p14="http://schemas.microsoft.com/office/powerpoint/2010/main" val="3805718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500438" y="1357693"/>
            <a:ext cx="5277485" cy="4235450"/>
            <a:chOff x="1976437" y="1357693"/>
            <a:chExt cx="5277485" cy="4235450"/>
          </a:xfrm>
        </p:grpSpPr>
        <p:sp>
          <p:nvSpPr>
            <p:cNvPr id="3" name="object 3"/>
            <p:cNvSpPr/>
            <p:nvPr/>
          </p:nvSpPr>
          <p:spPr>
            <a:xfrm>
              <a:off x="1981200" y="1362455"/>
              <a:ext cx="0" cy="4215765"/>
            </a:xfrm>
            <a:custGeom>
              <a:avLst/>
              <a:gdLst/>
              <a:ahLst/>
              <a:cxnLst/>
              <a:rect l="l" t="t" r="r" b="b"/>
              <a:pathLst>
                <a:path h="4215765">
                  <a:moveTo>
                    <a:pt x="0" y="0"/>
                  </a:moveTo>
                  <a:lnTo>
                    <a:pt x="0" y="4215384"/>
                  </a:lnTo>
                </a:path>
              </a:pathLst>
            </a:custGeom>
            <a:ln w="9144">
              <a:solidFill>
                <a:srgbClr val="000000"/>
              </a:solidFill>
            </a:ln>
          </p:spPr>
          <p:txBody>
            <a:bodyPr wrap="square" lIns="0" tIns="0" rIns="0" bIns="0" rtlCol="0"/>
            <a:lstStyle/>
            <a:p>
              <a:endParaRPr/>
            </a:p>
          </p:txBody>
        </p:sp>
        <p:sp>
          <p:nvSpPr>
            <p:cNvPr id="4" name="object 4"/>
            <p:cNvSpPr/>
            <p:nvPr/>
          </p:nvSpPr>
          <p:spPr>
            <a:xfrm>
              <a:off x="2007742" y="2370489"/>
              <a:ext cx="5226685" cy="3203575"/>
            </a:xfrm>
            <a:custGeom>
              <a:avLst/>
              <a:gdLst/>
              <a:ahLst/>
              <a:cxnLst/>
              <a:rect l="l" t="t" r="r" b="b"/>
              <a:pathLst>
                <a:path w="5226684" h="3203575">
                  <a:moveTo>
                    <a:pt x="5226558" y="11776"/>
                  </a:moveTo>
                  <a:lnTo>
                    <a:pt x="5173804" y="8719"/>
                  </a:lnTo>
                  <a:lnTo>
                    <a:pt x="5121126" y="6124"/>
                  </a:lnTo>
                  <a:lnTo>
                    <a:pt x="5068528" y="3989"/>
                  </a:lnTo>
                  <a:lnTo>
                    <a:pt x="5016011" y="2310"/>
                  </a:lnTo>
                  <a:lnTo>
                    <a:pt x="4963580" y="1087"/>
                  </a:lnTo>
                  <a:lnTo>
                    <a:pt x="4911237" y="318"/>
                  </a:lnTo>
                  <a:lnTo>
                    <a:pt x="4858986" y="0"/>
                  </a:lnTo>
                  <a:lnTo>
                    <a:pt x="4806829" y="131"/>
                  </a:lnTo>
                  <a:lnTo>
                    <a:pt x="4754771" y="710"/>
                  </a:lnTo>
                  <a:lnTo>
                    <a:pt x="4702813" y="1735"/>
                  </a:lnTo>
                  <a:lnTo>
                    <a:pt x="4650961" y="3203"/>
                  </a:lnTo>
                  <a:lnTo>
                    <a:pt x="4599215" y="5114"/>
                  </a:lnTo>
                  <a:lnTo>
                    <a:pt x="4547581" y="7464"/>
                  </a:lnTo>
                  <a:lnTo>
                    <a:pt x="4496060" y="10252"/>
                  </a:lnTo>
                  <a:lnTo>
                    <a:pt x="4444656" y="13476"/>
                  </a:lnTo>
                  <a:lnTo>
                    <a:pt x="4393372" y="17135"/>
                  </a:lnTo>
                  <a:lnTo>
                    <a:pt x="4342212" y="21225"/>
                  </a:lnTo>
                  <a:lnTo>
                    <a:pt x="4291179" y="25745"/>
                  </a:lnTo>
                  <a:lnTo>
                    <a:pt x="4240275" y="30694"/>
                  </a:lnTo>
                  <a:lnTo>
                    <a:pt x="4189504" y="36069"/>
                  </a:lnTo>
                  <a:lnTo>
                    <a:pt x="4138870" y="41868"/>
                  </a:lnTo>
                  <a:lnTo>
                    <a:pt x="4088374" y="48090"/>
                  </a:lnTo>
                  <a:lnTo>
                    <a:pt x="4038021" y="54732"/>
                  </a:lnTo>
                  <a:lnTo>
                    <a:pt x="3987814" y="61793"/>
                  </a:lnTo>
                  <a:lnTo>
                    <a:pt x="3937756" y="69270"/>
                  </a:lnTo>
                  <a:lnTo>
                    <a:pt x="3887849" y="77162"/>
                  </a:lnTo>
                  <a:lnTo>
                    <a:pt x="3838098" y="85467"/>
                  </a:lnTo>
                  <a:lnTo>
                    <a:pt x="3788505" y="94182"/>
                  </a:lnTo>
                  <a:lnTo>
                    <a:pt x="3739074" y="103307"/>
                  </a:lnTo>
                  <a:lnTo>
                    <a:pt x="3689807" y="112838"/>
                  </a:lnTo>
                  <a:lnTo>
                    <a:pt x="3640708" y="122774"/>
                  </a:lnTo>
                  <a:lnTo>
                    <a:pt x="3591780" y="133113"/>
                  </a:lnTo>
                  <a:lnTo>
                    <a:pt x="3543027" y="143853"/>
                  </a:lnTo>
                  <a:lnTo>
                    <a:pt x="3494451" y="154993"/>
                  </a:lnTo>
                  <a:lnTo>
                    <a:pt x="3446055" y="166529"/>
                  </a:lnTo>
                  <a:lnTo>
                    <a:pt x="3397843" y="178461"/>
                  </a:lnTo>
                  <a:lnTo>
                    <a:pt x="3349819" y="190786"/>
                  </a:lnTo>
                  <a:lnTo>
                    <a:pt x="3301984" y="203502"/>
                  </a:lnTo>
                  <a:lnTo>
                    <a:pt x="3254343" y="216608"/>
                  </a:lnTo>
                  <a:lnTo>
                    <a:pt x="3206898" y="230102"/>
                  </a:lnTo>
                  <a:lnTo>
                    <a:pt x="3159652" y="243981"/>
                  </a:lnTo>
                  <a:lnTo>
                    <a:pt x="3112610" y="258243"/>
                  </a:lnTo>
                  <a:lnTo>
                    <a:pt x="3065773" y="272887"/>
                  </a:lnTo>
                  <a:lnTo>
                    <a:pt x="3019146" y="287911"/>
                  </a:lnTo>
                  <a:lnTo>
                    <a:pt x="2972731" y="303313"/>
                  </a:lnTo>
                  <a:lnTo>
                    <a:pt x="2926532" y="319090"/>
                  </a:lnTo>
                  <a:lnTo>
                    <a:pt x="2880551" y="335242"/>
                  </a:lnTo>
                  <a:lnTo>
                    <a:pt x="2834792" y="351765"/>
                  </a:lnTo>
                  <a:lnTo>
                    <a:pt x="2789259" y="368659"/>
                  </a:lnTo>
                  <a:lnTo>
                    <a:pt x="2743953" y="385920"/>
                  </a:lnTo>
                  <a:lnTo>
                    <a:pt x="2698879" y="403548"/>
                  </a:lnTo>
                  <a:lnTo>
                    <a:pt x="2654039" y="421540"/>
                  </a:lnTo>
                  <a:lnTo>
                    <a:pt x="2609438" y="439894"/>
                  </a:lnTo>
                  <a:lnTo>
                    <a:pt x="2565077" y="458609"/>
                  </a:lnTo>
                  <a:lnTo>
                    <a:pt x="2520960" y="477681"/>
                  </a:lnTo>
                  <a:lnTo>
                    <a:pt x="2477091" y="497111"/>
                  </a:lnTo>
                  <a:lnTo>
                    <a:pt x="2433472" y="516895"/>
                  </a:lnTo>
                  <a:lnTo>
                    <a:pt x="2390107" y="537031"/>
                  </a:lnTo>
                  <a:lnTo>
                    <a:pt x="2346998" y="557518"/>
                  </a:lnTo>
                  <a:lnTo>
                    <a:pt x="2304150" y="578354"/>
                  </a:lnTo>
                  <a:lnTo>
                    <a:pt x="2261565" y="599536"/>
                  </a:lnTo>
                  <a:lnTo>
                    <a:pt x="2219246" y="621064"/>
                  </a:lnTo>
                  <a:lnTo>
                    <a:pt x="2177196" y="642934"/>
                  </a:lnTo>
                  <a:lnTo>
                    <a:pt x="2135420" y="665145"/>
                  </a:lnTo>
                  <a:lnTo>
                    <a:pt x="2093919" y="687695"/>
                  </a:lnTo>
                  <a:lnTo>
                    <a:pt x="2052697" y="710582"/>
                  </a:lnTo>
                  <a:lnTo>
                    <a:pt x="2011758" y="733804"/>
                  </a:lnTo>
                  <a:lnTo>
                    <a:pt x="1971104" y="757360"/>
                  </a:lnTo>
                  <a:lnTo>
                    <a:pt x="1930738" y="781246"/>
                  </a:lnTo>
                  <a:lnTo>
                    <a:pt x="1890664" y="805462"/>
                  </a:lnTo>
                  <a:lnTo>
                    <a:pt x="1850886" y="830005"/>
                  </a:lnTo>
                  <a:lnTo>
                    <a:pt x="1811405" y="854874"/>
                  </a:lnTo>
                  <a:lnTo>
                    <a:pt x="1772226" y="880066"/>
                  </a:lnTo>
                  <a:lnTo>
                    <a:pt x="1733351" y="905580"/>
                  </a:lnTo>
                  <a:lnTo>
                    <a:pt x="1694784" y="931413"/>
                  </a:lnTo>
                  <a:lnTo>
                    <a:pt x="1656527" y="957564"/>
                  </a:lnTo>
                  <a:lnTo>
                    <a:pt x="1618585" y="984031"/>
                  </a:lnTo>
                  <a:lnTo>
                    <a:pt x="1580960" y="1010811"/>
                  </a:lnTo>
                  <a:lnTo>
                    <a:pt x="1543655" y="1037903"/>
                  </a:lnTo>
                  <a:lnTo>
                    <a:pt x="1506673" y="1065305"/>
                  </a:lnTo>
                  <a:lnTo>
                    <a:pt x="1470019" y="1093016"/>
                  </a:lnTo>
                  <a:lnTo>
                    <a:pt x="1433694" y="1121032"/>
                  </a:lnTo>
                  <a:lnTo>
                    <a:pt x="1397702" y="1149352"/>
                  </a:lnTo>
                  <a:lnTo>
                    <a:pt x="1362047" y="1177974"/>
                  </a:lnTo>
                  <a:lnTo>
                    <a:pt x="1326731" y="1206896"/>
                  </a:lnTo>
                  <a:lnTo>
                    <a:pt x="1291758" y="1236117"/>
                  </a:lnTo>
                  <a:lnTo>
                    <a:pt x="1257130" y="1265634"/>
                  </a:lnTo>
                  <a:lnTo>
                    <a:pt x="1222851" y="1295446"/>
                  </a:lnTo>
                  <a:lnTo>
                    <a:pt x="1188925" y="1325549"/>
                  </a:lnTo>
                  <a:lnTo>
                    <a:pt x="1155354" y="1355944"/>
                  </a:lnTo>
                  <a:lnTo>
                    <a:pt x="1122141" y="1386627"/>
                  </a:lnTo>
                  <a:lnTo>
                    <a:pt x="1089290" y="1417596"/>
                  </a:lnTo>
                  <a:lnTo>
                    <a:pt x="1056803" y="1448850"/>
                  </a:lnTo>
                  <a:lnTo>
                    <a:pt x="1024685" y="1480387"/>
                  </a:lnTo>
                  <a:lnTo>
                    <a:pt x="992938" y="1512205"/>
                  </a:lnTo>
                  <a:lnTo>
                    <a:pt x="961565" y="1544301"/>
                  </a:lnTo>
                  <a:lnTo>
                    <a:pt x="930570" y="1576675"/>
                  </a:lnTo>
                  <a:lnTo>
                    <a:pt x="899955" y="1609323"/>
                  </a:lnTo>
                  <a:lnTo>
                    <a:pt x="869725" y="1642244"/>
                  </a:lnTo>
                  <a:lnTo>
                    <a:pt x="839881" y="1675437"/>
                  </a:lnTo>
                  <a:lnTo>
                    <a:pt x="810428" y="1708898"/>
                  </a:lnTo>
                  <a:lnTo>
                    <a:pt x="781368" y="1742627"/>
                  </a:lnTo>
                  <a:lnTo>
                    <a:pt x="752705" y="1776621"/>
                  </a:lnTo>
                  <a:lnTo>
                    <a:pt x="724441" y="1810879"/>
                  </a:lnTo>
                  <a:lnTo>
                    <a:pt x="696581" y="1845398"/>
                  </a:lnTo>
                  <a:lnTo>
                    <a:pt x="669126" y="1880176"/>
                  </a:lnTo>
                  <a:lnTo>
                    <a:pt x="642081" y="1915212"/>
                  </a:lnTo>
                  <a:lnTo>
                    <a:pt x="615448" y="1950503"/>
                  </a:lnTo>
                  <a:lnTo>
                    <a:pt x="589231" y="1986048"/>
                  </a:lnTo>
                  <a:lnTo>
                    <a:pt x="563433" y="2021845"/>
                  </a:lnTo>
                  <a:lnTo>
                    <a:pt x="538057" y="2057891"/>
                  </a:lnTo>
                  <a:lnTo>
                    <a:pt x="513106" y="2094186"/>
                  </a:lnTo>
                  <a:lnTo>
                    <a:pt x="488583" y="2130726"/>
                  </a:lnTo>
                  <a:lnTo>
                    <a:pt x="464492" y="2167510"/>
                  </a:lnTo>
                  <a:lnTo>
                    <a:pt x="440836" y="2204536"/>
                  </a:lnTo>
                  <a:lnTo>
                    <a:pt x="417617" y="2241802"/>
                  </a:lnTo>
                  <a:lnTo>
                    <a:pt x="394840" y="2279306"/>
                  </a:lnTo>
                  <a:lnTo>
                    <a:pt x="372507" y="2317046"/>
                  </a:lnTo>
                  <a:lnTo>
                    <a:pt x="350621" y="2355021"/>
                  </a:lnTo>
                  <a:lnTo>
                    <a:pt x="329186" y="2393228"/>
                  </a:lnTo>
                  <a:lnTo>
                    <a:pt x="308204" y="2431665"/>
                  </a:lnTo>
                  <a:lnTo>
                    <a:pt x="287680" y="2470331"/>
                  </a:lnTo>
                  <a:lnTo>
                    <a:pt x="267616" y="2509223"/>
                  </a:lnTo>
                  <a:lnTo>
                    <a:pt x="248015" y="2548339"/>
                  </a:lnTo>
                  <a:lnTo>
                    <a:pt x="228880" y="2587679"/>
                  </a:lnTo>
                  <a:lnTo>
                    <a:pt x="210215" y="2627239"/>
                  </a:lnTo>
                  <a:lnTo>
                    <a:pt x="192023" y="2667017"/>
                  </a:lnTo>
                  <a:lnTo>
                    <a:pt x="174307" y="2707013"/>
                  </a:lnTo>
                  <a:lnTo>
                    <a:pt x="157070" y="2747223"/>
                  </a:lnTo>
                  <a:lnTo>
                    <a:pt x="140316" y="2787646"/>
                  </a:lnTo>
                  <a:lnTo>
                    <a:pt x="124047" y="2828280"/>
                  </a:lnTo>
                  <a:lnTo>
                    <a:pt x="108266" y="2869123"/>
                  </a:lnTo>
                  <a:lnTo>
                    <a:pt x="92978" y="2910173"/>
                  </a:lnTo>
                  <a:lnTo>
                    <a:pt x="78185" y="2951428"/>
                  </a:lnTo>
                  <a:lnTo>
                    <a:pt x="63890" y="2992887"/>
                  </a:lnTo>
                  <a:lnTo>
                    <a:pt x="50096" y="3034546"/>
                  </a:lnTo>
                  <a:lnTo>
                    <a:pt x="36807" y="3076405"/>
                  </a:lnTo>
                  <a:lnTo>
                    <a:pt x="24026" y="3118462"/>
                  </a:lnTo>
                  <a:lnTo>
                    <a:pt x="11756" y="3160713"/>
                  </a:lnTo>
                  <a:lnTo>
                    <a:pt x="0" y="3203159"/>
                  </a:lnTo>
                </a:path>
              </a:pathLst>
            </a:custGeom>
            <a:ln w="38100">
              <a:solidFill>
                <a:srgbClr val="4F81BC"/>
              </a:solidFill>
            </a:ln>
          </p:spPr>
          <p:txBody>
            <a:bodyPr wrap="square" lIns="0" tIns="0" rIns="0" bIns="0" rtlCol="0"/>
            <a:lstStyle/>
            <a:p>
              <a:endParaRPr/>
            </a:p>
          </p:txBody>
        </p:sp>
      </p:grpSp>
      <p:sp>
        <p:nvSpPr>
          <p:cNvPr id="5" name="object 5"/>
          <p:cNvSpPr txBox="1"/>
          <p:nvPr/>
        </p:nvSpPr>
        <p:spPr>
          <a:xfrm>
            <a:off x="4483861" y="5613299"/>
            <a:ext cx="345440" cy="330835"/>
          </a:xfrm>
          <a:prstGeom prst="rect">
            <a:avLst/>
          </a:prstGeom>
        </p:spPr>
        <p:txBody>
          <a:bodyPr vert="horz" wrap="square" lIns="0" tIns="12700" rIns="0" bIns="0" rtlCol="0">
            <a:spAutoFit/>
          </a:bodyPr>
          <a:lstStyle/>
          <a:p>
            <a:pPr marL="38100">
              <a:spcBef>
                <a:spcPts val="100"/>
              </a:spcBef>
            </a:pPr>
            <a:r>
              <a:rPr sz="2000" spc="10" dirty="0">
                <a:latin typeface="Times New Roman"/>
                <a:cs typeface="Times New Roman"/>
              </a:rPr>
              <a:t>Q</a:t>
            </a:r>
            <a:r>
              <a:rPr sz="1950" spc="15" baseline="-21367" dirty="0">
                <a:latin typeface="Times New Roman"/>
                <a:cs typeface="Times New Roman"/>
              </a:rPr>
              <a:t>1</a:t>
            </a:r>
            <a:endParaRPr sz="1950" baseline="-21367">
              <a:latin typeface="Times New Roman"/>
              <a:cs typeface="Times New Roman"/>
            </a:endParaRPr>
          </a:p>
        </p:txBody>
      </p:sp>
      <p:grpSp>
        <p:nvGrpSpPr>
          <p:cNvPr id="6" name="object 6"/>
          <p:cNvGrpSpPr/>
          <p:nvPr/>
        </p:nvGrpSpPr>
        <p:grpSpPr>
          <a:xfrm>
            <a:off x="3508058" y="2348484"/>
            <a:ext cx="5953125" cy="3295015"/>
            <a:chOff x="1984057" y="2348483"/>
            <a:chExt cx="5953125" cy="3295015"/>
          </a:xfrm>
        </p:grpSpPr>
        <p:sp>
          <p:nvSpPr>
            <p:cNvPr id="7" name="object 7"/>
            <p:cNvSpPr/>
            <p:nvPr/>
          </p:nvSpPr>
          <p:spPr>
            <a:xfrm>
              <a:off x="1988820" y="5553455"/>
              <a:ext cx="5943600" cy="26034"/>
            </a:xfrm>
            <a:custGeom>
              <a:avLst/>
              <a:gdLst/>
              <a:ahLst/>
              <a:cxnLst/>
              <a:rect l="l" t="t" r="r" b="b"/>
              <a:pathLst>
                <a:path w="5943600" h="26035">
                  <a:moveTo>
                    <a:pt x="0" y="25908"/>
                  </a:moveTo>
                  <a:lnTo>
                    <a:pt x="5943600" y="0"/>
                  </a:lnTo>
                </a:path>
              </a:pathLst>
            </a:custGeom>
            <a:ln w="9144">
              <a:solidFill>
                <a:srgbClr val="000000"/>
              </a:solidFill>
            </a:ln>
          </p:spPr>
          <p:txBody>
            <a:bodyPr wrap="square" lIns="0" tIns="0" rIns="0" bIns="0" rtlCol="0"/>
            <a:lstStyle/>
            <a:p>
              <a:endParaRPr/>
            </a:p>
          </p:txBody>
        </p:sp>
        <p:sp>
          <p:nvSpPr>
            <p:cNvPr id="8" name="object 8"/>
            <p:cNvSpPr/>
            <p:nvPr/>
          </p:nvSpPr>
          <p:spPr>
            <a:xfrm>
              <a:off x="6422135" y="2348483"/>
              <a:ext cx="111252" cy="3294888"/>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6477761" y="2370581"/>
              <a:ext cx="0" cy="3197860"/>
            </a:xfrm>
            <a:custGeom>
              <a:avLst/>
              <a:gdLst/>
              <a:ahLst/>
              <a:cxnLst/>
              <a:rect l="l" t="t" r="r" b="b"/>
              <a:pathLst>
                <a:path h="3197860">
                  <a:moveTo>
                    <a:pt x="0" y="0"/>
                  </a:moveTo>
                  <a:lnTo>
                    <a:pt x="0" y="3197352"/>
                  </a:lnTo>
                </a:path>
              </a:pathLst>
            </a:custGeom>
            <a:ln w="25908">
              <a:solidFill>
                <a:srgbClr val="8063A1"/>
              </a:solidFill>
            </a:ln>
          </p:spPr>
          <p:txBody>
            <a:bodyPr wrap="square" lIns="0" tIns="0" rIns="0" bIns="0" rtlCol="0"/>
            <a:lstStyle/>
            <a:p>
              <a:endParaRPr/>
            </a:p>
          </p:txBody>
        </p:sp>
      </p:grpSp>
      <p:sp>
        <p:nvSpPr>
          <p:cNvPr id="10" name="object 10"/>
          <p:cNvSpPr txBox="1">
            <a:spLocks noGrp="1"/>
          </p:cNvSpPr>
          <p:nvPr>
            <p:ph type="title"/>
          </p:nvPr>
        </p:nvSpPr>
        <p:spPr>
          <a:xfrm>
            <a:off x="3874389" y="298451"/>
            <a:ext cx="4822190" cy="330835"/>
          </a:xfrm>
          <a:prstGeom prst="rect">
            <a:avLst/>
          </a:prstGeom>
        </p:spPr>
        <p:txBody>
          <a:bodyPr vert="horz" wrap="square" lIns="0" tIns="12700" rIns="0" bIns="0" rtlCol="0" anchor="ctr">
            <a:spAutoFit/>
          </a:bodyPr>
          <a:lstStyle/>
          <a:p>
            <a:pPr marL="12700">
              <a:lnSpc>
                <a:spcPct val="100000"/>
              </a:lnSpc>
              <a:spcBef>
                <a:spcPts val="100"/>
              </a:spcBef>
            </a:pPr>
            <a:r>
              <a:rPr sz="2000" spc="-10" dirty="0"/>
              <a:t>Break–even </a:t>
            </a:r>
            <a:r>
              <a:rPr sz="2000" spc="-5" dirty="0"/>
              <a:t>analysis under non-linear</a:t>
            </a:r>
            <a:r>
              <a:rPr sz="2000" spc="45" dirty="0"/>
              <a:t> </a:t>
            </a:r>
            <a:r>
              <a:rPr sz="2000" dirty="0"/>
              <a:t>function</a:t>
            </a:r>
            <a:endParaRPr sz="2000"/>
          </a:p>
        </p:txBody>
      </p:sp>
      <p:sp>
        <p:nvSpPr>
          <p:cNvPr id="11" name="object 11"/>
          <p:cNvSpPr txBox="1"/>
          <p:nvPr/>
        </p:nvSpPr>
        <p:spPr>
          <a:xfrm>
            <a:off x="7827517" y="5560873"/>
            <a:ext cx="345440" cy="330835"/>
          </a:xfrm>
          <a:prstGeom prst="rect">
            <a:avLst/>
          </a:prstGeom>
        </p:spPr>
        <p:txBody>
          <a:bodyPr vert="horz" wrap="square" lIns="0" tIns="12700" rIns="0" bIns="0" rtlCol="0">
            <a:spAutoFit/>
          </a:bodyPr>
          <a:lstStyle/>
          <a:p>
            <a:pPr marL="38100">
              <a:spcBef>
                <a:spcPts val="100"/>
              </a:spcBef>
            </a:pPr>
            <a:r>
              <a:rPr sz="2000" spc="10" dirty="0">
                <a:latin typeface="Times New Roman"/>
                <a:cs typeface="Times New Roman"/>
              </a:rPr>
              <a:t>Q</a:t>
            </a:r>
            <a:r>
              <a:rPr sz="1950" spc="15" baseline="-21367" dirty="0">
                <a:latin typeface="Times New Roman"/>
                <a:cs typeface="Times New Roman"/>
              </a:rPr>
              <a:t>2</a:t>
            </a:r>
            <a:endParaRPr sz="1950" baseline="-21367">
              <a:latin typeface="Times New Roman"/>
              <a:cs typeface="Times New Roman"/>
            </a:endParaRPr>
          </a:p>
        </p:txBody>
      </p:sp>
      <p:sp>
        <p:nvSpPr>
          <p:cNvPr id="12" name="object 12"/>
          <p:cNvSpPr txBox="1"/>
          <p:nvPr/>
        </p:nvSpPr>
        <p:spPr>
          <a:xfrm>
            <a:off x="9605265" y="5359096"/>
            <a:ext cx="153035" cy="330835"/>
          </a:xfrm>
          <a:prstGeom prst="rect">
            <a:avLst/>
          </a:prstGeom>
        </p:spPr>
        <p:txBody>
          <a:bodyPr vert="horz" wrap="square" lIns="0" tIns="12700" rIns="0" bIns="0" rtlCol="0">
            <a:spAutoFit/>
          </a:bodyPr>
          <a:lstStyle/>
          <a:p>
            <a:pPr marL="12700">
              <a:spcBef>
                <a:spcPts val="100"/>
              </a:spcBef>
            </a:pPr>
            <a:r>
              <a:rPr sz="2000" dirty="0">
                <a:latin typeface="Times New Roman"/>
                <a:cs typeface="Times New Roman"/>
              </a:rPr>
              <a:t>x</a:t>
            </a:r>
            <a:endParaRPr sz="2000">
              <a:latin typeface="Times New Roman"/>
              <a:cs typeface="Times New Roman"/>
            </a:endParaRPr>
          </a:p>
        </p:txBody>
      </p:sp>
      <p:sp>
        <p:nvSpPr>
          <p:cNvPr id="13" name="object 13"/>
          <p:cNvSpPr txBox="1"/>
          <p:nvPr/>
        </p:nvSpPr>
        <p:spPr>
          <a:xfrm>
            <a:off x="3436367" y="938531"/>
            <a:ext cx="153035" cy="330835"/>
          </a:xfrm>
          <a:prstGeom prst="rect">
            <a:avLst/>
          </a:prstGeom>
        </p:spPr>
        <p:txBody>
          <a:bodyPr vert="horz" wrap="square" lIns="0" tIns="13335" rIns="0" bIns="0" rtlCol="0">
            <a:spAutoFit/>
          </a:bodyPr>
          <a:lstStyle/>
          <a:p>
            <a:pPr marL="12700">
              <a:spcBef>
                <a:spcPts val="105"/>
              </a:spcBef>
            </a:pPr>
            <a:r>
              <a:rPr sz="2000" dirty="0">
                <a:latin typeface="Times New Roman"/>
                <a:cs typeface="Times New Roman"/>
              </a:rPr>
              <a:t>y</a:t>
            </a:r>
            <a:endParaRPr sz="2000">
              <a:latin typeface="Times New Roman"/>
              <a:cs typeface="Times New Roman"/>
            </a:endParaRPr>
          </a:p>
        </p:txBody>
      </p:sp>
      <p:grpSp>
        <p:nvGrpSpPr>
          <p:cNvPr id="14" name="object 14"/>
          <p:cNvGrpSpPr/>
          <p:nvPr/>
        </p:nvGrpSpPr>
        <p:grpSpPr>
          <a:xfrm>
            <a:off x="3461005" y="1783080"/>
            <a:ext cx="6052185" cy="3872865"/>
            <a:chOff x="1937004" y="1783079"/>
            <a:chExt cx="6052185" cy="3872865"/>
          </a:xfrm>
        </p:grpSpPr>
        <p:sp>
          <p:nvSpPr>
            <p:cNvPr id="15" name="object 15"/>
            <p:cNvSpPr/>
            <p:nvPr/>
          </p:nvSpPr>
          <p:spPr>
            <a:xfrm>
              <a:off x="1938528" y="4326635"/>
              <a:ext cx="6050280" cy="173736"/>
            </a:xfrm>
            <a:prstGeom prst="rect">
              <a:avLst/>
            </a:prstGeom>
            <a:blipFill>
              <a:blip r:embed="rId3" cstate="print"/>
              <a:stretch>
                <a:fillRect/>
              </a:stretch>
            </a:blipFill>
          </p:spPr>
          <p:txBody>
            <a:bodyPr wrap="square" lIns="0" tIns="0" rIns="0" bIns="0" rtlCol="0"/>
            <a:lstStyle/>
            <a:p>
              <a:endParaRPr/>
            </a:p>
          </p:txBody>
        </p:sp>
        <p:sp>
          <p:nvSpPr>
            <p:cNvPr id="16" name="object 16"/>
            <p:cNvSpPr/>
            <p:nvPr/>
          </p:nvSpPr>
          <p:spPr>
            <a:xfrm>
              <a:off x="1981962" y="4362450"/>
              <a:ext cx="5950585" cy="62865"/>
            </a:xfrm>
            <a:custGeom>
              <a:avLst/>
              <a:gdLst/>
              <a:ahLst/>
              <a:cxnLst/>
              <a:rect l="l" t="t" r="r" b="b"/>
              <a:pathLst>
                <a:path w="5950584" h="62864">
                  <a:moveTo>
                    <a:pt x="0" y="62864"/>
                  </a:moveTo>
                  <a:lnTo>
                    <a:pt x="5950585" y="0"/>
                  </a:lnTo>
                </a:path>
              </a:pathLst>
            </a:custGeom>
            <a:ln w="25908">
              <a:solidFill>
                <a:srgbClr val="000000"/>
              </a:solidFill>
            </a:ln>
          </p:spPr>
          <p:txBody>
            <a:bodyPr wrap="square" lIns="0" tIns="0" rIns="0" bIns="0" rtlCol="0"/>
            <a:lstStyle/>
            <a:p>
              <a:endParaRPr/>
            </a:p>
          </p:txBody>
        </p:sp>
        <p:sp>
          <p:nvSpPr>
            <p:cNvPr id="17" name="object 17"/>
            <p:cNvSpPr/>
            <p:nvPr/>
          </p:nvSpPr>
          <p:spPr>
            <a:xfrm>
              <a:off x="1937004" y="1783079"/>
              <a:ext cx="4875276" cy="2715768"/>
            </a:xfrm>
            <a:prstGeom prst="rect">
              <a:avLst/>
            </a:prstGeom>
            <a:blipFill>
              <a:blip r:embed="rId4" cstate="print"/>
              <a:stretch>
                <a:fillRect/>
              </a:stretch>
            </a:blipFill>
          </p:spPr>
          <p:txBody>
            <a:bodyPr wrap="square" lIns="0" tIns="0" rIns="0" bIns="0" rtlCol="0"/>
            <a:lstStyle/>
            <a:p>
              <a:endParaRPr/>
            </a:p>
          </p:txBody>
        </p:sp>
        <p:sp>
          <p:nvSpPr>
            <p:cNvPr id="18" name="object 18"/>
            <p:cNvSpPr/>
            <p:nvPr/>
          </p:nvSpPr>
          <p:spPr>
            <a:xfrm>
              <a:off x="1997202" y="1802129"/>
              <a:ext cx="4773295" cy="2624455"/>
            </a:xfrm>
            <a:custGeom>
              <a:avLst/>
              <a:gdLst/>
              <a:ahLst/>
              <a:cxnLst/>
              <a:rect l="l" t="t" r="r" b="b"/>
              <a:pathLst>
                <a:path w="4773295" h="2624454">
                  <a:moveTo>
                    <a:pt x="0" y="2624328"/>
                  </a:moveTo>
                  <a:lnTo>
                    <a:pt x="29172" y="2555071"/>
                  </a:lnTo>
                  <a:lnTo>
                    <a:pt x="61926" y="2486614"/>
                  </a:lnTo>
                  <a:lnTo>
                    <a:pt x="80766" y="2452935"/>
                  </a:lnTo>
                  <a:lnTo>
                    <a:pt x="101845" y="2419755"/>
                  </a:lnTo>
                  <a:lnTo>
                    <a:pt x="125610" y="2387175"/>
                  </a:lnTo>
                  <a:lnTo>
                    <a:pt x="152511" y="2355294"/>
                  </a:lnTo>
                  <a:lnTo>
                    <a:pt x="182993" y="2324212"/>
                  </a:lnTo>
                  <a:lnTo>
                    <a:pt x="217506" y="2294030"/>
                  </a:lnTo>
                  <a:lnTo>
                    <a:pt x="256496" y="2264846"/>
                  </a:lnTo>
                  <a:lnTo>
                    <a:pt x="300412" y="2236761"/>
                  </a:lnTo>
                  <a:lnTo>
                    <a:pt x="349702" y="2209875"/>
                  </a:lnTo>
                  <a:lnTo>
                    <a:pt x="404812" y="2184288"/>
                  </a:lnTo>
                  <a:lnTo>
                    <a:pt x="466192" y="2160100"/>
                  </a:lnTo>
                  <a:lnTo>
                    <a:pt x="534289" y="2137410"/>
                  </a:lnTo>
                  <a:lnTo>
                    <a:pt x="601367" y="2120092"/>
                  </a:lnTo>
                  <a:lnTo>
                    <a:pt x="674904" y="2106640"/>
                  </a:lnTo>
                  <a:lnTo>
                    <a:pt x="713928" y="2101176"/>
                  </a:lnTo>
                  <a:lnTo>
                    <a:pt x="754364" y="2096450"/>
                  </a:lnTo>
                  <a:lnTo>
                    <a:pt x="796147" y="2092389"/>
                  </a:lnTo>
                  <a:lnTo>
                    <a:pt x="839209" y="2088916"/>
                  </a:lnTo>
                  <a:lnTo>
                    <a:pt x="883483" y="2085957"/>
                  </a:lnTo>
                  <a:lnTo>
                    <a:pt x="928902" y="2083434"/>
                  </a:lnTo>
                  <a:lnTo>
                    <a:pt x="975398" y="2081273"/>
                  </a:lnTo>
                  <a:lnTo>
                    <a:pt x="1022905" y="2079399"/>
                  </a:lnTo>
                  <a:lnTo>
                    <a:pt x="1071355" y="2077735"/>
                  </a:lnTo>
                  <a:lnTo>
                    <a:pt x="1120681" y="2076205"/>
                  </a:lnTo>
                  <a:lnTo>
                    <a:pt x="1170816" y="2074735"/>
                  </a:lnTo>
                  <a:lnTo>
                    <a:pt x="1221693" y="2073249"/>
                  </a:lnTo>
                  <a:lnTo>
                    <a:pt x="1273244" y="2071671"/>
                  </a:lnTo>
                  <a:lnTo>
                    <a:pt x="1325403" y="2069925"/>
                  </a:lnTo>
                  <a:lnTo>
                    <a:pt x="1378103" y="2067936"/>
                  </a:lnTo>
                  <a:lnTo>
                    <a:pt x="1431275" y="2065628"/>
                  </a:lnTo>
                  <a:lnTo>
                    <a:pt x="1484854" y="2062926"/>
                  </a:lnTo>
                  <a:lnTo>
                    <a:pt x="1538771" y="2059755"/>
                  </a:lnTo>
                  <a:lnTo>
                    <a:pt x="1592960" y="2056037"/>
                  </a:lnTo>
                  <a:lnTo>
                    <a:pt x="1647354" y="2051699"/>
                  </a:lnTo>
                  <a:lnTo>
                    <a:pt x="1701885" y="2046663"/>
                  </a:lnTo>
                  <a:lnTo>
                    <a:pt x="1756487" y="2040856"/>
                  </a:lnTo>
                  <a:lnTo>
                    <a:pt x="1811091" y="2034200"/>
                  </a:lnTo>
                  <a:lnTo>
                    <a:pt x="1865631" y="2026621"/>
                  </a:lnTo>
                  <a:lnTo>
                    <a:pt x="1920040" y="2018043"/>
                  </a:lnTo>
                  <a:lnTo>
                    <a:pt x="1974251" y="2008390"/>
                  </a:lnTo>
                  <a:lnTo>
                    <a:pt x="2028196" y="1997587"/>
                  </a:lnTo>
                  <a:lnTo>
                    <a:pt x="2081808" y="1985557"/>
                  </a:lnTo>
                  <a:lnTo>
                    <a:pt x="2135021" y="1972226"/>
                  </a:lnTo>
                  <a:lnTo>
                    <a:pt x="2187766" y="1957518"/>
                  </a:lnTo>
                  <a:lnTo>
                    <a:pt x="2239978" y="1941358"/>
                  </a:lnTo>
                  <a:lnTo>
                    <a:pt x="2291588" y="1923669"/>
                  </a:lnTo>
                  <a:lnTo>
                    <a:pt x="2333991" y="1908020"/>
                  </a:lnTo>
                  <a:lnTo>
                    <a:pt x="2377241" y="1891321"/>
                  </a:lnTo>
                  <a:lnTo>
                    <a:pt x="2421283" y="1873617"/>
                  </a:lnTo>
                  <a:lnTo>
                    <a:pt x="2466060" y="1854948"/>
                  </a:lnTo>
                  <a:lnTo>
                    <a:pt x="2511519" y="1835359"/>
                  </a:lnTo>
                  <a:lnTo>
                    <a:pt x="2557603" y="1814890"/>
                  </a:lnTo>
                  <a:lnTo>
                    <a:pt x="2604257" y="1793586"/>
                  </a:lnTo>
                  <a:lnTo>
                    <a:pt x="2651427" y="1771489"/>
                  </a:lnTo>
                  <a:lnTo>
                    <a:pt x="2699057" y="1748640"/>
                  </a:lnTo>
                  <a:lnTo>
                    <a:pt x="2747092" y="1725084"/>
                  </a:lnTo>
                  <a:lnTo>
                    <a:pt x="2795476" y="1700863"/>
                  </a:lnTo>
                  <a:lnTo>
                    <a:pt x="2844155" y="1676019"/>
                  </a:lnTo>
                  <a:lnTo>
                    <a:pt x="2893072" y="1650595"/>
                  </a:lnTo>
                  <a:lnTo>
                    <a:pt x="2942174" y="1624633"/>
                  </a:lnTo>
                  <a:lnTo>
                    <a:pt x="2991405" y="1598177"/>
                  </a:lnTo>
                  <a:lnTo>
                    <a:pt x="3040709" y="1571269"/>
                  </a:lnTo>
                  <a:lnTo>
                    <a:pt x="3090032" y="1543951"/>
                  </a:lnTo>
                  <a:lnTo>
                    <a:pt x="3139318" y="1516267"/>
                  </a:lnTo>
                  <a:lnTo>
                    <a:pt x="3188511" y="1488258"/>
                  </a:lnTo>
                  <a:lnTo>
                    <a:pt x="3237558" y="1459968"/>
                  </a:lnTo>
                  <a:lnTo>
                    <a:pt x="3286402" y="1431439"/>
                  </a:lnTo>
                  <a:lnTo>
                    <a:pt x="3334988" y="1402715"/>
                  </a:lnTo>
                  <a:lnTo>
                    <a:pt x="3383261" y="1373836"/>
                  </a:lnTo>
                  <a:lnTo>
                    <a:pt x="3431166" y="1344847"/>
                  </a:lnTo>
                  <a:lnTo>
                    <a:pt x="3478648" y="1315789"/>
                  </a:lnTo>
                  <a:lnTo>
                    <a:pt x="3525651" y="1286706"/>
                  </a:lnTo>
                  <a:lnTo>
                    <a:pt x="3572121" y="1257640"/>
                  </a:lnTo>
                  <a:lnTo>
                    <a:pt x="3618002" y="1228634"/>
                  </a:lnTo>
                  <a:lnTo>
                    <a:pt x="3663238" y="1199730"/>
                  </a:lnTo>
                  <a:lnTo>
                    <a:pt x="3707775" y="1170972"/>
                  </a:lnTo>
                  <a:lnTo>
                    <a:pt x="3751557" y="1142401"/>
                  </a:lnTo>
                  <a:lnTo>
                    <a:pt x="3794530" y="1114060"/>
                  </a:lnTo>
                  <a:lnTo>
                    <a:pt x="3836638" y="1085992"/>
                  </a:lnTo>
                  <a:lnTo>
                    <a:pt x="3877825" y="1058240"/>
                  </a:lnTo>
                  <a:lnTo>
                    <a:pt x="3918037" y="1030847"/>
                  </a:lnTo>
                  <a:lnTo>
                    <a:pt x="3957218" y="1003854"/>
                  </a:lnTo>
                  <a:lnTo>
                    <a:pt x="3995314" y="977305"/>
                  </a:lnTo>
                  <a:lnTo>
                    <a:pt x="4032268" y="951242"/>
                  </a:lnTo>
                  <a:lnTo>
                    <a:pt x="4068026" y="925708"/>
                  </a:lnTo>
                  <a:lnTo>
                    <a:pt x="4102533" y="900746"/>
                  </a:lnTo>
                  <a:lnTo>
                    <a:pt x="4135733" y="876398"/>
                  </a:lnTo>
                  <a:lnTo>
                    <a:pt x="4167571" y="852707"/>
                  </a:lnTo>
                  <a:lnTo>
                    <a:pt x="4197992" y="829715"/>
                  </a:lnTo>
                  <a:lnTo>
                    <a:pt x="4486792" y="546068"/>
                  </a:lnTo>
                  <a:lnTo>
                    <a:pt x="4655169" y="283527"/>
                  </a:lnTo>
                  <a:lnTo>
                    <a:pt x="4745988" y="81089"/>
                  </a:lnTo>
                  <a:lnTo>
                    <a:pt x="4773168" y="0"/>
                  </a:lnTo>
                </a:path>
              </a:pathLst>
            </a:custGeom>
            <a:ln w="38100">
              <a:solidFill>
                <a:srgbClr val="C0504D"/>
              </a:solidFill>
            </a:ln>
          </p:spPr>
          <p:txBody>
            <a:bodyPr wrap="square" lIns="0" tIns="0" rIns="0" bIns="0" rtlCol="0"/>
            <a:lstStyle/>
            <a:p>
              <a:endParaRPr/>
            </a:p>
          </p:txBody>
        </p:sp>
        <p:sp>
          <p:nvSpPr>
            <p:cNvPr id="19" name="object 19"/>
            <p:cNvSpPr/>
            <p:nvPr/>
          </p:nvSpPr>
          <p:spPr>
            <a:xfrm>
              <a:off x="2959608" y="3828287"/>
              <a:ext cx="121919" cy="1827276"/>
            </a:xfrm>
            <a:prstGeom prst="rect">
              <a:avLst/>
            </a:prstGeom>
            <a:blipFill>
              <a:blip r:embed="rId5" cstate="print"/>
              <a:stretch>
                <a:fillRect/>
              </a:stretch>
            </a:blipFill>
          </p:spPr>
          <p:txBody>
            <a:bodyPr wrap="square" lIns="0" tIns="0" rIns="0" bIns="0" rtlCol="0"/>
            <a:lstStyle/>
            <a:p>
              <a:endParaRPr/>
            </a:p>
          </p:txBody>
        </p:sp>
        <p:sp>
          <p:nvSpPr>
            <p:cNvPr id="20" name="object 20"/>
            <p:cNvSpPr/>
            <p:nvPr/>
          </p:nvSpPr>
          <p:spPr>
            <a:xfrm>
              <a:off x="3015234" y="3850385"/>
              <a:ext cx="10795" cy="1729739"/>
            </a:xfrm>
            <a:custGeom>
              <a:avLst/>
              <a:gdLst/>
              <a:ahLst/>
              <a:cxnLst/>
              <a:rect l="l" t="t" r="r" b="b"/>
              <a:pathLst>
                <a:path w="10794" h="1729739">
                  <a:moveTo>
                    <a:pt x="10668" y="0"/>
                  </a:moveTo>
                  <a:lnTo>
                    <a:pt x="0" y="1729739"/>
                  </a:lnTo>
                </a:path>
              </a:pathLst>
            </a:custGeom>
            <a:ln w="25907">
              <a:solidFill>
                <a:srgbClr val="8063A1"/>
              </a:solidFill>
            </a:ln>
          </p:spPr>
          <p:txBody>
            <a:bodyPr wrap="square" lIns="0" tIns="0" rIns="0" bIns="0" rtlCol="0"/>
            <a:lstStyle/>
            <a:p>
              <a:endParaRPr/>
            </a:p>
          </p:txBody>
        </p:sp>
      </p:grpSp>
      <p:sp>
        <p:nvSpPr>
          <p:cNvPr id="21" name="object 21"/>
          <p:cNvSpPr txBox="1"/>
          <p:nvPr/>
        </p:nvSpPr>
        <p:spPr>
          <a:xfrm>
            <a:off x="9535795" y="4412742"/>
            <a:ext cx="362585" cy="299720"/>
          </a:xfrm>
          <a:prstGeom prst="rect">
            <a:avLst/>
          </a:prstGeom>
        </p:spPr>
        <p:txBody>
          <a:bodyPr vert="horz" wrap="square" lIns="0" tIns="12700" rIns="0" bIns="0" rtlCol="0">
            <a:spAutoFit/>
          </a:bodyPr>
          <a:lstStyle/>
          <a:p>
            <a:pPr marL="12700">
              <a:spcBef>
                <a:spcPts val="100"/>
              </a:spcBef>
            </a:pPr>
            <a:r>
              <a:rPr spc="-5" dirty="0">
                <a:latin typeface="Carlito"/>
                <a:cs typeface="Carlito"/>
              </a:rPr>
              <a:t>T</a:t>
            </a:r>
            <a:r>
              <a:rPr spc="-15" dirty="0">
                <a:latin typeface="Carlito"/>
                <a:cs typeface="Carlito"/>
              </a:rPr>
              <a:t>F</a:t>
            </a:r>
            <a:r>
              <a:rPr dirty="0">
                <a:latin typeface="Carlito"/>
                <a:cs typeface="Carlito"/>
              </a:rPr>
              <a:t>C</a:t>
            </a:r>
            <a:endParaRPr>
              <a:latin typeface="Carlito"/>
              <a:cs typeface="Carlito"/>
            </a:endParaRPr>
          </a:p>
        </p:txBody>
      </p:sp>
      <p:sp>
        <p:nvSpPr>
          <p:cNvPr id="22" name="object 22"/>
          <p:cNvSpPr txBox="1"/>
          <p:nvPr/>
        </p:nvSpPr>
        <p:spPr>
          <a:xfrm>
            <a:off x="4255642" y="3438272"/>
            <a:ext cx="330200" cy="330835"/>
          </a:xfrm>
          <a:prstGeom prst="rect">
            <a:avLst/>
          </a:prstGeom>
        </p:spPr>
        <p:txBody>
          <a:bodyPr vert="horz" wrap="square" lIns="0" tIns="13335" rIns="0" bIns="0" rtlCol="0">
            <a:spAutoFit/>
          </a:bodyPr>
          <a:lstStyle/>
          <a:p>
            <a:pPr marL="38100">
              <a:spcBef>
                <a:spcPts val="105"/>
              </a:spcBef>
            </a:pPr>
            <a:r>
              <a:rPr sz="2000" spc="5" dirty="0">
                <a:latin typeface="Times New Roman"/>
                <a:cs typeface="Times New Roman"/>
              </a:rPr>
              <a:t>B</a:t>
            </a:r>
            <a:r>
              <a:rPr sz="1950" spc="7" baseline="-21367" dirty="0">
                <a:latin typeface="Times New Roman"/>
                <a:cs typeface="Times New Roman"/>
              </a:rPr>
              <a:t>1</a:t>
            </a:r>
            <a:endParaRPr sz="1950" baseline="-21367">
              <a:latin typeface="Times New Roman"/>
              <a:cs typeface="Times New Roman"/>
            </a:endParaRPr>
          </a:p>
        </p:txBody>
      </p:sp>
      <p:sp>
        <p:nvSpPr>
          <p:cNvPr id="23" name="object 23"/>
          <p:cNvSpPr txBox="1"/>
          <p:nvPr/>
        </p:nvSpPr>
        <p:spPr>
          <a:xfrm>
            <a:off x="7574154" y="1418336"/>
            <a:ext cx="1548765" cy="1082675"/>
          </a:xfrm>
          <a:prstGeom prst="rect">
            <a:avLst/>
          </a:prstGeom>
        </p:spPr>
        <p:txBody>
          <a:bodyPr vert="horz" wrap="square" lIns="0" tIns="12700" rIns="0" bIns="0" rtlCol="0">
            <a:spAutoFit/>
          </a:bodyPr>
          <a:lstStyle/>
          <a:p>
            <a:pPr marL="901065">
              <a:spcBef>
                <a:spcPts val="100"/>
              </a:spcBef>
            </a:pPr>
            <a:r>
              <a:rPr spc="-40" dirty="0">
                <a:latin typeface="Carlito"/>
                <a:cs typeface="Carlito"/>
              </a:rPr>
              <a:t>TC</a:t>
            </a:r>
            <a:endParaRPr>
              <a:latin typeface="Carlito"/>
              <a:cs typeface="Carlito"/>
            </a:endParaRPr>
          </a:p>
          <a:p>
            <a:pPr>
              <a:spcBef>
                <a:spcPts val="25"/>
              </a:spcBef>
            </a:pPr>
            <a:endParaRPr sz="1700">
              <a:latin typeface="Carlito"/>
              <a:cs typeface="Carlito"/>
            </a:endParaRPr>
          </a:p>
          <a:p>
            <a:pPr marL="63500">
              <a:lnSpc>
                <a:spcPts val="2150"/>
              </a:lnSpc>
            </a:pPr>
            <a:r>
              <a:rPr sz="2000" spc="5" dirty="0">
                <a:latin typeface="Times New Roman"/>
                <a:cs typeface="Times New Roman"/>
              </a:rPr>
              <a:t>B</a:t>
            </a:r>
            <a:r>
              <a:rPr sz="1950" spc="7" baseline="-21367" dirty="0">
                <a:latin typeface="Times New Roman"/>
                <a:cs typeface="Times New Roman"/>
              </a:rPr>
              <a:t>2</a:t>
            </a:r>
            <a:endParaRPr sz="1950" baseline="-21367">
              <a:latin typeface="Times New Roman"/>
              <a:cs typeface="Times New Roman"/>
            </a:endParaRPr>
          </a:p>
          <a:p>
            <a:pPr marR="17780" algn="r">
              <a:lnSpc>
                <a:spcPts val="1910"/>
              </a:lnSpc>
            </a:pPr>
            <a:r>
              <a:rPr spc="-5" dirty="0">
                <a:latin typeface="Carlito"/>
                <a:cs typeface="Carlito"/>
              </a:rPr>
              <a:t>TR</a:t>
            </a:r>
            <a:endParaRPr>
              <a:latin typeface="Carlito"/>
              <a:cs typeface="Carlito"/>
            </a:endParaRPr>
          </a:p>
        </p:txBody>
      </p:sp>
      <p:sp>
        <p:nvSpPr>
          <p:cNvPr id="24" name="object 24"/>
          <p:cNvSpPr txBox="1"/>
          <p:nvPr/>
        </p:nvSpPr>
        <p:spPr>
          <a:xfrm>
            <a:off x="3436367" y="5598667"/>
            <a:ext cx="141605" cy="299720"/>
          </a:xfrm>
          <a:prstGeom prst="rect">
            <a:avLst/>
          </a:prstGeom>
        </p:spPr>
        <p:txBody>
          <a:bodyPr vert="horz" wrap="square" lIns="0" tIns="12700" rIns="0" bIns="0" rtlCol="0">
            <a:spAutoFit/>
          </a:bodyPr>
          <a:lstStyle/>
          <a:p>
            <a:pPr marL="12700">
              <a:spcBef>
                <a:spcPts val="100"/>
              </a:spcBef>
            </a:pPr>
            <a:r>
              <a:rPr dirty="0">
                <a:latin typeface="Carlito"/>
                <a:cs typeface="Carlito"/>
              </a:rPr>
              <a:t>0</a:t>
            </a:r>
            <a:endParaRPr>
              <a:latin typeface="Carlito"/>
              <a:cs typeface="Carlito"/>
            </a:endParaRPr>
          </a:p>
        </p:txBody>
      </p:sp>
      <p:sp>
        <p:nvSpPr>
          <p:cNvPr id="25" name="object 25"/>
          <p:cNvSpPr txBox="1"/>
          <p:nvPr/>
        </p:nvSpPr>
        <p:spPr>
          <a:xfrm>
            <a:off x="2823337" y="2298491"/>
            <a:ext cx="260071" cy="2348865"/>
          </a:xfrm>
          <a:prstGeom prst="rect">
            <a:avLst/>
          </a:prstGeom>
        </p:spPr>
        <p:txBody>
          <a:bodyPr vert="vert270" wrap="square" lIns="0" tIns="0" rIns="0" bIns="0" rtlCol="0">
            <a:spAutoFit/>
          </a:bodyPr>
          <a:lstStyle/>
          <a:p>
            <a:pPr marL="12700">
              <a:lnSpc>
                <a:spcPts val="2005"/>
              </a:lnSpc>
            </a:pPr>
            <a:r>
              <a:rPr sz="2000" spc="-45" dirty="0">
                <a:latin typeface="Carlito"/>
                <a:cs typeface="Carlito"/>
              </a:rPr>
              <a:t>Total </a:t>
            </a:r>
            <a:r>
              <a:rPr sz="2000" spc="-10" dirty="0">
                <a:latin typeface="Carlito"/>
                <a:cs typeface="Carlito"/>
              </a:rPr>
              <a:t>cost </a:t>
            </a:r>
            <a:r>
              <a:rPr sz="2000" dirty="0">
                <a:latin typeface="Carlito"/>
                <a:cs typeface="Carlito"/>
              </a:rPr>
              <a:t>and</a:t>
            </a:r>
            <a:r>
              <a:rPr sz="2000" spc="-10" dirty="0">
                <a:latin typeface="Carlito"/>
                <a:cs typeface="Carlito"/>
              </a:rPr>
              <a:t> revenue</a:t>
            </a:r>
            <a:endParaRPr sz="2000">
              <a:latin typeface="Carlito"/>
              <a:cs typeface="Carlito"/>
            </a:endParaRPr>
          </a:p>
        </p:txBody>
      </p:sp>
      <p:sp>
        <p:nvSpPr>
          <p:cNvPr id="26" name="object 26"/>
          <p:cNvSpPr txBox="1"/>
          <p:nvPr/>
        </p:nvSpPr>
        <p:spPr>
          <a:xfrm>
            <a:off x="3213354" y="4227957"/>
            <a:ext cx="130810" cy="299720"/>
          </a:xfrm>
          <a:prstGeom prst="rect">
            <a:avLst/>
          </a:prstGeom>
        </p:spPr>
        <p:txBody>
          <a:bodyPr vert="horz" wrap="square" lIns="0" tIns="12700" rIns="0" bIns="0" rtlCol="0">
            <a:spAutoFit/>
          </a:bodyPr>
          <a:lstStyle/>
          <a:p>
            <a:pPr marL="12700">
              <a:spcBef>
                <a:spcPts val="100"/>
              </a:spcBef>
            </a:pPr>
            <a:r>
              <a:rPr dirty="0">
                <a:latin typeface="Carlito"/>
                <a:cs typeface="Carlito"/>
              </a:rPr>
              <a:t>F</a:t>
            </a:r>
            <a:endParaRPr>
              <a:latin typeface="Carlito"/>
              <a:cs typeface="Carlito"/>
            </a:endParaRPr>
          </a:p>
        </p:txBody>
      </p:sp>
      <p:sp>
        <p:nvSpPr>
          <p:cNvPr id="27" name="object 27"/>
          <p:cNvSpPr txBox="1"/>
          <p:nvPr/>
        </p:nvSpPr>
        <p:spPr>
          <a:xfrm>
            <a:off x="5346953" y="5937300"/>
            <a:ext cx="1955800" cy="299720"/>
          </a:xfrm>
          <a:prstGeom prst="rect">
            <a:avLst/>
          </a:prstGeom>
        </p:spPr>
        <p:txBody>
          <a:bodyPr vert="horz" wrap="square" lIns="0" tIns="12700" rIns="0" bIns="0" rtlCol="0">
            <a:spAutoFit/>
          </a:bodyPr>
          <a:lstStyle/>
          <a:p>
            <a:pPr marL="12700">
              <a:spcBef>
                <a:spcPts val="100"/>
              </a:spcBef>
            </a:pPr>
            <a:r>
              <a:rPr spc="-5" dirty="0">
                <a:latin typeface="Carlito"/>
                <a:cs typeface="Carlito"/>
              </a:rPr>
              <a:t>Output per time</a:t>
            </a:r>
            <a:r>
              <a:rPr spc="-30" dirty="0">
                <a:latin typeface="Carlito"/>
                <a:cs typeface="Carlito"/>
              </a:rPr>
              <a:t> </a:t>
            </a:r>
            <a:r>
              <a:rPr spc="-5" dirty="0">
                <a:latin typeface="Carlito"/>
                <a:cs typeface="Carlito"/>
              </a:rPr>
              <a:t>unit</a:t>
            </a:r>
            <a:endParaRPr>
              <a:latin typeface="Carlito"/>
              <a:cs typeface="Carlito"/>
            </a:endParaRPr>
          </a:p>
        </p:txBody>
      </p:sp>
      <p:sp>
        <p:nvSpPr>
          <p:cNvPr id="28" name="object 28"/>
          <p:cNvSpPr/>
          <p:nvPr/>
        </p:nvSpPr>
        <p:spPr>
          <a:xfrm>
            <a:off x="3412236" y="1362456"/>
            <a:ext cx="6043295" cy="4365625"/>
          </a:xfrm>
          <a:custGeom>
            <a:avLst/>
            <a:gdLst/>
            <a:ahLst/>
            <a:cxnLst/>
            <a:rect l="l" t="t" r="r" b="b"/>
            <a:pathLst>
              <a:path w="6043295" h="4365625">
                <a:moveTo>
                  <a:pt x="93344" y="0"/>
                </a:moveTo>
                <a:lnTo>
                  <a:pt x="0" y="183769"/>
                </a:lnTo>
              </a:path>
              <a:path w="6043295" h="4365625">
                <a:moveTo>
                  <a:pt x="92963" y="0"/>
                </a:moveTo>
                <a:lnTo>
                  <a:pt x="207137" y="183769"/>
                </a:lnTo>
              </a:path>
              <a:path w="6043295" h="4365625">
                <a:moveTo>
                  <a:pt x="6030087" y="4176522"/>
                </a:moveTo>
                <a:lnTo>
                  <a:pt x="5779008" y="4037076"/>
                </a:lnTo>
              </a:path>
              <a:path w="6043295" h="4365625">
                <a:moveTo>
                  <a:pt x="6042787" y="4189476"/>
                </a:moveTo>
                <a:lnTo>
                  <a:pt x="5903975" y="4365612"/>
                </a:lnTo>
              </a:path>
            </a:pathLst>
          </a:custGeom>
          <a:ln w="9144">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1581669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9005" y="379141"/>
            <a:ext cx="10214517" cy="4339008"/>
          </a:xfrm>
          <a:prstGeom prst="rect">
            <a:avLst/>
          </a:prstGeom>
        </p:spPr>
        <p:txBody>
          <a:bodyPr vert="horz" wrap="square" lIns="0" tIns="12065" rIns="0" bIns="0" rtlCol="0">
            <a:spAutoFit/>
          </a:bodyPr>
          <a:lstStyle/>
          <a:p>
            <a:pPr marL="355600" marR="262890" indent="-343535">
              <a:spcBef>
                <a:spcPts val="95"/>
              </a:spcBef>
              <a:buFont typeface="Arial"/>
              <a:buChar char="•"/>
              <a:tabLst>
                <a:tab pos="355600" algn="l"/>
                <a:tab pos="356235" algn="l"/>
              </a:tabLst>
            </a:pPr>
            <a:r>
              <a:rPr sz="2800" spc="-15" dirty="0">
                <a:latin typeface="Carlito"/>
                <a:cs typeface="Carlito"/>
              </a:rPr>
              <a:t>TFC </a:t>
            </a:r>
            <a:r>
              <a:rPr sz="2800" spc="-10" dirty="0">
                <a:latin typeface="Carlito"/>
                <a:cs typeface="Carlito"/>
              </a:rPr>
              <a:t>line </a:t>
            </a:r>
            <a:r>
              <a:rPr sz="2800" spc="-15" dirty="0">
                <a:latin typeface="Carlito"/>
                <a:cs typeface="Carlito"/>
              </a:rPr>
              <a:t>shows </a:t>
            </a:r>
            <a:r>
              <a:rPr sz="2800" spc="-5" dirty="0">
                <a:latin typeface="Carlito"/>
                <a:cs typeface="Carlito"/>
              </a:rPr>
              <a:t>the </a:t>
            </a:r>
            <a:r>
              <a:rPr sz="2800" spc="-20" dirty="0">
                <a:latin typeface="Carlito"/>
                <a:cs typeface="Carlito"/>
              </a:rPr>
              <a:t>fixed cost </a:t>
            </a:r>
            <a:r>
              <a:rPr sz="2800" spc="-15" dirty="0">
                <a:latin typeface="Carlito"/>
                <a:cs typeface="Carlito"/>
              </a:rPr>
              <a:t>at </a:t>
            </a:r>
            <a:r>
              <a:rPr sz="2800" spc="-5" dirty="0">
                <a:latin typeface="Carlito"/>
                <a:cs typeface="Carlito"/>
              </a:rPr>
              <a:t>OF and the </a:t>
            </a:r>
            <a:r>
              <a:rPr sz="2800" spc="-10" dirty="0">
                <a:latin typeface="Carlito"/>
                <a:cs typeface="Carlito"/>
              </a:rPr>
              <a:t>vertical  </a:t>
            </a:r>
            <a:r>
              <a:rPr sz="2800" spc="-15" dirty="0">
                <a:latin typeface="Carlito"/>
                <a:cs typeface="Carlito"/>
              </a:rPr>
              <a:t>distance </a:t>
            </a:r>
            <a:r>
              <a:rPr sz="2800" spc="-10" dirty="0">
                <a:latin typeface="Carlito"/>
                <a:cs typeface="Carlito"/>
              </a:rPr>
              <a:t>between </a:t>
            </a:r>
            <a:r>
              <a:rPr sz="2800" spc="-30" dirty="0">
                <a:latin typeface="Carlito"/>
                <a:cs typeface="Carlito"/>
              </a:rPr>
              <a:t>TC </a:t>
            </a:r>
            <a:r>
              <a:rPr sz="2800" spc="-5" dirty="0">
                <a:latin typeface="Carlito"/>
                <a:cs typeface="Carlito"/>
              </a:rPr>
              <a:t>and </a:t>
            </a:r>
            <a:r>
              <a:rPr sz="2800" spc="-15" dirty="0">
                <a:latin typeface="Carlito"/>
                <a:cs typeface="Carlito"/>
              </a:rPr>
              <a:t>TFC </a:t>
            </a:r>
            <a:r>
              <a:rPr sz="2800" spc="-10" dirty="0">
                <a:latin typeface="Carlito"/>
                <a:cs typeface="Carlito"/>
              </a:rPr>
              <a:t>measures </a:t>
            </a:r>
            <a:r>
              <a:rPr sz="2800" spc="-5" dirty="0">
                <a:latin typeface="Carlito"/>
                <a:cs typeface="Carlito"/>
              </a:rPr>
              <a:t>the </a:t>
            </a:r>
            <a:r>
              <a:rPr sz="2800" spc="-20" dirty="0">
                <a:latin typeface="Carlito"/>
                <a:cs typeface="Carlito"/>
              </a:rPr>
              <a:t>total  </a:t>
            </a:r>
            <a:r>
              <a:rPr sz="2800" spc="-10" dirty="0">
                <a:latin typeface="Carlito"/>
                <a:cs typeface="Carlito"/>
              </a:rPr>
              <a:t>variable </a:t>
            </a:r>
            <a:r>
              <a:rPr sz="2800" spc="-20" dirty="0">
                <a:latin typeface="Carlito"/>
                <a:cs typeface="Carlito"/>
              </a:rPr>
              <a:t>cost</a:t>
            </a:r>
            <a:r>
              <a:rPr sz="2800" spc="15" dirty="0">
                <a:latin typeface="Carlito"/>
                <a:cs typeface="Carlito"/>
              </a:rPr>
              <a:t> </a:t>
            </a:r>
            <a:r>
              <a:rPr sz="2800" spc="-10" dirty="0">
                <a:latin typeface="Carlito"/>
                <a:cs typeface="Carlito"/>
              </a:rPr>
              <a:t>(TVC).</a:t>
            </a:r>
            <a:endParaRPr sz="2800" dirty="0">
              <a:latin typeface="Carlito"/>
              <a:cs typeface="Carlito"/>
            </a:endParaRPr>
          </a:p>
          <a:p>
            <a:pPr marL="355600" marR="447675" indent="-343535">
              <a:spcBef>
                <a:spcPts val="670"/>
              </a:spcBef>
              <a:buFont typeface="Arial"/>
              <a:buChar char="•"/>
              <a:tabLst>
                <a:tab pos="355600" algn="l"/>
                <a:tab pos="356235" algn="l"/>
              </a:tabLst>
            </a:pPr>
            <a:r>
              <a:rPr sz="2800" spc="-5" dirty="0">
                <a:latin typeface="Carlito"/>
                <a:cs typeface="Carlito"/>
              </a:rPr>
              <a:t>The curve TR </a:t>
            </a:r>
            <a:r>
              <a:rPr sz="2800" spc="-10" dirty="0">
                <a:latin typeface="Carlito"/>
                <a:cs typeface="Carlito"/>
              </a:rPr>
              <a:t>shows </a:t>
            </a:r>
            <a:r>
              <a:rPr sz="2800" spc="-5" dirty="0">
                <a:latin typeface="Carlito"/>
                <a:cs typeface="Carlito"/>
              </a:rPr>
              <a:t>the </a:t>
            </a:r>
            <a:r>
              <a:rPr sz="2800" spc="-15" dirty="0">
                <a:latin typeface="Carlito"/>
                <a:cs typeface="Carlito"/>
              </a:rPr>
              <a:t>total revenue at </a:t>
            </a:r>
            <a:r>
              <a:rPr sz="2800" spc="-25" dirty="0">
                <a:latin typeface="Carlito"/>
                <a:cs typeface="Carlito"/>
              </a:rPr>
              <a:t>different  </a:t>
            </a:r>
            <a:r>
              <a:rPr sz="2800" spc="-10" dirty="0">
                <a:latin typeface="Carlito"/>
                <a:cs typeface="Carlito"/>
              </a:rPr>
              <a:t>output </a:t>
            </a:r>
            <a:r>
              <a:rPr sz="2800" spc="-5" dirty="0">
                <a:latin typeface="Carlito"/>
                <a:cs typeface="Carlito"/>
              </a:rPr>
              <a:t>&amp;</a:t>
            </a:r>
            <a:r>
              <a:rPr sz="2800" spc="50" dirty="0">
                <a:latin typeface="Carlito"/>
                <a:cs typeface="Carlito"/>
              </a:rPr>
              <a:t> </a:t>
            </a:r>
            <a:r>
              <a:rPr sz="2800" spc="-10" dirty="0">
                <a:latin typeface="Carlito"/>
                <a:cs typeface="Carlito"/>
              </a:rPr>
              <a:t>price.</a:t>
            </a:r>
            <a:endParaRPr sz="2800" dirty="0">
              <a:latin typeface="Carlito"/>
              <a:cs typeface="Carlito"/>
            </a:endParaRPr>
          </a:p>
          <a:p>
            <a:pPr marL="355600" marR="1178560" indent="-343535">
              <a:spcBef>
                <a:spcPts val="675"/>
              </a:spcBef>
              <a:buFont typeface="Arial"/>
              <a:buChar char="•"/>
              <a:tabLst>
                <a:tab pos="355600" algn="l"/>
                <a:tab pos="356235" algn="l"/>
              </a:tabLst>
            </a:pPr>
            <a:r>
              <a:rPr sz="2800" spc="-10" dirty="0">
                <a:latin typeface="Carlito"/>
                <a:cs typeface="Carlito"/>
              </a:rPr>
              <a:t>The vertical </a:t>
            </a:r>
            <a:r>
              <a:rPr sz="2800" spc="-15" dirty="0">
                <a:latin typeface="Carlito"/>
                <a:cs typeface="Carlito"/>
              </a:rPr>
              <a:t>distance </a:t>
            </a:r>
            <a:r>
              <a:rPr sz="2800" spc="-10" dirty="0">
                <a:latin typeface="Carlito"/>
                <a:cs typeface="Carlito"/>
              </a:rPr>
              <a:t>between </a:t>
            </a:r>
            <a:r>
              <a:rPr sz="2800" spc="-5" dirty="0">
                <a:latin typeface="Carlito"/>
                <a:cs typeface="Carlito"/>
              </a:rPr>
              <a:t>the TR and </a:t>
            </a:r>
            <a:r>
              <a:rPr sz="2800" spc="-30" dirty="0">
                <a:latin typeface="Carlito"/>
                <a:cs typeface="Carlito"/>
              </a:rPr>
              <a:t>TC  </a:t>
            </a:r>
            <a:r>
              <a:rPr sz="2800" spc="-10" dirty="0">
                <a:latin typeface="Carlito"/>
                <a:cs typeface="Carlito"/>
              </a:rPr>
              <a:t>measure</a:t>
            </a:r>
            <a:r>
              <a:rPr sz="2800" spc="5" dirty="0">
                <a:latin typeface="Carlito"/>
                <a:cs typeface="Carlito"/>
              </a:rPr>
              <a:t> </a:t>
            </a:r>
            <a:r>
              <a:rPr sz="2800" spc="-15" dirty="0">
                <a:latin typeface="Carlito"/>
                <a:cs typeface="Carlito"/>
              </a:rPr>
              <a:t>profit/loss.</a:t>
            </a:r>
            <a:endParaRPr sz="2800" dirty="0">
              <a:latin typeface="Carlito"/>
              <a:cs typeface="Carlito"/>
            </a:endParaRPr>
          </a:p>
          <a:p>
            <a:pPr marL="355600" marR="682625" indent="-343535">
              <a:spcBef>
                <a:spcPts val="675"/>
              </a:spcBef>
              <a:buFont typeface="Arial"/>
              <a:buChar char="•"/>
              <a:tabLst>
                <a:tab pos="355600" algn="l"/>
                <a:tab pos="356235" algn="l"/>
              </a:tabLst>
            </a:pPr>
            <a:r>
              <a:rPr sz="2800" spc="-5" dirty="0">
                <a:latin typeface="Carlito"/>
                <a:cs typeface="Carlito"/>
              </a:rPr>
              <a:t>TR &amp; </a:t>
            </a:r>
            <a:r>
              <a:rPr sz="2800" spc="-30" dirty="0">
                <a:latin typeface="Carlito"/>
                <a:cs typeface="Carlito"/>
              </a:rPr>
              <a:t>TC </a:t>
            </a:r>
            <a:r>
              <a:rPr sz="2800" spc="-5" dirty="0">
                <a:latin typeface="Carlito"/>
                <a:cs typeface="Carlito"/>
              </a:rPr>
              <a:t>curves </a:t>
            </a:r>
            <a:r>
              <a:rPr sz="2800" spc="-20" dirty="0">
                <a:latin typeface="Carlito"/>
                <a:cs typeface="Carlito"/>
              </a:rPr>
              <a:t>intersect </a:t>
            </a:r>
            <a:r>
              <a:rPr sz="2800" spc="-15" dirty="0">
                <a:latin typeface="Carlito"/>
                <a:cs typeface="Carlito"/>
              </a:rPr>
              <a:t>at </a:t>
            </a:r>
            <a:r>
              <a:rPr sz="2800" spc="-10" dirty="0">
                <a:latin typeface="Carlito"/>
                <a:cs typeface="Carlito"/>
              </a:rPr>
              <a:t>two points, </a:t>
            </a:r>
            <a:r>
              <a:rPr sz="2800" spc="-5" dirty="0">
                <a:latin typeface="Carlito"/>
                <a:cs typeface="Carlito"/>
              </a:rPr>
              <a:t>B1 &amp; B2,  </a:t>
            </a:r>
            <a:r>
              <a:rPr sz="2800" spc="-15" dirty="0">
                <a:latin typeface="Carlito"/>
                <a:cs typeface="Carlito"/>
              </a:rPr>
              <a:t>where </a:t>
            </a:r>
            <a:r>
              <a:rPr sz="2800" dirty="0">
                <a:latin typeface="Carlito"/>
                <a:cs typeface="Carlito"/>
              </a:rPr>
              <a:t>TR </a:t>
            </a:r>
            <a:r>
              <a:rPr sz="2800" spc="-5" dirty="0">
                <a:latin typeface="Carlito"/>
                <a:cs typeface="Carlito"/>
              </a:rPr>
              <a:t>=</a:t>
            </a:r>
            <a:r>
              <a:rPr sz="2800" spc="25" dirty="0">
                <a:latin typeface="Carlito"/>
                <a:cs typeface="Carlito"/>
              </a:rPr>
              <a:t> </a:t>
            </a:r>
            <a:r>
              <a:rPr sz="2800" spc="-25" dirty="0">
                <a:latin typeface="Carlito"/>
                <a:cs typeface="Carlito"/>
              </a:rPr>
              <a:t>TC.</a:t>
            </a:r>
            <a:endParaRPr sz="2800" dirty="0">
              <a:latin typeface="Carlito"/>
              <a:cs typeface="Carlito"/>
            </a:endParaRPr>
          </a:p>
          <a:p>
            <a:pPr marL="355600" marR="5080" indent="-343535">
              <a:spcBef>
                <a:spcPts val="675"/>
              </a:spcBef>
              <a:buFont typeface="Arial"/>
              <a:buChar char="•"/>
              <a:tabLst>
                <a:tab pos="355600" algn="l"/>
                <a:tab pos="356235" algn="l"/>
                <a:tab pos="2980055" algn="l"/>
              </a:tabLst>
            </a:pPr>
            <a:r>
              <a:rPr sz="2800" spc="-5" dirty="0">
                <a:latin typeface="Carlito"/>
                <a:cs typeface="Carlito"/>
              </a:rPr>
              <a:t>OQ1 </a:t>
            </a:r>
            <a:r>
              <a:rPr sz="2800" spc="-15" dirty="0">
                <a:latin typeface="Carlito"/>
                <a:cs typeface="Carlito"/>
              </a:rPr>
              <a:t>corresponding </a:t>
            </a:r>
            <a:r>
              <a:rPr sz="2800" spc="-20" dirty="0">
                <a:latin typeface="Carlito"/>
                <a:cs typeface="Carlito"/>
              </a:rPr>
              <a:t>to </a:t>
            </a:r>
            <a:r>
              <a:rPr sz="2800" spc="-10" dirty="0">
                <a:latin typeface="Carlito"/>
                <a:cs typeface="Carlito"/>
              </a:rPr>
              <a:t>break-even </a:t>
            </a:r>
            <a:r>
              <a:rPr sz="2800" spc="-15" dirty="0">
                <a:latin typeface="Carlito"/>
                <a:cs typeface="Carlito"/>
              </a:rPr>
              <a:t>point </a:t>
            </a:r>
            <a:r>
              <a:rPr sz="2800" spc="-5" dirty="0">
                <a:latin typeface="Carlito"/>
                <a:cs typeface="Carlito"/>
              </a:rPr>
              <a:t>B1 and </a:t>
            </a:r>
            <a:r>
              <a:rPr sz="2800" spc="-10" dirty="0">
                <a:latin typeface="Carlito"/>
                <a:cs typeface="Carlito"/>
              </a:rPr>
              <a:t>OQ2  corresponding</a:t>
            </a:r>
            <a:r>
              <a:rPr sz="2800" spc="55" dirty="0">
                <a:latin typeface="Carlito"/>
                <a:cs typeface="Carlito"/>
              </a:rPr>
              <a:t> </a:t>
            </a:r>
            <a:r>
              <a:rPr sz="2800" spc="-20" dirty="0">
                <a:latin typeface="Carlito"/>
                <a:cs typeface="Carlito"/>
              </a:rPr>
              <a:t>to	</a:t>
            </a:r>
            <a:r>
              <a:rPr sz="2800" spc="-15" dirty="0">
                <a:latin typeface="Carlito"/>
                <a:cs typeface="Carlito"/>
              </a:rPr>
              <a:t>break-even point </a:t>
            </a:r>
            <a:r>
              <a:rPr sz="2800" spc="-5" dirty="0">
                <a:latin typeface="Carlito"/>
                <a:cs typeface="Carlito"/>
              </a:rPr>
              <a:t>B2 ;TR &gt;</a:t>
            </a:r>
            <a:r>
              <a:rPr sz="2800" spc="80" dirty="0">
                <a:latin typeface="Carlito"/>
                <a:cs typeface="Carlito"/>
              </a:rPr>
              <a:t> </a:t>
            </a:r>
            <a:r>
              <a:rPr sz="2800" spc="-25" dirty="0">
                <a:latin typeface="Carlito"/>
                <a:cs typeface="Carlito"/>
              </a:rPr>
              <a:t>TC.</a:t>
            </a:r>
            <a:endParaRPr sz="2800" dirty="0">
              <a:latin typeface="Carlito"/>
              <a:cs typeface="Carlito"/>
            </a:endParaRPr>
          </a:p>
          <a:p>
            <a:pPr marL="355600" marR="77470" indent="-343535">
              <a:spcBef>
                <a:spcPts val="670"/>
              </a:spcBef>
              <a:buFont typeface="Arial"/>
              <a:buChar char="•"/>
              <a:tabLst>
                <a:tab pos="355600" algn="l"/>
                <a:tab pos="356235" algn="l"/>
              </a:tabLst>
            </a:pPr>
            <a:r>
              <a:rPr sz="2800" spc="-15" dirty="0">
                <a:latin typeface="Carlito"/>
                <a:cs typeface="Carlito"/>
              </a:rPr>
              <a:t>Profitable </a:t>
            </a:r>
            <a:r>
              <a:rPr sz="2800" spc="-20" dirty="0">
                <a:latin typeface="Carlito"/>
                <a:cs typeface="Carlito"/>
              </a:rPr>
              <a:t>range </a:t>
            </a:r>
            <a:r>
              <a:rPr sz="2800" spc="-5" dirty="0">
                <a:latin typeface="Carlito"/>
                <a:cs typeface="Carlito"/>
              </a:rPr>
              <a:t>lies </a:t>
            </a:r>
            <a:r>
              <a:rPr sz="2800" spc="-10" dirty="0">
                <a:latin typeface="Carlito"/>
                <a:cs typeface="Carlito"/>
              </a:rPr>
              <a:t>between OQ1 </a:t>
            </a:r>
            <a:r>
              <a:rPr sz="2800" spc="-5" dirty="0">
                <a:latin typeface="Carlito"/>
                <a:cs typeface="Carlito"/>
              </a:rPr>
              <a:t>and </a:t>
            </a:r>
            <a:r>
              <a:rPr sz="2800" spc="-10" dirty="0">
                <a:latin typeface="Carlito"/>
                <a:cs typeface="Carlito"/>
              </a:rPr>
              <a:t>OQ2 units of  output.</a:t>
            </a:r>
            <a:endParaRPr sz="2800" dirty="0">
              <a:latin typeface="Carlito"/>
              <a:cs typeface="Carlito"/>
            </a:endParaRPr>
          </a:p>
        </p:txBody>
      </p:sp>
    </p:spTree>
    <p:extLst>
      <p:ext uri="{BB962C8B-B14F-4D97-AF65-F5344CB8AC3E}">
        <p14:creationId xmlns:p14="http://schemas.microsoft.com/office/powerpoint/2010/main" val="365350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35373" y="461900"/>
            <a:ext cx="3921760" cy="696595"/>
          </a:xfrm>
          <a:prstGeom prst="rect">
            <a:avLst/>
          </a:prstGeom>
        </p:spPr>
        <p:txBody>
          <a:bodyPr vert="horz" wrap="square" lIns="0" tIns="13335" rIns="0" bIns="0" rtlCol="0" anchor="ctr">
            <a:spAutoFit/>
          </a:bodyPr>
          <a:lstStyle/>
          <a:p>
            <a:pPr marL="12700">
              <a:lnSpc>
                <a:spcPct val="100000"/>
              </a:lnSpc>
              <a:spcBef>
                <a:spcPts val="105"/>
              </a:spcBef>
            </a:pPr>
            <a:r>
              <a:rPr u="heavy" spc="-15" dirty="0">
                <a:uFill>
                  <a:solidFill>
                    <a:srgbClr val="000000"/>
                  </a:solidFill>
                </a:uFill>
              </a:rPr>
              <a:t>ECONOMIC</a:t>
            </a:r>
            <a:r>
              <a:rPr u="heavy" spc="-55" dirty="0">
                <a:uFill>
                  <a:solidFill>
                    <a:srgbClr val="000000"/>
                  </a:solidFill>
                </a:uFill>
              </a:rPr>
              <a:t> </a:t>
            </a:r>
            <a:r>
              <a:rPr u="heavy" spc="-20" dirty="0">
                <a:uFill>
                  <a:solidFill>
                    <a:srgbClr val="000000"/>
                  </a:solidFill>
                </a:uFill>
              </a:rPr>
              <a:t>COST</a:t>
            </a:r>
            <a:endParaRPr/>
          </a:p>
        </p:txBody>
      </p:sp>
      <p:sp>
        <p:nvSpPr>
          <p:cNvPr id="3" name="object 3"/>
          <p:cNvSpPr txBox="1"/>
          <p:nvPr/>
        </p:nvSpPr>
        <p:spPr>
          <a:xfrm>
            <a:off x="657921" y="1158494"/>
            <a:ext cx="10236819" cy="2892458"/>
          </a:xfrm>
          <a:prstGeom prst="rect">
            <a:avLst/>
          </a:prstGeom>
        </p:spPr>
        <p:txBody>
          <a:bodyPr vert="horz" wrap="square" lIns="0" tIns="12065" rIns="0" bIns="0" rtlCol="0">
            <a:spAutoFit/>
          </a:bodyPr>
          <a:lstStyle/>
          <a:p>
            <a:pPr marL="355600" marR="96520" indent="-343535">
              <a:spcBef>
                <a:spcPts val="95"/>
              </a:spcBef>
              <a:buFont typeface="Arial"/>
              <a:buChar char="•"/>
              <a:tabLst>
                <a:tab pos="355600" algn="l"/>
                <a:tab pos="356235" algn="l"/>
              </a:tabLst>
            </a:pPr>
            <a:r>
              <a:rPr sz="2800" spc="-5" dirty="0">
                <a:latin typeface="Times New Roman"/>
                <a:cs typeface="Times New Roman"/>
              </a:rPr>
              <a:t>This cost includes explicit and implicit cost </a:t>
            </a:r>
            <a:r>
              <a:rPr sz="2800" dirty="0">
                <a:latin typeface="Times New Roman"/>
                <a:cs typeface="Times New Roman"/>
              </a:rPr>
              <a:t>both. </a:t>
            </a:r>
            <a:r>
              <a:rPr sz="2800" spc="-5" dirty="0">
                <a:latin typeface="Times New Roman"/>
                <a:cs typeface="Times New Roman"/>
              </a:rPr>
              <a:t>In  other words, economic cost includes both recorded  and unrecorded</a:t>
            </a:r>
            <a:r>
              <a:rPr sz="2800" spc="-15" dirty="0">
                <a:latin typeface="Times New Roman"/>
                <a:cs typeface="Times New Roman"/>
              </a:rPr>
              <a:t> </a:t>
            </a:r>
            <a:r>
              <a:rPr sz="2800" spc="-5" dirty="0">
                <a:latin typeface="Times New Roman"/>
                <a:cs typeface="Times New Roman"/>
              </a:rPr>
              <a:t>cost.</a:t>
            </a:r>
            <a:endParaRPr sz="2800" dirty="0">
              <a:latin typeface="Times New Roman"/>
              <a:cs typeface="Times New Roman"/>
            </a:endParaRPr>
          </a:p>
          <a:p>
            <a:pPr>
              <a:spcBef>
                <a:spcPts val="55"/>
              </a:spcBef>
            </a:pPr>
            <a:endParaRPr sz="4050" dirty="0">
              <a:latin typeface="Times New Roman"/>
              <a:cs typeface="Times New Roman"/>
            </a:endParaRPr>
          </a:p>
          <a:p>
            <a:pPr marL="355600" marR="5080" indent="-343535">
              <a:buFont typeface="Wingdings"/>
              <a:buChar char=""/>
              <a:tabLst>
                <a:tab pos="356235" algn="l"/>
                <a:tab pos="3295650" algn="l"/>
              </a:tabLst>
            </a:pPr>
            <a:r>
              <a:rPr sz="2800" b="1" spc="-5" dirty="0">
                <a:latin typeface="Times New Roman"/>
                <a:cs typeface="Times New Roman"/>
              </a:rPr>
              <a:t>EXPLICIT</a:t>
            </a:r>
            <a:r>
              <a:rPr sz="2800" b="1" spc="-35" dirty="0">
                <a:latin typeface="Times New Roman"/>
                <a:cs typeface="Times New Roman"/>
              </a:rPr>
              <a:t> </a:t>
            </a:r>
            <a:r>
              <a:rPr sz="2800" b="1" spc="-5" dirty="0">
                <a:latin typeface="Times New Roman"/>
                <a:cs typeface="Times New Roman"/>
              </a:rPr>
              <a:t>COST	</a:t>
            </a:r>
            <a:r>
              <a:rPr sz="2800" spc="-5" dirty="0">
                <a:latin typeface="Times New Roman"/>
                <a:cs typeface="Times New Roman"/>
              </a:rPr>
              <a:t>is </a:t>
            </a:r>
            <a:r>
              <a:rPr sz="2800" dirty="0">
                <a:latin typeface="Times New Roman"/>
                <a:cs typeface="Times New Roman"/>
              </a:rPr>
              <a:t>the </a:t>
            </a:r>
            <a:r>
              <a:rPr sz="2800" spc="-5" dirty="0">
                <a:latin typeface="Times New Roman"/>
                <a:cs typeface="Times New Roman"/>
              </a:rPr>
              <a:t>actual </a:t>
            </a:r>
            <a:r>
              <a:rPr sz="2800" spc="-10" dirty="0">
                <a:latin typeface="Times New Roman"/>
                <a:cs typeface="Times New Roman"/>
              </a:rPr>
              <a:t>money </a:t>
            </a:r>
            <a:r>
              <a:rPr sz="2800" spc="-5" dirty="0">
                <a:latin typeface="Times New Roman"/>
                <a:cs typeface="Times New Roman"/>
              </a:rPr>
              <a:t>expenditure  on </a:t>
            </a:r>
            <a:r>
              <a:rPr sz="2800" dirty="0">
                <a:latin typeface="Times New Roman"/>
                <a:cs typeface="Times New Roman"/>
              </a:rPr>
              <a:t>inputs </a:t>
            </a:r>
            <a:r>
              <a:rPr sz="2800" spc="-5" dirty="0">
                <a:latin typeface="Times New Roman"/>
                <a:cs typeface="Times New Roman"/>
              </a:rPr>
              <a:t>or payments </a:t>
            </a:r>
            <a:r>
              <a:rPr sz="2800" spc="-10" dirty="0">
                <a:latin typeface="Times New Roman"/>
                <a:cs typeface="Times New Roman"/>
              </a:rPr>
              <a:t>made </a:t>
            </a:r>
            <a:r>
              <a:rPr sz="2800" spc="-5" dirty="0">
                <a:latin typeface="Times New Roman"/>
                <a:cs typeface="Times New Roman"/>
              </a:rPr>
              <a:t>to the outsiders </a:t>
            </a:r>
            <a:r>
              <a:rPr sz="2800" dirty="0">
                <a:latin typeface="Times New Roman"/>
                <a:cs typeface="Times New Roman"/>
              </a:rPr>
              <a:t>for  hiring </a:t>
            </a:r>
            <a:r>
              <a:rPr sz="2800" spc="-5" dirty="0">
                <a:latin typeface="Times New Roman"/>
                <a:cs typeface="Times New Roman"/>
              </a:rPr>
              <a:t>the factor</a:t>
            </a:r>
            <a:r>
              <a:rPr sz="2800" spc="-20" dirty="0">
                <a:latin typeface="Times New Roman"/>
                <a:cs typeface="Times New Roman"/>
              </a:rPr>
              <a:t> </a:t>
            </a:r>
            <a:r>
              <a:rPr sz="2800" spc="-5" dirty="0">
                <a:latin typeface="Times New Roman"/>
                <a:cs typeface="Times New Roman"/>
              </a:rPr>
              <a:t>services.</a:t>
            </a:r>
            <a:endParaRPr sz="2800" dirty="0">
              <a:latin typeface="Times New Roman"/>
              <a:cs typeface="Times New Roman"/>
            </a:endParaRPr>
          </a:p>
          <a:p>
            <a:pPr marL="355600" marR="13970" indent="-255270">
              <a:spcBef>
                <a:spcPts val="675"/>
              </a:spcBef>
            </a:pPr>
            <a:r>
              <a:rPr sz="2800" spc="-5" dirty="0">
                <a:latin typeface="Times New Roman"/>
                <a:cs typeface="Times New Roman"/>
              </a:rPr>
              <a:t>Example – wages paid to employees, payment for raw  materials</a:t>
            </a:r>
            <a:r>
              <a:rPr sz="2800" spc="-10" dirty="0">
                <a:latin typeface="Times New Roman"/>
                <a:cs typeface="Times New Roman"/>
              </a:rPr>
              <a:t> etc.</a:t>
            </a:r>
            <a:endParaRPr sz="2800" dirty="0">
              <a:latin typeface="Times New Roman"/>
              <a:cs typeface="Times New Roman"/>
            </a:endParaRPr>
          </a:p>
        </p:txBody>
      </p:sp>
    </p:spTree>
    <p:extLst>
      <p:ext uri="{BB962C8B-B14F-4D97-AF65-F5344CB8AC3E}">
        <p14:creationId xmlns:p14="http://schemas.microsoft.com/office/powerpoint/2010/main" val="33219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4897" y="512956"/>
            <a:ext cx="10694019" cy="2801408"/>
          </a:xfrm>
          <a:prstGeom prst="rect">
            <a:avLst/>
          </a:prstGeom>
        </p:spPr>
        <p:txBody>
          <a:bodyPr vert="horz" wrap="square" lIns="0" tIns="13335" rIns="0" bIns="0" rtlCol="0">
            <a:spAutoFit/>
          </a:bodyPr>
          <a:lstStyle/>
          <a:p>
            <a:pPr marL="355600" marR="152400" indent="-343535">
              <a:spcBef>
                <a:spcPts val="105"/>
              </a:spcBef>
              <a:buFont typeface="Wingdings"/>
              <a:buChar char=""/>
              <a:tabLst>
                <a:tab pos="356235" algn="l"/>
              </a:tabLst>
            </a:pPr>
            <a:r>
              <a:rPr sz="3200" b="1" dirty="0">
                <a:latin typeface="Times New Roman"/>
                <a:cs typeface="Times New Roman"/>
              </a:rPr>
              <a:t>IMPLICIT COST </a:t>
            </a:r>
            <a:r>
              <a:rPr sz="3200" spc="-10" dirty="0">
                <a:latin typeface="Times New Roman"/>
                <a:cs typeface="Times New Roman"/>
              </a:rPr>
              <a:t>is </a:t>
            </a:r>
            <a:r>
              <a:rPr sz="3200" dirty="0">
                <a:latin typeface="Times New Roman"/>
                <a:cs typeface="Times New Roman"/>
              </a:rPr>
              <a:t>the cost of self</a:t>
            </a:r>
            <a:r>
              <a:rPr sz="3200" spc="-195" dirty="0">
                <a:latin typeface="Times New Roman"/>
                <a:cs typeface="Times New Roman"/>
              </a:rPr>
              <a:t> </a:t>
            </a:r>
            <a:r>
              <a:rPr sz="3200" dirty="0">
                <a:latin typeface="Times New Roman"/>
                <a:cs typeface="Times New Roman"/>
              </a:rPr>
              <a:t>supplied  factors</a:t>
            </a:r>
            <a:r>
              <a:rPr sz="3200" spc="-20" dirty="0">
                <a:latin typeface="Times New Roman"/>
                <a:cs typeface="Times New Roman"/>
              </a:rPr>
              <a:t> </a:t>
            </a:r>
            <a:r>
              <a:rPr sz="3200" dirty="0">
                <a:latin typeface="Times New Roman"/>
                <a:cs typeface="Times New Roman"/>
              </a:rPr>
              <a:t>.</a:t>
            </a:r>
          </a:p>
          <a:p>
            <a:pPr marL="355600" marR="5080" indent="-343535">
              <a:spcBef>
                <a:spcPts val="770"/>
              </a:spcBef>
              <a:tabLst>
                <a:tab pos="1795780" algn="l"/>
              </a:tabLst>
            </a:pPr>
            <a:r>
              <a:rPr sz="3200" dirty="0">
                <a:latin typeface="Times New Roman"/>
                <a:cs typeface="Times New Roman"/>
              </a:rPr>
              <a:t>Example-	Interest on own capital ,Rent of</a:t>
            </a:r>
            <a:r>
              <a:rPr sz="3200" spc="-90" dirty="0">
                <a:latin typeface="Times New Roman"/>
                <a:cs typeface="Times New Roman"/>
              </a:rPr>
              <a:t> </a:t>
            </a:r>
            <a:r>
              <a:rPr sz="3200" dirty="0">
                <a:latin typeface="Times New Roman"/>
                <a:cs typeface="Times New Roman"/>
              </a:rPr>
              <a:t>own  land</a:t>
            </a:r>
            <a:r>
              <a:rPr sz="3200" spc="-15" dirty="0">
                <a:latin typeface="Times New Roman"/>
                <a:cs typeface="Times New Roman"/>
              </a:rPr>
              <a:t> </a:t>
            </a:r>
            <a:r>
              <a:rPr sz="3200" dirty="0">
                <a:latin typeface="Times New Roman"/>
                <a:cs typeface="Times New Roman"/>
              </a:rPr>
              <a:t>etc.</a:t>
            </a:r>
          </a:p>
          <a:p>
            <a:pPr>
              <a:spcBef>
                <a:spcPts val="30"/>
              </a:spcBef>
            </a:pPr>
            <a:endParaRPr sz="4650" dirty="0">
              <a:latin typeface="Times New Roman"/>
              <a:cs typeface="Times New Roman"/>
            </a:endParaRPr>
          </a:p>
          <a:p>
            <a:pPr marL="355600" marR="8255" indent="-343535"/>
            <a:r>
              <a:rPr sz="3200" dirty="0">
                <a:latin typeface="Times New Roman"/>
                <a:cs typeface="Times New Roman"/>
              </a:rPr>
              <a:t>The sum of explicit cost and implicit cost is</a:t>
            </a:r>
            <a:r>
              <a:rPr sz="3200" spc="-130" dirty="0">
                <a:latin typeface="Times New Roman"/>
                <a:cs typeface="Times New Roman"/>
              </a:rPr>
              <a:t> </a:t>
            </a:r>
            <a:r>
              <a:rPr sz="3200" dirty="0">
                <a:latin typeface="Times New Roman"/>
                <a:cs typeface="Times New Roman"/>
              </a:rPr>
              <a:t>the  total cost of production of a</a:t>
            </a:r>
            <a:r>
              <a:rPr sz="3200" spc="-100" dirty="0">
                <a:latin typeface="Times New Roman"/>
                <a:cs typeface="Times New Roman"/>
              </a:rPr>
              <a:t> </a:t>
            </a:r>
            <a:r>
              <a:rPr sz="3200" spc="-20" dirty="0">
                <a:latin typeface="Times New Roman"/>
                <a:cs typeface="Times New Roman"/>
              </a:rPr>
              <a:t>commodity.</a:t>
            </a:r>
            <a:endParaRPr sz="3200" dirty="0">
              <a:latin typeface="Times New Roman"/>
              <a:cs typeface="Times New Roman"/>
            </a:endParaRPr>
          </a:p>
        </p:txBody>
      </p:sp>
    </p:spTree>
    <p:extLst>
      <p:ext uri="{BB962C8B-B14F-4D97-AF65-F5344CB8AC3E}">
        <p14:creationId xmlns:p14="http://schemas.microsoft.com/office/powerpoint/2010/main" val="576344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59530" y="339598"/>
            <a:ext cx="4471035" cy="696595"/>
          </a:xfrm>
          <a:prstGeom prst="rect">
            <a:avLst/>
          </a:prstGeom>
        </p:spPr>
        <p:txBody>
          <a:bodyPr vert="horz" wrap="square" lIns="0" tIns="12700" rIns="0" bIns="0" rtlCol="0" anchor="ctr">
            <a:spAutoFit/>
          </a:bodyPr>
          <a:lstStyle/>
          <a:p>
            <a:pPr marL="12700">
              <a:lnSpc>
                <a:spcPct val="100000"/>
              </a:lnSpc>
              <a:spcBef>
                <a:spcPts val="100"/>
              </a:spcBef>
            </a:pPr>
            <a:r>
              <a:rPr u="heavy" spc="-10" dirty="0">
                <a:uFill>
                  <a:solidFill>
                    <a:srgbClr val="000000"/>
                  </a:solidFill>
                </a:uFill>
              </a:rPr>
              <a:t>ACCOUNTING</a:t>
            </a:r>
            <a:r>
              <a:rPr u="heavy" spc="-80" dirty="0">
                <a:uFill>
                  <a:solidFill>
                    <a:srgbClr val="000000"/>
                  </a:solidFill>
                </a:uFill>
              </a:rPr>
              <a:t> </a:t>
            </a:r>
            <a:r>
              <a:rPr u="heavy" spc="-15" dirty="0">
                <a:uFill>
                  <a:solidFill>
                    <a:srgbClr val="000000"/>
                  </a:solidFill>
                </a:uFill>
              </a:rPr>
              <a:t>COST</a:t>
            </a:r>
            <a:endParaRPr/>
          </a:p>
        </p:txBody>
      </p:sp>
      <p:sp>
        <p:nvSpPr>
          <p:cNvPr id="3" name="object 3"/>
          <p:cNvSpPr txBox="1"/>
          <p:nvPr/>
        </p:nvSpPr>
        <p:spPr>
          <a:xfrm>
            <a:off x="702527" y="1215483"/>
            <a:ext cx="10838985" cy="3906839"/>
          </a:xfrm>
          <a:prstGeom prst="rect">
            <a:avLst/>
          </a:prstGeom>
        </p:spPr>
        <p:txBody>
          <a:bodyPr vert="horz" wrap="square" lIns="0" tIns="13335" rIns="0" bIns="0" rtlCol="0">
            <a:spAutoFit/>
          </a:bodyPr>
          <a:lstStyle/>
          <a:p>
            <a:pPr marL="355600" marR="476884" indent="-343535">
              <a:spcBef>
                <a:spcPts val="105"/>
              </a:spcBef>
              <a:buFont typeface="Arial"/>
              <a:buChar char="•"/>
              <a:tabLst>
                <a:tab pos="355600" algn="l"/>
                <a:tab pos="356235" algn="l"/>
              </a:tabLst>
            </a:pPr>
            <a:r>
              <a:rPr sz="3200" dirty="0">
                <a:latin typeface="Times New Roman"/>
                <a:cs typeface="Times New Roman"/>
              </a:rPr>
              <a:t>Accounting cost is the cost based upon  accounting records in the book of</a:t>
            </a:r>
            <a:r>
              <a:rPr sz="3200" spc="-120" dirty="0">
                <a:latin typeface="Times New Roman"/>
                <a:cs typeface="Times New Roman"/>
              </a:rPr>
              <a:t> </a:t>
            </a:r>
            <a:r>
              <a:rPr sz="3200" dirty="0">
                <a:latin typeface="Times New Roman"/>
                <a:cs typeface="Times New Roman"/>
              </a:rPr>
              <a:t>accounts.</a:t>
            </a:r>
          </a:p>
          <a:p>
            <a:pPr>
              <a:spcBef>
                <a:spcPts val="30"/>
              </a:spcBef>
              <a:buFont typeface="Arial"/>
              <a:buChar char="•"/>
            </a:pPr>
            <a:endParaRPr sz="4650" dirty="0">
              <a:latin typeface="Times New Roman"/>
              <a:cs typeface="Times New Roman"/>
            </a:endParaRPr>
          </a:p>
          <a:p>
            <a:pPr marL="355600" marR="186690" indent="-343535">
              <a:buFont typeface="Arial"/>
              <a:buChar char="•"/>
              <a:tabLst>
                <a:tab pos="355600" algn="l"/>
                <a:tab pos="356235" algn="l"/>
                <a:tab pos="1393825" algn="l"/>
              </a:tabLst>
            </a:pPr>
            <a:r>
              <a:rPr sz="3200" dirty="0">
                <a:latin typeface="Times New Roman"/>
                <a:cs typeface="Times New Roman"/>
              </a:rPr>
              <a:t>They	are recorded in </a:t>
            </a:r>
            <a:r>
              <a:rPr sz="3200" spc="-5" dirty="0">
                <a:latin typeface="Times New Roman"/>
                <a:cs typeface="Times New Roman"/>
              </a:rPr>
              <a:t>the </a:t>
            </a:r>
            <a:r>
              <a:rPr sz="3200" dirty="0">
                <a:latin typeface="Times New Roman"/>
                <a:cs typeface="Times New Roman"/>
              </a:rPr>
              <a:t>book of accounts  when they are actually incurred . Its based</a:t>
            </a:r>
            <a:r>
              <a:rPr sz="3200" spc="-114" dirty="0">
                <a:latin typeface="Times New Roman"/>
                <a:cs typeface="Times New Roman"/>
              </a:rPr>
              <a:t> </a:t>
            </a:r>
            <a:r>
              <a:rPr sz="3200" dirty="0">
                <a:latin typeface="Times New Roman"/>
                <a:cs typeface="Times New Roman"/>
              </a:rPr>
              <a:t>on  Accrual</a:t>
            </a:r>
            <a:r>
              <a:rPr sz="3200" spc="-40" dirty="0">
                <a:latin typeface="Times New Roman"/>
                <a:cs typeface="Times New Roman"/>
              </a:rPr>
              <a:t> </a:t>
            </a:r>
            <a:r>
              <a:rPr sz="3200" dirty="0">
                <a:latin typeface="Times New Roman"/>
                <a:cs typeface="Times New Roman"/>
              </a:rPr>
              <a:t>concept.</a:t>
            </a:r>
          </a:p>
          <a:p>
            <a:pPr>
              <a:spcBef>
                <a:spcPts val="30"/>
              </a:spcBef>
              <a:buFont typeface="Arial"/>
              <a:buChar char="•"/>
            </a:pPr>
            <a:endParaRPr sz="4650" dirty="0">
              <a:latin typeface="Times New Roman"/>
              <a:cs typeface="Times New Roman"/>
            </a:endParaRPr>
          </a:p>
          <a:p>
            <a:pPr marL="355600" marR="5080" indent="-343535">
              <a:spcBef>
                <a:spcPts val="5"/>
              </a:spcBef>
              <a:buFont typeface="Arial"/>
              <a:buChar char="•"/>
              <a:tabLst>
                <a:tab pos="355600" algn="l"/>
                <a:tab pos="356235" algn="l"/>
              </a:tabLst>
            </a:pPr>
            <a:r>
              <a:rPr sz="3200" dirty="0">
                <a:latin typeface="Times New Roman"/>
                <a:cs typeface="Times New Roman"/>
              </a:rPr>
              <a:t>Accounting costs are explicit cost and must</a:t>
            </a:r>
            <a:r>
              <a:rPr sz="3200" spc="-130" dirty="0">
                <a:latin typeface="Times New Roman"/>
                <a:cs typeface="Times New Roman"/>
              </a:rPr>
              <a:t> </a:t>
            </a:r>
            <a:r>
              <a:rPr sz="3200" dirty="0">
                <a:latin typeface="Times New Roman"/>
                <a:cs typeface="Times New Roman"/>
              </a:rPr>
              <a:t>be  paid.</a:t>
            </a:r>
          </a:p>
        </p:txBody>
      </p:sp>
    </p:spTree>
    <p:extLst>
      <p:ext uri="{BB962C8B-B14F-4D97-AF65-F5344CB8AC3E}">
        <p14:creationId xmlns:p14="http://schemas.microsoft.com/office/powerpoint/2010/main" val="4050097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22472" y="801750"/>
            <a:ext cx="6145530" cy="635000"/>
          </a:xfrm>
          <a:prstGeom prst="rect">
            <a:avLst/>
          </a:prstGeom>
        </p:spPr>
        <p:txBody>
          <a:bodyPr vert="horz" wrap="square" lIns="0" tIns="12065" rIns="0" bIns="0" rtlCol="0" anchor="ctr">
            <a:spAutoFit/>
          </a:bodyPr>
          <a:lstStyle/>
          <a:p>
            <a:pPr marL="12700">
              <a:lnSpc>
                <a:spcPct val="100000"/>
              </a:lnSpc>
              <a:spcBef>
                <a:spcPts val="95"/>
              </a:spcBef>
            </a:pPr>
            <a:r>
              <a:rPr sz="4000" spc="-75" dirty="0"/>
              <a:t>PRIVATE </a:t>
            </a:r>
            <a:r>
              <a:rPr sz="4000" spc="-20" dirty="0"/>
              <a:t>COST </a:t>
            </a:r>
            <a:r>
              <a:rPr sz="4000" spc="-5" dirty="0"/>
              <a:t>&amp; </a:t>
            </a:r>
            <a:r>
              <a:rPr sz="4000" spc="-10" dirty="0"/>
              <a:t>SOCIAL</a:t>
            </a:r>
            <a:r>
              <a:rPr sz="4000" spc="50" dirty="0"/>
              <a:t> </a:t>
            </a:r>
            <a:r>
              <a:rPr sz="4000" spc="-20" dirty="0"/>
              <a:t>COST</a:t>
            </a:r>
            <a:endParaRPr sz="4000"/>
          </a:p>
        </p:txBody>
      </p:sp>
      <p:sp>
        <p:nvSpPr>
          <p:cNvPr id="3" name="object 3"/>
          <p:cNvSpPr txBox="1"/>
          <p:nvPr/>
        </p:nvSpPr>
        <p:spPr>
          <a:xfrm>
            <a:off x="1204332" y="1884556"/>
            <a:ext cx="10337180" cy="2759089"/>
          </a:xfrm>
          <a:prstGeom prst="rect">
            <a:avLst/>
          </a:prstGeom>
        </p:spPr>
        <p:txBody>
          <a:bodyPr vert="horz" wrap="square" lIns="0" tIns="12065" rIns="0" bIns="0" rtlCol="0">
            <a:spAutoFit/>
          </a:bodyPr>
          <a:lstStyle/>
          <a:p>
            <a:pPr marL="355600" marR="5080" indent="-343535">
              <a:spcBef>
                <a:spcPts val="95"/>
              </a:spcBef>
              <a:buFont typeface="Arial"/>
              <a:buChar char="•"/>
              <a:tabLst>
                <a:tab pos="355600" algn="l"/>
                <a:tab pos="356235" algn="l"/>
              </a:tabLst>
            </a:pPr>
            <a:r>
              <a:rPr sz="2800" spc="-20" dirty="0">
                <a:latin typeface="Carlito"/>
                <a:cs typeface="Carlito"/>
              </a:rPr>
              <a:t>Private </a:t>
            </a:r>
            <a:r>
              <a:rPr sz="2800" spc="-15" dirty="0">
                <a:latin typeface="Carlito"/>
                <a:cs typeface="Carlito"/>
              </a:rPr>
              <a:t>costs are </a:t>
            </a:r>
            <a:r>
              <a:rPr sz="2800" spc="-5" dirty="0">
                <a:latin typeface="Carlito"/>
                <a:cs typeface="Carlito"/>
              </a:rPr>
              <a:t>those which </a:t>
            </a:r>
            <a:r>
              <a:rPr sz="2800" spc="-15" dirty="0">
                <a:latin typeface="Carlito"/>
                <a:cs typeface="Carlito"/>
              </a:rPr>
              <a:t>are </a:t>
            </a:r>
            <a:r>
              <a:rPr sz="2800" spc="-5" dirty="0">
                <a:latin typeface="Carlito"/>
                <a:cs typeface="Carlito"/>
              </a:rPr>
              <a:t>actually </a:t>
            </a:r>
            <a:r>
              <a:rPr sz="2800" spc="-10" dirty="0">
                <a:latin typeface="Carlito"/>
                <a:cs typeface="Carlito"/>
              </a:rPr>
              <a:t>incurred </a:t>
            </a:r>
            <a:r>
              <a:rPr sz="2800" spc="-15" dirty="0">
                <a:latin typeface="Carlito"/>
                <a:cs typeface="Carlito"/>
              </a:rPr>
              <a:t>by  </a:t>
            </a:r>
            <a:r>
              <a:rPr sz="2800" spc="-5" dirty="0">
                <a:latin typeface="Carlito"/>
                <a:cs typeface="Carlito"/>
              </a:rPr>
              <a:t>a </a:t>
            </a:r>
            <a:r>
              <a:rPr sz="2800" spc="-10" dirty="0">
                <a:latin typeface="Carlito"/>
                <a:cs typeface="Carlito"/>
              </a:rPr>
              <a:t>firm </a:t>
            </a:r>
            <a:r>
              <a:rPr sz="2800" spc="-5" dirty="0">
                <a:latin typeface="Carlito"/>
                <a:cs typeface="Carlito"/>
              </a:rPr>
              <a:t>on the </a:t>
            </a:r>
            <a:r>
              <a:rPr sz="2800" spc="-10" dirty="0">
                <a:latin typeface="Carlito"/>
                <a:cs typeface="Carlito"/>
              </a:rPr>
              <a:t>purchase </a:t>
            </a:r>
            <a:r>
              <a:rPr sz="2800" spc="-5" dirty="0">
                <a:latin typeface="Carlito"/>
                <a:cs typeface="Carlito"/>
              </a:rPr>
              <a:t>of </a:t>
            </a:r>
            <a:r>
              <a:rPr sz="2800" spc="-15" dirty="0">
                <a:latin typeface="Carlito"/>
                <a:cs typeface="Carlito"/>
              </a:rPr>
              <a:t>goods </a:t>
            </a:r>
            <a:r>
              <a:rPr sz="2800" spc="-5" dirty="0">
                <a:latin typeface="Carlito"/>
                <a:cs typeface="Carlito"/>
              </a:rPr>
              <a:t>and services </a:t>
            </a:r>
            <a:r>
              <a:rPr sz="2800" spc="-20" dirty="0">
                <a:latin typeface="Carlito"/>
                <a:cs typeface="Carlito"/>
              </a:rPr>
              <a:t>from  </a:t>
            </a:r>
            <a:r>
              <a:rPr sz="2800" spc="-5" dirty="0">
                <a:latin typeface="Carlito"/>
                <a:cs typeface="Carlito"/>
              </a:rPr>
              <a:t>the </a:t>
            </a:r>
            <a:r>
              <a:rPr sz="2800" spc="-20" dirty="0">
                <a:latin typeface="Carlito"/>
                <a:cs typeface="Carlito"/>
              </a:rPr>
              <a:t>market. </a:t>
            </a:r>
            <a:r>
              <a:rPr sz="2800" spc="-15" dirty="0">
                <a:latin typeface="Carlito"/>
                <a:cs typeface="Carlito"/>
              </a:rPr>
              <a:t>For </a:t>
            </a:r>
            <a:r>
              <a:rPr sz="2800" spc="-5" dirty="0">
                <a:latin typeface="Carlito"/>
                <a:cs typeface="Carlito"/>
              </a:rPr>
              <a:t>a </a:t>
            </a:r>
            <a:r>
              <a:rPr sz="2800" spc="-10" dirty="0">
                <a:latin typeface="Carlito"/>
                <a:cs typeface="Carlito"/>
              </a:rPr>
              <a:t>firm, </a:t>
            </a:r>
            <a:r>
              <a:rPr sz="2800" spc="-5" dirty="0">
                <a:latin typeface="Carlito"/>
                <a:cs typeface="Carlito"/>
              </a:rPr>
              <a:t>all actual </a:t>
            </a:r>
            <a:r>
              <a:rPr sz="2800" spc="-15" dirty="0">
                <a:latin typeface="Carlito"/>
                <a:cs typeface="Carlito"/>
              </a:rPr>
              <a:t>costs </a:t>
            </a:r>
            <a:r>
              <a:rPr sz="2800" spc="-10" dirty="0">
                <a:latin typeface="Carlito"/>
                <a:cs typeface="Carlito"/>
              </a:rPr>
              <a:t>both </a:t>
            </a:r>
            <a:r>
              <a:rPr sz="2800" spc="-15" dirty="0">
                <a:latin typeface="Carlito"/>
                <a:cs typeface="Carlito"/>
              </a:rPr>
              <a:t>explicit  </a:t>
            </a:r>
            <a:r>
              <a:rPr sz="2800" spc="-5" dirty="0">
                <a:latin typeface="Carlito"/>
                <a:cs typeface="Carlito"/>
              </a:rPr>
              <a:t>and Implicit </a:t>
            </a:r>
            <a:r>
              <a:rPr sz="2800" spc="-15" dirty="0">
                <a:latin typeface="Carlito"/>
                <a:cs typeface="Carlito"/>
              </a:rPr>
              <a:t>are </a:t>
            </a:r>
            <a:r>
              <a:rPr sz="2800" spc="-20" dirty="0">
                <a:latin typeface="Carlito"/>
                <a:cs typeface="Carlito"/>
              </a:rPr>
              <a:t>private</a:t>
            </a:r>
            <a:r>
              <a:rPr sz="2800" spc="35" dirty="0">
                <a:latin typeface="Carlito"/>
                <a:cs typeface="Carlito"/>
              </a:rPr>
              <a:t> </a:t>
            </a:r>
            <a:r>
              <a:rPr sz="2800" spc="-15" dirty="0">
                <a:latin typeface="Carlito"/>
                <a:cs typeface="Carlito"/>
              </a:rPr>
              <a:t>costs.</a:t>
            </a:r>
            <a:endParaRPr sz="2800" dirty="0">
              <a:latin typeface="Carlito"/>
              <a:cs typeface="Carlito"/>
            </a:endParaRPr>
          </a:p>
          <a:p>
            <a:pPr>
              <a:spcBef>
                <a:spcPts val="10"/>
              </a:spcBef>
              <a:buFont typeface="Arial"/>
              <a:buChar char="•"/>
            </a:pPr>
            <a:endParaRPr sz="3850" dirty="0">
              <a:latin typeface="Carlito"/>
              <a:cs typeface="Carlito"/>
            </a:endParaRPr>
          </a:p>
          <a:p>
            <a:pPr marL="355600" marR="774065" indent="-343535">
              <a:buFont typeface="Arial"/>
              <a:buChar char="•"/>
              <a:tabLst>
                <a:tab pos="355600" algn="l"/>
                <a:tab pos="356235" algn="l"/>
              </a:tabLst>
            </a:pPr>
            <a:r>
              <a:rPr sz="2800" spc="-5" dirty="0">
                <a:latin typeface="Carlito"/>
                <a:cs typeface="Carlito"/>
              </a:rPr>
              <a:t>Social </a:t>
            </a:r>
            <a:r>
              <a:rPr sz="2800" spc="-15" dirty="0">
                <a:latin typeface="Carlito"/>
                <a:cs typeface="Carlito"/>
              </a:rPr>
              <a:t>Costs </a:t>
            </a:r>
            <a:r>
              <a:rPr sz="2800" spc="-35" dirty="0">
                <a:latin typeface="Carlito"/>
                <a:cs typeface="Carlito"/>
              </a:rPr>
              <a:t>refers </a:t>
            </a:r>
            <a:r>
              <a:rPr sz="2800" spc="-15" dirty="0">
                <a:latin typeface="Carlito"/>
                <a:cs typeface="Carlito"/>
              </a:rPr>
              <a:t>to </a:t>
            </a:r>
            <a:r>
              <a:rPr sz="2800" spc="-5" dirty="0">
                <a:latin typeface="Carlito"/>
                <a:cs typeface="Carlito"/>
              </a:rPr>
              <a:t>the </a:t>
            </a:r>
            <a:r>
              <a:rPr sz="2800" spc="-20" dirty="0">
                <a:latin typeface="Carlito"/>
                <a:cs typeface="Carlito"/>
              </a:rPr>
              <a:t>total cost </a:t>
            </a:r>
            <a:r>
              <a:rPr sz="2800" spc="-10" dirty="0">
                <a:latin typeface="Carlito"/>
                <a:cs typeface="Carlito"/>
              </a:rPr>
              <a:t>borne </a:t>
            </a:r>
            <a:r>
              <a:rPr sz="2800" spc="-15" dirty="0">
                <a:latin typeface="Carlito"/>
                <a:cs typeface="Carlito"/>
              </a:rPr>
              <a:t>by </a:t>
            </a:r>
            <a:r>
              <a:rPr sz="2800" spc="-5" dirty="0">
                <a:latin typeface="Carlito"/>
                <a:cs typeface="Carlito"/>
              </a:rPr>
              <a:t>the  </a:t>
            </a:r>
            <a:r>
              <a:rPr sz="2800" spc="-10" dirty="0">
                <a:latin typeface="Carlito"/>
                <a:cs typeface="Carlito"/>
              </a:rPr>
              <a:t>society </a:t>
            </a:r>
            <a:r>
              <a:rPr sz="2800" spc="-5" dirty="0">
                <a:latin typeface="Carlito"/>
                <a:cs typeface="Carlito"/>
              </a:rPr>
              <a:t>due </a:t>
            </a:r>
            <a:r>
              <a:rPr sz="2800" spc="-20" dirty="0">
                <a:latin typeface="Carlito"/>
                <a:cs typeface="Carlito"/>
              </a:rPr>
              <a:t>to </a:t>
            </a:r>
            <a:r>
              <a:rPr sz="2800" spc="-10" dirty="0">
                <a:latin typeface="Carlito"/>
                <a:cs typeface="Carlito"/>
              </a:rPr>
              <a:t>production </a:t>
            </a:r>
            <a:r>
              <a:rPr sz="2800" spc="-5" dirty="0">
                <a:latin typeface="Carlito"/>
                <a:cs typeface="Carlito"/>
              </a:rPr>
              <a:t>of a</a:t>
            </a:r>
            <a:r>
              <a:rPr sz="2800" spc="70" dirty="0">
                <a:latin typeface="Carlito"/>
                <a:cs typeface="Carlito"/>
              </a:rPr>
              <a:t> </a:t>
            </a:r>
            <a:r>
              <a:rPr sz="2800" spc="-10" dirty="0">
                <a:latin typeface="Carlito"/>
                <a:cs typeface="Carlito"/>
              </a:rPr>
              <a:t>commodity</a:t>
            </a:r>
            <a:endParaRPr sz="2800" dirty="0">
              <a:latin typeface="Carlito"/>
              <a:cs typeface="Carlito"/>
            </a:endParaRPr>
          </a:p>
        </p:txBody>
      </p:sp>
    </p:spTree>
    <p:extLst>
      <p:ext uri="{BB962C8B-B14F-4D97-AF65-F5344CB8AC3E}">
        <p14:creationId xmlns:p14="http://schemas.microsoft.com/office/powerpoint/2010/main" val="596983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44750" y="461900"/>
            <a:ext cx="6301105" cy="696595"/>
          </a:xfrm>
          <a:prstGeom prst="rect">
            <a:avLst/>
          </a:prstGeom>
        </p:spPr>
        <p:txBody>
          <a:bodyPr vert="horz" wrap="square" lIns="0" tIns="13335" rIns="0" bIns="0" rtlCol="0" anchor="ctr">
            <a:spAutoFit/>
          </a:bodyPr>
          <a:lstStyle/>
          <a:p>
            <a:pPr marL="12700">
              <a:lnSpc>
                <a:spcPct val="100000"/>
              </a:lnSpc>
              <a:spcBef>
                <a:spcPts val="105"/>
              </a:spcBef>
            </a:pPr>
            <a:r>
              <a:rPr spc="-15" dirty="0"/>
              <a:t>Incremental </a:t>
            </a:r>
            <a:r>
              <a:rPr dirty="0"/>
              <a:t>and Sunk</a:t>
            </a:r>
            <a:r>
              <a:rPr spc="-50" dirty="0"/>
              <a:t> </a:t>
            </a:r>
            <a:r>
              <a:rPr spc="-10" dirty="0"/>
              <a:t>Costs</a:t>
            </a:r>
            <a:endParaRPr/>
          </a:p>
        </p:txBody>
      </p:sp>
      <p:sp>
        <p:nvSpPr>
          <p:cNvPr id="3" name="object 3"/>
          <p:cNvSpPr txBox="1"/>
          <p:nvPr/>
        </p:nvSpPr>
        <p:spPr>
          <a:xfrm>
            <a:off x="847493" y="1382751"/>
            <a:ext cx="10426390" cy="3191258"/>
          </a:xfrm>
          <a:prstGeom prst="rect">
            <a:avLst/>
          </a:prstGeom>
        </p:spPr>
        <p:txBody>
          <a:bodyPr vert="horz" wrap="square" lIns="0" tIns="13335" rIns="0" bIns="0" rtlCol="0">
            <a:spAutoFit/>
          </a:bodyPr>
          <a:lstStyle/>
          <a:p>
            <a:pPr marL="355600" marR="5080" indent="-343535">
              <a:spcBef>
                <a:spcPts val="105"/>
              </a:spcBef>
              <a:buFont typeface="Arial"/>
              <a:buChar char="•"/>
              <a:tabLst>
                <a:tab pos="355600" algn="l"/>
                <a:tab pos="356235" algn="l"/>
              </a:tabLst>
            </a:pPr>
            <a:r>
              <a:rPr sz="3200" dirty="0">
                <a:latin typeface="Times New Roman"/>
                <a:cs typeface="Times New Roman"/>
              </a:rPr>
              <a:t>Incremental costs are closely related to  </a:t>
            </a:r>
            <a:r>
              <a:rPr sz="3200" spc="-5" dirty="0">
                <a:latin typeface="Times New Roman"/>
                <a:cs typeface="Times New Roman"/>
              </a:rPr>
              <a:t>marginal </a:t>
            </a:r>
            <a:r>
              <a:rPr sz="3200" dirty="0">
                <a:latin typeface="Times New Roman"/>
                <a:cs typeface="Times New Roman"/>
              </a:rPr>
              <a:t>costs, incremental costs refers to the  total additional cost associated with the</a:t>
            </a:r>
            <a:r>
              <a:rPr sz="3200" spc="-75" dirty="0">
                <a:latin typeface="Times New Roman"/>
                <a:cs typeface="Times New Roman"/>
              </a:rPr>
              <a:t> </a:t>
            </a:r>
            <a:r>
              <a:rPr sz="3200" dirty="0">
                <a:latin typeface="Times New Roman"/>
                <a:cs typeface="Times New Roman"/>
              </a:rPr>
              <a:t>expand  in</a:t>
            </a:r>
            <a:r>
              <a:rPr sz="3200" spc="-5" dirty="0">
                <a:latin typeface="Times New Roman"/>
                <a:cs typeface="Times New Roman"/>
              </a:rPr>
              <a:t> </a:t>
            </a:r>
            <a:r>
              <a:rPr sz="3200" dirty="0">
                <a:latin typeface="Times New Roman"/>
                <a:cs typeface="Times New Roman"/>
              </a:rPr>
              <a:t>output.</a:t>
            </a:r>
          </a:p>
          <a:p>
            <a:pPr>
              <a:spcBef>
                <a:spcPts val="35"/>
              </a:spcBef>
              <a:buFont typeface="Arial"/>
              <a:buChar char="•"/>
            </a:pPr>
            <a:endParaRPr sz="4650" dirty="0">
              <a:latin typeface="Times New Roman"/>
              <a:cs typeface="Times New Roman"/>
            </a:endParaRPr>
          </a:p>
          <a:p>
            <a:pPr marL="355600" marR="210820" indent="-343535">
              <a:buFont typeface="Arial"/>
              <a:buChar char="•"/>
              <a:tabLst>
                <a:tab pos="355600" algn="l"/>
                <a:tab pos="356235" algn="l"/>
              </a:tabLst>
            </a:pPr>
            <a:r>
              <a:rPr sz="3200" dirty="0">
                <a:latin typeface="Times New Roman"/>
                <a:cs typeface="Times New Roman"/>
              </a:rPr>
              <a:t>Sunk Costs are those which cannot be</a:t>
            </a:r>
            <a:r>
              <a:rPr sz="3200" spc="-85" dirty="0">
                <a:latin typeface="Times New Roman"/>
                <a:cs typeface="Times New Roman"/>
              </a:rPr>
              <a:t> </a:t>
            </a:r>
            <a:r>
              <a:rPr sz="3200" dirty="0">
                <a:latin typeface="Times New Roman"/>
                <a:cs typeface="Times New Roman"/>
              </a:rPr>
              <a:t>altered,  increased or decreased by varying the rate of  output.</a:t>
            </a:r>
          </a:p>
        </p:txBody>
      </p:sp>
    </p:spTree>
    <p:extLst>
      <p:ext uri="{BB962C8B-B14F-4D97-AF65-F5344CB8AC3E}">
        <p14:creationId xmlns:p14="http://schemas.microsoft.com/office/powerpoint/2010/main" val="257839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2160</Words>
  <Application>Microsoft Macintosh PowerPoint</Application>
  <PresentationFormat>Widescreen</PresentationFormat>
  <Paragraphs>235</Paragraphs>
  <Slides>44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Arial</vt:lpstr>
      <vt:lpstr>Calibri</vt:lpstr>
      <vt:lpstr>Calibri Light</vt:lpstr>
      <vt:lpstr>Carlito</vt:lpstr>
      <vt:lpstr>Symbol</vt:lpstr>
      <vt:lpstr>Times New Roman</vt:lpstr>
      <vt:lpstr>Wingdings</vt:lpstr>
      <vt:lpstr>Office Theme</vt:lpstr>
      <vt:lpstr>Cost Analysis</vt:lpstr>
      <vt:lpstr>PowerPoint Presentation</vt:lpstr>
      <vt:lpstr>PowerPoint Presentation</vt:lpstr>
      <vt:lpstr>COST CONCEPT &amp; TYPES</vt:lpstr>
      <vt:lpstr>ECONOMIC COST</vt:lpstr>
      <vt:lpstr>PowerPoint Presentation</vt:lpstr>
      <vt:lpstr>ACCOUNTING COST</vt:lpstr>
      <vt:lpstr>PRIVATE COST &amp; SOCIAL COST</vt:lpstr>
      <vt:lpstr>Incremental and Sunk Costs</vt:lpstr>
      <vt:lpstr>Short Run and long run costs</vt:lpstr>
      <vt:lpstr>DIRECT AND INDIRECT COST</vt:lpstr>
      <vt:lpstr>TOTAL COST</vt:lpstr>
      <vt:lpstr>AVERAGE COST</vt:lpstr>
      <vt:lpstr>MARGINAL COST</vt:lpstr>
      <vt:lpstr>Cost-output Relationship</vt:lpstr>
      <vt:lpstr>PowerPoint Presentation</vt:lpstr>
      <vt:lpstr>Cost-output Relationship In The  Short Run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Relationship between Marginal Cost and Average cost</vt:lpstr>
      <vt:lpstr>PowerPoint Presentation</vt:lpstr>
      <vt:lpstr>Long Run Costs</vt:lpstr>
      <vt:lpstr>Long Run Costs</vt:lpstr>
      <vt:lpstr>Long Run Cost Curve</vt:lpstr>
      <vt:lpstr>Production Rules for the Long Run</vt:lpstr>
      <vt:lpstr>PowerPoint Presentation</vt:lpstr>
      <vt:lpstr>Determinants of  Costs</vt:lpstr>
      <vt:lpstr>Factors determining the cost are</vt:lpstr>
      <vt:lpstr>PowerPoint Presentation</vt:lpstr>
      <vt:lpstr>Break-Even Analysis</vt:lpstr>
      <vt:lpstr> Break-even analysis</vt:lpstr>
      <vt:lpstr>PowerPoint Presentation</vt:lpstr>
      <vt:lpstr>Break-even Analysis : Linear Function</vt:lpstr>
      <vt:lpstr>PowerPoint Presentation</vt:lpstr>
      <vt:lpstr>PowerPoint Presentation</vt:lpstr>
      <vt:lpstr>Break–even analysis under non-linear  function</vt:lpstr>
      <vt:lpstr>Break–even analysis under non-linear function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Analysis</dc:title>
  <dc:creator>Sarika</dc:creator>
  <cp:lastModifiedBy>Sarika</cp:lastModifiedBy>
  <cp:revision>5</cp:revision>
  <dcterms:created xsi:type="dcterms:W3CDTF">2021-04-28T14:02:37Z</dcterms:created>
  <dcterms:modified xsi:type="dcterms:W3CDTF">2021-04-28T14:59:17Z</dcterms:modified>
</cp:coreProperties>
</file>