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34"/>
  </p:normalViewPr>
  <p:slideViewPr>
    <p:cSldViewPr snapToGrid="0" snapToObjects="1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00758-1A6B-9543-96B9-30BEAAF96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EFAD22-9958-6243-B84F-FD4C6F663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55729-BCF3-A547-91A0-E40B93303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273C-006F-6343-9A3E-31EDDF7B5913}" type="datetimeFigureOut">
              <a:rPr lang="en-US" smtClean="0"/>
              <a:t>4/29/21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ED7D2-FF4A-0E40-A644-5D5847E2C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76766-95AF-2B4D-8237-2ECBA73F2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333B-329D-B64C-9DD9-CEF9F74BC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42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DE4DE-85A3-EB43-98BF-956EC0FFB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C43FA0-4D6B-D743-BB90-FD0364E46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E2F80-8E40-B547-ADF7-5192191D7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273C-006F-6343-9A3E-31EDDF7B5913}" type="datetimeFigureOut">
              <a:rPr lang="en-US" smtClean="0"/>
              <a:t>4/29/21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46C05-A880-854E-9C86-B93F97A25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629BE-9E04-9F41-AFD6-DA46DE43B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333B-329D-B64C-9DD9-CEF9F74BC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9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8BEF52-EE8B-9C47-9789-DB3B75E5F4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621FBC-798D-E641-A1C0-BDEA91D98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DF15D-4733-9946-BEB5-ABC910FB6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273C-006F-6343-9A3E-31EDDF7B5913}" type="datetimeFigureOut">
              <a:rPr lang="en-US" smtClean="0"/>
              <a:t>4/29/21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0F1F2-7881-D04D-9918-7CD175A5C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F1131-BCAD-A841-8E74-D52067948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333B-329D-B64C-9DD9-CEF9F74BC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00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93AB1-F353-5843-8C05-A09E81913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FB3F5-15F8-BE4F-AC59-F20E6182F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34BC1-9F2E-BD4C-B867-1D1440CD7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273C-006F-6343-9A3E-31EDDF7B5913}" type="datetimeFigureOut">
              <a:rPr lang="en-US" smtClean="0"/>
              <a:t>4/29/21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B61BE-FC03-2B44-8E83-5E8E3C6C9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B09B2-7948-9649-94A1-19D16BDC2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333B-329D-B64C-9DD9-CEF9F74BC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72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0B521-0D57-BA4A-AF26-681E2654E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E56795-E626-0244-AC97-CCA09D2C9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BAE88-904A-6442-88DC-CC577D7B1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273C-006F-6343-9A3E-31EDDF7B5913}" type="datetimeFigureOut">
              <a:rPr lang="en-US" smtClean="0"/>
              <a:t>4/29/21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DEE2E-C339-3C40-943F-1696E501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99C19-BEE4-3D44-9722-BF2463046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333B-329D-B64C-9DD9-CEF9F74BC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3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25D0F-3DAC-4F4E-AE97-4AD71204B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81E0B-CB03-5147-8A67-B39F4B538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EA134C-4239-6149-A643-9614B851C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E91433-61CF-4A49-8C6F-F5414C228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273C-006F-6343-9A3E-31EDDF7B5913}" type="datetimeFigureOut">
              <a:rPr lang="en-US" smtClean="0"/>
              <a:t>4/29/21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8C32F-050E-6F4B-80D2-C9AC99C8E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FC0BC8-DD1B-D64C-994D-92EAA5011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333B-329D-B64C-9DD9-CEF9F74BC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60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3622A-9E24-B140-BB50-301AF62EC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632C8A-0F68-D241-8B5E-5B32997AD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ACA6F4-F5B4-0D4D-ACA7-295D1ECEC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4B3545-4CC4-B740-A097-8AE461F485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C4D905-7FEA-DD46-B575-1A7D0ED9A0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FC566-374B-7B41-8A46-7A525302B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273C-006F-6343-9A3E-31EDDF7B5913}" type="datetimeFigureOut">
              <a:rPr lang="en-US" smtClean="0"/>
              <a:t>4/29/21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8A016-0D35-8F48-B1BA-06FFCC005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EC868E-864B-DA47-B54E-EE23F85BF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333B-329D-B64C-9DD9-CEF9F74BC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79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6EEE-F4B3-9A44-9C5E-809444C28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9081B7-5818-4D4C-9998-C0263C1F5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273C-006F-6343-9A3E-31EDDF7B5913}" type="datetimeFigureOut">
              <a:rPr lang="en-US" smtClean="0"/>
              <a:t>4/29/21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74085F-C025-8840-B8A0-82BD5038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C40D0F-449F-A340-955B-FDF86D886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333B-329D-B64C-9DD9-CEF9F74BC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80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E4A017-2B10-964F-B0B1-C15F62941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273C-006F-6343-9A3E-31EDDF7B5913}" type="datetimeFigureOut">
              <a:rPr lang="en-US" smtClean="0"/>
              <a:t>4/29/21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1F6A54-00CE-3D41-9D46-677124C2F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69163-77E9-3A4E-A712-D61DCD613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333B-329D-B64C-9DD9-CEF9F74BC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7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41A78-D717-6041-BE3E-76FED8546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184B4-F184-4349-BB6F-4F8820C2D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B7E6AA-7CF1-C74A-B317-DA97407DD3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EED30E-77C1-5F4F-998B-2A17B6E82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273C-006F-6343-9A3E-31EDDF7B5913}" type="datetimeFigureOut">
              <a:rPr lang="en-US" smtClean="0"/>
              <a:t>4/29/21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A8A6C9-330D-0447-99E0-C2A29E3AE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5983EF-D4C9-EE40-883A-929718ED6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333B-329D-B64C-9DD9-CEF9F74BC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575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33214-09D8-084B-86C9-3BCBD37A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B7D1B5-F1CE-4B45-83E0-821FF6B6D5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50ED1-4F7A-B44E-95BD-ADA1F96AA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939DAD-50BD-0244-B096-5F909A4A0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273C-006F-6343-9A3E-31EDDF7B5913}" type="datetimeFigureOut">
              <a:rPr lang="en-US" smtClean="0"/>
              <a:t>4/29/21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04516-50A4-644C-A41E-8D7BF0FD9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66B81-A6E6-474A-A393-FDAFB1301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333B-329D-B64C-9DD9-CEF9F74BC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6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B9E3D9-854F-4E4F-92AF-826630C14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0D059-3A8A-2C4A-A3AF-F0971BDDD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84290-3CD7-D84C-9A9D-8E2635756F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4273C-006F-6343-9A3E-31EDDF7B5913}" type="datetimeFigureOut">
              <a:rPr lang="en-US" smtClean="0"/>
              <a:t>4/29/21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54F16-A585-B749-AE5A-A4A4903B19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41335-7634-9644-9E2D-E3087DBFCA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6333B-329D-B64C-9DD9-CEF9F74BC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01EC8-F1C8-8F44-84BC-1B63BC8BD9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Oligo poly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E7E357-91B8-E848-8AA5-E158540B37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Mrs</a:t>
            </a:r>
            <a:r>
              <a:rPr lang="en-US" dirty="0"/>
              <a:t> Sarika Singh</a:t>
            </a:r>
          </a:p>
          <a:p>
            <a:r>
              <a:rPr lang="en-US" dirty="0"/>
              <a:t>FMS </a:t>
            </a:r>
            <a:r>
              <a:rPr lang="en-US"/>
              <a:t>MLSU Udaipur</a:t>
            </a:r>
          </a:p>
        </p:txBody>
      </p:sp>
    </p:spTree>
    <p:extLst>
      <p:ext uri="{BB962C8B-B14F-4D97-AF65-F5344CB8AC3E}">
        <p14:creationId xmlns:p14="http://schemas.microsoft.com/office/powerpoint/2010/main" val="177588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674236" y="1080224"/>
            <a:ext cx="2844165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Conclusion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00087" y="1770798"/>
            <a:ext cx="10701337" cy="31777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226060" indent="-274320">
              <a:spcBef>
                <a:spcPts val="100"/>
              </a:spcBef>
              <a:buClr>
                <a:srgbClr val="0AD0D9"/>
              </a:buClr>
              <a:buSzPct val="94444"/>
              <a:buFont typeface="Arial"/>
              <a:buChar char=""/>
              <a:tabLst>
                <a:tab pos="287020" algn="l"/>
              </a:tabLst>
            </a:pPr>
            <a:r>
              <a:rPr sz="2700" spc="-10" dirty="0">
                <a:latin typeface="Georgia"/>
                <a:cs typeface="Georgia"/>
              </a:rPr>
              <a:t>An </a:t>
            </a:r>
            <a:r>
              <a:rPr sz="2700" spc="-25" dirty="0">
                <a:latin typeface="Georgia"/>
                <a:cs typeface="Georgia"/>
              </a:rPr>
              <a:t>oligopoly </a:t>
            </a:r>
            <a:r>
              <a:rPr sz="2700" spc="-65" dirty="0">
                <a:latin typeface="Georgia"/>
                <a:cs typeface="Georgia"/>
              </a:rPr>
              <a:t>may </a:t>
            </a:r>
            <a:r>
              <a:rPr sz="2700" spc="-20" dirty="0">
                <a:latin typeface="Georgia"/>
                <a:cs typeface="Georgia"/>
              </a:rPr>
              <a:t>end </a:t>
            </a:r>
            <a:r>
              <a:rPr sz="2700" spc="-30" dirty="0">
                <a:latin typeface="Georgia"/>
                <a:cs typeface="Georgia"/>
              </a:rPr>
              <a:t>up </a:t>
            </a:r>
            <a:r>
              <a:rPr sz="2700" spc="-15" dirty="0">
                <a:latin typeface="Georgia"/>
                <a:cs typeface="Georgia"/>
              </a:rPr>
              <a:t>looking </a:t>
            </a:r>
            <a:r>
              <a:rPr sz="2700" spc="-45" dirty="0">
                <a:latin typeface="Georgia"/>
                <a:cs typeface="Georgia"/>
              </a:rPr>
              <a:t>more </a:t>
            </a:r>
            <a:r>
              <a:rPr sz="2700" spc="-35" dirty="0">
                <a:latin typeface="Georgia"/>
                <a:cs typeface="Georgia"/>
              </a:rPr>
              <a:t>like </a:t>
            </a:r>
            <a:r>
              <a:rPr sz="2700" spc="-65" dirty="0">
                <a:latin typeface="Georgia"/>
                <a:cs typeface="Georgia"/>
              </a:rPr>
              <a:t>a  </a:t>
            </a:r>
            <a:r>
              <a:rPr sz="2700" spc="-20" dirty="0">
                <a:latin typeface="Georgia"/>
                <a:cs typeface="Georgia"/>
              </a:rPr>
              <a:t>monopoly </a:t>
            </a:r>
            <a:r>
              <a:rPr sz="2700" spc="-35" dirty="0">
                <a:latin typeface="Georgia"/>
                <a:cs typeface="Georgia"/>
              </a:rPr>
              <a:t>or </a:t>
            </a:r>
            <a:r>
              <a:rPr sz="2700" spc="-25" dirty="0">
                <a:latin typeface="Georgia"/>
                <a:cs typeface="Georgia"/>
              </a:rPr>
              <a:t>competitive </a:t>
            </a:r>
            <a:r>
              <a:rPr sz="2700" spc="-45" dirty="0">
                <a:latin typeface="Georgia"/>
                <a:cs typeface="Georgia"/>
              </a:rPr>
              <a:t>market </a:t>
            </a:r>
            <a:r>
              <a:rPr sz="2700" spc="-25" dirty="0">
                <a:latin typeface="Georgia"/>
                <a:cs typeface="Georgia"/>
              </a:rPr>
              <a:t>depending </a:t>
            </a:r>
            <a:r>
              <a:rPr sz="2700" spc="-10" dirty="0">
                <a:latin typeface="Georgia"/>
                <a:cs typeface="Georgia"/>
              </a:rPr>
              <a:t>on</a:t>
            </a:r>
            <a:r>
              <a:rPr sz="2700" spc="-42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the  </a:t>
            </a:r>
            <a:r>
              <a:rPr sz="2700" spc="-35" dirty="0">
                <a:latin typeface="Georgia"/>
                <a:cs typeface="Georgia"/>
              </a:rPr>
              <a:t>number </a:t>
            </a:r>
            <a:r>
              <a:rPr sz="2700" spc="-20" dirty="0">
                <a:latin typeface="Georgia"/>
                <a:cs typeface="Georgia"/>
              </a:rPr>
              <a:t>of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50" dirty="0">
                <a:latin typeface="Georgia"/>
                <a:cs typeface="Georgia"/>
              </a:rPr>
              <a:t>firms.</a:t>
            </a:r>
            <a:endParaRPr sz="2700" dirty="0">
              <a:latin typeface="Georgia"/>
              <a:cs typeface="Georgia"/>
            </a:endParaRPr>
          </a:p>
          <a:p>
            <a:pPr marL="286385" marR="1258570" indent="-274320">
              <a:spcBef>
                <a:spcPts val="645"/>
              </a:spcBef>
              <a:buClr>
                <a:srgbClr val="0AD0D9"/>
              </a:buClr>
              <a:buSzPct val="94444"/>
              <a:buFont typeface="Arial"/>
              <a:buChar char=""/>
              <a:tabLst>
                <a:tab pos="287020" algn="l"/>
              </a:tabLst>
            </a:pPr>
            <a:r>
              <a:rPr sz="2700" spc="-40" dirty="0">
                <a:latin typeface="Georgia"/>
                <a:cs typeface="Georgia"/>
              </a:rPr>
              <a:t>No </a:t>
            </a:r>
            <a:r>
              <a:rPr sz="2700" spc="-30" dirty="0">
                <a:latin typeface="Georgia"/>
                <a:cs typeface="Georgia"/>
              </a:rPr>
              <a:t>certainty </a:t>
            </a:r>
            <a:r>
              <a:rPr sz="2700" spc="-70" dirty="0">
                <a:latin typeface="Georgia"/>
                <a:cs typeface="Georgia"/>
              </a:rPr>
              <a:t>as </a:t>
            </a:r>
            <a:r>
              <a:rPr sz="2700" spc="-10" dirty="0">
                <a:latin typeface="Georgia"/>
                <a:cs typeface="Georgia"/>
              </a:rPr>
              <a:t>to </a:t>
            </a:r>
            <a:r>
              <a:rPr sz="2700" spc="-25" dirty="0">
                <a:latin typeface="Georgia"/>
                <a:cs typeface="Georgia"/>
              </a:rPr>
              <a:t>how </a:t>
            </a:r>
            <a:r>
              <a:rPr sz="2700" spc="-45" dirty="0">
                <a:latin typeface="Georgia"/>
                <a:cs typeface="Georgia"/>
              </a:rPr>
              <a:t>firms </a:t>
            </a:r>
            <a:r>
              <a:rPr sz="2700" spc="-20" dirty="0">
                <a:latin typeface="Georgia"/>
                <a:cs typeface="Georgia"/>
              </a:rPr>
              <a:t>will compete </a:t>
            </a:r>
            <a:r>
              <a:rPr sz="2700" spc="-245" dirty="0">
                <a:latin typeface="Georgia"/>
                <a:cs typeface="Georgia"/>
              </a:rPr>
              <a:t>in  </a:t>
            </a:r>
            <a:r>
              <a:rPr sz="2700" spc="-50" dirty="0">
                <a:latin typeface="Georgia"/>
                <a:cs typeface="Georgia"/>
              </a:rPr>
              <a:t>oligopoly.</a:t>
            </a:r>
            <a:endParaRPr sz="2700" dirty="0">
              <a:latin typeface="Georgia"/>
              <a:cs typeface="Georgia"/>
            </a:endParaRPr>
          </a:p>
          <a:p>
            <a:pPr marL="286385" marR="5080" indent="-274320">
              <a:spcBef>
                <a:spcPts val="650"/>
              </a:spcBef>
              <a:buClr>
                <a:srgbClr val="0AD0D9"/>
              </a:buClr>
              <a:buSzPct val="94444"/>
              <a:buFont typeface="Arial"/>
              <a:buChar char=""/>
              <a:tabLst>
                <a:tab pos="287020" algn="l"/>
                <a:tab pos="645160" algn="l"/>
              </a:tabLst>
            </a:pPr>
            <a:r>
              <a:rPr sz="2700" spc="-90" dirty="0">
                <a:latin typeface="Georgia"/>
                <a:cs typeface="Georgia"/>
              </a:rPr>
              <a:t>It </a:t>
            </a:r>
            <a:r>
              <a:rPr sz="2700" spc="-30" dirty="0">
                <a:latin typeface="Georgia"/>
                <a:cs typeface="Georgia"/>
              </a:rPr>
              <a:t>depends </a:t>
            </a:r>
            <a:r>
              <a:rPr sz="2700" spc="-10" dirty="0">
                <a:latin typeface="Georgia"/>
                <a:cs typeface="Georgia"/>
              </a:rPr>
              <a:t>on the </a:t>
            </a:r>
            <a:r>
              <a:rPr sz="2700" spc="-30" dirty="0">
                <a:latin typeface="Georgia"/>
                <a:cs typeface="Georgia"/>
              </a:rPr>
              <a:t>objectives </a:t>
            </a:r>
            <a:r>
              <a:rPr sz="2700" spc="-20" dirty="0">
                <a:latin typeface="Georgia"/>
                <a:cs typeface="Georgia"/>
              </a:rPr>
              <a:t>of </a:t>
            </a:r>
            <a:r>
              <a:rPr sz="2700" spc="-10" dirty="0">
                <a:latin typeface="Georgia"/>
                <a:cs typeface="Georgia"/>
              </a:rPr>
              <a:t>the </a:t>
            </a:r>
            <a:r>
              <a:rPr sz="2700" spc="-35" dirty="0">
                <a:latin typeface="Georgia"/>
                <a:cs typeface="Georgia"/>
              </a:rPr>
              <a:t>firm, </a:t>
            </a:r>
            <a:r>
              <a:rPr sz="2700" spc="-10" dirty="0">
                <a:latin typeface="Georgia"/>
                <a:cs typeface="Georgia"/>
              </a:rPr>
              <a:t>the </a:t>
            </a:r>
            <a:r>
              <a:rPr sz="2700" spc="-114" dirty="0">
                <a:latin typeface="Georgia"/>
                <a:cs typeface="Georgia"/>
              </a:rPr>
              <a:t>market’s  </a:t>
            </a:r>
            <a:r>
              <a:rPr sz="2700" spc="-25" dirty="0">
                <a:latin typeface="Georgia"/>
                <a:cs typeface="Georgia"/>
              </a:rPr>
              <a:t>n	contestability </a:t>
            </a:r>
            <a:r>
              <a:rPr sz="2700" spc="-40" dirty="0">
                <a:latin typeface="Georgia"/>
                <a:cs typeface="Georgia"/>
              </a:rPr>
              <a:t>and nature </a:t>
            </a:r>
            <a:r>
              <a:rPr sz="2700" spc="-20" dirty="0">
                <a:latin typeface="Georgia"/>
                <a:cs typeface="Georgia"/>
              </a:rPr>
              <a:t>of </a:t>
            </a:r>
            <a:r>
              <a:rPr sz="2700" spc="-10" dirty="0">
                <a:latin typeface="Georgia"/>
                <a:cs typeface="Georgia"/>
              </a:rPr>
              <a:t>the</a:t>
            </a:r>
            <a:r>
              <a:rPr sz="2700" spc="-105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product.</a:t>
            </a:r>
            <a:endParaRPr sz="2700" dirty="0">
              <a:latin typeface="Georgia"/>
              <a:cs typeface="Georgia"/>
            </a:endParaRPr>
          </a:p>
          <a:p>
            <a:pPr marL="286385" marR="306070" indent="-274320">
              <a:spcBef>
                <a:spcPts val="655"/>
              </a:spcBef>
              <a:buClr>
                <a:srgbClr val="0AD0D9"/>
              </a:buClr>
              <a:buSzPct val="94444"/>
              <a:buFont typeface="Arial"/>
              <a:buChar char=""/>
              <a:tabLst>
                <a:tab pos="287020" algn="l"/>
              </a:tabLst>
            </a:pPr>
            <a:r>
              <a:rPr sz="2700" spc="-40" dirty="0">
                <a:latin typeface="Georgia"/>
                <a:cs typeface="Georgia"/>
              </a:rPr>
              <a:t>Thus, </a:t>
            </a:r>
            <a:r>
              <a:rPr sz="2700" spc="-25" dirty="0">
                <a:latin typeface="Georgia"/>
                <a:cs typeface="Georgia"/>
              </a:rPr>
              <a:t>oligopoly </a:t>
            </a:r>
            <a:r>
              <a:rPr sz="2700" spc="-50" dirty="0">
                <a:latin typeface="Georgia"/>
                <a:cs typeface="Georgia"/>
              </a:rPr>
              <a:t>has </a:t>
            </a:r>
            <a:r>
              <a:rPr sz="2700" spc="-40" dirty="0">
                <a:latin typeface="Georgia"/>
                <a:cs typeface="Georgia"/>
              </a:rPr>
              <a:t>emerged </a:t>
            </a:r>
            <a:r>
              <a:rPr sz="2700" spc="-70" dirty="0">
                <a:latin typeface="Georgia"/>
                <a:cs typeface="Georgia"/>
              </a:rPr>
              <a:t>as </a:t>
            </a:r>
            <a:r>
              <a:rPr sz="2700" spc="-10" dirty="0">
                <a:latin typeface="Georgia"/>
                <a:cs typeface="Georgia"/>
              </a:rPr>
              <a:t>the </a:t>
            </a:r>
            <a:r>
              <a:rPr sz="2700" spc="-30" dirty="0">
                <a:latin typeface="Georgia"/>
                <a:cs typeface="Georgia"/>
              </a:rPr>
              <a:t>most </a:t>
            </a:r>
            <a:r>
              <a:rPr sz="2700" spc="-85" dirty="0">
                <a:latin typeface="Georgia"/>
                <a:cs typeface="Georgia"/>
              </a:rPr>
              <a:t>prevalent  </a:t>
            </a:r>
            <a:r>
              <a:rPr sz="2700" spc="-45" dirty="0">
                <a:latin typeface="Georgia"/>
                <a:cs typeface="Georgia"/>
              </a:rPr>
              <a:t>market form </a:t>
            </a:r>
            <a:r>
              <a:rPr sz="2700" spc="-25" dirty="0">
                <a:latin typeface="Georgia"/>
                <a:cs typeface="Georgia"/>
              </a:rPr>
              <a:t>in </a:t>
            </a:r>
            <a:r>
              <a:rPr sz="2700" spc="-10" dirty="0">
                <a:latin typeface="Georgia"/>
                <a:cs typeface="Georgia"/>
              </a:rPr>
              <a:t>the </a:t>
            </a:r>
            <a:r>
              <a:rPr sz="2700" spc="-30" dirty="0">
                <a:latin typeface="Georgia"/>
                <a:cs typeface="Georgia"/>
              </a:rPr>
              <a:t>industrialized</a:t>
            </a:r>
            <a:r>
              <a:rPr sz="2700" spc="-70" dirty="0">
                <a:latin typeface="Georgia"/>
                <a:cs typeface="Georgia"/>
              </a:rPr>
              <a:t> </a:t>
            </a:r>
            <a:r>
              <a:rPr sz="2700" spc="-45" dirty="0">
                <a:latin typeface="Georgia"/>
                <a:cs typeface="Georgia"/>
              </a:rPr>
              <a:t>world.</a:t>
            </a:r>
            <a:endParaRPr sz="27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29874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668751" y="473204"/>
            <a:ext cx="3579266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Meaning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422777" y="1359233"/>
            <a:ext cx="8339901" cy="397160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287020" indent="-274320">
              <a:spcBef>
                <a:spcPts val="670"/>
              </a:spcBef>
              <a:buSzPct val="93750"/>
              <a:buFont typeface="Wingdings"/>
              <a:buChar char=""/>
              <a:tabLst>
                <a:tab pos="287020" algn="l"/>
              </a:tabLst>
            </a:pPr>
            <a:r>
              <a:rPr sz="2400" spc="-35" dirty="0">
                <a:latin typeface="Georgia"/>
                <a:cs typeface="Georgia"/>
              </a:rPr>
              <a:t>Derived </a:t>
            </a:r>
            <a:r>
              <a:rPr sz="2400" spc="-45" dirty="0">
                <a:latin typeface="Georgia"/>
                <a:cs typeface="Georgia"/>
              </a:rPr>
              <a:t>from </a:t>
            </a:r>
            <a:r>
              <a:rPr sz="2400" spc="-40" dirty="0">
                <a:latin typeface="Georgia"/>
                <a:cs typeface="Georgia"/>
              </a:rPr>
              <a:t>Greek </a:t>
            </a:r>
            <a:r>
              <a:rPr sz="2400" spc="-70" dirty="0">
                <a:latin typeface="Georgia"/>
                <a:cs typeface="Georgia"/>
              </a:rPr>
              <a:t>word: </a:t>
            </a:r>
            <a:r>
              <a:rPr sz="2400" spc="-60" dirty="0">
                <a:latin typeface="Georgia"/>
                <a:cs typeface="Georgia"/>
              </a:rPr>
              <a:t>“oligos” </a:t>
            </a:r>
            <a:r>
              <a:rPr sz="2400" spc="-25" dirty="0">
                <a:latin typeface="Georgia"/>
                <a:cs typeface="Georgia"/>
              </a:rPr>
              <a:t>(few) </a:t>
            </a:r>
            <a:r>
              <a:rPr sz="2400" spc="-50" dirty="0">
                <a:latin typeface="Georgia"/>
                <a:cs typeface="Georgia"/>
              </a:rPr>
              <a:t>“pollien” </a:t>
            </a:r>
            <a:r>
              <a:rPr sz="2400" spc="-10" dirty="0">
                <a:latin typeface="Georgia"/>
                <a:cs typeface="Georgia"/>
              </a:rPr>
              <a:t>(to</a:t>
            </a:r>
            <a:r>
              <a:rPr sz="2400" spc="305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sell)</a:t>
            </a:r>
            <a:endParaRPr sz="2400" dirty="0">
              <a:latin typeface="Georgia"/>
              <a:cs typeface="Georgia"/>
            </a:endParaRPr>
          </a:p>
          <a:p>
            <a:pPr marL="286385" marR="354330" indent="-274320">
              <a:spcBef>
                <a:spcPts val="615"/>
              </a:spcBef>
              <a:buSzPct val="94230"/>
              <a:buFont typeface="Wingdings"/>
              <a:buChar char=""/>
              <a:tabLst>
                <a:tab pos="287020" algn="l"/>
              </a:tabLst>
            </a:pPr>
            <a:r>
              <a:rPr sz="2600" spc="-10" dirty="0">
                <a:latin typeface="Georgia"/>
                <a:cs typeface="Georgia"/>
              </a:rPr>
              <a:t>An </a:t>
            </a:r>
            <a:r>
              <a:rPr sz="2600" spc="-25" dirty="0">
                <a:latin typeface="Georgia"/>
                <a:cs typeface="Georgia"/>
              </a:rPr>
              <a:t>oligopoly </a:t>
            </a:r>
            <a:r>
              <a:rPr sz="2600" spc="-50" dirty="0">
                <a:latin typeface="Georgia"/>
                <a:cs typeface="Georgia"/>
              </a:rPr>
              <a:t>is </a:t>
            </a:r>
            <a:r>
              <a:rPr sz="2600" spc="-65" dirty="0">
                <a:latin typeface="Georgia"/>
                <a:cs typeface="Georgia"/>
              </a:rPr>
              <a:t>a </a:t>
            </a:r>
            <a:r>
              <a:rPr sz="2600" spc="-45" dirty="0">
                <a:latin typeface="Georgia"/>
                <a:cs typeface="Georgia"/>
              </a:rPr>
              <a:t>market </a:t>
            </a:r>
            <a:r>
              <a:rPr sz="2600" spc="-40" dirty="0">
                <a:latin typeface="Georgia"/>
                <a:cs typeface="Georgia"/>
              </a:rPr>
              <a:t>form </a:t>
            </a:r>
            <a:r>
              <a:rPr sz="2600" spc="-30" dirty="0">
                <a:latin typeface="Georgia"/>
                <a:cs typeface="Georgia"/>
              </a:rPr>
              <a:t>in </a:t>
            </a:r>
            <a:r>
              <a:rPr sz="2600" spc="-10" dirty="0">
                <a:latin typeface="Georgia"/>
                <a:cs typeface="Georgia"/>
              </a:rPr>
              <a:t>which </a:t>
            </a:r>
            <a:r>
              <a:rPr sz="2600" spc="-65" dirty="0">
                <a:latin typeface="Georgia"/>
                <a:cs typeface="Georgia"/>
              </a:rPr>
              <a:t>a </a:t>
            </a:r>
            <a:r>
              <a:rPr sz="2600" spc="-45" dirty="0">
                <a:latin typeface="Georgia"/>
                <a:cs typeface="Georgia"/>
              </a:rPr>
              <a:t>market</a:t>
            </a:r>
            <a:r>
              <a:rPr sz="2600" spc="-365" dirty="0">
                <a:latin typeface="Georgia"/>
                <a:cs typeface="Georgia"/>
              </a:rPr>
              <a:t> </a:t>
            </a:r>
            <a:r>
              <a:rPr sz="2600" spc="-35" dirty="0">
                <a:latin typeface="Georgia"/>
                <a:cs typeface="Georgia"/>
              </a:rPr>
              <a:t>or  </a:t>
            </a:r>
            <a:r>
              <a:rPr sz="2600" spc="-30" dirty="0">
                <a:latin typeface="Georgia"/>
                <a:cs typeface="Georgia"/>
              </a:rPr>
              <a:t>industry </a:t>
            </a:r>
            <a:r>
              <a:rPr sz="2600" spc="-25" dirty="0">
                <a:latin typeface="Georgia"/>
                <a:cs typeface="Georgia"/>
              </a:rPr>
              <a:t>dominated </a:t>
            </a:r>
            <a:r>
              <a:rPr sz="2600" spc="-30" dirty="0">
                <a:latin typeface="Georgia"/>
                <a:cs typeface="Georgia"/>
              </a:rPr>
              <a:t>by </a:t>
            </a:r>
            <a:r>
              <a:rPr sz="2600" spc="-65" dirty="0">
                <a:latin typeface="Georgia"/>
                <a:cs typeface="Georgia"/>
              </a:rPr>
              <a:t>a </a:t>
            </a:r>
            <a:r>
              <a:rPr sz="2600" spc="-40" dirty="0">
                <a:latin typeface="Georgia"/>
                <a:cs typeface="Georgia"/>
              </a:rPr>
              <a:t>small </a:t>
            </a:r>
            <a:r>
              <a:rPr sz="2600" spc="-35" dirty="0">
                <a:latin typeface="Georgia"/>
                <a:cs typeface="Georgia"/>
              </a:rPr>
              <a:t>numbers </a:t>
            </a:r>
            <a:r>
              <a:rPr sz="2600" spc="-20" dirty="0">
                <a:latin typeface="Georgia"/>
                <a:cs typeface="Georgia"/>
              </a:rPr>
              <a:t>of</a:t>
            </a:r>
            <a:r>
              <a:rPr sz="2600" spc="-235" dirty="0">
                <a:latin typeface="Georgia"/>
                <a:cs typeface="Georgia"/>
              </a:rPr>
              <a:t> </a:t>
            </a:r>
            <a:r>
              <a:rPr sz="2600" spc="-40" dirty="0">
                <a:latin typeface="Georgia"/>
                <a:cs typeface="Georgia"/>
              </a:rPr>
              <a:t>sellers.</a:t>
            </a:r>
            <a:endParaRPr sz="2600" dirty="0">
              <a:latin typeface="Georgia"/>
              <a:cs typeface="Georgia"/>
            </a:endParaRPr>
          </a:p>
          <a:p>
            <a:pPr>
              <a:spcBef>
                <a:spcPts val="20"/>
              </a:spcBef>
              <a:buChar char=""/>
            </a:pPr>
            <a:endParaRPr sz="3600" dirty="0">
              <a:latin typeface="Georgia"/>
              <a:cs typeface="Georgia"/>
            </a:endParaRPr>
          </a:p>
          <a:p>
            <a:pPr marL="256540" algn="ctr"/>
            <a:r>
              <a:rPr sz="2800" spc="-25" dirty="0">
                <a:latin typeface="Georgia"/>
                <a:cs typeface="Georgia"/>
              </a:rPr>
              <a:t>OR</a:t>
            </a:r>
            <a:endParaRPr sz="2800" dirty="0">
              <a:latin typeface="Georgia"/>
              <a:cs typeface="Georgia"/>
            </a:endParaRPr>
          </a:p>
          <a:p>
            <a:pPr>
              <a:spcBef>
                <a:spcPts val="25"/>
              </a:spcBef>
            </a:pPr>
            <a:endParaRPr sz="3550" dirty="0">
              <a:latin typeface="Georgia"/>
              <a:cs typeface="Georgia"/>
            </a:endParaRPr>
          </a:p>
          <a:p>
            <a:pPr marL="286385" marR="240029" indent="-274320">
              <a:spcBef>
                <a:spcPts val="5"/>
              </a:spcBef>
              <a:buSzPct val="93750"/>
              <a:buFont typeface="Wingdings"/>
              <a:buChar char=""/>
              <a:tabLst>
                <a:tab pos="287020" algn="l"/>
              </a:tabLst>
            </a:pPr>
            <a:r>
              <a:rPr sz="2400" spc="-10" dirty="0">
                <a:latin typeface="Georgia"/>
                <a:cs typeface="Georgia"/>
              </a:rPr>
              <a:t>Oligopoly </a:t>
            </a:r>
            <a:r>
              <a:rPr sz="2400" spc="-50" dirty="0">
                <a:latin typeface="Georgia"/>
                <a:cs typeface="Georgia"/>
              </a:rPr>
              <a:t>is </a:t>
            </a:r>
            <a:r>
              <a:rPr sz="2400" spc="-60" dirty="0">
                <a:latin typeface="Georgia"/>
                <a:cs typeface="Georgia"/>
              </a:rPr>
              <a:t>a </a:t>
            </a:r>
            <a:r>
              <a:rPr sz="2400" spc="-20" dirty="0">
                <a:latin typeface="Georgia"/>
                <a:cs typeface="Georgia"/>
              </a:rPr>
              <a:t>situation </a:t>
            </a:r>
            <a:r>
              <a:rPr sz="2400" spc="-35" dirty="0">
                <a:latin typeface="Georgia"/>
                <a:cs typeface="Georgia"/>
              </a:rPr>
              <a:t>where </a:t>
            </a:r>
            <a:r>
              <a:rPr sz="2400" spc="-60" dirty="0">
                <a:latin typeface="Georgia"/>
                <a:cs typeface="Georgia"/>
              </a:rPr>
              <a:t>a </a:t>
            </a:r>
            <a:r>
              <a:rPr sz="2400" spc="-30" dirty="0">
                <a:latin typeface="Georgia"/>
                <a:cs typeface="Georgia"/>
              </a:rPr>
              <a:t>few </a:t>
            </a:r>
            <a:r>
              <a:rPr sz="2400" spc="-50" dirty="0">
                <a:latin typeface="Georgia"/>
                <a:cs typeface="Georgia"/>
              </a:rPr>
              <a:t>large </a:t>
            </a:r>
            <a:r>
              <a:rPr sz="2400" spc="-35" dirty="0">
                <a:latin typeface="Georgia"/>
                <a:cs typeface="Georgia"/>
              </a:rPr>
              <a:t>firms</a:t>
            </a:r>
            <a:r>
              <a:rPr sz="2400" spc="-345" dirty="0">
                <a:latin typeface="Georgia"/>
                <a:cs typeface="Georgia"/>
              </a:rPr>
              <a:t> </a:t>
            </a:r>
            <a:r>
              <a:rPr sz="2400" spc="-20" dirty="0">
                <a:latin typeface="Georgia"/>
                <a:cs typeface="Georgia"/>
              </a:rPr>
              <a:t>compete  </a:t>
            </a:r>
            <a:r>
              <a:rPr sz="2400" spc="-30" dirty="0">
                <a:latin typeface="Georgia"/>
                <a:cs typeface="Georgia"/>
              </a:rPr>
              <a:t>against </a:t>
            </a:r>
            <a:r>
              <a:rPr sz="2400" spc="-15" dirty="0">
                <a:latin typeface="Georgia"/>
                <a:cs typeface="Georgia"/>
              </a:rPr>
              <a:t>each other </a:t>
            </a:r>
            <a:r>
              <a:rPr sz="2400" spc="-35" dirty="0">
                <a:latin typeface="Georgia"/>
                <a:cs typeface="Georgia"/>
              </a:rPr>
              <a:t>and </a:t>
            </a:r>
            <a:r>
              <a:rPr sz="2400" spc="-25" dirty="0">
                <a:latin typeface="Georgia"/>
                <a:cs typeface="Georgia"/>
              </a:rPr>
              <a:t>there </a:t>
            </a:r>
            <a:r>
              <a:rPr sz="2400" spc="-50" dirty="0">
                <a:latin typeface="Georgia"/>
                <a:cs typeface="Georgia"/>
              </a:rPr>
              <a:t>is </a:t>
            </a:r>
            <a:r>
              <a:rPr sz="2400" spc="-40" dirty="0">
                <a:latin typeface="Georgia"/>
                <a:cs typeface="Georgia"/>
              </a:rPr>
              <a:t>an </a:t>
            </a:r>
            <a:r>
              <a:rPr sz="2400" spc="-15" dirty="0">
                <a:latin typeface="Georgia"/>
                <a:cs typeface="Georgia"/>
              </a:rPr>
              <a:t>element </a:t>
            </a:r>
            <a:r>
              <a:rPr sz="2400" spc="-20" dirty="0">
                <a:latin typeface="Georgia"/>
                <a:cs typeface="Georgia"/>
              </a:rPr>
              <a:t>of  </a:t>
            </a:r>
            <a:r>
              <a:rPr sz="2400" spc="-30" dirty="0">
                <a:latin typeface="Georgia"/>
                <a:cs typeface="Georgia"/>
              </a:rPr>
              <a:t>interdependence </a:t>
            </a:r>
            <a:r>
              <a:rPr sz="2400" spc="-25" dirty="0">
                <a:latin typeface="Georgia"/>
                <a:cs typeface="Georgia"/>
              </a:rPr>
              <a:t>in decision </a:t>
            </a:r>
            <a:r>
              <a:rPr sz="2400" spc="-30" dirty="0">
                <a:latin typeface="Georgia"/>
                <a:cs typeface="Georgia"/>
              </a:rPr>
              <a:t>making </a:t>
            </a:r>
            <a:r>
              <a:rPr sz="2400" spc="-20" dirty="0">
                <a:latin typeface="Georgia"/>
                <a:cs typeface="Georgia"/>
              </a:rPr>
              <a:t>of these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45" dirty="0">
                <a:latin typeface="Georgia"/>
                <a:cs typeface="Georgia"/>
              </a:rPr>
              <a:t>firms.</a:t>
            </a:r>
            <a:endParaRPr sz="24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560506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362200" y="682619"/>
            <a:ext cx="10515600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Characteristics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59941" y="1860322"/>
            <a:ext cx="7962265" cy="369633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527685" indent="-515620">
              <a:spcBef>
                <a:spcPts val="770"/>
              </a:spcBef>
              <a:buSzPct val="94642"/>
              <a:buAutoNum type="arabicPeriod"/>
              <a:tabLst>
                <a:tab pos="527685" algn="l"/>
                <a:tab pos="528320" algn="l"/>
              </a:tabLst>
            </a:pPr>
            <a:r>
              <a:rPr sz="2800" spc="-100" dirty="0">
                <a:latin typeface="Georgia"/>
                <a:cs typeface="Georgia"/>
              </a:rPr>
              <a:t>Few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spc="-55" dirty="0">
                <a:latin typeface="Georgia"/>
                <a:cs typeface="Georgia"/>
              </a:rPr>
              <a:t>Sellers</a:t>
            </a:r>
            <a:endParaRPr sz="2800" dirty="0">
              <a:latin typeface="Georgia"/>
              <a:cs typeface="Georgia"/>
            </a:endParaRPr>
          </a:p>
          <a:p>
            <a:pPr marL="527685" marR="5080" indent="-515620">
              <a:spcBef>
                <a:spcPts val="675"/>
              </a:spcBef>
              <a:buSzPct val="94642"/>
              <a:buAutoNum type="arabicPeriod"/>
              <a:tabLst>
                <a:tab pos="527685" algn="l"/>
                <a:tab pos="528320" algn="l"/>
              </a:tabLst>
            </a:pPr>
            <a:r>
              <a:rPr sz="2800" spc="-40" dirty="0">
                <a:latin typeface="Georgia"/>
                <a:cs typeface="Georgia"/>
              </a:rPr>
              <a:t>Homogeneous or differentiated </a:t>
            </a:r>
            <a:r>
              <a:rPr sz="2800" spc="-25" dirty="0">
                <a:latin typeface="Georgia"/>
                <a:cs typeface="Georgia"/>
              </a:rPr>
              <a:t>product </a:t>
            </a:r>
            <a:r>
              <a:rPr sz="2800" spc="-45" dirty="0">
                <a:latin typeface="Georgia"/>
                <a:cs typeface="Georgia"/>
              </a:rPr>
              <a:t>-  </a:t>
            </a:r>
            <a:r>
              <a:rPr sz="2800" spc="-30" dirty="0">
                <a:latin typeface="Georgia"/>
                <a:cs typeface="Georgia"/>
              </a:rPr>
              <a:t>homogenous (like </a:t>
            </a:r>
            <a:r>
              <a:rPr sz="2800" spc="-35" dirty="0">
                <a:latin typeface="Georgia"/>
                <a:cs typeface="Georgia"/>
              </a:rPr>
              <a:t>in </a:t>
            </a:r>
            <a:r>
              <a:rPr sz="2800" spc="-25" dirty="0">
                <a:latin typeface="Georgia"/>
                <a:cs typeface="Georgia"/>
              </a:rPr>
              <a:t>perfect </a:t>
            </a:r>
            <a:r>
              <a:rPr sz="2800" spc="-30" dirty="0">
                <a:latin typeface="Georgia"/>
                <a:cs typeface="Georgia"/>
              </a:rPr>
              <a:t>competition:</a:t>
            </a:r>
            <a:r>
              <a:rPr sz="2800" spc="-170" dirty="0">
                <a:latin typeface="Georgia"/>
                <a:cs typeface="Georgia"/>
              </a:rPr>
              <a:t> </a:t>
            </a:r>
            <a:r>
              <a:rPr sz="2800" spc="-30" dirty="0">
                <a:latin typeface="Georgia"/>
                <a:cs typeface="Georgia"/>
              </a:rPr>
              <a:t>petrol,  </a:t>
            </a:r>
            <a:r>
              <a:rPr sz="2800" spc="-25" dirty="0">
                <a:latin typeface="Georgia"/>
                <a:cs typeface="Georgia"/>
              </a:rPr>
              <a:t>cement, </a:t>
            </a:r>
            <a:r>
              <a:rPr sz="2800" spc="-30" dirty="0">
                <a:latin typeface="Georgia"/>
                <a:cs typeface="Georgia"/>
              </a:rPr>
              <a:t>steel </a:t>
            </a:r>
            <a:r>
              <a:rPr sz="2800" spc="-40" dirty="0">
                <a:latin typeface="Georgia"/>
                <a:cs typeface="Georgia"/>
              </a:rPr>
              <a:t>and </a:t>
            </a:r>
            <a:r>
              <a:rPr sz="2800" spc="-35" dirty="0">
                <a:latin typeface="Georgia"/>
                <a:cs typeface="Georgia"/>
              </a:rPr>
              <a:t>aluminum), </a:t>
            </a:r>
            <a:r>
              <a:rPr sz="2800" spc="-40" dirty="0">
                <a:latin typeface="Georgia"/>
                <a:cs typeface="Georgia"/>
              </a:rPr>
              <a:t>or </a:t>
            </a:r>
            <a:r>
              <a:rPr sz="2800" spc="-35" dirty="0">
                <a:latin typeface="Georgia"/>
                <a:cs typeface="Georgia"/>
              </a:rPr>
              <a:t>differentiated  </a:t>
            </a:r>
            <a:r>
              <a:rPr sz="2800" spc="-30" dirty="0">
                <a:latin typeface="Georgia"/>
                <a:cs typeface="Georgia"/>
              </a:rPr>
              <a:t>(like </a:t>
            </a:r>
            <a:r>
              <a:rPr sz="2800" spc="-35" dirty="0">
                <a:latin typeface="Georgia"/>
                <a:cs typeface="Georgia"/>
              </a:rPr>
              <a:t>in </a:t>
            </a:r>
            <a:r>
              <a:rPr sz="2800" spc="-25" dirty="0">
                <a:latin typeface="Georgia"/>
                <a:cs typeface="Georgia"/>
              </a:rPr>
              <a:t>monopolistic </a:t>
            </a:r>
            <a:r>
              <a:rPr sz="2800" spc="-30" dirty="0">
                <a:latin typeface="Georgia"/>
                <a:cs typeface="Georgia"/>
              </a:rPr>
              <a:t>competition: </a:t>
            </a:r>
            <a:r>
              <a:rPr sz="2800" spc="-60" dirty="0">
                <a:latin typeface="Georgia"/>
                <a:cs typeface="Georgia"/>
              </a:rPr>
              <a:t>cars,  </a:t>
            </a:r>
            <a:r>
              <a:rPr sz="2800" spc="-45" dirty="0">
                <a:latin typeface="Georgia"/>
                <a:cs typeface="Georgia"/>
              </a:rPr>
              <a:t>motorbikes, </a:t>
            </a:r>
            <a:r>
              <a:rPr sz="2800" spc="-40" dirty="0">
                <a:latin typeface="Georgia"/>
                <a:cs typeface="Georgia"/>
              </a:rPr>
              <a:t>televisions, washing machines, and  </a:t>
            </a:r>
            <a:r>
              <a:rPr sz="2800" spc="-30" dirty="0">
                <a:latin typeface="Georgia"/>
                <a:cs typeface="Georgia"/>
              </a:rPr>
              <a:t>soft</a:t>
            </a:r>
            <a:r>
              <a:rPr sz="2800" spc="-114" dirty="0">
                <a:latin typeface="Georgia"/>
                <a:cs typeface="Georgia"/>
              </a:rPr>
              <a:t> </a:t>
            </a:r>
            <a:r>
              <a:rPr sz="2800" spc="-45" dirty="0">
                <a:latin typeface="Georgia"/>
                <a:cs typeface="Georgia"/>
              </a:rPr>
              <a:t>drinks)</a:t>
            </a:r>
            <a:endParaRPr sz="2800" dirty="0">
              <a:latin typeface="Georgia"/>
              <a:cs typeface="Georgia"/>
            </a:endParaRPr>
          </a:p>
          <a:p>
            <a:pPr marL="527685" indent="-515620">
              <a:spcBef>
                <a:spcPts val="675"/>
              </a:spcBef>
              <a:buSzPct val="94642"/>
              <a:buAutoNum type="arabicPeriod"/>
              <a:tabLst>
                <a:tab pos="527685" algn="l"/>
                <a:tab pos="528320" algn="l"/>
              </a:tabLst>
            </a:pPr>
            <a:r>
              <a:rPr sz="2800" spc="-60" dirty="0">
                <a:latin typeface="Georgia"/>
                <a:cs typeface="Georgia"/>
              </a:rPr>
              <a:t>Entry is </a:t>
            </a:r>
            <a:r>
              <a:rPr sz="2800" spc="-35" dirty="0">
                <a:latin typeface="Georgia"/>
                <a:cs typeface="Georgia"/>
              </a:rPr>
              <a:t>possible </a:t>
            </a:r>
            <a:r>
              <a:rPr sz="2800" spc="-10" dirty="0">
                <a:latin typeface="Georgia"/>
                <a:cs typeface="Georgia"/>
              </a:rPr>
              <a:t>but</a:t>
            </a:r>
            <a:r>
              <a:rPr sz="2800" spc="-80" dirty="0">
                <a:latin typeface="Georgia"/>
                <a:cs typeface="Georgia"/>
              </a:rPr>
              <a:t> </a:t>
            </a:r>
            <a:r>
              <a:rPr sz="2800" spc="-20" dirty="0">
                <a:latin typeface="Georgia"/>
                <a:cs typeface="Georgia"/>
              </a:rPr>
              <a:t>difficult.</a:t>
            </a:r>
            <a:endParaRPr sz="28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52933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362200" y="682619"/>
            <a:ext cx="10515600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Characteristics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57225" y="1940178"/>
            <a:ext cx="10629900" cy="17620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6415" marR="5080" indent="-514350">
              <a:spcBef>
                <a:spcPts val="100"/>
              </a:spcBef>
              <a:buSzPct val="94444"/>
              <a:buAutoNum type="arabicPeriod" startAt="4"/>
              <a:tabLst>
                <a:tab pos="641985" algn="l"/>
                <a:tab pos="642620" algn="l"/>
              </a:tabLst>
            </a:pPr>
            <a:r>
              <a:rPr sz="2800" spc="-25" dirty="0">
                <a:latin typeface="Georgia"/>
              </a:rPr>
              <a:t>Interdependence - no player can take  a decision without considering the  action of rivals</a:t>
            </a:r>
            <a:endParaRPr lang="en-US" sz="2800" spc="-25" dirty="0">
              <a:latin typeface="Georgia"/>
            </a:endParaRPr>
          </a:p>
          <a:p>
            <a:pPr marL="526415" marR="5080" indent="-514350">
              <a:spcBef>
                <a:spcPts val="100"/>
              </a:spcBef>
              <a:buSzPct val="94444"/>
              <a:buAutoNum type="arabicPeriod" startAt="4"/>
              <a:tabLst>
                <a:tab pos="641985" algn="l"/>
                <a:tab pos="642620" algn="l"/>
              </a:tabLst>
            </a:pPr>
            <a:r>
              <a:rPr lang="en-IN" sz="2800" spc="-25" dirty="0" err="1">
                <a:latin typeface="Georgia"/>
              </a:rPr>
              <a:t>Uncertainity</a:t>
            </a:r>
            <a:endParaRPr lang="en-IN" sz="2800" spc="-25" dirty="0">
              <a:latin typeface="Georgia"/>
            </a:endParaRPr>
          </a:p>
          <a:p>
            <a:pPr marL="526415" marR="5080" indent="-514350">
              <a:spcBef>
                <a:spcPts val="100"/>
              </a:spcBef>
              <a:buSzPct val="94444"/>
              <a:buAutoNum type="arabicPeriod" startAt="4"/>
              <a:tabLst>
                <a:tab pos="641985" algn="l"/>
                <a:tab pos="642620" algn="l"/>
              </a:tabLst>
            </a:pPr>
            <a:r>
              <a:rPr lang="en-IN" sz="2800" spc="-25" dirty="0">
                <a:latin typeface="Georgia"/>
              </a:rPr>
              <a:t>Indeterminateness</a:t>
            </a:r>
          </a:p>
        </p:txBody>
      </p:sp>
    </p:spTree>
    <p:extLst>
      <p:ext uri="{BB962C8B-B14F-4D97-AF65-F5344CB8AC3E}">
        <p14:creationId xmlns:p14="http://schemas.microsoft.com/office/powerpoint/2010/main" val="4267385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3327020" y="889761"/>
            <a:ext cx="13493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35" dirty="0">
                <a:solidFill>
                  <a:srgbClr val="04607A"/>
                </a:solidFill>
                <a:latin typeface="Trebuchet MS"/>
                <a:cs typeface="Trebuchet MS"/>
              </a:rPr>
              <a:t>Collusive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90029" y="889761"/>
            <a:ext cx="22002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120" dirty="0">
                <a:solidFill>
                  <a:srgbClr val="04607A"/>
                </a:solidFill>
                <a:latin typeface="Trebuchet MS"/>
                <a:cs typeface="Trebuchet MS"/>
              </a:rPr>
              <a:t>Non </a:t>
            </a:r>
            <a:r>
              <a:rPr sz="2400" b="1" spc="-45" dirty="0">
                <a:solidFill>
                  <a:srgbClr val="04607A"/>
                </a:solidFill>
                <a:latin typeface="Trebuchet MS"/>
                <a:cs typeface="Trebuchet MS"/>
              </a:rPr>
              <a:t>-</a:t>
            </a:r>
            <a:r>
              <a:rPr sz="2400" b="1" spc="-505" dirty="0">
                <a:solidFill>
                  <a:srgbClr val="04607A"/>
                </a:solidFill>
                <a:latin typeface="Trebuchet MS"/>
                <a:cs typeface="Trebuchet MS"/>
              </a:rPr>
              <a:t> </a:t>
            </a:r>
            <a:r>
              <a:rPr sz="2400" b="1" spc="35" dirty="0">
                <a:solidFill>
                  <a:srgbClr val="04607A"/>
                </a:solidFill>
                <a:latin typeface="Trebuchet MS"/>
                <a:cs typeface="Trebuchet MS"/>
              </a:rPr>
              <a:t>Collusive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81200" y="1447800"/>
            <a:ext cx="3848736" cy="43063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834">
              <a:spcBef>
                <a:spcPts val="100"/>
              </a:spcBef>
              <a:buSzPct val="93750"/>
              <a:buAutoNum type="arabicPeriod"/>
              <a:tabLst>
                <a:tab pos="469900" algn="l"/>
                <a:tab pos="470534" algn="l"/>
              </a:tabLst>
            </a:pPr>
            <a:r>
              <a:rPr sz="2400" spc="-75" dirty="0">
                <a:latin typeface="Georgia"/>
                <a:cs typeface="Georgia"/>
              </a:rPr>
              <a:t>Firms </a:t>
            </a:r>
            <a:r>
              <a:rPr sz="2400" spc="-20" dirty="0">
                <a:latin typeface="Georgia"/>
                <a:cs typeface="Georgia"/>
              </a:rPr>
              <a:t>might </a:t>
            </a:r>
            <a:r>
              <a:rPr sz="2400" spc="-15" dirty="0">
                <a:latin typeface="Georgia"/>
                <a:cs typeface="Georgia"/>
              </a:rPr>
              <a:t>decide </a:t>
            </a:r>
            <a:r>
              <a:rPr sz="2400" spc="-10" dirty="0">
                <a:latin typeface="Georgia"/>
                <a:cs typeface="Georgia"/>
              </a:rPr>
              <a:t>to  </a:t>
            </a:r>
            <a:r>
              <a:rPr sz="2400" spc="-20" dirty="0">
                <a:latin typeface="Georgia"/>
                <a:cs typeface="Georgia"/>
              </a:rPr>
              <a:t>collude together </a:t>
            </a:r>
            <a:r>
              <a:rPr sz="2400" spc="-35" dirty="0">
                <a:latin typeface="Georgia"/>
                <a:cs typeface="Georgia"/>
              </a:rPr>
              <a:t>and </a:t>
            </a:r>
            <a:r>
              <a:rPr sz="2400" spc="-5" dirty="0">
                <a:latin typeface="Georgia"/>
                <a:cs typeface="Georgia"/>
              </a:rPr>
              <a:t>not  </a:t>
            </a:r>
            <a:r>
              <a:rPr sz="2400" spc="-20" dirty="0">
                <a:latin typeface="Georgia"/>
                <a:cs typeface="Georgia"/>
              </a:rPr>
              <a:t>compete </a:t>
            </a:r>
            <a:r>
              <a:rPr sz="2400" spc="-10" dirty="0">
                <a:latin typeface="Georgia"/>
                <a:cs typeface="Georgia"/>
              </a:rPr>
              <a:t>with </a:t>
            </a:r>
            <a:r>
              <a:rPr sz="2400" spc="-15" dirty="0">
                <a:latin typeface="Georgia"/>
                <a:cs typeface="Georgia"/>
              </a:rPr>
              <a:t>each</a:t>
            </a:r>
            <a:r>
              <a:rPr sz="2400" spc="-290" dirty="0">
                <a:latin typeface="Georgia"/>
                <a:cs typeface="Georgia"/>
              </a:rPr>
              <a:t> </a:t>
            </a:r>
            <a:r>
              <a:rPr sz="2400" spc="-50" dirty="0">
                <a:latin typeface="Georgia"/>
                <a:cs typeface="Georgia"/>
              </a:rPr>
              <a:t>other.</a:t>
            </a:r>
            <a:endParaRPr sz="2400" dirty="0">
              <a:latin typeface="Georgia"/>
              <a:cs typeface="Georgia"/>
            </a:endParaRPr>
          </a:p>
          <a:p>
            <a:pPr marL="469900" marR="386080" indent="-457834">
              <a:spcBef>
                <a:spcPts val="580"/>
              </a:spcBef>
              <a:buSzPct val="93750"/>
              <a:buAutoNum type="arabicPeriod"/>
              <a:tabLst>
                <a:tab pos="469900" algn="l"/>
                <a:tab pos="470534" algn="l"/>
              </a:tabLst>
            </a:pPr>
            <a:r>
              <a:rPr sz="2400" spc="-75" dirty="0">
                <a:latin typeface="Georgia"/>
                <a:cs typeface="Georgia"/>
              </a:rPr>
              <a:t>Firms </a:t>
            </a:r>
            <a:r>
              <a:rPr sz="2400" spc="-45" dirty="0">
                <a:latin typeface="Georgia"/>
                <a:cs typeface="Georgia"/>
              </a:rPr>
              <a:t>behave </a:t>
            </a:r>
            <a:r>
              <a:rPr sz="2400" spc="-65" dirty="0">
                <a:latin typeface="Georgia"/>
                <a:cs typeface="Georgia"/>
              </a:rPr>
              <a:t>as</a:t>
            </a:r>
            <a:r>
              <a:rPr sz="2400" spc="-135" dirty="0">
                <a:latin typeface="Georgia"/>
                <a:cs typeface="Georgia"/>
              </a:rPr>
              <a:t> </a:t>
            </a:r>
            <a:r>
              <a:rPr sz="2400" spc="-30" dirty="0">
                <a:latin typeface="Georgia"/>
                <a:cs typeface="Georgia"/>
              </a:rPr>
              <a:t>single  </a:t>
            </a:r>
            <a:r>
              <a:rPr sz="2400" spc="-50" dirty="0">
                <a:latin typeface="Georgia"/>
                <a:cs typeface="Georgia"/>
              </a:rPr>
              <a:t>monopoly.</a:t>
            </a:r>
            <a:endParaRPr sz="2400" dirty="0">
              <a:latin typeface="Georgia"/>
              <a:cs typeface="Georgia"/>
            </a:endParaRPr>
          </a:p>
          <a:p>
            <a:pPr marL="469900" marR="134620" indent="-457834">
              <a:spcBef>
                <a:spcPts val="575"/>
              </a:spcBef>
              <a:buSzPct val="93750"/>
              <a:buAutoNum type="arabicPeriod"/>
              <a:tabLst>
                <a:tab pos="469900" algn="l"/>
                <a:tab pos="470534" algn="l"/>
              </a:tabLst>
            </a:pPr>
            <a:r>
              <a:rPr sz="2400" spc="-20" dirty="0">
                <a:latin typeface="Georgia"/>
                <a:cs typeface="Georgia"/>
              </a:rPr>
              <a:t>They </a:t>
            </a:r>
            <a:r>
              <a:rPr sz="2400" spc="-40" dirty="0">
                <a:latin typeface="Georgia"/>
                <a:cs typeface="Georgia"/>
              </a:rPr>
              <a:t>aim </a:t>
            </a:r>
            <a:r>
              <a:rPr sz="2400" spc="-20" dirty="0">
                <a:latin typeface="Georgia"/>
                <a:cs typeface="Georgia"/>
              </a:rPr>
              <a:t>at</a:t>
            </a:r>
            <a:r>
              <a:rPr sz="2400" spc="-240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maximizing  </a:t>
            </a:r>
            <a:r>
              <a:rPr sz="2400" spc="-20" dirty="0">
                <a:latin typeface="Georgia"/>
                <a:cs typeface="Georgia"/>
              </a:rPr>
              <a:t>their collective profit  </a:t>
            </a:r>
            <a:r>
              <a:rPr sz="2400" spc="-35" dirty="0">
                <a:latin typeface="Georgia"/>
                <a:cs typeface="Georgia"/>
              </a:rPr>
              <a:t>instead </a:t>
            </a:r>
            <a:r>
              <a:rPr sz="2400" spc="-20" dirty="0">
                <a:latin typeface="Georgia"/>
                <a:cs typeface="Georgia"/>
              </a:rPr>
              <a:t>of </a:t>
            </a:r>
            <a:r>
              <a:rPr sz="2400" spc="-35" dirty="0">
                <a:latin typeface="Georgia"/>
                <a:cs typeface="Georgia"/>
              </a:rPr>
              <a:t>individual  </a:t>
            </a:r>
            <a:r>
              <a:rPr sz="2400" spc="-20" dirty="0">
                <a:latin typeface="Georgia"/>
                <a:cs typeface="Georgia"/>
              </a:rPr>
              <a:t>profit</a:t>
            </a:r>
            <a:endParaRPr sz="2400" dirty="0">
              <a:latin typeface="Georgia"/>
              <a:cs typeface="Georgia"/>
            </a:endParaRPr>
          </a:p>
          <a:p>
            <a:pPr marL="469900" indent="-457834">
              <a:spcBef>
                <a:spcPts val="575"/>
              </a:spcBef>
              <a:buSzPct val="93750"/>
              <a:buAutoNum type="arabicPeriod"/>
              <a:tabLst>
                <a:tab pos="469900" algn="l"/>
                <a:tab pos="470534" algn="l"/>
              </a:tabLst>
            </a:pPr>
            <a:r>
              <a:rPr sz="2400" spc="-100" dirty="0">
                <a:latin typeface="Georgia"/>
                <a:cs typeface="Georgia"/>
              </a:rPr>
              <a:t>Eg: </a:t>
            </a:r>
            <a:r>
              <a:rPr sz="2400" spc="-25" dirty="0">
                <a:latin typeface="Georgia"/>
                <a:cs typeface="Georgia"/>
              </a:rPr>
              <a:t>Cartel formation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35" dirty="0">
                <a:latin typeface="Georgia"/>
                <a:cs typeface="Georgia"/>
              </a:rPr>
              <a:t>and</a:t>
            </a:r>
            <a:endParaRPr sz="2400" dirty="0">
              <a:latin typeface="Georgia"/>
              <a:cs typeface="Georgia"/>
            </a:endParaRPr>
          </a:p>
          <a:p>
            <a:pPr marL="469900">
              <a:spcBef>
                <a:spcPts val="5"/>
              </a:spcBef>
            </a:pPr>
            <a:r>
              <a:rPr sz="2400" spc="-40" dirty="0">
                <a:latin typeface="Georgia"/>
                <a:cs typeface="Georgia"/>
              </a:rPr>
              <a:t>Price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spc="-40" dirty="0">
                <a:latin typeface="Georgia"/>
                <a:cs typeface="Georgia"/>
              </a:rPr>
              <a:t>leadership.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57925" y="1447800"/>
            <a:ext cx="3953004" cy="447558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549275" indent="-457200">
              <a:lnSpc>
                <a:spcPts val="2725"/>
              </a:lnSpc>
              <a:buSzPct val="93750"/>
              <a:buAutoNum type="arabicPeriod"/>
              <a:tabLst>
                <a:tab pos="548640" algn="l"/>
                <a:tab pos="549275" algn="l"/>
              </a:tabLst>
            </a:pPr>
            <a:r>
              <a:rPr sz="2400" spc="-75" dirty="0">
                <a:latin typeface="Georgia"/>
                <a:cs typeface="Georgia"/>
              </a:rPr>
              <a:t>Firms </a:t>
            </a:r>
            <a:r>
              <a:rPr sz="2400" spc="-20" dirty="0">
                <a:latin typeface="Georgia"/>
                <a:cs typeface="Georgia"/>
              </a:rPr>
              <a:t>compete </a:t>
            </a:r>
            <a:r>
              <a:rPr sz="2400" spc="-10" dirty="0">
                <a:latin typeface="Georgia"/>
                <a:cs typeface="Georgia"/>
              </a:rPr>
              <a:t>with</a:t>
            </a:r>
            <a:r>
              <a:rPr sz="2400" spc="-195" dirty="0">
                <a:latin typeface="Georgia"/>
                <a:cs typeface="Georgia"/>
              </a:rPr>
              <a:t> </a:t>
            </a:r>
            <a:r>
              <a:rPr sz="2400" spc="-15" dirty="0">
                <a:latin typeface="Georgia"/>
                <a:cs typeface="Georgia"/>
              </a:rPr>
              <a:t>each</a:t>
            </a:r>
            <a:endParaRPr sz="2400" dirty="0">
              <a:latin typeface="Georgia"/>
              <a:cs typeface="Georgia"/>
            </a:endParaRPr>
          </a:p>
          <a:p>
            <a:pPr marL="549275"/>
            <a:r>
              <a:rPr sz="2400" spc="-50" dirty="0">
                <a:latin typeface="Georgia"/>
                <a:cs typeface="Georgia"/>
              </a:rPr>
              <a:t>other.</a:t>
            </a:r>
            <a:endParaRPr sz="24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3550" dirty="0">
              <a:latin typeface="Georgia"/>
              <a:cs typeface="Georgia"/>
            </a:endParaRPr>
          </a:p>
          <a:p>
            <a:pPr marL="549275" marR="1529080" indent="-457200">
              <a:buSzPct val="93750"/>
              <a:buAutoNum type="arabicPeriod" startAt="2"/>
              <a:tabLst>
                <a:tab pos="548640" algn="l"/>
                <a:tab pos="549275" algn="l"/>
              </a:tabLst>
            </a:pPr>
            <a:r>
              <a:rPr sz="2400" spc="-75" dirty="0">
                <a:latin typeface="Georgia"/>
                <a:cs typeface="Georgia"/>
              </a:rPr>
              <a:t>Firms </a:t>
            </a:r>
            <a:r>
              <a:rPr sz="2400" spc="-45" dirty="0">
                <a:latin typeface="Georgia"/>
                <a:cs typeface="Georgia"/>
              </a:rPr>
              <a:t>behave  </a:t>
            </a:r>
            <a:r>
              <a:rPr sz="2400" spc="-25" dirty="0">
                <a:latin typeface="Georgia"/>
                <a:cs typeface="Georgia"/>
              </a:rPr>
              <a:t>indepen</a:t>
            </a:r>
            <a:r>
              <a:rPr sz="2400" spc="-40" dirty="0">
                <a:latin typeface="Georgia"/>
                <a:cs typeface="Georgia"/>
              </a:rPr>
              <a:t>d</a:t>
            </a:r>
            <a:r>
              <a:rPr sz="2400" spc="-10" dirty="0">
                <a:latin typeface="Georgia"/>
                <a:cs typeface="Georgia"/>
              </a:rPr>
              <a:t>ent</a:t>
            </a:r>
            <a:r>
              <a:rPr sz="2400" spc="-30" dirty="0">
                <a:latin typeface="Georgia"/>
                <a:cs typeface="Georgia"/>
              </a:rPr>
              <a:t>l</a:t>
            </a:r>
            <a:r>
              <a:rPr sz="2400" spc="-275" dirty="0">
                <a:latin typeface="Georgia"/>
                <a:cs typeface="Georgia"/>
              </a:rPr>
              <a:t>y</a:t>
            </a:r>
            <a:r>
              <a:rPr sz="2400" spc="-35" dirty="0">
                <a:latin typeface="Georgia"/>
                <a:cs typeface="Georgia"/>
              </a:rPr>
              <a:t>.</a:t>
            </a:r>
            <a:endParaRPr sz="2400" dirty="0">
              <a:latin typeface="Georgia"/>
              <a:cs typeface="Georgia"/>
            </a:endParaRPr>
          </a:p>
          <a:p>
            <a:pPr marL="549275" indent="-457200">
              <a:spcBef>
                <a:spcPts val="575"/>
              </a:spcBef>
              <a:buSzPct val="93750"/>
              <a:buAutoNum type="arabicPeriod" startAt="2"/>
              <a:tabLst>
                <a:tab pos="548640" algn="l"/>
                <a:tab pos="549275" algn="l"/>
              </a:tabLst>
            </a:pPr>
            <a:r>
              <a:rPr sz="2400" spc="-35" dirty="0">
                <a:latin typeface="Georgia"/>
                <a:cs typeface="Georgia"/>
              </a:rPr>
              <a:t>Aims </a:t>
            </a:r>
            <a:r>
              <a:rPr sz="2400" spc="-20" dirty="0">
                <a:latin typeface="Georgia"/>
                <a:cs typeface="Georgia"/>
              </a:rPr>
              <a:t>at maximizing</a:t>
            </a:r>
            <a:r>
              <a:rPr sz="2400" spc="-145" dirty="0">
                <a:latin typeface="Georgia"/>
                <a:cs typeface="Georgia"/>
              </a:rPr>
              <a:t> </a:t>
            </a:r>
            <a:r>
              <a:rPr sz="2400" spc="-20" dirty="0">
                <a:latin typeface="Georgia"/>
                <a:cs typeface="Georgia"/>
              </a:rPr>
              <a:t>their</a:t>
            </a:r>
            <a:endParaRPr sz="2400" dirty="0">
              <a:latin typeface="Georgia"/>
              <a:cs typeface="Georgia"/>
            </a:endParaRPr>
          </a:p>
          <a:p>
            <a:pPr marL="549275">
              <a:spcBef>
                <a:spcPts val="5"/>
              </a:spcBef>
            </a:pPr>
            <a:r>
              <a:rPr sz="2400" spc="-30" dirty="0">
                <a:latin typeface="Georgia"/>
                <a:cs typeface="Georgia"/>
              </a:rPr>
              <a:t>own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profit.</a:t>
            </a:r>
            <a:endParaRPr sz="2400" dirty="0">
              <a:latin typeface="Georgia"/>
              <a:cs typeface="Georgia"/>
            </a:endParaRPr>
          </a:p>
          <a:p>
            <a:pPr>
              <a:spcBef>
                <a:spcPts val="50"/>
              </a:spcBef>
            </a:pPr>
            <a:endParaRPr sz="3500" dirty="0">
              <a:latin typeface="Georgia"/>
              <a:cs typeface="Georgia"/>
            </a:endParaRPr>
          </a:p>
          <a:p>
            <a:pPr marL="549275" marR="111125" indent="-457200">
              <a:spcBef>
                <a:spcPts val="5"/>
              </a:spcBef>
              <a:buSzPct val="93750"/>
              <a:buAutoNum type="arabicPeriod" startAt="4"/>
              <a:tabLst>
                <a:tab pos="548640" algn="l"/>
                <a:tab pos="549275" algn="l"/>
              </a:tabLst>
            </a:pPr>
            <a:r>
              <a:rPr sz="2400" spc="-100" dirty="0">
                <a:latin typeface="Georgia"/>
                <a:cs typeface="Georgia"/>
              </a:rPr>
              <a:t>Eg: </a:t>
            </a:r>
            <a:r>
              <a:rPr sz="2400" spc="-45" dirty="0">
                <a:latin typeface="Georgia"/>
                <a:cs typeface="Georgia"/>
              </a:rPr>
              <a:t>Price </a:t>
            </a:r>
            <a:r>
              <a:rPr sz="2400" spc="-40" dirty="0">
                <a:latin typeface="Georgia"/>
                <a:cs typeface="Georgia"/>
              </a:rPr>
              <a:t>Rigidity </a:t>
            </a:r>
            <a:r>
              <a:rPr sz="2400" spc="-35" dirty="0">
                <a:latin typeface="Georgia"/>
                <a:cs typeface="Georgia"/>
              </a:rPr>
              <a:t>(Kinked  demand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curve.)</a:t>
            </a:r>
            <a:endParaRPr sz="24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194236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185864" y="623366"/>
            <a:ext cx="8829610" cy="70532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dirty="0"/>
              <a:t>Price rigidity </a:t>
            </a:r>
            <a:r>
              <a:rPr sz="4500" spc="-5" dirty="0"/>
              <a:t>(Kink demand</a:t>
            </a:r>
            <a:r>
              <a:rPr sz="4500" spc="-90" dirty="0"/>
              <a:t> </a:t>
            </a:r>
            <a:r>
              <a:rPr sz="4500" spc="-5" dirty="0"/>
              <a:t>curve)</a:t>
            </a:r>
            <a:endParaRPr sz="4500" dirty="0"/>
          </a:p>
        </p:txBody>
      </p:sp>
      <p:sp>
        <p:nvSpPr>
          <p:cNvPr id="8" name="object 8"/>
          <p:cNvSpPr/>
          <p:nvPr/>
        </p:nvSpPr>
        <p:spPr>
          <a:xfrm>
            <a:off x="757238" y="1823465"/>
            <a:ext cx="9453562" cy="4501134"/>
          </a:xfrm>
          <a:custGeom>
            <a:avLst/>
            <a:gdLst/>
            <a:ahLst/>
            <a:cxnLst/>
            <a:rect l="l" t="t" r="r" b="b"/>
            <a:pathLst>
              <a:path w="8229600" h="4389120">
                <a:moveTo>
                  <a:pt x="8229600" y="0"/>
                </a:moveTo>
                <a:lnTo>
                  <a:pt x="0" y="0"/>
                </a:lnTo>
                <a:lnTo>
                  <a:pt x="0" y="4389120"/>
                </a:lnTo>
                <a:lnTo>
                  <a:pt x="8229600" y="4389120"/>
                </a:lnTo>
                <a:lnTo>
                  <a:pt x="8229600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57238" y="1500187"/>
            <a:ext cx="10215561" cy="2937343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89535" rIns="0" bIns="0" rtlCol="0">
            <a:spAutoFit/>
          </a:bodyPr>
          <a:lstStyle/>
          <a:p>
            <a:pPr marL="12700">
              <a:spcBef>
                <a:spcPts val="705"/>
              </a:spcBef>
            </a:pPr>
            <a:r>
              <a:rPr sz="2500" b="1" spc="-70" dirty="0">
                <a:latin typeface="Trebuchet MS"/>
                <a:cs typeface="Trebuchet MS"/>
              </a:rPr>
              <a:t>Two </a:t>
            </a:r>
            <a:r>
              <a:rPr sz="2500" b="1" spc="45" dirty="0">
                <a:latin typeface="Trebuchet MS"/>
                <a:cs typeface="Trebuchet MS"/>
              </a:rPr>
              <a:t>Basic</a:t>
            </a:r>
            <a:r>
              <a:rPr sz="2500" b="1" spc="-455" dirty="0">
                <a:latin typeface="Trebuchet MS"/>
                <a:cs typeface="Trebuchet MS"/>
              </a:rPr>
              <a:t> </a:t>
            </a:r>
            <a:r>
              <a:rPr sz="2500" b="1" spc="45" dirty="0">
                <a:latin typeface="Trebuchet MS"/>
                <a:cs typeface="Trebuchet MS"/>
              </a:rPr>
              <a:t>assumptions:</a:t>
            </a:r>
            <a:endParaRPr sz="2500" dirty="0">
              <a:latin typeface="Trebuchet MS"/>
              <a:cs typeface="Trebuchet MS"/>
            </a:endParaRPr>
          </a:p>
          <a:p>
            <a:pPr marL="527685" marR="5080" indent="-515620">
              <a:spcBef>
                <a:spcPts val="605"/>
              </a:spcBef>
              <a:buSzPct val="94000"/>
              <a:buAutoNum type="arabicPeriod"/>
              <a:tabLst>
                <a:tab pos="527685" algn="l"/>
                <a:tab pos="528320" algn="l"/>
              </a:tabLst>
            </a:pPr>
            <a:r>
              <a:rPr sz="2500" spc="-85" dirty="0">
                <a:latin typeface="Georgia"/>
                <a:cs typeface="Georgia"/>
              </a:rPr>
              <a:t>If </a:t>
            </a:r>
            <a:r>
              <a:rPr sz="2500" spc="-65" dirty="0">
                <a:latin typeface="Georgia"/>
                <a:cs typeface="Georgia"/>
              </a:rPr>
              <a:t>a </a:t>
            </a:r>
            <a:r>
              <a:rPr sz="2500" spc="-35" dirty="0">
                <a:latin typeface="Georgia"/>
                <a:cs typeface="Georgia"/>
              </a:rPr>
              <a:t>firm </a:t>
            </a:r>
            <a:r>
              <a:rPr sz="2500" spc="-40" dirty="0">
                <a:latin typeface="Georgia"/>
                <a:cs typeface="Georgia"/>
              </a:rPr>
              <a:t>decreases </a:t>
            </a:r>
            <a:r>
              <a:rPr sz="2500" spc="-35" dirty="0">
                <a:latin typeface="Georgia"/>
                <a:cs typeface="Georgia"/>
              </a:rPr>
              <a:t>price, </a:t>
            </a:r>
            <a:r>
              <a:rPr sz="2500" spc="-30" dirty="0">
                <a:latin typeface="Georgia"/>
                <a:cs typeface="Georgia"/>
              </a:rPr>
              <a:t>others </a:t>
            </a:r>
            <a:r>
              <a:rPr sz="2500" spc="-20" dirty="0">
                <a:latin typeface="Georgia"/>
                <a:cs typeface="Georgia"/>
              </a:rPr>
              <a:t>will </a:t>
            </a:r>
            <a:r>
              <a:rPr sz="2500" spc="-40" dirty="0">
                <a:latin typeface="Georgia"/>
                <a:cs typeface="Georgia"/>
              </a:rPr>
              <a:t>also </a:t>
            </a:r>
            <a:r>
              <a:rPr sz="2500" spc="-15" dirty="0">
                <a:latin typeface="Georgia"/>
                <a:cs typeface="Georgia"/>
              </a:rPr>
              <a:t>do </a:t>
            </a:r>
            <a:r>
              <a:rPr sz="2500" spc="-5" dirty="0">
                <a:latin typeface="Georgia"/>
                <a:cs typeface="Georgia"/>
              </a:rPr>
              <a:t>the </a:t>
            </a:r>
            <a:r>
              <a:rPr sz="2500" spc="-50" dirty="0">
                <a:latin typeface="Georgia"/>
                <a:cs typeface="Georgia"/>
              </a:rPr>
              <a:t>same</a:t>
            </a:r>
            <a:r>
              <a:rPr sz="2500" spc="-170" dirty="0">
                <a:latin typeface="Georgia"/>
                <a:cs typeface="Georgia"/>
              </a:rPr>
              <a:t> </a:t>
            </a:r>
            <a:r>
              <a:rPr sz="2500" spc="-40" dirty="0">
                <a:latin typeface="Georgia"/>
                <a:cs typeface="Georgia"/>
              </a:rPr>
              <a:t>-  </a:t>
            </a:r>
            <a:r>
              <a:rPr sz="2500" spc="-65" dirty="0">
                <a:latin typeface="Georgia"/>
                <a:cs typeface="Georgia"/>
              </a:rPr>
              <a:t>So </a:t>
            </a:r>
            <a:r>
              <a:rPr sz="2500" spc="-5" dirty="0">
                <a:latin typeface="Georgia"/>
                <a:cs typeface="Georgia"/>
              </a:rPr>
              <a:t>the </a:t>
            </a:r>
            <a:r>
              <a:rPr sz="2500" spc="-35" dirty="0">
                <a:latin typeface="Georgia"/>
                <a:cs typeface="Georgia"/>
              </a:rPr>
              <a:t>firm initially </a:t>
            </a:r>
            <a:r>
              <a:rPr sz="2500" spc="-45" dirty="0">
                <a:latin typeface="Georgia"/>
                <a:cs typeface="Georgia"/>
              </a:rPr>
              <a:t>faces </a:t>
            </a:r>
            <a:r>
              <a:rPr sz="2500" spc="-65" dirty="0">
                <a:latin typeface="Georgia"/>
                <a:cs typeface="Georgia"/>
              </a:rPr>
              <a:t>a </a:t>
            </a:r>
            <a:r>
              <a:rPr sz="2500" spc="-25" dirty="0">
                <a:latin typeface="Georgia"/>
                <a:cs typeface="Georgia"/>
              </a:rPr>
              <a:t>highly elastic </a:t>
            </a:r>
            <a:r>
              <a:rPr sz="2500" spc="-35" dirty="0">
                <a:latin typeface="Georgia"/>
                <a:cs typeface="Georgia"/>
              </a:rPr>
              <a:t>demand  curve. </a:t>
            </a:r>
            <a:r>
              <a:rPr sz="2500" spc="5" dirty="0">
                <a:latin typeface="Georgia"/>
                <a:cs typeface="Georgia"/>
              </a:rPr>
              <a:t>A </a:t>
            </a:r>
            <a:r>
              <a:rPr sz="2500" spc="-35" dirty="0">
                <a:latin typeface="Georgia"/>
                <a:cs typeface="Georgia"/>
              </a:rPr>
              <a:t>price </a:t>
            </a:r>
            <a:r>
              <a:rPr sz="2500" spc="-20" dirty="0">
                <a:latin typeface="Georgia"/>
                <a:cs typeface="Georgia"/>
              </a:rPr>
              <a:t>reduction will </a:t>
            </a:r>
            <a:r>
              <a:rPr sz="2500" spc="-45" dirty="0">
                <a:latin typeface="Georgia"/>
                <a:cs typeface="Georgia"/>
              </a:rPr>
              <a:t>give </a:t>
            </a:r>
            <a:r>
              <a:rPr sz="2500" i="1" spc="100" dirty="0">
                <a:latin typeface="Times New Roman"/>
                <a:cs typeface="Times New Roman"/>
              </a:rPr>
              <a:t>some </a:t>
            </a:r>
            <a:r>
              <a:rPr sz="2500" i="1" spc="50" dirty="0">
                <a:latin typeface="Times New Roman"/>
                <a:cs typeface="Times New Roman"/>
              </a:rPr>
              <a:t>gains </a:t>
            </a:r>
            <a:r>
              <a:rPr sz="2500" i="1" spc="110" dirty="0">
                <a:latin typeface="Times New Roman"/>
                <a:cs typeface="Times New Roman"/>
              </a:rPr>
              <a:t>to </a:t>
            </a:r>
            <a:r>
              <a:rPr sz="2500" i="1" spc="95" dirty="0">
                <a:latin typeface="Times New Roman"/>
                <a:cs typeface="Times New Roman"/>
              </a:rPr>
              <a:t>the  </a:t>
            </a:r>
            <a:r>
              <a:rPr sz="2500" i="1" spc="105" dirty="0">
                <a:latin typeface="Times New Roman"/>
                <a:cs typeface="Times New Roman"/>
              </a:rPr>
              <a:t>firm</a:t>
            </a:r>
            <a:r>
              <a:rPr sz="2500" i="1" spc="-40" dirty="0">
                <a:latin typeface="Times New Roman"/>
                <a:cs typeface="Times New Roman"/>
              </a:rPr>
              <a:t> </a:t>
            </a:r>
            <a:r>
              <a:rPr sz="2500" i="1" spc="20" dirty="0">
                <a:latin typeface="Times New Roman"/>
                <a:cs typeface="Times New Roman"/>
              </a:rPr>
              <a:t>initially,</a:t>
            </a:r>
            <a:r>
              <a:rPr sz="2500" i="1" spc="-50" dirty="0">
                <a:latin typeface="Times New Roman"/>
                <a:cs typeface="Times New Roman"/>
              </a:rPr>
              <a:t> </a:t>
            </a:r>
            <a:r>
              <a:rPr sz="2500" i="1" spc="120" dirty="0">
                <a:latin typeface="Times New Roman"/>
                <a:cs typeface="Times New Roman"/>
              </a:rPr>
              <a:t>but</a:t>
            </a:r>
            <a:r>
              <a:rPr sz="2500" i="1" spc="-35" dirty="0">
                <a:latin typeface="Times New Roman"/>
                <a:cs typeface="Times New Roman"/>
              </a:rPr>
              <a:t> </a:t>
            </a:r>
            <a:r>
              <a:rPr sz="2500" i="1" spc="60" dirty="0">
                <a:latin typeface="Times New Roman"/>
                <a:cs typeface="Times New Roman"/>
              </a:rPr>
              <a:t>due</a:t>
            </a:r>
            <a:r>
              <a:rPr sz="2500" i="1" spc="-35" dirty="0">
                <a:latin typeface="Times New Roman"/>
                <a:cs typeface="Times New Roman"/>
              </a:rPr>
              <a:t> </a:t>
            </a:r>
            <a:r>
              <a:rPr sz="2500" i="1" spc="110" dirty="0">
                <a:latin typeface="Times New Roman"/>
                <a:cs typeface="Times New Roman"/>
              </a:rPr>
              <a:t>to</a:t>
            </a:r>
            <a:r>
              <a:rPr sz="2500" i="1" spc="-35" dirty="0">
                <a:latin typeface="Times New Roman"/>
                <a:cs typeface="Times New Roman"/>
              </a:rPr>
              <a:t> </a:t>
            </a:r>
            <a:r>
              <a:rPr sz="2500" i="1" spc="45" dirty="0">
                <a:latin typeface="Times New Roman"/>
                <a:cs typeface="Times New Roman"/>
              </a:rPr>
              <a:t>similar</a:t>
            </a:r>
            <a:r>
              <a:rPr sz="2500" i="1" spc="-35" dirty="0">
                <a:latin typeface="Times New Roman"/>
                <a:cs typeface="Times New Roman"/>
              </a:rPr>
              <a:t> </a:t>
            </a:r>
            <a:r>
              <a:rPr sz="2500" spc="-30" dirty="0">
                <a:latin typeface="Georgia"/>
                <a:cs typeface="Georgia"/>
              </a:rPr>
              <a:t>reaction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spc="-35" dirty="0">
                <a:latin typeface="Georgia"/>
                <a:cs typeface="Georgia"/>
              </a:rPr>
              <a:t>by</a:t>
            </a:r>
            <a:r>
              <a:rPr sz="2500" spc="-85" dirty="0">
                <a:latin typeface="Georgia"/>
                <a:cs typeface="Georgia"/>
              </a:rPr>
              <a:t> </a:t>
            </a:r>
            <a:r>
              <a:rPr sz="2500" spc="-60" dirty="0">
                <a:latin typeface="Georgia"/>
                <a:cs typeface="Georgia"/>
              </a:rPr>
              <a:t>rivals,</a:t>
            </a:r>
            <a:r>
              <a:rPr sz="2500" spc="25" dirty="0">
                <a:latin typeface="Georgia"/>
                <a:cs typeface="Georgia"/>
              </a:rPr>
              <a:t> </a:t>
            </a:r>
            <a:r>
              <a:rPr sz="2500" spc="-30" dirty="0">
                <a:latin typeface="Georgia"/>
                <a:cs typeface="Georgia"/>
              </a:rPr>
              <a:t>this  </a:t>
            </a:r>
            <a:r>
              <a:rPr sz="2500" spc="-40" dirty="0">
                <a:latin typeface="Georgia"/>
                <a:cs typeface="Georgia"/>
              </a:rPr>
              <a:t>increase </a:t>
            </a:r>
            <a:r>
              <a:rPr sz="2500" spc="-30" dirty="0">
                <a:latin typeface="Georgia"/>
                <a:cs typeface="Georgia"/>
              </a:rPr>
              <a:t>in </a:t>
            </a:r>
            <a:r>
              <a:rPr sz="2500" spc="-35" dirty="0">
                <a:latin typeface="Georgia"/>
                <a:cs typeface="Georgia"/>
              </a:rPr>
              <a:t>demand </a:t>
            </a:r>
            <a:r>
              <a:rPr sz="2500" spc="-20" dirty="0">
                <a:latin typeface="Georgia"/>
                <a:cs typeface="Georgia"/>
              </a:rPr>
              <a:t>will </a:t>
            </a:r>
            <a:r>
              <a:rPr sz="2500" spc="-5" dirty="0">
                <a:latin typeface="Georgia"/>
                <a:cs typeface="Georgia"/>
              </a:rPr>
              <a:t>not </a:t>
            </a:r>
            <a:r>
              <a:rPr sz="2500" spc="-15" dirty="0">
                <a:latin typeface="Georgia"/>
                <a:cs typeface="Georgia"/>
              </a:rPr>
              <a:t>be</a:t>
            </a:r>
            <a:r>
              <a:rPr sz="2500" spc="-140" dirty="0">
                <a:latin typeface="Georgia"/>
                <a:cs typeface="Georgia"/>
              </a:rPr>
              <a:t> </a:t>
            </a:r>
            <a:r>
              <a:rPr sz="2500" spc="-40" dirty="0">
                <a:latin typeface="Georgia"/>
                <a:cs typeface="Georgia"/>
              </a:rPr>
              <a:t>sustained.</a:t>
            </a:r>
            <a:endParaRPr sz="2500" dirty="0">
              <a:latin typeface="Georgia"/>
              <a:cs typeface="Georgia"/>
            </a:endParaRPr>
          </a:p>
          <a:p>
            <a:pPr marL="527685" marR="49530" indent="-515620">
              <a:spcBef>
                <a:spcPts val="600"/>
              </a:spcBef>
              <a:buSzPct val="94000"/>
              <a:buAutoNum type="arabicPeriod"/>
              <a:tabLst>
                <a:tab pos="527685" algn="l"/>
                <a:tab pos="528320" algn="l"/>
              </a:tabLst>
            </a:pPr>
            <a:r>
              <a:rPr sz="2500" spc="-85" dirty="0">
                <a:latin typeface="Georgia"/>
                <a:cs typeface="Georgia"/>
              </a:rPr>
              <a:t>If </a:t>
            </a:r>
            <a:r>
              <a:rPr sz="2500" spc="-65" dirty="0">
                <a:latin typeface="Georgia"/>
                <a:cs typeface="Georgia"/>
              </a:rPr>
              <a:t>a </a:t>
            </a:r>
            <a:r>
              <a:rPr sz="2500" spc="-35" dirty="0">
                <a:latin typeface="Georgia"/>
                <a:cs typeface="Georgia"/>
              </a:rPr>
              <a:t>firm </a:t>
            </a:r>
            <a:r>
              <a:rPr sz="2500" spc="-45" dirty="0">
                <a:latin typeface="Georgia"/>
                <a:cs typeface="Georgia"/>
              </a:rPr>
              <a:t>increases </a:t>
            </a:r>
            <a:r>
              <a:rPr sz="2500" spc="-30" dirty="0">
                <a:latin typeface="Georgia"/>
                <a:cs typeface="Georgia"/>
              </a:rPr>
              <a:t>its </a:t>
            </a:r>
            <a:r>
              <a:rPr sz="2500" spc="-35" dirty="0">
                <a:latin typeface="Georgia"/>
                <a:cs typeface="Georgia"/>
              </a:rPr>
              <a:t>price, </a:t>
            </a:r>
            <a:r>
              <a:rPr sz="2500" spc="-30" dirty="0">
                <a:latin typeface="Georgia"/>
                <a:cs typeface="Georgia"/>
              </a:rPr>
              <a:t>others </a:t>
            </a:r>
            <a:r>
              <a:rPr sz="2500" spc="-20" dirty="0">
                <a:latin typeface="Georgia"/>
                <a:cs typeface="Georgia"/>
              </a:rPr>
              <a:t>will </a:t>
            </a:r>
            <a:r>
              <a:rPr sz="2500" spc="-5" dirty="0">
                <a:latin typeface="Georgia"/>
                <a:cs typeface="Georgia"/>
              </a:rPr>
              <a:t>not </a:t>
            </a:r>
            <a:r>
              <a:rPr sz="2500" spc="-35" dirty="0">
                <a:latin typeface="Georgia"/>
                <a:cs typeface="Georgia"/>
              </a:rPr>
              <a:t>follow </a:t>
            </a:r>
            <a:r>
              <a:rPr sz="2500" spc="-360" dirty="0">
                <a:latin typeface="Georgia"/>
                <a:cs typeface="Georgia"/>
              </a:rPr>
              <a:t>– </a:t>
            </a:r>
            <a:r>
              <a:rPr sz="2500" spc="-65" dirty="0">
                <a:latin typeface="Georgia"/>
                <a:cs typeface="Georgia"/>
              </a:rPr>
              <a:t>So  </a:t>
            </a:r>
            <a:r>
              <a:rPr sz="2500" spc="-5" dirty="0">
                <a:latin typeface="Georgia"/>
                <a:cs typeface="Georgia"/>
              </a:rPr>
              <a:t>the </a:t>
            </a:r>
            <a:r>
              <a:rPr sz="2500" spc="-35" dirty="0">
                <a:latin typeface="Georgia"/>
                <a:cs typeface="Georgia"/>
              </a:rPr>
              <a:t>firm </a:t>
            </a:r>
            <a:r>
              <a:rPr sz="2500" spc="-20" dirty="0">
                <a:latin typeface="Georgia"/>
                <a:cs typeface="Georgia"/>
              </a:rPr>
              <a:t>will </a:t>
            </a:r>
            <a:r>
              <a:rPr sz="2500" spc="-30" dirty="0">
                <a:latin typeface="Georgia"/>
                <a:cs typeface="Georgia"/>
              </a:rPr>
              <a:t>lose </a:t>
            </a:r>
            <a:r>
              <a:rPr sz="2500" spc="-55" dirty="0">
                <a:latin typeface="Georgia"/>
                <a:cs typeface="Georgia"/>
              </a:rPr>
              <a:t>large </a:t>
            </a:r>
            <a:r>
              <a:rPr sz="2500" spc="-35" dirty="0">
                <a:latin typeface="Georgia"/>
                <a:cs typeface="Georgia"/>
              </a:rPr>
              <a:t>number </a:t>
            </a:r>
            <a:r>
              <a:rPr sz="2500" spc="-20" dirty="0">
                <a:latin typeface="Georgia"/>
                <a:cs typeface="Georgia"/>
              </a:rPr>
              <a:t>of </a:t>
            </a:r>
            <a:r>
              <a:rPr sz="2500" spc="-30" dirty="0">
                <a:latin typeface="Georgia"/>
                <a:cs typeface="Georgia"/>
              </a:rPr>
              <a:t>its </a:t>
            </a:r>
            <a:r>
              <a:rPr sz="2500" spc="-35" dirty="0">
                <a:latin typeface="Georgia"/>
                <a:cs typeface="Georgia"/>
              </a:rPr>
              <a:t>customers </a:t>
            </a:r>
            <a:r>
              <a:rPr sz="2500" spc="-15" dirty="0">
                <a:latin typeface="Georgia"/>
                <a:cs typeface="Georgia"/>
              </a:rPr>
              <a:t>to  </a:t>
            </a:r>
            <a:r>
              <a:rPr sz="2500" spc="-60" dirty="0">
                <a:latin typeface="Georgia"/>
                <a:cs typeface="Georgia"/>
              </a:rPr>
              <a:t>rivals </a:t>
            </a:r>
            <a:r>
              <a:rPr sz="2500" spc="-20" dirty="0">
                <a:latin typeface="Georgia"/>
                <a:cs typeface="Georgia"/>
              </a:rPr>
              <a:t>due </a:t>
            </a:r>
            <a:r>
              <a:rPr sz="2500" spc="-15" dirty="0">
                <a:latin typeface="Georgia"/>
                <a:cs typeface="Georgia"/>
              </a:rPr>
              <a:t>to </a:t>
            </a:r>
            <a:r>
              <a:rPr sz="2500" spc="-25" dirty="0">
                <a:latin typeface="Georgia"/>
                <a:cs typeface="Georgia"/>
              </a:rPr>
              <a:t>substitution</a:t>
            </a:r>
            <a:r>
              <a:rPr sz="2500" spc="-135" dirty="0">
                <a:latin typeface="Georgia"/>
                <a:cs typeface="Georgia"/>
              </a:rPr>
              <a:t> </a:t>
            </a:r>
            <a:r>
              <a:rPr sz="2500" spc="-25" dirty="0">
                <a:latin typeface="Georgia"/>
                <a:cs typeface="Georgia"/>
              </a:rPr>
              <a:t>effect.</a:t>
            </a:r>
            <a:endParaRPr sz="25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565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981200" y="1371600"/>
            <a:ext cx="3657600" cy="449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38800" y="400051"/>
            <a:ext cx="6361115" cy="6087428"/>
          </a:xfrm>
          <a:custGeom>
            <a:avLst/>
            <a:gdLst/>
            <a:ahLst/>
            <a:cxnLst/>
            <a:rect l="l" t="t" r="r" b="b"/>
            <a:pathLst>
              <a:path w="4419600" h="5425440">
                <a:moveTo>
                  <a:pt x="4419600" y="0"/>
                </a:moveTo>
                <a:lnTo>
                  <a:pt x="0" y="0"/>
                </a:lnTo>
                <a:lnTo>
                  <a:pt x="0" y="5425440"/>
                </a:lnTo>
                <a:lnTo>
                  <a:pt x="4419600" y="5425440"/>
                </a:lnTo>
                <a:lnTo>
                  <a:pt x="4419600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870576" y="775462"/>
            <a:ext cx="4111625" cy="556819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224154">
              <a:spcBef>
                <a:spcPts val="100"/>
              </a:spcBef>
            </a:pPr>
            <a:r>
              <a:rPr sz="2400" spc="-15" dirty="0">
                <a:latin typeface="Georgia"/>
                <a:cs typeface="Georgia"/>
              </a:rPr>
              <a:t>The </a:t>
            </a:r>
            <a:r>
              <a:rPr sz="2400" spc="-35" dirty="0">
                <a:latin typeface="Georgia"/>
                <a:cs typeface="Georgia"/>
              </a:rPr>
              <a:t>demand </a:t>
            </a:r>
            <a:r>
              <a:rPr sz="2400" spc="-25" dirty="0">
                <a:latin typeface="Georgia"/>
                <a:cs typeface="Georgia"/>
              </a:rPr>
              <a:t>curve </a:t>
            </a:r>
            <a:r>
              <a:rPr sz="2400" spc="-50" dirty="0">
                <a:latin typeface="Georgia"/>
                <a:cs typeface="Georgia"/>
              </a:rPr>
              <a:t>is </a:t>
            </a:r>
            <a:r>
              <a:rPr sz="2400" spc="-40" dirty="0">
                <a:latin typeface="Georgia"/>
                <a:cs typeface="Georgia"/>
              </a:rPr>
              <a:t>more  </a:t>
            </a:r>
            <a:r>
              <a:rPr sz="2400" spc="-20" dirty="0">
                <a:latin typeface="Georgia"/>
                <a:cs typeface="Georgia"/>
              </a:rPr>
              <a:t>elastic </a:t>
            </a:r>
            <a:r>
              <a:rPr sz="2400" i="1" spc="20" dirty="0">
                <a:latin typeface="Times New Roman"/>
                <a:cs typeface="Times New Roman"/>
              </a:rPr>
              <a:t>above </a:t>
            </a:r>
            <a:r>
              <a:rPr sz="2400" i="1" spc="95" dirty="0">
                <a:latin typeface="Times New Roman"/>
                <a:cs typeface="Times New Roman"/>
              </a:rPr>
              <a:t>the </a:t>
            </a:r>
            <a:r>
              <a:rPr sz="2400" i="1" spc="110" dirty="0">
                <a:latin typeface="Times New Roman"/>
                <a:cs typeface="Times New Roman"/>
              </a:rPr>
              <a:t>kink</a:t>
            </a:r>
            <a:r>
              <a:rPr sz="2400" i="1" spc="-420" dirty="0">
                <a:latin typeface="Times New Roman"/>
                <a:cs typeface="Times New Roman"/>
              </a:rPr>
              <a:t> </a:t>
            </a:r>
            <a:r>
              <a:rPr sz="2400" i="1" spc="70" dirty="0">
                <a:latin typeface="Times New Roman"/>
                <a:cs typeface="Times New Roman"/>
              </a:rPr>
              <a:t>and </a:t>
            </a:r>
            <a:r>
              <a:rPr sz="2400" i="1" spc="30" dirty="0">
                <a:latin typeface="Times New Roman"/>
                <a:cs typeface="Times New Roman"/>
              </a:rPr>
              <a:t>less  </a:t>
            </a:r>
            <a:r>
              <a:rPr sz="2400" spc="-20" dirty="0">
                <a:latin typeface="Georgia"/>
                <a:cs typeface="Georgia"/>
              </a:rPr>
              <a:t>elastic </a:t>
            </a:r>
            <a:r>
              <a:rPr sz="2400" i="1" spc="20" dirty="0">
                <a:latin typeface="Times New Roman"/>
                <a:cs typeface="Times New Roman"/>
              </a:rPr>
              <a:t>below </a:t>
            </a:r>
            <a:r>
              <a:rPr sz="2400" i="1" spc="90" dirty="0">
                <a:latin typeface="Times New Roman"/>
                <a:cs typeface="Times New Roman"/>
              </a:rPr>
              <a:t>the</a:t>
            </a:r>
            <a:r>
              <a:rPr sz="2400" i="1" spc="-120" dirty="0">
                <a:latin typeface="Times New Roman"/>
                <a:cs typeface="Times New Roman"/>
              </a:rPr>
              <a:t> </a:t>
            </a:r>
            <a:r>
              <a:rPr sz="2400" i="1" spc="105" dirty="0">
                <a:latin typeface="Times New Roman"/>
                <a:cs typeface="Times New Roman"/>
              </a:rPr>
              <a:t>kink</a:t>
            </a:r>
            <a:r>
              <a:rPr sz="2400" b="1" i="1" spc="105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12700" marR="140970">
              <a:buFont typeface="Arial"/>
              <a:buChar char="•"/>
              <a:tabLst>
                <a:tab pos="189865" algn="l"/>
              </a:tabLst>
            </a:pPr>
            <a:r>
              <a:rPr sz="2400" spc="-80" dirty="0">
                <a:latin typeface="Georgia"/>
                <a:cs typeface="Georgia"/>
              </a:rPr>
              <a:t>If </a:t>
            </a:r>
            <a:r>
              <a:rPr sz="2400" spc="-5" dirty="0">
                <a:latin typeface="Georgia"/>
                <a:cs typeface="Georgia"/>
              </a:rPr>
              <a:t>the </a:t>
            </a:r>
            <a:r>
              <a:rPr sz="2400" spc="-30" dirty="0">
                <a:latin typeface="Georgia"/>
                <a:cs typeface="Georgia"/>
              </a:rPr>
              <a:t>firm </a:t>
            </a:r>
            <a:r>
              <a:rPr sz="2400" spc="-40" dirty="0">
                <a:latin typeface="Georgia"/>
                <a:cs typeface="Georgia"/>
              </a:rPr>
              <a:t>decreases </a:t>
            </a:r>
            <a:r>
              <a:rPr sz="2400" spc="-25" dirty="0">
                <a:latin typeface="Georgia"/>
                <a:cs typeface="Georgia"/>
              </a:rPr>
              <a:t>its </a:t>
            </a:r>
            <a:r>
              <a:rPr sz="2400" spc="-35" dirty="0">
                <a:latin typeface="Georgia"/>
                <a:cs typeface="Georgia"/>
              </a:rPr>
              <a:t>price  </a:t>
            </a:r>
            <a:r>
              <a:rPr sz="2400" spc="-45" dirty="0">
                <a:latin typeface="Georgia"/>
                <a:cs typeface="Georgia"/>
              </a:rPr>
              <a:t>from </a:t>
            </a:r>
            <a:r>
              <a:rPr sz="2400" spc="-160" dirty="0">
                <a:latin typeface="Georgia"/>
                <a:cs typeface="Georgia"/>
              </a:rPr>
              <a:t>Rs.10 </a:t>
            </a:r>
            <a:r>
              <a:rPr sz="2400" spc="-10" dirty="0">
                <a:latin typeface="Georgia"/>
                <a:cs typeface="Georgia"/>
              </a:rPr>
              <a:t>to </a:t>
            </a:r>
            <a:r>
              <a:rPr sz="2400" spc="-100" dirty="0">
                <a:latin typeface="Georgia"/>
                <a:cs typeface="Georgia"/>
              </a:rPr>
              <a:t>Rs.8, </a:t>
            </a:r>
            <a:r>
              <a:rPr sz="2400" spc="-5" dirty="0">
                <a:latin typeface="Georgia"/>
                <a:cs typeface="Georgia"/>
              </a:rPr>
              <a:t>the </a:t>
            </a:r>
            <a:r>
              <a:rPr sz="2400" spc="-35" dirty="0">
                <a:latin typeface="Georgia"/>
                <a:cs typeface="Georgia"/>
              </a:rPr>
              <a:t>price </a:t>
            </a:r>
            <a:r>
              <a:rPr sz="2400" spc="-50" dirty="0">
                <a:latin typeface="Georgia"/>
                <a:cs typeface="Georgia"/>
              </a:rPr>
              <a:t>is  </a:t>
            </a:r>
            <a:r>
              <a:rPr sz="2400" spc="-25" dirty="0">
                <a:latin typeface="Georgia"/>
                <a:cs typeface="Georgia"/>
              </a:rPr>
              <a:t>matched </a:t>
            </a:r>
            <a:r>
              <a:rPr sz="2400" spc="-40" dirty="0">
                <a:latin typeface="Georgia"/>
                <a:cs typeface="Georgia"/>
              </a:rPr>
              <a:t>by </a:t>
            </a:r>
            <a:r>
              <a:rPr sz="2400" spc="-5" dirty="0">
                <a:latin typeface="Georgia"/>
                <a:cs typeface="Georgia"/>
              </a:rPr>
              <a:t>the </a:t>
            </a:r>
            <a:r>
              <a:rPr sz="2400" spc="-15" dirty="0">
                <a:latin typeface="Georgia"/>
                <a:cs typeface="Georgia"/>
              </a:rPr>
              <a:t>other </a:t>
            </a:r>
            <a:r>
              <a:rPr sz="2400" spc="-40" dirty="0">
                <a:latin typeface="Georgia"/>
                <a:cs typeface="Georgia"/>
              </a:rPr>
              <a:t>firms  </a:t>
            </a:r>
            <a:r>
              <a:rPr sz="2400" spc="-20" dirty="0">
                <a:latin typeface="Georgia"/>
                <a:cs typeface="Georgia"/>
              </a:rPr>
              <a:t>hence </a:t>
            </a:r>
            <a:r>
              <a:rPr sz="2400" spc="-5" dirty="0">
                <a:latin typeface="Georgia"/>
                <a:cs typeface="Georgia"/>
              </a:rPr>
              <a:t>the </a:t>
            </a:r>
            <a:r>
              <a:rPr sz="2400" spc="-25" dirty="0">
                <a:latin typeface="Georgia"/>
                <a:cs typeface="Georgia"/>
              </a:rPr>
              <a:t>curve </a:t>
            </a:r>
            <a:r>
              <a:rPr sz="2400" spc="-35" dirty="0">
                <a:latin typeface="Georgia"/>
                <a:cs typeface="Georgia"/>
              </a:rPr>
              <a:t>slopes  </a:t>
            </a:r>
            <a:r>
              <a:rPr sz="2400" spc="-50" dirty="0">
                <a:latin typeface="Georgia"/>
                <a:cs typeface="Georgia"/>
              </a:rPr>
              <a:t>downward </a:t>
            </a:r>
            <a:r>
              <a:rPr sz="2400" spc="-45" dirty="0">
                <a:latin typeface="Georgia"/>
                <a:cs typeface="Georgia"/>
              </a:rPr>
              <a:t>from</a:t>
            </a:r>
            <a:r>
              <a:rPr sz="2400" spc="65" dirty="0">
                <a:latin typeface="Georgia"/>
                <a:cs typeface="Georgia"/>
              </a:rPr>
              <a:t> </a:t>
            </a:r>
            <a:r>
              <a:rPr sz="2400" spc="-80" dirty="0">
                <a:latin typeface="Georgia"/>
                <a:cs typeface="Georgia"/>
              </a:rPr>
              <a:t>K-G.</a:t>
            </a:r>
            <a:endParaRPr sz="2400" dirty="0">
              <a:latin typeface="Georgia"/>
              <a:cs typeface="Georgia"/>
            </a:endParaRPr>
          </a:p>
          <a:p>
            <a:pPr marL="12700" marR="5080">
              <a:spcBef>
                <a:spcPts val="5"/>
              </a:spcBef>
              <a:buFont typeface="Arial"/>
              <a:buChar char="•"/>
              <a:tabLst>
                <a:tab pos="120650" algn="l"/>
              </a:tabLst>
            </a:pPr>
            <a:r>
              <a:rPr sz="2400" spc="-80" dirty="0">
                <a:latin typeface="Georgia"/>
                <a:cs typeface="Georgia"/>
              </a:rPr>
              <a:t>If </a:t>
            </a:r>
            <a:r>
              <a:rPr sz="2400" spc="-5" dirty="0">
                <a:latin typeface="Georgia"/>
                <a:cs typeface="Georgia"/>
              </a:rPr>
              <a:t>the </a:t>
            </a:r>
            <a:r>
              <a:rPr sz="2400" spc="-30" dirty="0">
                <a:latin typeface="Georgia"/>
                <a:cs typeface="Georgia"/>
              </a:rPr>
              <a:t>firm </a:t>
            </a:r>
            <a:r>
              <a:rPr sz="2400" spc="-40" dirty="0">
                <a:latin typeface="Georgia"/>
                <a:cs typeface="Georgia"/>
              </a:rPr>
              <a:t>increases </a:t>
            </a:r>
            <a:r>
              <a:rPr sz="2400" spc="-25" dirty="0">
                <a:latin typeface="Georgia"/>
                <a:cs typeface="Georgia"/>
              </a:rPr>
              <a:t>its </a:t>
            </a:r>
            <a:r>
              <a:rPr sz="2400" spc="-35" dirty="0">
                <a:latin typeface="Georgia"/>
                <a:cs typeface="Georgia"/>
              </a:rPr>
              <a:t>price  </a:t>
            </a:r>
            <a:r>
              <a:rPr sz="2400" spc="-45" dirty="0">
                <a:latin typeface="Georgia"/>
                <a:cs typeface="Georgia"/>
              </a:rPr>
              <a:t>from </a:t>
            </a:r>
            <a:r>
              <a:rPr sz="2400" spc="-160" dirty="0">
                <a:latin typeface="Georgia"/>
                <a:cs typeface="Georgia"/>
              </a:rPr>
              <a:t>Rs.10 </a:t>
            </a:r>
            <a:r>
              <a:rPr sz="2400" spc="-10" dirty="0">
                <a:latin typeface="Georgia"/>
                <a:cs typeface="Georgia"/>
              </a:rPr>
              <a:t>to </a:t>
            </a:r>
            <a:r>
              <a:rPr sz="2400" spc="-135" dirty="0">
                <a:latin typeface="Georgia"/>
                <a:cs typeface="Georgia"/>
              </a:rPr>
              <a:t>Rs.12, </a:t>
            </a:r>
            <a:r>
              <a:rPr sz="2400" spc="-5" dirty="0">
                <a:latin typeface="Georgia"/>
                <a:cs typeface="Georgia"/>
              </a:rPr>
              <a:t>the </a:t>
            </a:r>
            <a:r>
              <a:rPr sz="2400" spc="-35" dirty="0">
                <a:latin typeface="Georgia"/>
                <a:cs typeface="Georgia"/>
              </a:rPr>
              <a:t>price </a:t>
            </a:r>
            <a:r>
              <a:rPr sz="2400" spc="-50" dirty="0">
                <a:latin typeface="Georgia"/>
                <a:cs typeface="Georgia"/>
              </a:rPr>
              <a:t>is  </a:t>
            </a:r>
            <a:r>
              <a:rPr sz="2400" spc="-5" dirty="0">
                <a:latin typeface="Georgia"/>
                <a:cs typeface="Georgia"/>
              </a:rPr>
              <a:t>not </a:t>
            </a:r>
            <a:r>
              <a:rPr sz="2400" spc="-25" dirty="0">
                <a:latin typeface="Georgia"/>
                <a:cs typeface="Georgia"/>
              </a:rPr>
              <a:t>matched </a:t>
            </a:r>
            <a:r>
              <a:rPr sz="2400" spc="-35" dirty="0">
                <a:latin typeface="Georgia"/>
                <a:cs typeface="Georgia"/>
              </a:rPr>
              <a:t>by </a:t>
            </a:r>
            <a:r>
              <a:rPr sz="2400" spc="-5" dirty="0">
                <a:latin typeface="Georgia"/>
                <a:cs typeface="Georgia"/>
              </a:rPr>
              <a:t>the </a:t>
            </a:r>
            <a:r>
              <a:rPr sz="2400" spc="-15" dirty="0">
                <a:latin typeface="Georgia"/>
                <a:cs typeface="Georgia"/>
              </a:rPr>
              <a:t>other</a:t>
            </a:r>
            <a:r>
              <a:rPr sz="2400" spc="-190" dirty="0">
                <a:latin typeface="Georgia"/>
                <a:cs typeface="Georgia"/>
              </a:rPr>
              <a:t> </a:t>
            </a:r>
            <a:r>
              <a:rPr sz="2400" spc="-40" dirty="0">
                <a:latin typeface="Georgia"/>
                <a:cs typeface="Georgia"/>
              </a:rPr>
              <a:t>firms  </a:t>
            </a:r>
            <a:r>
              <a:rPr sz="2400" spc="-20" dirty="0">
                <a:latin typeface="Georgia"/>
                <a:cs typeface="Georgia"/>
              </a:rPr>
              <a:t>hence </a:t>
            </a:r>
            <a:r>
              <a:rPr sz="2400" spc="-5" dirty="0">
                <a:latin typeface="Georgia"/>
                <a:cs typeface="Georgia"/>
              </a:rPr>
              <a:t>the </a:t>
            </a:r>
            <a:r>
              <a:rPr sz="2400" spc="-25" dirty="0">
                <a:latin typeface="Georgia"/>
                <a:cs typeface="Georgia"/>
              </a:rPr>
              <a:t>curve </a:t>
            </a:r>
            <a:r>
              <a:rPr sz="2400" spc="-30" dirty="0">
                <a:latin typeface="Georgia"/>
                <a:cs typeface="Georgia"/>
              </a:rPr>
              <a:t>slopes </a:t>
            </a:r>
            <a:r>
              <a:rPr sz="2400" spc="-50" dirty="0">
                <a:latin typeface="Georgia"/>
                <a:cs typeface="Georgia"/>
              </a:rPr>
              <a:t>upward  </a:t>
            </a:r>
            <a:r>
              <a:rPr sz="2400" spc="-45" dirty="0">
                <a:latin typeface="Georgia"/>
                <a:cs typeface="Georgia"/>
              </a:rPr>
              <a:t>from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170" dirty="0">
                <a:latin typeface="Georgia"/>
                <a:cs typeface="Georgia"/>
              </a:rPr>
              <a:t>K-F.</a:t>
            </a:r>
            <a:endParaRPr sz="2400" dirty="0">
              <a:latin typeface="Georgia"/>
              <a:cs typeface="Georgia"/>
            </a:endParaRPr>
          </a:p>
          <a:p>
            <a:pPr marL="120014" indent="-107950">
              <a:buFont typeface="Arial"/>
              <a:buChar char="•"/>
              <a:tabLst>
                <a:tab pos="120650" algn="l"/>
              </a:tabLst>
            </a:pPr>
            <a:r>
              <a:rPr sz="2400" spc="-40" dirty="0">
                <a:latin typeface="Georgia"/>
                <a:cs typeface="Georgia"/>
              </a:rPr>
              <a:t>Kink </a:t>
            </a:r>
            <a:r>
              <a:rPr sz="2400" spc="-50" dirty="0">
                <a:latin typeface="Georgia"/>
                <a:cs typeface="Georgia"/>
              </a:rPr>
              <a:t>is </a:t>
            </a:r>
            <a:r>
              <a:rPr sz="2400" spc="-20" dirty="0">
                <a:latin typeface="Georgia"/>
                <a:cs typeface="Georgia"/>
              </a:rPr>
              <a:t>at </a:t>
            </a:r>
            <a:r>
              <a:rPr sz="2400" spc="-15" dirty="0">
                <a:latin typeface="Georgia"/>
                <a:cs typeface="Georgia"/>
              </a:rPr>
              <a:t>point</a:t>
            </a:r>
            <a:r>
              <a:rPr sz="2400" spc="-105" dirty="0">
                <a:latin typeface="Georgia"/>
                <a:cs typeface="Georgia"/>
              </a:rPr>
              <a:t> </a:t>
            </a:r>
            <a:r>
              <a:rPr sz="2400" spc="-65" dirty="0">
                <a:latin typeface="Georgia"/>
                <a:cs typeface="Georgia"/>
              </a:rPr>
              <a:t>K.</a:t>
            </a:r>
            <a:endParaRPr sz="24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970345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161790" y="542290"/>
            <a:ext cx="4022725" cy="7112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b="1" spc="-15" dirty="0">
                <a:latin typeface="Carlito"/>
                <a:cs typeface="Carlito"/>
              </a:rPr>
              <a:t>Cartel</a:t>
            </a:r>
            <a:r>
              <a:rPr sz="4500" b="1" spc="-50" dirty="0">
                <a:latin typeface="Carlito"/>
                <a:cs typeface="Carlito"/>
              </a:rPr>
              <a:t> </a:t>
            </a:r>
            <a:r>
              <a:rPr sz="4500" b="1" spc="-15" dirty="0">
                <a:latin typeface="Carlito"/>
                <a:cs typeface="Carlito"/>
              </a:rPr>
              <a:t>Formation</a:t>
            </a:r>
            <a:endParaRPr sz="4500">
              <a:latin typeface="Carlito"/>
              <a:cs typeface="Carli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667000" y="1295400"/>
            <a:ext cx="7010400" cy="3352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828800" y="4671060"/>
            <a:ext cx="4114800" cy="1958339"/>
          </a:xfrm>
          <a:prstGeom prst="rect">
            <a:avLst/>
          </a:prstGeom>
          <a:noFill/>
        </p:spPr>
        <p:txBody>
          <a:bodyPr vert="horz" wrap="square" lIns="0" tIns="31115" rIns="0" bIns="0" rtlCol="0">
            <a:spAutoFit/>
          </a:bodyPr>
          <a:lstStyle/>
          <a:p>
            <a:pPr marL="90805" marR="1649095">
              <a:spcBef>
                <a:spcPts val="245"/>
              </a:spcBef>
            </a:pPr>
            <a:r>
              <a:rPr spc="-25" dirty="0">
                <a:latin typeface="Georgia"/>
                <a:cs typeface="Georgia"/>
              </a:rPr>
              <a:t>MCa </a:t>
            </a:r>
            <a:r>
              <a:rPr spc="-165" dirty="0">
                <a:latin typeface="Georgia"/>
                <a:cs typeface="Georgia"/>
              </a:rPr>
              <a:t>= </a:t>
            </a:r>
            <a:r>
              <a:rPr spc="-95" dirty="0">
                <a:latin typeface="Georgia"/>
                <a:cs typeface="Georgia"/>
              </a:rPr>
              <a:t>A’s </a:t>
            </a:r>
            <a:r>
              <a:rPr spc="-35" dirty="0">
                <a:latin typeface="Georgia"/>
                <a:cs typeface="Georgia"/>
              </a:rPr>
              <a:t>marginal </a:t>
            </a:r>
            <a:r>
              <a:rPr spc="-15" dirty="0">
                <a:latin typeface="Georgia"/>
                <a:cs typeface="Georgia"/>
              </a:rPr>
              <a:t>cost  MCb </a:t>
            </a:r>
            <a:r>
              <a:rPr spc="-165" dirty="0">
                <a:latin typeface="Georgia"/>
                <a:cs typeface="Georgia"/>
              </a:rPr>
              <a:t>= </a:t>
            </a:r>
            <a:r>
              <a:rPr spc="-90" dirty="0">
                <a:latin typeface="Georgia"/>
                <a:cs typeface="Georgia"/>
              </a:rPr>
              <a:t>B’s </a:t>
            </a:r>
            <a:r>
              <a:rPr spc="-35" dirty="0">
                <a:latin typeface="Georgia"/>
                <a:cs typeface="Georgia"/>
              </a:rPr>
              <a:t>marginal</a:t>
            </a:r>
            <a:r>
              <a:rPr spc="-140" dirty="0">
                <a:latin typeface="Georgia"/>
                <a:cs typeface="Georgia"/>
              </a:rPr>
              <a:t> </a:t>
            </a:r>
            <a:r>
              <a:rPr spc="-15" dirty="0">
                <a:latin typeface="Georgia"/>
                <a:cs typeface="Georgia"/>
              </a:rPr>
              <a:t>cost</a:t>
            </a:r>
            <a:endParaRPr dirty="0">
              <a:latin typeface="Georgia"/>
              <a:cs typeface="Georgia"/>
            </a:endParaRPr>
          </a:p>
          <a:p>
            <a:pPr marL="90805" marR="648335">
              <a:spcBef>
                <a:spcPts val="5"/>
              </a:spcBef>
            </a:pPr>
            <a:r>
              <a:rPr spc="-55" dirty="0">
                <a:latin typeface="Georgia"/>
                <a:cs typeface="Georgia"/>
              </a:rPr>
              <a:t>In </a:t>
            </a:r>
            <a:r>
              <a:rPr spc="-20" dirty="0">
                <a:latin typeface="Georgia"/>
                <a:cs typeface="Georgia"/>
              </a:rPr>
              <a:t>cartel,ΣMC </a:t>
            </a:r>
            <a:r>
              <a:rPr spc="-165" dirty="0">
                <a:latin typeface="Georgia"/>
                <a:cs typeface="Georgia"/>
              </a:rPr>
              <a:t>= </a:t>
            </a:r>
            <a:r>
              <a:rPr spc="-25" dirty="0">
                <a:latin typeface="Georgia"/>
                <a:cs typeface="Georgia"/>
              </a:rPr>
              <a:t>industry </a:t>
            </a:r>
            <a:r>
              <a:rPr spc="-35" dirty="0">
                <a:latin typeface="Georgia"/>
                <a:cs typeface="Georgia"/>
              </a:rPr>
              <a:t>marginal  cost;</a:t>
            </a:r>
            <a:endParaRPr dirty="0">
              <a:latin typeface="Georgia"/>
              <a:cs typeface="Georgia"/>
            </a:endParaRPr>
          </a:p>
          <a:p>
            <a:pPr marL="90805" marR="507365"/>
            <a:r>
              <a:rPr spc="105" dirty="0">
                <a:latin typeface="Georgia"/>
                <a:cs typeface="Georgia"/>
              </a:rPr>
              <a:t>OQ </a:t>
            </a:r>
            <a:r>
              <a:rPr spc="-40" dirty="0">
                <a:latin typeface="Georgia"/>
                <a:cs typeface="Georgia"/>
              </a:rPr>
              <a:t>is </a:t>
            </a:r>
            <a:r>
              <a:rPr dirty="0">
                <a:latin typeface="Georgia"/>
                <a:cs typeface="Georgia"/>
              </a:rPr>
              <a:t>the </a:t>
            </a:r>
            <a:r>
              <a:rPr spc="-15" dirty="0">
                <a:latin typeface="Georgia"/>
                <a:cs typeface="Georgia"/>
              </a:rPr>
              <a:t>profit </a:t>
            </a:r>
            <a:r>
              <a:rPr spc="-20" dirty="0">
                <a:latin typeface="Georgia"/>
                <a:cs typeface="Georgia"/>
              </a:rPr>
              <a:t>maximizing</a:t>
            </a:r>
            <a:r>
              <a:rPr spc="-229" dirty="0">
                <a:latin typeface="Georgia"/>
                <a:cs typeface="Georgia"/>
              </a:rPr>
              <a:t> </a:t>
            </a:r>
            <a:r>
              <a:rPr spc="-5" dirty="0">
                <a:latin typeface="Georgia"/>
                <a:cs typeface="Georgia"/>
              </a:rPr>
              <a:t>output  </a:t>
            </a:r>
            <a:r>
              <a:rPr spc="-20" dirty="0">
                <a:latin typeface="Georgia"/>
                <a:cs typeface="Georgia"/>
              </a:rPr>
              <a:t>because </a:t>
            </a:r>
            <a:r>
              <a:rPr spc="-15" dirty="0">
                <a:latin typeface="Georgia"/>
                <a:cs typeface="Georgia"/>
              </a:rPr>
              <a:t>at this </a:t>
            </a:r>
            <a:r>
              <a:rPr spc="-5" dirty="0">
                <a:latin typeface="Georgia"/>
                <a:cs typeface="Georgia"/>
              </a:rPr>
              <a:t>output </a:t>
            </a:r>
            <a:r>
              <a:rPr spc="-25" dirty="0">
                <a:latin typeface="Georgia"/>
                <a:cs typeface="Georgia"/>
              </a:rPr>
              <a:t>level  </a:t>
            </a:r>
            <a:r>
              <a:rPr spc="-55" dirty="0">
                <a:latin typeface="Georgia"/>
                <a:cs typeface="Georgia"/>
              </a:rPr>
              <a:t>MR=ΣMC.</a:t>
            </a:r>
            <a:endParaRPr dirty="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96000" y="4671060"/>
            <a:ext cx="4419600" cy="1416413"/>
          </a:xfrm>
          <a:prstGeom prst="rect">
            <a:avLst/>
          </a:prstGeom>
          <a:noFill/>
        </p:spPr>
        <p:txBody>
          <a:bodyPr vert="horz" wrap="square" lIns="0" tIns="31115" rIns="0" bIns="0" rtlCol="0">
            <a:spAutoFit/>
          </a:bodyPr>
          <a:lstStyle/>
          <a:p>
            <a:pPr marL="92075" marR="532130">
              <a:spcBef>
                <a:spcPts val="245"/>
              </a:spcBef>
            </a:pPr>
            <a:r>
              <a:rPr spc="25" dirty="0">
                <a:latin typeface="Georgia"/>
                <a:cs typeface="Georgia"/>
              </a:rPr>
              <a:t>OP </a:t>
            </a:r>
            <a:r>
              <a:rPr spc="-165" dirty="0">
                <a:latin typeface="Georgia"/>
                <a:cs typeface="Georgia"/>
              </a:rPr>
              <a:t>= </a:t>
            </a:r>
            <a:r>
              <a:rPr spc="-30" dirty="0">
                <a:latin typeface="Georgia"/>
                <a:cs typeface="Georgia"/>
              </a:rPr>
              <a:t>price </a:t>
            </a:r>
            <a:r>
              <a:rPr spc="-15" dirty="0">
                <a:latin typeface="Georgia"/>
                <a:cs typeface="Georgia"/>
              </a:rPr>
              <a:t>at </a:t>
            </a:r>
            <a:r>
              <a:rPr spc="-10" dirty="0">
                <a:latin typeface="Georgia"/>
                <a:cs typeface="Georgia"/>
              </a:rPr>
              <a:t>which </a:t>
            </a:r>
            <a:r>
              <a:rPr dirty="0">
                <a:latin typeface="Georgia"/>
                <a:cs typeface="Georgia"/>
              </a:rPr>
              <a:t>both </a:t>
            </a:r>
            <a:r>
              <a:rPr spc="-30" dirty="0">
                <a:latin typeface="Georgia"/>
                <a:cs typeface="Georgia"/>
              </a:rPr>
              <a:t>firms </a:t>
            </a:r>
            <a:r>
              <a:rPr spc="-20" dirty="0">
                <a:latin typeface="Georgia"/>
                <a:cs typeface="Georgia"/>
              </a:rPr>
              <a:t>can</a:t>
            </a:r>
            <a:r>
              <a:rPr spc="-165" dirty="0">
                <a:latin typeface="Georgia"/>
                <a:cs typeface="Georgia"/>
              </a:rPr>
              <a:t> </a:t>
            </a:r>
            <a:r>
              <a:rPr spc="-20" dirty="0">
                <a:latin typeface="Georgia"/>
                <a:cs typeface="Georgia"/>
              </a:rPr>
              <a:t>sell  </a:t>
            </a:r>
            <a:r>
              <a:rPr spc="-15" dirty="0">
                <a:latin typeface="Georgia"/>
                <a:cs typeface="Georgia"/>
              </a:rPr>
              <a:t>their</a:t>
            </a:r>
            <a:r>
              <a:rPr spc="-100" dirty="0">
                <a:latin typeface="Georgia"/>
                <a:cs typeface="Georgia"/>
              </a:rPr>
              <a:t> </a:t>
            </a:r>
            <a:r>
              <a:rPr spc="-10" dirty="0">
                <a:latin typeface="Georgia"/>
                <a:cs typeface="Georgia"/>
              </a:rPr>
              <a:t>output.</a:t>
            </a:r>
            <a:endParaRPr dirty="0">
              <a:latin typeface="Georgia"/>
              <a:cs typeface="Georgia"/>
            </a:endParaRPr>
          </a:p>
          <a:p>
            <a:pPr marL="92075" marR="505459">
              <a:spcBef>
                <a:spcPts val="5"/>
              </a:spcBef>
            </a:pPr>
            <a:r>
              <a:rPr spc="5" dirty="0">
                <a:latin typeface="Georgia"/>
                <a:cs typeface="Georgia"/>
              </a:rPr>
              <a:t>At </a:t>
            </a:r>
            <a:r>
              <a:rPr spc="-80" dirty="0">
                <a:latin typeface="Georgia"/>
                <a:cs typeface="Georgia"/>
              </a:rPr>
              <a:t>MC=MR; </a:t>
            </a:r>
            <a:r>
              <a:rPr dirty="0">
                <a:latin typeface="Georgia"/>
                <a:cs typeface="Georgia"/>
              </a:rPr>
              <a:t>OQ1 </a:t>
            </a:r>
            <a:r>
              <a:rPr spc="-165" dirty="0">
                <a:latin typeface="Georgia"/>
                <a:cs typeface="Georgia"/>
              </a:rPr>
              <a:t>= </a:t>
            </a:r>
            <a:r>
              <a:rPr spc="-5" dirty="0">
                <a:latin typeface="Georgia"/>
                <a:cs typeface="Georgia"/>
              </a:rPr>
              <a:t>output </a:t>
            </a:r>
            <a:r>
              <a:rPr spc="-15" dirty="0">
                <a:latin typeface="Georgia"/>
                <a:cs typeface="Georgia"/>
              </a:rPr>
              <a:t>of A, </a:t>
            </a:r>
            <a:r>
              <a:rPr spc="25" dirty="0">
                <a:latin typeface="Georgia"/>
                <a:cs typeface="Georgia"/>
              </a:rPr>
              <a:t>OQ2 </a:t>
            </a:r>
            <a:r>
              <a:rPr spc="-165" dirty="0">
                <a:latin typeface="Georgia"/>
                <a:cs typeface="Georgia"/>
              </a:rPr>
              <a:t>=  </a:t>
            </a:r>
            <a:r>
              <a:rPr spc="-5" dirty="0">
                <a:latin typeface="Georgia"/>
                <a:cs typeface="Georgia"/>
              </a:rPr>
              <a:t>output </a:t>
            </a:r>
            <a:r>
              <a:rPr spc="-15" dirty="0">
                <a:latin typeface="Georgia"/>
                <a:cs typeface="Georgia"/>
              </a:rPr>
              <a:t>of </a:t>
            </a:r>
            <a:r>
              <a:rPr spc="-25" dirty="0">
                <a:latin typeface="Georgia"/>
                <a:cs typeface="Georgia"/>
              </a:rPr>
              <a:t>firm</a:t>
            </a:r>
            <a:r>
              <a:rPr dirty="0">
                <a:latin typeface="Georgia"/>
                <a:cs typeface="Georgia"/>
              </a:rPr>
              <a:t> </a:t>
            </a:r>
            <a:r>
              <a:rPr spc="-85" dirty="0">
                <a:latin typeface="Georgia"/>
                <a:cs typeface="Georgia"/>
              </a:rPr>
              <a:t>B.</a:t>
            </a:r>
            <a:endParaRPr dirty="0">
              <a:latin typeface="Georgia"/>
              <a:cs typeface="Georgia"/>
            </a:endParaRPr>
          </a:p>
          <a:p>
            <a:pPr marL="92075"/>
            <a:r>
              <a:rPr spc="5" dirty="0">
                <a:latin typeface="Georgia"/>
                <a:cs typeface="Georgia"/>
              </a:rPr>
              <a:t>OQ=OQ1 </a:t>
            </a:r>
            <a:r>
              <a:rPr spc="-165" dirty="0">
                <a:latin typeface="Georgia"/>
                <a:cs typeface="Georgia"/>
              </a:rPr>
              <a:t>+ </a:t>
            </a:r>
            <a:r>
              <a:rPr spc="-10" dirty="0">
                <a:latin typeface="Georgia"/>
                <a:cs typeface="Georgia"/>
              </a:rPr>
              <a:t>OQ2; </a:t>
            </a:r>
            <a:r>
              <a:rPr dirty="0">
                <a:latin typeface="Georgia"/>
                <a:cs typeface="Georgia"/>
              </a:rPr>
              <a:t>OQ1 </a:t>
            </a:r>
            <a:r>
              <a:rPr spc="-165" dirty="0">
                <a:latin typeface="Georgia"/>
                <a:cs typeface="Georgia"/>
              </a:rPr>
              <a:t>&gt;</a:t>
            </a:r>
            <a:r>
              <a:rPr spc="-65" dirty="0">
                <a:latin typeface="Georgia"/>
                <a:cs typeface="Georgia"/>
              </a:rPr>
              <a:t> </a:t>
            </a:r>
            <a:r>
              <a:rPr spc="10" dirty="0">
                <a:latin typeface="Georgia"/>
                <a:cs typeface="Georgia"/>
              </a:rPr>
              <a:t>OQ2.</a:t>
            </a:r>
            <a:endParaRPr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238048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177029" y="542290"/>
            <a:ext cx="3839210" cy="7112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dirty="0"/>
              <a:t>Price</a:t>
            </a:r>
            <a:r>
              <a:rPr sz="4500" spc="-75" dirty="0"/>
              <a:t> </a:t>
            </a:r>
            <a:r>
              <a:rPr sz="4500" spc="-10" dirty="0"/>
              <a:t>Leadership</a:t>
            </a:r>
            <a:endParaRPr sz="4500"/>
          </a:p>
        </p:txBody>
      </p:sp>
      <p:sp>
        <p:nvSpPr>
          <p:cNvPr id="9" name="object 9"/>
          <p:cNvSpPr txBox="1">
            <a:spLocks noGrp="1"/>
          </p:cNvSpPr>
          <p:nvPr>
            <p:ph idx="1"/>
          </p:nvPr>
        </p:nvSpPr>
        <p:spPr>
          <a:xfrm>
            <a:off x="0" y="1253490"/>
            <a:ext cx="12277725" cy="44294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5775" marR="665480" indent="-274320">
              <a:lnSpc>
                <a:spcPct val="100000"/>
              </a:lnSpc>
              <a:spcBef>
                <a:spcPts val="100"/>
              </a:spcBef>
              <a:buSzPct val="93750"/>
              <a:buFont typeface="Arial"/>
              <a:buChar char=""/>
              <a:tabLst>
                <a:tab pos="486409" algn="l"/>
              </a:tabLst>
            </a:pPr>
            <a:r>
              <a:rPr spc="-15" dirty="0"/>
              <a:t>The </a:t>
            </a:r>
            <a:r>
              <a:rPr spc="-20" dirty="0"/>
              <a:t>setting of </a:t>
            </a:r>
            <a:r>
              <a:rPr spc="-40" dirty="0"/>
              <a:t>prices </a:t>
            </a:r>
            <a:r>
              <a:rPr spc="-25" dirty="0"/>
              <a:t>in </a:t>
            </a:r>
            <a:r>
              <a:rPr spc="-60" dirty="0"/>
              <a:t>a </a:t>
            </a:r>
            <a:r>
              <a:rPr spc="-40" dirty="0"/>
              <a:t>market </a:t>
            </a:r>
            <a:r>
              <a:rPr spc="-35" dirty="0"/>
              <a:t>by </a:t>
            </a:r>
            <a:r>
              <a:rPr spc="-60" dirty="0"/>
              <a:t>a </a:t>
            </a:r>
            <a:r>
              <a:rPr spc="-25" dirty="0"/>
              <a:t>dominant </a:t>
            </a:r>
            <a:r>
              <a:rPr spc="-110" dirty="0"/>
              <a:t>company,  </a:t>
            </a:r>
            <a:r>
              <a:rPr spc="-15" dirty="0"/>
              <a:t>which </a:t>
            </a:r>
            <a:r>
              <a:rPr spc="-50" dirty="0"/>
              <a:t>is </a:t>
            </a:r>
            <a:r>
              <a:rPr spc="-30" dirty="0"/>
              <a:t>followed </a:t>
            </a:r>
            <a:r>
              <a:rPr spc="-35" dirty="0"/>
              <a:t>by </a:t>
            </a:r>
            <a:r>
              <a:rPr spc="-20" dirty="0"/>
              <a:t>others </a:t>
            </a:r>
            <a:r>
              <a:rPr spc="-25" dirty="0"/>
              <a:t>in </a:t>
            </a:r>
            <a:r>
              <a:rPr spc="-5" dirty="0"/>
              <a:t>the </a:t>
            </a:r>
            <a:r>
              <a:rPr spc="-45" dirty="0"/>
              <a:t>same</a:t>
            </a:r>
            <a:r>
              <a:rPr spc="-150" dirty="0"/>
              <a:t> </a:t>
            </a:r>
            <a:r>
              <a:rPr spc="-40" dirty="0"/>
              <a:t>market.</a:t>
            </a:r>
          </a:p>
          <a:p>
            <a:pPr marL="199390">
              <a:lnSpc>
                <a:spcPct val="100000"/>
              </a:lnSpc>
              <a:spcBef>
                <a:spcPts val="40"/>
              </a:spcBef>
              <a:buFont typeface="Arial"/>
              <a:buChar char=""/>
            </a:pPr>
            <a:endParaRPr sz="2850" dirty="0"/>
          </a:p>
          <a:p>
            <a:pPr marL="4179570" lvl="1" indent="-81280">
              <a:lnSpc>
                <a:spcPct val="100000"/>
              </a:lnSpc>
              <a:buSzPct val="94444"/>
              <a:buFont typeface="Arial"/>
              <a:buChar char="•"/>
              <a:tabLst>
                <a:tab pos="4180204" algn="l"/>
              </a:tabLst>
            </a:pPr>
            <a:r>
              <a:rPr sz="1800" spc="-15" dirty="0">
                <a:latin typeface="Georgia"/>
                <a:cs typeface="Georgia"/>
              </a:rPr>
              <a:t>The </a:t>
            </a:r>
            <a:r>
              <a:rPr sz="1800" spc="-25" dirty="0">
                <a:latin typeface="Georgia"/>
                <a:cs typeface="Georgia"/>
              </a:rPr>
              <a:t>leader firm </a:t>
            </a:r>
            <a:r>
              <a:rPr sz="1800" spc="-15" dirty="0">
                <a:latin typeface="Georgia"/>
                <a:cs typeface="Georgia"/>
              </a:rPr>
              <a:t>will set </a:t>
            </a:r>
            <a:r>
              <a:rPr sz="1800" dirty="0">
                <a:latin typeface="Georgia"/>
                <a:cs typeface="Georgia"/>
              </a:rPr>
              <a:t>the </a:t>
            </a:r>
            <a:r>
              <a:rPr sz="1800" spc="-30" dirty="0">
                <a:latin typeface="Georgia"/>
                <a:cs typeface="Georgia"/>
              </a:rPr>
              <a:t>price</a:t>
            </a:r>
            <a:r>
              <a:rPr sz="1800" spc="-229" dirty="0">
                <a:latin typeface="Georgia"/>
                <a:cs typeface="Georgia"/>
              </a:rPr>
              <a:t> </a:t>
            </a:r>
            <a:r>
              <a:rPr sz="1800" spc="-25" dirty="0">
                <a:latin typeface="Georgia"/>
                <a:cs typeface="Georgia"/>
              </a:rPr>
              <a:t>based</a:t>
            </a:r>
            <a:endParaRPr sz="1800" dirty="0">
              <a:latin typeface="Georgia"/>
              <a:cs typeface="Georgia"/>
            </a:endParaRPr>
          </a:p>
          <a:p>
            <a:pPr marL="4150360">
              <a:lnSpc>
                <a:spcPct val="100000"/>
              </a:lnSpc>
            </a:pPr>
            <a:r>
              <a:rPr sz="1800" spc="-10" dirty="0"/>
              <a:t>on </a:t>
            </a:r>
            <a:r>
              <a:rPr sz="1800" spc="-15" dirty="0"/>
              <a:t>this </a:t>
            </a:r>
            <a:r>
              <a:rPr sz="1800" spc="-20" dirty="0"/>
              <a:t>equilibrium </a:t>
            </a:r>
            <a:r>
              <a:rPr sz="1800" spc="-40" dirty="0"/>
              <a:t>(SMCs </a:t>
            </a:r>
            <a:r>
              <a:rPr sz="1800" spc="-165" dirty="0"/>
              <a:t>= </a:t>
            </a:r>
            <a:r>
              <a:rPr sz="1800" spc="-55" dirty="0"/>
              <a:t>MRd) </a:t>
            </a:r>
            <a:r>
              <a:rPr sz="1800" spc="-15" dirty="0"/>
              <a:t>at point</a:t>
            </a:r>
            <a:r>
              <a:rPr sz="1800" spc="-215" dirty="0"/>
              <a:t> </a:t>
            </a:r>
            <a:r>
              <a:rPr sz="1800" spc="-80" dirty="0"/>
              <a:t>E.</a:t>
            </a:r>
            <a:endParaRPr sz="1800" dirty="0"/>
          </a:p>
          <a:p>
            <a:pPr marL="199390">
              <a:lnSpc>
                <a:spcPct val="100000"/>
              </a:lnSpc>
            </a:pPr>
            <a:endParaRPr sz="1900" dirty="0"/>
          </a:p>
          <a:p>
            <a:pPr marL="4150360" marR="681355" lvl="1" indent="-52069">
              <a:lnSpc>
                <a:spcPct val="100000"/>
              </a:lnSpc>
              <a:buSzPct val="94444"/>
              <a:buFont typeface="Arial"/>
              <a:buChar char="•"/>
              <a:tabLst>
                <a:tab pos="4180204" algn="l"/>
              </a:tabLst>
            </a:pPr>
            <a:r>
              <a:rPr sz="1800" spc="-15" dirty="0">
                <a:latin typeface="Georgia"/>
                <a:cs typeface="Georgia"/>
              </a:rPr>
              <a:t>The </a:t>
            </a:r>
            <a:r>
              <a:rPr sz="1800" spc="-30" dirty="0">
                <a:latin typeface="Georgia"/>
                <a:cs typeface="Georgia"/>
              </a:rPr>
              <a:t>price </a:t>
            </a:r>
            <a:r>
              <a:rPr sz="1800" spc="-40" dirty="0">
                <a:latin typeface="Georgia"/>
                <a:cs typeface="Georgia"/>
              </a:rPr>
              <a:t>is </a:t>
            </a:r>
            <a:r>
              <a:rPr sz="1800" spc="-70" dirty="0">
                <a:latin typeface="Georgia"/>
                <a:cs typeface="Georgia"/>
              </a:rPr>
              <a:t>Rs.6 </a:t>
            </a:r>
            <a:r>
              <a:rPr sz="1800" spc="-15" dirty="0">
                <a:latin typeface="Georgia"/>
                <a:cs typeface="Georgia"/>
              </a:rPr>
              <a:t>at </a:t>
            </a:r>
            <a:r>
              <a:rPr sz="1800" spc="-10" dirty="0">
                <a:latin typeface="Georgia"/>
                <a:cs typeface="Georgia"/>
              </a:rPr>
              <a:t>which </a:t>
            </a:r>
            <a:r>
              <a:rPr sz="1800" dirty="0">
                <a:latin typeface="Georgia"/>
                <a:cs typeface="Georgia"/>
              </a:rPr>
              <a:t>the </a:t>
            </a:r>
            <a:r>
              <a:rPr sz="1800" spc="-25" dirty="0">
                <a:latin typeface="Georgia"/>
                <a:cs typeface="Georgia"/>
              </a:rPr>
              <a:t>leader  and </a:t>
            </a:r>
            <a:r>
              <a:rPr sz="1800" dirty="0">
                <a:latin typeface="Georgia"/>
                <a:cs typeface="Georgia"/>
              </a:rPr>
              <a:t>the </a:t>
            </a:r>
            <a:r>
              <a:rPr sz="1800" spc="-30" dirty="0">
                <a:latin typeface="Georgia"/>
                <a:cs typeface="Georgia"/>
              </a:rPr>
              <a:t>followers </a:t>
            </a:r>
            <a:r>
              <a:rPr sz="1800" spc="-15" dirty="0">
                <a:latin typeface="Georgia"/>
                <a:cs typeface="Georgia"/>
              </a:rPr>
              <a:t>will </a:t>
            </a:r>
            <a:r>
              <a:rPr sz="1800" spc="-20" dirty="0">
                <a:latin typeface="Georgia"/>
                <a:cs typeface="Georgia"/>
              </a:rPr>
              <a:t>sell </a:t>
            </a:r>
            <a:r>
              <a:rPr sz="1800" spc="-15" dirty="0">
                <a:latin typeface="Georgia"/>
                <a:cs typeface="Georgia"/>
              </a:rPr>
              <a:t>their</a:t>
            </a:r>
            <a:r>
              <a:rPr sz="1800" spc="-204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output.</a:t>
            </a:r>
            <a:endParaRPr sz="1800" dirty="0">
              <a:latin typeface="Georgia"/>
              <a:cs typeface="Georgia"/>
            </a:endParaRPr>
          </a:p>
          <a:p>
            <a:pPr marL="199390" lvl="1"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1900" dirty="0"/>
          </a:p>
          <a:p>
            <a:pPr marL="4098925" marR="391160" lvl="1">
              <a:lnSpc>
                <a:spcPct val="100000"/>
              </a:lnSpc>
              <a:buSzPct val="94444"/>
              <a:buFont typeface="Arial"/>
              <a:buChar char="•"/>
              <a:tabLst>
                <a:tab pos="4180204" algn="l"/>
              </a:tabLst>
            </a:pPr>
            <a:r>
              <a:rPr sz="1800" spc="-15" dirty="0">
                <a:latin typeface="Georgia"/>
                <a:cs typeface="Georgia"/>
              </a:rPr>
              <a:t>The </a:t>
            </a:r>
            <a:r>
              <a:rPr sz="1800" spc="-30" dirty="0">
                <a:latin typeface="Georgia"/>
                <a:cs typeface="Georgia"/>
              </a:rPr>
              <a:t>followers </a:t>
            </a:r>
            <a:r>
              <a:rPr sz="1800" spc="-15" dirty="0">
                <a:latin typeface="Georgia"/>
                <a:cs typeface="Georgia"/>
              </a:rPr>
              <a:t>will </a:t>
            </a:r>
            <a:r>
              <a:rPr sz="1800" spc="-25" dirty="0">
                <a:latin typeface="Georgia"/>
                <a:cs typeface="Georgia"/>
              </a:rPr>
              <a:t>produce </a:t>
            </a:r>
            <a:r>
              <a:rPr sz="1800" spc="-15" dirty="0">
                <a:latin typeface="Georgia"/>
                <a:cs typeface="Georgia"/>
              </a:rPr>
              <a:t>upto </a:t>
            </a:r>
            <a:r>
              <a:rPr sz="1800" dirty="0">
                <a:latin typeface="Georgia"/>
                <a:cs typeface="Georgia"/>
              </a:rPr>
              <a:t>the</a:t>
            </a:r>
            <a:r>
              <a:rPr sz="1800" spc="-220" dirty="0">
                <a:latin typeface="Georgia"/>
                <a:cs typeface="Georgia"/>
              </a:rPr>
              <a:t> </a:t>
            </a:r>
            <a:r>
              <a:rPr sz="1800" spc="-15" dirty="0">
                <a:latin typeface="Georgia"/>
                <a:cs typeface="Georgia"/>
              </a:rPr>
              <a:t>point  </a:t>
            </a:r>
            <a:r>
              <a:rPr sz="1800" spc="-25" dirty="0">
                <a:latin typeface="Georgia"/>
                <a:cs typeface="Georgia"/>
              </a:rPr>
              <a:t>where </a:t>
            </a:r>
            <a:r>
              <a:rPr sz="1800" spc="-35" dirty="0">
                <a:latin typeface="Georgia"/>
                <a:cs typeface="Georgia"/>
              </a:rPr>
              <a:t>ΣSMCs </a:t>
            </a:r>
            <a:r>
              <a:rPr sz="1800" spc="-165" dirty="0">
                <a:latin typeface="Georgia"/>
                <a:cs typeface="Georgia"/>
              </a:rPr>
              <a:t>= </a:t>
            </a:r>
            <a:r>
              <a:rPr sz="1800" spc="-35" dirty="0">
                <a:latin typeface="Georgia"/>
                <a:cs typeface="Georgia"/>
              </a:rPr>
              <a:t>Price </a:t>
            </a:r>
            <a:r>
              <a:rPr sz="1800" spc="-25" dirty="0">
                <a:latin typeface="Georgia"/>
                <a:cs typeface="Georgia"/>
              </a:rPr>
              <a:t>i.e </a:t>
            </a:r>
            <a:r>
              <a:rPr sz="1800" spc="-15" dirty="0">
                <a:latin typeface="Georgia"/>
                <a:cs typeface="Georgia"/>
              </a:rPr>
              <a:t>point</a:t>
            </a:r>
            <a:r>
              <a:rPr sz="1800" spc="-195" dirty="0">
                <a:latin typeface="Georgia"/>
                <a:cs typeface="Georgia"/>
              </a:rPr>
              <a:t> </a:t>
            </a:r>
            <a:r>
              <a:rPr sz="1800" spc="-60" dirty="0">
                <a:latin typeface="Georgia"/>
                <a:cs typeface="Georgia"/>
              </a:rPr>
              <a:t>L.</a:t>
            </a:r>
            <a:endParaRPr sz="1800" dirty="0">
              <a:latin typeface="Georgia"/>
              <a:cs typeface="Georgia"/>
            </a:endParaRPr>
          </a:p>
          <a:p>
            <a:pPr marL="199390" lvl="1">
              <a:lnSpc>
                <a:spcPct val="100000"/>
              </a:lnSpc>
              <a:buFont typeface="Arial"/>
              <a:buChar char="•"/>
            </a:pPr>
            <a:endParaRPr sz="1900" dirty="0"/>
          </a:p>
          <a:p>
            <a:pPr marL="4098925" marR="110489" lvl="1">
              <a:lnSpc>
                <a:spcPct val="100000"/>
              </a:lnSpc>
              <a:buSzPct val="94444"/>
              <a:buFont typeface="Arial"/>
              <a:buChar char="•"/>
              <a:tabLst>
                <a:tab pos="4180204" algn="l"/>
              </a:tabLst>
            </a:pPr>
            <a:r>
              <a:rPr sz="1800" spc="-10" dirty="0">
                <a:latin typeface="Georgia"/>
                <a:cs typeface="Georgia"/>
              </a:rPr>
              <a:t>The total </a:t>
            </a:r>
            <a:r>
              <a:rPr sz="1800" spc="-5" dirty="0">
                <a:latin typeface="Georgia"/>
                <a:cs typeface="Georgia"/>
              </a:rPr>
              <a:t>output </a:t>
            </a:r>
            <a:r>
              <a:rPr sz="1800" spc="-15" dirty="0">
                <a:latin typeface="Georgia"/>
                <a:cs typeface="Georgia"/>
              </a:rPr>
              <a:t>will </a:t>
            </a:r>
            <a:r>
              <a:rPr sz="1800" spc="-10" dirty="0">
                <a:latin typeface="Georgia"/>
                <a:cs typeface="Georgia"/>
              </a:rPr>
              <a:t>be </a:t>
            </a:r>
            <a:r>
              <a:rPr sz="1800" spc="-35" dirty="0">
                <a:latin typeface="Georgia"/>
                <a:cs typeface="Georgia"/>
              </a:rPr>
              <a:t>6, </a:t>
            </a:r>
            <a:r>
              <a:rPr sz="1800" spc="-15" dirty="0">
                <a:latin typeface="Georgia"/>
                <a:cs typeface="Georgia"/>
              </a:rPr>
              <a:t>of </a:t>
            </a:r>
            <a:r>
              <a:rPr sz="1800" spc="-10" dirty="0">
                <a:latin typeface="Georgia"/>
                <a:cs typeface="Georgia"/>
              </a:rPr>
              <a:t>which </a:t>
            </a:r>
            <a:r>
              <a:rPr sz="1800" spc="-65" dirty="0">
                <a:latin typeface="Georgia"/>
                <a:cs typeface="Georgia"/>
              </a:rPr>
              <a:t>4 </a:t>
            </a:r>
            <a:r>
              <a:rPr sz="1800" spc="-15" dirty="0">
                <a:latin typeface="Georgia"/>
                <a:cs typeface="Georgia"/>
              </a:rPr>
              <a:t>will</a:t>
            </a:r>
            <a:r>
              <a:rPr sz="1800" spc="-135" dirty="0">
                <a:latin typeface="Georgia"/>
                <a:cs typeface="Georgia"/>
              </a:rPr>
              <a:t> </a:t>
            </a:r>
            <a:r>
              <a:rPr sz="1800" spc="-15" dirty="0">
                <a:latin typeface="Georgia"/>
                <a:cs typeface="Georgia"/>
              </a:rPr>
              <a:t>be  </a:t>
            </a:r>
            <a:r>
              <a:rPr sz="1800" spc="-20" dirty="0">
                <a:latin typeface="Georgia"/>
                <a:cs typeface="Georgia"/>
              </a:rPr>
              <a:t>sold by </a:t>
            </a:r>
            <a:r>
              <a:rPr sz="1800" dirty="0">
                <a:latin typeface="Georgia"/>
                <a:cs typeface="Georgia"/>
              </a:rPr>
              <a:t>the </a:t>
            </a:r>
            <a:r>
              <a:rPr sz="1800" spc="-30" dirty="0">
                <a:latin typeface="Georgia"/>
                <a:cs typeface="Georgia"/>
              </a:rPr>
              <a:t>followers </a:t>
            </a:r>
            <a:r>
              <a:rPr sz="1800" spc="-25" dirty="0">
                <a:latin typeface="Georgia"/>
                <a:cs typeface="Georgia"/>
              </a:rPr>
              <a:t>and </a:t>
            </a:r>
            <a:r>
              <a:rPr sz="1800" spc="-140" dirty="0">
                <a:latin typeface="Georgia"/>
                <a:cs typeface="Georgia"/>
              </a:rPr>
              <a:t>20 </a:t>
            </a:r>
            <a:r>
              <a:rPr sz="1800" spc="-15" dirty="0">
                <a:latin typeface="Georgia"/>
                <a:cs typeface="Georgia"/>
              </a:rPr>
              <a:t>by </a:t>
            </a:r>
            <a:r>
              <a:rPr sz="1800" dirty="0">
                <a:latin typeface="Georgia"/>
                <a:cs typeface="Georgia"/>
              </a:rPr>
              <a:t>the </a:t>
            </a:r>
            <a:r>
              <a:rPr sz="1800" spc="-25" dirty="0">
                <a:latin typeface="Georgia"/>
                <a:cs typeface="Georgia"/>
              </a:rPr>
              <a:t>leader  charging </a:t>
            </a:r>
            <a:r>
              <a:rPr sz="1800" spc="-65" dirty="0">
                <a:latin typeface="Georgia"/>
                <a:cs typeface="Georgia"/>
              </a:rPr>
              <a:t>Rs.6, </a:t>
            </a:r>
            <a:r>
              <a:rPr sz="1800" dirty="0">
                <a:latin typeface="Georgia"/>
                <a:cs typeface="Georgia"/>
              </a:rPr>
              <a:t>the </a:t>
            </a:r>
            <a:r>
              <a:rPr sz="1800" spc="-30" dirty="0">
                <a:latin typeface="Georgia"/>
                <a:cs typeface="Georgia"/>
              </a:rPr>
              <a:t>price </a:t>
            </a:r>
            <a:r>
              <a:rPr sz="1800" spc="-15" dirty="0">
                <a:latin typeface="Georgia"/>
                <a:cs typeface="Georgia"/>
              </a:rPr>
              <a:t>set by </a:t>
            </a:r>
            <a:r>
              <a:rPr sz="1800" dirty="0">
                <a:latin typeface="Georgia"/>
                <a:cs typeface="Georgia"/>
              </a:rPr>
              <a:t>the</a:t>
            </a:r>
            <a:r>
              <a:rPr sz="1800" spc="-125" dirty="0">
                <a:latin typeface="Georgia"/>
                <a:cs typeface="Georgia"/>
              </a:rPr>
              <a:t> </a:t>
            </a:r>
            <a:r>
              <a:rPr sz="1800" spc="-45" dirty="0">
                <a:latin typeface="Georgia"/>
                <a:cs typeface="Georgia"/>
              </a:rPr>
              <a:t>leader.</a:t>
            </a:r>
            <a:endParaRPr sz="1800" dirty="0">
              <a:latin typeface="Georgia"/>
              <a:cs typeface="Georg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28676" y="2657474"/>
            <a:ext cx="3543300" cy="3286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1317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644</Words>
  <Application>Microsoft Macintosh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Carlito</vt:lpstr>
      <vt:lpstr>Georgia</vt:lpstr>
      <vt:lpstr>Times New Roman</vt:lpstr>
      <vt:lpstr>Trebuchet MS</vt:lpstr>
      <vt:lpstr>Wingdings</vt:lpstr>
      <vt:lpstr>Office Theme</vt:lpstr>
      <vt:lpstr>Oligo poly</vt:lpstr>
      <vt:lpstr>Meaning</vt:lpstr>
      <vt:lpstr>Characteristics</vt:lpstr>
      <vt:lpstr>Characteristics</vt:lpstr>
      <vt:lpstr>PowerPoint Presentation</vt:lpstr>
      <vt:lpstr>Price rigidity (Kink demand curve)</vt:lpstr>
      <vt:lpstr>PowerPoint Presentation</vt:lpstr>
      <vt:lpstr>Cartel Formation</vt:lpstr>
      <vt:lpstr>Price Leadership</vt:lpstr>
      <vt:lpstr>Conclusion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Olgo poly</dc:title>
  <dc:creator>Sarika</dc:creator>
  <cp:lastModifiedBy>Sarika</cp:lastModifiedBy>
  <cp:revision>2</cp:revision>
  <dcterms:created xsi:type="dcterms:W3CDTF">2021-04-28T19:22:16Z</dcterms:created>
  <dcterms:modified xsi:type="dcterms:W3CDTF">2021-04-28T19:46:26Z</dcterms:modified>
</cp:coreProperties>
</file>