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4" r:id="rId3"/>
    <p:sldId id="275" r:id="rId4"/>
    <p:sldId id="276" r:id="rId5"/>
    <p:sldId id="440" r:id="rId6"/>
    <p:sldId id="281" r:id="rId7"/>
    <p:sldId id="439" r:id="rId8"/>
    <p:sldId id="282" r:id="rId9"/>
    <p:sldId id="283" r:id="rId10"/>
    <p:sldId id="284" r:id="rId11"/>
    <p:sldId id="285" r:id="rId12"/>
    <p:sldId id="290" r:id="rId13"/>
    <p:sldId id="293" r:id="rId14"/>
    <p:sldId id="294" r:id="rId15"/>
    <p:sldId id="298" r:id="rId16"/>
    <p:sldId id="295" r:id="rId17"/>
    <p:sldId id="307" r:id="rId18"/>
    <p:sldId id="309" r:id="rId19"/>
    <p:sldId id="310" r:id="rId20"/>
    <p:sldId id="442" r:id="rId21"/>
    <p:sldId id="315" r:id="rId22"/>
    <p:sldId id="443" r:id="rId23"/>
    <p:sldId id="444" r:id="rId24"/>
    <p:sldId id="445" r:id="rId25"/>
    <p:sldId id="321" r:id="rId26"/>
    <p:sldId id="326" r:id="rId27"/>
    <p:sldId id="327" r:id="rId28"/>
    <p:sldId id="328" r:id="rId29"/>
    <p:sldId id="329" r:id="rId30"/>
    <p:sldId id="330" r:id="rId31"/>
    <p:sldId id="341" r:id="rId32"/>
    <p:sldId id="343" r:id="rId33"/>
    <p:sldId id="344" r:id="rId34"/>
    <p:sldId id="455" r:id="rId35"/>
    <p:sldId id="345" r:id="rId36"/>
    <p:sldId id="346" r:id="rId37"/>
    <p:sldId id="366" r:id="rId38"/>
    <p:sldId id="367" r:id="rId39"/>
    <p:sldId id="368" r:id="rId40"/>
    <p:sldId id="369" r:id="rId41"/>
    <p:sldId id="374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34"/>
  </p:normalViewPr>
  <p:slideViewPr>
    <p:cSldViewPr snapToGrid="0" snapToObjects="1">
      <p:cViewPr varScale="1">
        <p:scale>
          <a:sx n="115" d="100"/>
          <a:sy n="115" d="100"/>
        </p:scale>
        <p:origin x="4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04064-360F-E940-BD07-B2BE7BB081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34DA1-8842-9B45-B4BD-1EC6F76864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196DF-41BB-4146-8B1F-843268913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77F61D-ADA7-9742-8A98-C18158E5C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9A1E0-BFF9-DE46-8836-FF4740AAC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8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8B786-0091-9047-A7BE-90D690F6F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379F6A-4838-5E43-98B6-16A965023D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DD400-9826-CB4B-9DCF-6F9F10BA1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15B76-8181-4643-AA04-A1BF8991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15EFDA-13D2-0F4D-9298-F2A292C1D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335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FA506E-1116-4A4F-8E28-428F1DE7F1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3C05D6-5BF1-B149-B8B5-7DE8CA767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1A3C89-5D4D-AD41-8635-250520DE0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BEB4E-FB27-B349-8D8F-D410E2855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95C342-26E3-A94F-A7F9-C3A7E1F06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70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1E1FE-6933-EA40-ADA1-109C7E4EB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DF55E-D169-7941-83EC-2BEB2AE8B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5837-36D4-5D40-BC42-F9ED35198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2C0BF9-7E42-E641-A406-010EBED1E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AE97A-7293-5A42-8DBE-290EC26D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4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7856F-3F34-EE46-99DC-E0861C132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1CBC9-F44F-3644-80E1-C0B34F2FD3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5AE041-AEB1-CF45-8D02-F53EF9B8B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681DB2-83FA-5441-A38C-602749EDE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7FD9C-6E84-9448-8BB6-5BABDF0A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724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0ED01-3B11-B743-911F-000DB12DC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618F1B-3A62-F64C-8910-2D5D85F34F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29322A-36F5-F64D-841C-1727A12DB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B3E596-7971-C84D-835A-015903A7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91D371-5C4E-E24A-A44A-E86312FCA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5DDF3-C519-D340-BBD4-8DB94FD4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8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D08ED-8C10-2A46-9D64-D3869B910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94F3A-877F-914F-B6CE-A97A32349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748DAA-0167-AE45-895B-41CF1574F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E9A568-77E6-F64F-B346-5E7BDFC002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DB4341-E3BD-0547-B092-B67255AFAA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899CB4E-5746-A244-84B9-71F0F3EBF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1C9C88-AA1E-254D-97D6-A829E912C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CEC584-CC91-FC47-82D0-2E5024DD6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37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FBCDE-A890-5246-B862-6284531F1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189286-18A8-1F4F-9745-F004016F9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E83052-E11B-104A-A1CB-9FDF79081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CA9B53-E28A-D848-A303-4E79AF470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91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673D42-3051-4E41-9A29-9FBDCEFA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55117E-5157-BF4E-9158-650FCA02E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94801-27A2-8C48-8270-4BED5AE54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28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20119-338C-0842-BA91-15D982E88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A1DE2-07F9-4C44-84C8-0FD3F643D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8FCF3F-53DB-D440-9D5E-8B47EE389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5459A-1514-604B-A8AE-E9319057E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B0822B-0905-694C-9AA9-1FC3ADC3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C77211-0490-E642-BAE4-90EF5040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32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58093-F6E1-024C-B2FF-CC45E11BE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28762D-2DBF-BC4A-9936-FB1B8F2420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7E66CF-6205-F048-8D1E-FCEE8BA645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32285-A3B9-474B-9973-0475B4871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0E81B-E1CE-A34E-9EFC-F6EF37F98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A3088-F8A1-B441-A7E0-3687A3F9A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62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0062C-0B2B-7C42-A4AB-DC8D00F3D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00E62-B155-F544-ADDF-D77A52243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4DDC5-819C-1C42-80A4-D542F0D3B7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27ECFB-C8A1-AC4A-972F-3C98E4226E69}" type="datetimeFigureOut">
              <a:rPr lang="en-US" smtClean="0"/>
              <a:t>4/28/21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34688-1600-8B4E-9499-392E5D2E8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118DF-C1EA-BA40-A4B8-097ADF52B6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3F134-64EB-524B-B219-A70C3DB26C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06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09101-319E-F346-A311-4D3C08F9C1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Monopoly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2E88C3-0BC9-194B-832C-861F3E045F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Mrs</a:t>
            </a:r>
            <a:r>
              <a:rPr lang="en-US" dirty="0"/>
              <a:t> Sarika Singh</a:t>
            </a:r>
          </a:p>
          <a:p>
            <a:r>
              <a:rPr lang="en-US" dirty="0"/>
              <a:t>FMS MLSU Udaipur</a:t>
            </a:r>
          </a:p>
        </p:txBody>
      </p:sp>
    </p:spTree>
    <p:extLst>
      <p:ext uri="{BB962C8B-B14F-4D97-AF65-F5344CB8AC3E}">
        <p14:creationId xmlns:p14="http://schemas.microsoft.com/office/powerpoint/2010/main" val="1948089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F765B25-3981-534D-A4BA-525641CC6C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The Monopolist’s Price and Output Numerically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28126825-F1B5-A844-8BE9-C9506D5E95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As in perfect competition, profit for the monopolist is maximized at a point where </a:t>
            </a:r>
            <a:r>
              <a:rPr lang="en-US" altLang="en-US" i="1"/>
              <a:t>MC = MR</a:t>
            </a:r>
            <a:r>
              <a:rPr lang="en-US" altLang="en-US"/>
              <a:t>.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5D87FB0D-5225-F948-A96E-19D2C6B5D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4330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What is different for a monopolist – marginal revenue does not equal price; marginal revenue is below price.</a:t>
            </a:r>
          </a:p>
        </p:txBody>
      </p:sp>
    </p:spTree>
    <p:extLst>
      <p:ext uri="{BB962C8B-B14F-4D97-AF65-F5344CB8AC3E}">
        <p14:creationId xmlns:p14="http://schemas.microsoft.com/office/powerpoint/2010/main" val="305880028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156F36F-3E87-7D47-B18B-88F4B652F8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 sz="3200" dirty="0"/>
              <a:t>The Monopolist’s Price and Output Numerically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7E3471CE-8D4C-7440-82CA-72DE4C0994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If a monopolist deviates from the output level at which marginal cost equals marginal revenue, profits will fall.</a:t>
            </a:r>
          </a:p>
        </p:txBody>
      </p:sp>
    </p:spTree>
    <p:extLst>
      <p:ext uri="{BB962C8B-B14F-4D97-AF65-F5344CB8AC3E}">
        <p14:creationId xmlns:p14="http://schemas.microsoft.com/office/powerpoint/2010/main" val="1905786426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A2CABB7-421A-6A42-9542-3E7DF1B880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/>
            <a:r>
              <a:rPr lang="en-US" altLang="en-US" sz="3000"/>
              <a:t>Profit Maximization for a Monopolist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8B9EBE7C-0AD0-3F40-8570-521F3622E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7650" y="3454400"/>
            <a:ext cx="7493000" cy="438150"/>
          </a:xfrm>
          <a:prstGeom prst="rect">
            <a:avLst/>
          </a:prstGeom>
          <a:solidFill>
            <a:schemeClr val="folHlink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aphicFrame>
        <p:nvGraphicFramePr>
          <p:cNvPr id="38915" name="Object 3">
            <a:hlinkClick r:id="" action="ppaction://ole?verb=0"/>
            <a:extLst>
              <a:ext uri="{FF2B5EF4-FFF2-40B4-BE49-F238E27FC236}">
                <a16:creationId xmlns:a16="http://schemas.microsoft.com/office/drawing/2014/main" id="{D5FA444C-12E5-5647-B02A-67FABF6E4157}"/>
              </a:ext>
            </a:extLst>
          </p:cNvPr>
          <p:cNvGraphicFramePr>
            <a:graphicFrameLocks/>
          </p:cNvGraphicFramePr>
          <p:nvPr/>
        </p:nvGraphicFramePr>
        <p:xfrm>
          <a:off x="2771776" y="1352550"/>
          <a:ext cx="7572375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Document" r:id="rId3" imgW="11379200" imgH="6515100" progId="Word.Document.8">
                  <p:embed/>
                </p:oleObj>
              </mc:Choice>
              <mc:Fallback>
                <p:oleObj name="Document" r:id="rId3" imgW="11379200" imgH="6515100" progId="Word.Document.8">
                  <p:embed/>
                  <p:pic>
                    <p:nvPicPr>
                      <p:cNvPr id="38915" name="Object 3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D5FA444C-12E5-5647-B02A-67FABF6E4157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11256"/>
                      <a:stretch>
                        <a:fillRect/>
                      </a:stretch>
                    </p:blipFill>
                    <p:spPr bwMode="auto">
                      <a:xfrm>
                        <a:off x="2771776" y="1352550"/>
                        <a:ext cx="7572375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524583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887EB0A-5892-184C-BD24-6FE3806D00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 sz="3200" dirty="0"/>
              <a:t>The Monopolist’s Price and Output Graphically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680FDC44-FB6B-0F4B-8683-E6F6A3047B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dirty="0"/>
              <a:t>The marginal revenue curve is a graphical measure of the change in revenue that occurs in response to a change in price.</a:t>
            </a:r>
          </a:p>
          <a:p>
            <a:pPr eaLnBrk="1" hangingPunct="1"/>
            <a:r>
              <a:rPr lang="en-US" altLang="en-US" dirty="0"/>
              <a:t>It tells us the additional revenue the firm will get by expanding output.</a:t>
            </a:r>
          </a:p>
        </p:txBody>
      </p:sp>
    </p:spTree>
    <p:extLst>
      <p:ext uri="{BB962C8B-B14F-4D97-AF65-F5344CB8AC3E}">
        <p14:creationId xmlns:p14="http://schemas.microsoft.com/office/powerpoint/2010/main" val="2370359585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072CB84-8816-9943-B9F9-AA48FB8762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 sz="3200" dirty="0"/>
              <a:t>The Monopolist’s Price and Output Graphically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F80E240-EE8F-024F-A949-B2206EFA8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To determine the profit-maximizing price (where</a:t>
            </a:r>
            <a:r>
              <a:rPr lang="en-US" altLang="en-US" i="1">
                <a:solidFill>
                  <a:schemeClr val="tx2"/>
                </a:solidFill>
              </a:rPr>
              <a:t> MC = MR</a:t>
            </a:r>
            <a:r>
              <a:rPr lang="en-US" altLang="en-US"/>
              <a:t>), one first finds that output and then extends a vertical line up to the demand curve.</a:t>
            </a:r>
          </a:p>
        </p:txBody>
      </p:sp>
    </p:spTree>
    <p:extLst>
      <p:ext uri="{BB962C8B-B14F-4D97-AF65-F5344CB8AC3E}">
        <p14:creationId xmlns:p14="http://schemas.microsoft.com/office/powerpoint/2010/main" val="2964481303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50AC2AC-BA89-F64E-B03F-9A76CEB6BD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 sz="3200" dirty="0"/>
              <a:t>The Monopolist’s Price and Output Graphically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F2ECC5E-1B8F-2544-B2AB-44DCD2FE02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dirty="0"/>
              <a:t>If </a:t>
            </a:r>
            <a:r>
              <a:rPr lang="en-US" altLang="en-US" i="1" dirty="0"/>
              <a:t>MR &gt; MC</a:t>
            </a:r>
            <a:r>
              <a:rPr lang="en-US" altLang="en-US" dirty="0"/>
              <a:t>, the monopolist gains profit by increasing output.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1A6945D1-2743-7244-B24A-C8E56C3785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307" y="2330605"/>
            <a:ext cx="9381893" cy="2927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+mn-lt"/>
              </a:rPr>
              <a:t>If MR &lt; MC, the monopolist gains profit by decreasing output.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+mn-lt"/>
              </a:rPr>
              <a:t>If MC = MR, the monopolist is maximizing profit.</a:t>
            </a:r>
          </a:p>
        </p:txBody>
      </p:sp>
    </p:spTree>
    <p:extLst>
      <p:ext uri="{BB962C8B-B14F-4D97-AF65-F5344CB8AC3E}">
        <p14:creationId xmlns:p14="http://schemas.microsoft.com/office/powerpoint/2010/main" val="3693835611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D5FCBC76-8234-6540-9AC4-D08CC56E0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 sz="3200" dirty="0"/>
              <a:t>The Monopolist’s Price and Output Graphically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F5CD230-E298-3347-B5D6-11CBCDB735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The </a:t>
            </a:r>
            <a:r>
              <a:rPr lang="en-US" altLang="en-US" i="1"/>
              <a:t>MR = MC</a:t>
            </a:r>
            <a:r>
              <a:rPr lang="en-US" altLang="en-US"/>
              <a:t> condition determines the quantity a monopolist produces.</a:t>
            </a:r>
          </a:p>
          <a:p>
            <a:pPr eaLnBrk="1" hangingPunct="1"/>
            <a:r>
              <a:rPr lang="en-US" altLang="en-US"/>
              <a:t>That quantity determines the price the monopolist will charge.</a:t>
            </a:r>
          </a:p>
        </p:txBody>
      </p:sp>
    </p:spTree>
    <p:extLst>
      <p:ext uri="{BB962C8B-B14F-4D97-AF65-F5344CB8AC3E}">
        <p14:creationId xmlns:p14="http://schemas.microsoft.com/office/powerpoint/2010/main" val="294529980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1">
            <a:extLst>
              <a:ext uri="{FF2B5EF4-FFF2-40B4-BE49-F238E27FC236}">
                <a16:creationId xmlns:a16="http://schemas.microsoft.com/office/drawing/2014/main" id="{DD2E4B22-87AF-D646-A95B-CF46CCB552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200" dirty="0"/>
              <a:t>The Monopolist’s Price and Output Graphically</a:t>
            </a:r>
          </a:p>
        </p:txBody>
      </p:sp>
      <p:sp>
        <p:nvSpPr>
          <p:cNvPr id="20483" name="Rectangle 39">
            <a:extLst>
              <a:ext uri="{FF2B5EF4-FFF2-40B4-BE49-F238E27FC236}">
                <a16:creationId xmlns:a16="http://schemas.microsoft.com/office/drawing/2014/main" id="{18D97E2A-A51D-2D46-87EC-E28AD214E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167" y="2822575"/>
            <a:ext cx="69730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$36</a:t>
            </a:r>
          </a:p>
        </p:txBody>
      </p:sp>
      <p:sp>
        <p:nvSpPr>
          <p:cNvPr id="20484" name="Rectangle 41">
            <a:extLst>
              <a:ext uri="{FF2B5EF4-FFF2-40B4-BE49-F238E27FC236}">
                <a16:creationId xmlns:a16="http://schemas.microsoft.com/office/drawing/2014/main" id="{252576AA-A126-D747-B99F-54688876A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689" y="3189288"/>
            <a:ext cx="52578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</a:p>
        </p:txBody>
      </p:sp>
      <p:sp>
        <p:nvSpPr>
          <p:cNvPr id="20485" name="Rectangle 43">
            <a:extLst>
              <a:ext uri="{FF2B5EF4-FFF2-40B4-BE49-F238E27FC236}">
                <a16:creationId xmlns:a16="http://schemas.microsoft.com/office/drawing/2014/main" id="{D68D18E2-AF28-734E-BA8D-ECB9A0C95B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689" y="3554413"/>
            <a:ext cx="52578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24</a:t>
            </a:r>
          </a:p>
        </p:txBody>
      </p:sp>
      <p:sp>
        <p:nvSpPr>
          <p:cNvPr id="20486" name="Rectangle 45">
            <a:extLst>
              <a:ext uri="{FF2B5EF4-FFF2-40B4-BE49-F238E27FC236}">
                <a16:creationId xmlns:a16="http://schemas.microsoft.com/office/drawing/2014/main" id="{CF90F5A2-C819-2443-A505-06F05C09A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689" y="3919538"/>
            <a:ext cx="52578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18</a:t>
            </a:r>
          </a:p>
        </p:txBody>
      </p:sp>
      <p:sp>
        <p:nvSpPr>
          <p:cNvPr id="20487" name="Rectangle 47">
            <a:extLst>
              <a:ext uri="{FF2B5EF4-FFF2-40B4-BE49-F238E27FC236}">
                <a16:creationId xmlns:a16="http://schemas.microsoft.com/office/drawing/2014/main" id="{67EFF4C5-E50C-4C41-A12B-AABDCD9B6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689" y="4286250"/>
            <a:ext cx="52578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20488" name="Rectangle 49">
            <a:extLst>
              <a:ext uri="{FF2B5EF4-FFF2-40B4-BE49-F238E27FC236}">
                <a16:creationId xmlns:a16="http://schemas.microsoft.com/office/drawing/2014/main" id="{4616EB34-C6A8-B346-A0FE-57DA83041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211" y="4651375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0489" name="Rectangle 51">
            <a:extLst>
              <a:ext uri="{FF2B5EF4-FFF2-40B4-BE49-F238E27FC236}">
                <a16:creationId xmlns:a16="http://schemas.microsoft.com/office/drawing/2014/main" id="{44DCBB81-AF74-9D49-85DB-193C2A87A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211" y="5018088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0490" name="Rectangle 54">
            <a:extLst>
              <a:ext uri="{FF2B5EF4-FFF2-40B4-BE49-F238E27FC236}">
                <a16:creationId xmlns:a16="http://schemas.microsoft.com/office/drawing/2014/main" id="{56824C3F-1461-6F46-8500-286CC6508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211" y="5383213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0491" name="Rectangle 57">
            <a:extLst>
              <a:ext uri="{FF2B5EF4-FFF2-40B4-BE49-F238E27FC236}">
                <a16:creationId xmlns:a16="http://schemas.microsoft.com/office/drawing/2014/main" id="{EA19195A-3C0C-CE41-A649-6EFDD3A9E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689" y="5749925"/>
            <a:ext cx="52578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56324" name="Line 4">
            <a:extLst>
              <a:ext uri="{FF2B5EF4-FFF2-40B4-BE49-F238E27FC236}">
                <a16:creationId xmlns:a16="http://schemas.microsoft.com/office/drawing/2014/main" id="{C43F3B29-43C1-C746-8FF6-549B05D5B1CA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9364" y="3794125"/>
            <a:ext cx="2090737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Rectangle 7">
            <a:extLst>
              <a:ext uri="{FF2B5EF4-FFF2-40B4-BE49-F238E27FC236}">
                <a16:creationId xmlns:a16="http://schemas.microsoft.com/office/drawing/2014/main" id="{B85774CC-8BB0-014A-BEB0-01971C442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615" y="2184400"/>
            <a:ext cx="88486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Price</a:t>
            </a:r>
          </a:p>
        </p:txBody>
      </p:sp>
      <p:grpSp>
        <p:nvGrpSpPr>
          <p:cNvPr id="20494" name="Group 94">
            <a:extLst>
              <a:ext uri="{FF2B5EF4-FFF2-40B4-BE49-F238E27FC236}">
                <a16:creationId xmlns:a16="http://schemas.microsoft.com/office/drawing/2014/main" id="{089DE986-50BA-9B46-987C-95921631B958}"/>
              </a:ext>
            </a:extLst>
          </p:cNvPr>
          <p:cNvGrpSpPr>
            <a:grpSpLocks/>
          </p:cNvGrpSpPr>
          <p:nvPr/>
        </p:nvGrpSpPr>
        <p:grpSpPr bwMode="auto">
          <a:xfrm>
            <a:off x="3779838" y="2139951"/>
            <a:ext cx="6419850" cy="4003675"/>
            <a:chOff x="1457" y="1366"/>
            <a:chExt cx="4044" cy="2522"/>
          </a:xfrm>
        </p:grpSpPr>
        <p:sp>
          <p:nvSpPr>
            <p:cNvPr id="20522" name="Line 6">
              <a:extLst>
                <a:ext uri="{FF2B5EF4-FFF2-40B4-BE49-F238E27FC236}">
                  <a16:creationId xmlns:a16="http://schemas.microsoft.com/office/drawing/2014/main" id="{8AF8206F-4150-5A49-A336-B992766FA7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7" y="1366"/>
              <a:ext cx="0" cy="252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3" name="Line 9">
              <a:extLst>
                <a:ext uri="{FF2B5EF4-FFF2-40B4-BE49-F238E27FC236}">
                  <a16:creationId xmlns:a16="http://schemas.microsoft.com/office/drawing/2014/main" id="{0A23ECC4-D173-3A47-B85F-FC4F074CA0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1492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4" name="Line 10">
              <a:extLst>
                <a:ext uri="{FF2B5EF4-FFF2-40B4-BE49-F238E27FC236}">
                  <a16:creationId xmlns:a16="http://schemas.microsoft.com/office/drawing/2014/main" id="{7FE64599-D9AA-3543-B55E-0AEB0F4DD0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1721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5" name="Line 11">
              <a:extLst>
                <a:ext uri="{FF2B5EF4-FFF2-40B4-BE49-F238E27FC236}">
                  <a16:creationId xmlns:a16="http://schemas.microsoft.com/office/drawing/2014/main" id="{0DA6CE82-3311-C748-8E97-FCFFF7C649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1950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6" name="Line 12">
              <a:extLst>
                <a:ext uri="{FF2B5EF4-FFF2-40B4-BE49-F238E27FC236}">
                  <a16:creationId xmlns:a16="http://schemas.microsoft.com/office/drawing/2014/main" id="{C9E3A5FA-8894-7049-A7BF-C9E2F6D980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2179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7" name="Line 13">
              <a:extLst>
                <a:ext uri="{FF2B5EF4-FFF2-40B4-BE49-F238E27FC236}">
                  <a16:creationId xmlns:a16="http://schemas.microsoft.com/office/drawing/2014/main" id="{6EAB55A9-8BD7-DB44-A405-DAB65CA094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2408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8" name="Line 14">
              <a:extLst>
                <a:ext uri="{FF2B5EF4-FFF2-40B4-BE49-F238E27FC236}">
                  <a16:creationId xmlns:a16="http://schemas.microsoft.com/office/drawing/2014/main" id="{82F3B1B1-E17E-BF49-91D3-C4DFA6F20F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2644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9" name="Line 15">
              <a:extLst>
                <a:ext uri="{FF2B5EF4-FFF2-40B4-BE49-F238E27FC236}">
                  <a16:creationId xmlns:a16="http://schemas.microsoft.com/office/drawing/2014/main" id="{B8948FE8-FC47-F742-A35B-7A2AA2F329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2866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0" name="Line 16">
              <a:extLst>
                <a:ext uri="{FF2B5EF4-FFF2-40B4-BE49-F238E27FC236}">
                  <a16:creationId xmlns:a16="http://schemas.microsoft.com/office/drawing/2014/main" id="{EF896CCB-E542-1B4C-9D35-D8F7C0131BC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3095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1" name="Line 17">
              <a:extLst>
                <a:ext uri="{FF2B5EF4-FFF2-40B4-BE49-F238E27FC236}">
                  <a16:creationId xmlns:a16="http://schemas.microsoft.com/office/drawing/2014/main" id="{1DFE35CF-9EC3-9D49-97AA-CA9493736F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3324"/>
              <a:ext cx="403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2" name="Line 18">
              <a:extLst>
                <a:ext uri="{FF2B5EF4-FFF2-40B4-BE49-F238E27FC236}">
                  <a16:creationId xmlns:a16="http://schemas.microsoft.com/office/drawing/2014/main" id="{14112EDA-6519-EC4E-ABA1-F58F46049A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3553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3" name="Line 19">
              <a:extLst>
                <a:ext uri="{FF2B5EF4-FFF2-40B4-BE49-F238E27FC236}">
                  <a16:creationId xmlns:a16="http://schemas.microsoft.com/office/drawing/2014/main" id="{67A91F46-8CF5-9A43-864B-1C2DA81D56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3783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4" name="Line 21">
              <a:extLst>
                <a:ext uri="{FF2B5EF4-FFF2-40B4-BE49-F238E27FC236}">
                  <a16:creationId xmlns:a16="http://schemas.microsoft.com/office/drawing/2014/main" id="{6C3184E1-0398-DA43-841E-D935F94AFDB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1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5" name="Line 22">
              <a:extLst>
                <a:ext uri="{FF2B5EF4-FFF2-40B4-BE49-F238E27FC236}">
                  <a16:creationId xmlns:a16="http://schemas.microsoft.com/office/drawing/2014/main" id="{DEA3787C-9B74-9F42-9D1F-9DF78E0D27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42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6" name="Line 23">
              <a:extLst>
                <a:ext uri="{FF2B5EF4-FFF2-40B4-BE49-F238E27FC236}">
                  <a16:creationId xmlns:a16="http://schemas.microsoft.com/office/drawing/2014/main" id="{6B3D3443-0F34-6B44-940F-BE7934EA48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3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7" name="Line 24">
              <a:extLst>
                <a:ext uri="{FF2B5EF4-FFF2-40B4-BE49-F238E27FC236}">
                  <a16:creationId xmlns:a16="http://schemas.microsoft.com/office/drawing/2014/main" id="{59C6EAA5-5FAC-4A47-9BF3-F9630D1EE80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5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8" name="Line 25">
              <a:extLst>
                <a:ext uri="{FF2B5EF4-FFF2-40B4-BE49-F238E27FC236}">
                  <a16:creationId xmlns:a16="http://schemas.microsoft.com/office/drawing/2014/main" id="{77814099-6579-6048-B7CC-B24ECB0229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6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9" name="Line 26">
              <a:extLst>
                <a:ext uri="{FF2B5EF4-FFF2-40B4-BE49-F238E27FC236}">
                  <a16:creationId xmlns:a16="http://schemas.microsoft.com/office/drawing/2014/main" id="{46264B72-61F7-C042-AFB5-879D83AA2F5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6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0" name="Line 27">
              <a:extLst>
                <a:ext uri="{FF2B5EF4-FFF2-40B4-BE49-F238E27FC236}">
                  <a16:creationId xmlns:a16="http://schemas.microsoft.com/office/drawing/2014/main" id="{3917EC22-DC40-7C4E-B21D-A51AD82244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72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1" name="Line 28">
              <a:extLst>
                <a:ext uri="{FF2B5EF4-FFF2-40B4-BE49-F238E27FC236}">
                  <a16:creationId xmlns:a16="http://schemas.microsoft.com/office/drawing/2014/main" id="{6D1B2E96-D403-AA44-A0F9-861FBEE6C41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8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2" name="Line 29">
              <a:extLst>
                <a:ext uri="{FF2B5EF4-FFF2-40B4-BE49-F238E27FC236}">
                  <a16:creationId xmlns:a16="http://schemas.microsoft.com/office/drawing/2014/main" id="{BC8867DC-E0A7-D047-A779-6CDD4C63B2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0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3" name="Line 30">
              <a:extLst>
                <a:ext uri="{FF2B5EF4-FFF2-40B4-BE49-F238E27FC236}">
                  <a16:creationId xmlns:a16="http://schemas.microsoft.com/office/drawing/2014/main" id="{DE4C035C-3E6B-0C4C-A0B9-5025F3992FA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5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6429" name="Group 109">
            <a:extLst>
              <a:ext uri="{FF2B5EF4-FFF2-40B4-BE49-F238E27FC236}">
                <a16:creationId xmlns:a16="http://schemas.microsoft.com/office/drawing/2014/main" id="{2FB2078B-DE76-4C48-AB5E-9BBA299592F9}"/>
              </a:ext>
            </a:extLst>
          </p:cNvPr>
          <p:cNvGrpSpPr>
            <a:grpSpLocks/>
          </p:cNvGrpSpPr>
          <p:nvPr/>
        </p:nvGrpSpPr>
        <p:grpSpPr bwMode="auto">
          <a:xfrm>
            <a:off x="4364038" y="2062164"/>
            <a:ext cx="3503612" cy="3089275"/>
            <a:chOff x="1789" y="1299"/>
            <a:chExt cx="2207" cy="1946"/>
          </a:xfrm>
        </p:grpSpPr>
        <p:sp>
          <p:nvSpPr>
            <p:cNvPr id="20520" name="Freeform 33">
              <a:extLst>
                <a:ext uri="{FF2B5EF4-FFF2-40B4-BE49-F238E27FC236}">
                  <a16:creationId xmlns:a16="http://schemas.microsoft.com/office/drawing/2014/main" id="{FBEC05F9-E60A-7744-9D1C-13CD6AC61C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9" y="1456"/>
              <a:ext cx="1934" cy="1789"/>
            </a:xfrm>
            <a:custGeom>
              <a:avLst/>
              <a:gdLst>
                <a:gd name="T0" fmla="*/ 0 w 1489"/>
                <a:gd name="T1" fmla="*/ 1788 h 1789"/>
                <a:gd name="T2" fmla="*/ 330 w 1489"/>
                <a:gd name="T3" fmla="*/ 1735 h 1789"/>
                <a:gd name="T4" fmla="*/ 633 w 1489"/>
                <a:gd name="T5" fmla="*/ 1621 h 1789"/>
                <a:gd name="T6" fmla="*/ 909 w 1489"/>
                <a:gd name="T7" fmla="*/ 1451 h 1789"/>
                <a:gd name="T8" fmla="*/ 1160 w 1489"/>
                <a:gd name="T9" fmla="*/ 1233 h 1789"/>
                <a:gd name="T10" fmla="*/ 1386 w 1489"/>
                <a:gd name="T11" fmla="*/ 972 h 1789"/>
                <a:gd name="T12" fmla="*/ 1590 w 1489"/>
                <a:gd name="T13" fmla="*/ 675 h 1789"/>
                <a:gd name="T14" fmla="*/ 1772 w 1489"/>
                <a:gd name="T15" fmla="*/ 349 h 1789"/>
                <a:gd name="T16" fmla="*/ 1933 w 1489"/>
                <a:gd name="T17" fmla="*/ 0 h 17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89" h="1789">
                  <a:moveTo>
                    <a:pt x="0" y="1788"/>
                  </a:moveTo>
                  <a:lnTo>
                    <a:pt x="254" y="1735"/>
                  </a:lnTo>
                  <a:lnTo>
                    <a:pt x="487" y="1621"/>
                  </a:lnTo>
                  <a:lnTo>
                    <a:pt x="700" y="1451"/>
                  </a:lnTo>
                  <a:lnTo>
                    <a:pt x="893" y="1233"/>
                  </a:lnTo>
                  <a:lnTo>
                    <a:pt x="1067" y="972"/>
                  </a:lnTo>
                  <a:lnTo>
                    <a:pt x="1224" y="675"/>
                  </a:lnTo>
                  <a:lnTo>
                    <a:pt x="1364" y="349"/>
                  </a:lnTo>
                  <a:lnTo>
                    <a:pt x="1488" y="0"/>
                  </a:lnTo>
                </a:path>
              </a:pathLst>
            </a:custGeom>
            <a:noFill/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21" name="Rectangle 64">
              <a:extLst>
                <a:ext uri="{FF2B5EF4-FFF2-40B4-BE49-F238E27FC236}">
                  <a16:creationId xmlns:a16="http://schemas.microsoft.com/office/drawing/2014/main" id="{90E326B2-AFDA-3E42-88E5-9AA8BD50C0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9" y="1299"/>
              <a:ext cx="417" cy="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MC</a:t>
              </a:r>
            </a:p>
          </p:txBody>
        </p:sp>
      </p:grpSp>
      <p:grpSp>
        <p:nvGrpSpPr>
          <p:cNvPr id="20496" name="Group 95">
            <a:extLst>
              <a:ext uri="{FF2B5EF4-FFF2-40B4-BE49-F238E27FC236}">
                <a16:creationId xmlns:a16="http://schemas.microsoft.com/office/drawing/2014/main" id="{0DDDAA8E-26C5-1D4F-B1AC-77A3EBFA8A39}"/>
              </a:ext>
            </a:extLst>
          </p:cNvPr>
          <p:cNvGrpSpPr>
            <a:grpSpLocks/>
          </p:cNvGrpSpPr>
          <p:nvPr/>
        </p:nvGrpSpPr>
        <p:grpSpPr bwMode="auto">
          <a:xfrm>
            <a:off x="4159250" y="5243519"/>
            <a:ext cx="5056188" cy="458788"/>
            <a:chOff x="1696" y="3321"/>
            <a:chExt cx="3185" cy="289"/>
          </a:xfrm>
        </p:grpSpPr>
        <p:sp>
          <p:nvSpPr>
            <p:cNvPr id="20510" name="Rectangle 67">
              <a:extLst>
                <a:ext uri="{FF2B5EF4-FFF2-40B4-BE49-F238E27FC236}">
                  <a16:creationId xmlns:a16="http://schemas.microsoft.com/office/drawing/2014/main" id="{0706728E-318A-B445-AC67-6A05413AA1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0511" name="Rectangle 69">
              <a:extLst>
                <a:ext uri="{FF2B5EF4-FFF2-40B4-BE49-F238E27FC236}">
                  <a16:creationId xmlns:a16="http://schemas.microsoft.com/office/drawing/2014/main" id="{16BB9838-FE89-DD4B-8BE3-70881A29B6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0512" name="Rectangle 71">
              <a:extLst>
                <a:ext uri="{FF2B5EF4-FFF2-40B4-BE49-F238E27FC236}">
                  <a16:creationId xmlns:a16="http://schemas.microsoft.com/office/drawing/2014/main" id="{667B70FF-79B3-A648-91BC-E8CE8AD5E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1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0513" name="Rectangle 73">
              <a:extLst>
                <a:ext uri="{FF2B5EF4-FFF2-40B4-BE49-F238E27FC236}">
                  <a16:creationId xmlns:a16="http://schemas.microsoft.com/office/drawing/2014/main" id="{C41F20EC-AE7B-7B46-BDB0-239B2B00F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2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20514" name="Rectangle 75">
              <a:extLst>
                <a:ext uri="{FF2B5EF4-FFF2-40B4-BE49-F238E27FC236}">
                  <a16:creationId xmlns:a16="http://schemas.microsoft.com/office/drawing/2014/main" id="{22ACFE4D-C173-5B43-97C1-840C9E031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0515" name="Rectangle 76">
              <a:extLst>
                <a:ext uri="{FF2B5EF4-FFF2-40B4-BE49-F238E27FC236}">
                  <a16:creationId xmlns:a16="http://schemas.microsoft.com/office/drawing/2014/main" id="{8DCE0E9C-81F5-3C46-A6C9-578201C44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0516" name="Rectangle 78">
              <a:extLst>
                <a:ext uri="{FF2B5EF4-FFF2-40B4-BE49-F238E27FC236}">
                  <a16:creationId xmlns:a16="http://schemas.microsoft.com/office/drawing/2014/main" id="{866747A0-9ECF-8E47-9DA2-AFD5A6A16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1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20517" name="Rectangle 80">
              <a:extLst>
                <a:ext uri="{FF2B5EF4-FFF2-40B4-BE49-F238E27FC236}">
                  <a16:creationId xmlns:a16="http://schemas.microsoft.com/office/drawing/2014/main" id="{79BDB734-5715-834E-BDC4-92547BA8E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6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20518" name="Rectangle 82">
              <a:extLst>
                <a:ext uri="{FF2B5EF4-FFF2-40B4-BE49-F238E27FC236}">
                  <a16:creationId xmlns:a16="http://schemas.microsoft.com/office/drawing/2014/main" id="{5F502B6C-38F1-D641-9621-08203CE8D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20519" name="Rectangle 84">
              <a:extLst>
                <a:ext uri="{FF2B5EF4-FFF2-40B4-BE49-F238E27FC236}">
                  <a16:creationId xmlns:a16="http://schemas.microsoft.com/office/drawing/2014/main" id="{2E13DB28-53C2-E94B-9267-71BE6AA2A7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0" y="3321"/>
              <a:ext cx="33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56428" name="Group 108">
            <a:extLst>
              <a:ext uri="{FF2B5EF4-FFF2-40B4-BE49-F238E27FC236}">
                <a16:creationId xmlns:a16="http://schemas.microsoft.com/office/drawing/2014/main" id="{AD9BE369-DCA0-D54C-A9F5-D2F47A433F28}"/>
              </a:ext>
            </a:extLst>
          </p:cNvPr>
          <p:cNvGrpSpPr>
            <a:grpSpLocks/>
          </p:cNvGrpSpPr>
          <p:nvPr/>
        </p:nvGrpSpPr>
        <p:grpSpPr bwMode="auto">
          <a:xfrm>
            <a:off x="3797301" y="3079751"/>
            <a:ext cx="6380163" cy="2992438"/>
            <a:chOff x="1432" y="1940"/>
            <a:chExt cx="4019" cy="1885"/>
          </a:xfrm>
        </p:grpSpPr>
        <p:grpSp>
          <p:nvGrpSpPr>
            <p:cNvPr id="20504" name="Group 107">
              <a:extLst>
                <a:ext uri="{FF2B5EF4-FFF2-40B4-BE49-F238E27FC236}">
                  <a16:creationId xmlns:a16="http://schemas.microsoft.com/office/drawing/2014/main" id="{B175ADE5-F1AF-0641-841B-1C8F7811820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2" y="1940"/>
              <a:ext cx="4019" cy="1360"/>
              <a:chOff x="1432" y="1940"/>
              <a:chExt cx="4019" cy="1360"/>
            </a:xfrm>
          </p:grpSpPr>
          <p:sp>
            <p:nvSpPr>
              <p:cNvPr id="20508" name="Line 5">
                <a:extLst>
                  <a:ext uri="{FF2B5EF4-FFF2-40B4-BE49-F238E27FC236}">
                    <a16:creationId xmlns:a16="http://schemas.microsoft.com/office/drawing/2014/main" id="{5A4D5FBD-DAF8-C34C-A8A9-D2CD62E44B9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2" y="1940"/>
                <a:ext cx="3934" cy="136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9" name="Rectangle 86">
                <a:extLst>
                  <a:ext uri="{FF2B5EF4-FFF2-40B4-BE49-F238E27FC236}">
                    <a16:creationId xmlns:a16="http://schemas.microsoft.com/office/drawing/2014/main" id="{6931A037-6826-B441-B399-0C63802AE0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6" y="3006"/>
                <a:ext cx="255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/>
                <a:r>
                  <a:rPr lang="en-US" altLang="en-US" sz="24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</a:p>
            </p:txBody>
          </p:sp>
        </p:grpSp>
        <p:grpSp>
          <p:nvGrpSpPr>
            <p:cNvPr id="20505" name="Group 106">
              <a:extLst>
                <a:ext uri="{FF2B5EF4-FFF2-40B4-BE49-F238E27FC236}">
                  <a16:creationId xmlns:a16="http://schemas.microsoft.com/office/drawing/2014/main" id="{EA4D6779-C64E-054F-B13B-1A0CE65AF0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2" y="1940"/>
              <a:ext cx="2947" cy="1885"/>
              <a:chOff x="1432" y="1940"/>
              <a:chExt cx="2947" cy="1885"/>
            </a:xfrm>
          </p:grpSpPr>
          <p:sp>
            <p:nvSpPr>
              <p:cNvPr id="20506" name="Line 20">
                <a:extLst>
                  <a:ext uri="{FF2B5EF4-FFF2-40B4-BE49-F238E27FC236}">
                    <a16:creationId xmlns:a16="http://schemas.microsoft.com/office/drawing/2014/main" id="{578BDA9C-8FBC-9440-AB48-8A62DB138C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2" y="1940"/>
                <a:ext cx="2561" cy="177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7" name="Rectangle 89">
                <a:extLst>
                  <a:ext uri="{FF2B5EF4-FFF2-40B4-BE49-F238E27FC236}">
                    <a16:creationId xmlns:a16="http://schemas.microsoft.com/office/drawing/2014/main" id="{7E072BFA-E5AB-A64C-93FB-DCA2F867C5E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2" y="3536"/>
                <a:ext cx="41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/>
                <a:r>
                  <a:rPr lang="en-US" altLang="en-US" sz="24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MR</a:t>
                </a:r>
              </a:p>
            </p:txBody>
          </p:sp>
        </p:grpSp>
      </p:grpSp>
      <p:grpSp>
        <p:nvGrpSpPr>
          <p:cNvPr id="56431" name="Group 111">
            <a:extLst>
              <a:ext uri="{FF2B5EF4-FFF2-40B4-BE49-F238E27FC236}">
                <a16:creationId xmlns:a16="http://schemas.microsoft.com/office/drawing/2014/main" id="{5868593D-45D3-C245-B8F0-9F98CBDDF23D}"/>
              </a:ext>
            </a:extLst>
          </p:cNvPr>
          <p:cNvGrpSpPr>
            <a:grpSpLocks/>
          </p:cNvGrpSpPr>
          <p:nvPr/>
        </p:nvGrpSpPr>
        <p:grpSpPr bwMode="auto">
          <a:xfrm>
            <a:off x="5087939" y="2486026"/>
            <a:ext cx="1724025" cy="1230313"/>
            <a:chOff x="2245" y="1566"/>
            <a:chExt cx="1086" cy="775"/>
          </a:xfrm>
        </p:grpSpPr>
        <p:sp>
          <p:nvSpPr>
            <p:cNvPr id="20502" name="Rectangle 59">
              <a:extLst>
                <a:ext uri="{FF2B5EF4-FFF2-40B4-BE49-F238E27FC236}">
                  <a16:creationId xmlns:a16="http://schemas.microsoft.com/office/drawing/2014/main" id="{C30EE5EA-8956-1D4B-9ECD-32DD0254B7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1566"/>
              <a:ext cx="1086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Monopolist price</a:t>
              </a:r>
            </a:p>
          </p:txBody>
        </p:sp>
        <p:sp>
          <p:nvSpPr>
            <p:cNvPr id="20503" name="Line 96">
              <a:extLst>
                <a:ext uri="{FF2B5EF4-FFF2-40B4-BE49-F238E27FC236}">
                  <a16:creationId xmlns:a16="http://schemas.microsoft.com/office/drawing/2014/main" id="{5E92993F-4E59-F543-9C0D-8AE968FCA1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8" y="2046"/>
              <a:ext cx="162" cy="2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6430" name="Group 110">
            <a:extLst>
              <a:ext uri="{FF2B5EF4-FFF2-40B4-BE49-F238E27FC236}">
                <a16:creationId xmlns:a16="http://schemas.microsoft.com/office/drawing/2014/main" id="{C607E7EC-E26E-134A-9DB3-8B5033C7DC7F}"/>
              </a:ext>
            </a:extLst>
          </p:cNvPr>
          <p:cNvGrpSpPr>
            <a:grpSpLocks/>
          </p:cNvGrpSpPr>
          <p:nvPr/>
        </p:nvGrpSpPr>
        <p:grpSpPr bwMode="auto">
          <a:xfrm>
            <a:off x="5846763" y="3738564"/>
            <a:ext cx="88900" cy="1519237"/>
            <a:chOff x="2723" y="2355"/>
            <a:chExt cx="56" cy="957"/>
          </a:xfrm>
        </p:grpSpPr>
        <p:sp>
          <p:nvSpPr>
            <p:cNvPr id="20500" name="Line 3">
              <a:extLst>
                <a:ext uri="{FF2B5EF4-FFF2-40B4-BE49-F238E27FC236}">
                  <a16:creationId xmlns:a16="http://schemas.microsoft.com/office/drawing/2014/main" id="{FF649166-F696-FB4F-8380-0843A3C92E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52" y="2381"/>
              <a:ext cx="0" cy="93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01" name="Freeform 34">
              <a:extLst>
                <a:ext uri="{FF2B5EF4-FFF2-40B4-BE49-F238E27FC236}">
                  <a16:creationId xmlns:a16="http://schemas.microsoft.com/office/drawing/2014/main" id="{0D49C537-E33A-3A46-B8F3-292EABF61A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2355"/>
              <a:ext cx="56" cy="63"/>
            </a:xfrm>
            <a:custGeom>
              <a:avLst/>
              <a:gdLst>
                <a:gd name="T0" fmla="*/ 0 w 43"/>
                <a:gd name="T1" fmla="*/ 31 h 39"/>
                <a:gd name="T2" fmla="*/ 0 w 43"/>
                <a:gd name="T3" fmla="*/ 24 h 39"/>
                <a:gd name="T4" fmla="*/ 3 w 43"/>
                <a:gd name="T5" fmla="*/ 19 h 39"/>
                <a:gd name="T6" fmla="*/ 5 w 43"/>
                <a:gd name="T7" fmla="*/ 13 h 39"/>
                <a:gd name="T8" fmla="*/ 8 w 43"/>
                <a:gd name="T9" fmla="*/ 10 h 39"/>
                <a:gd name="T10" fmla="*/ 12 w 43"/>
                <a:gd name="T11" fmla="*/ 5 h 39"/>
                <a:gd name="T12" fmla="*/ 17 w 43"/>
                <a:gd name="T13" fmla="*/ 2 h 39"/>
                <a:gd name="T14" fmla="*/ 22 w 43"/>
                <a:gd name="T15" fmla="*/ 0 h 39"/>
                <a:gd name="T16" fmla="*/ 27 w 43"/>
                <a:gd name="T17" fmla="*/ 0 h 39"/>
                <a:gd name="T18" fmla="*/ 33 w 43"/>
                <a:gd name="T19" fmla="*/ 0 h 39"/>
                <a:gd name="T20" fmla="*/ 38 w 43"/>
                <a:gd name="T21" fmla="*/ 2 h 39"/>
                <a:gd name="T22" fmla="*/ 43 w 43"/>
                <a:gd name="T23" fmla="*/ 5 h 39"/>
                <a:gd name="T24" fmla="*/ 47 w 43"/>
                <a:gd name="T25" fmla="*/ 10 h 39"/>
                <a:gd name="T26" fmla="*/ 49 w 43"/>
                <a:gd name="T27" fmla="*/ 13 h 39"/>
                <a:gd name="T28" fmla="*/ 52 w 43"/>
                <a:gd name="T29" fmla="*/ 19 h 39"/>
                <a:gd name="T30" fmla="*/ 55 w 43"/>
                <a:gd name="T31" fmla="*/ 24 h 39"/>
                <a:gd name="T32" fmla="*/ 55 w 43"/>
                <a:gd name="T33" fmla="*/ 31 h 39"/>
                <a:gd name="T34" fmla="*/ 55 w 43"/>
                <a:gd name="T35" fmla="*/ 37 h 39"/>
                <a:gd name="T36" fmla="*/ 52 w 43"/>
                <a:gd name="T37" fmla="*/ 44 h 39"/>
                <a:gd name="T38" fmla="*/ 49 w 43"/>
                <a:gd name="T39" fmla="*/ 48 h 39"/>
                <a:gd name="T40" fmla="*/ 47 w 43"/>
                <a:gd name="T41" fmla="*/ 53 h 39"/>
                <a:gd name="T42" fmla="*/ 43 w 43"/>
                <a:gd name="T43" fmla="*/ 57 h 39"/>
                <a:gd name="T44" fmla="*/ 38 w 43"/>
                <a:gd name="T45" fmla="*/ 60 h 39"/>
                <a:gd name="T46" fmla="*/ 33 w 43"/>
                <a:gd name="T47" fmla="*/ 61 h 39"/>
                <a:gd name="T48" fmla="*/ 27 w 43"/>
                <a:gd name="T49" fmla="*/ 61 h 39"/>
                <a:gd name="T50" fmla="*/ 22 w 43"/>
                <a:gd name="T51" fmla="*/ 61 h 39"/>
                <a:gd name="T52" fmla="*/ 17 w 43"/>
                <a:gd name="T53" fmla="*/ 60 h 39"/>
                <a:gd name="T54" fmla="*/ 12 w 43"/>
                <a:gd name="T55" fmla="*/ 57 h 39"/>
                <a:gd name="T56" fmla="*/ 8 w 43"/>
                <a:gd name="T57" fmla="*/ 53 h 39"/>
                <a:gd name="T58" fmla="*/ 5 w 43"/>
                <a:gd name="T59" fmla="*/ 48 h 39"/>
                <a:gd name="T60" fmla="*/ 3 w 43"/>
                <a:gd name="T61" fmla="*/ 44 h 39"/>
                <a:gd name="T62" fmla="*/ 0 w 43"/>
                <a:gd name="T63" fmla="*/ 37 h 39"/>
                <a:gd name="T64" fmla="*/ 0 w 43"/>
                <a:gd name="T65" fmla="*/ 31 h 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3" h="39">
                  <a:moveTo>
                    <a:pt x="0" y="19"/>
                  </a:moveTo>
                  <a:lnTo>
                    <a:pt x="0" y="15"/>
                  </a:lnTo>
                  <a:lnTo>
                    <a:pt x="2" y="12"/>
                  </a:lnTo>
                  <a:lnTo>
                    <a:pt x="4" y="8"/>
                  </a:lnTo>
                  <a:lnTo>
                    <a:pt x="6" y="6"/>
                  </a:lnTo>
                  <a:lnTo>
                    <a:pt x="9" y="3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9" y="1"/>
                  </a:lnTo>
                  <a:lnTo>
                    <a:pt x="33" y="3"/>
                  </a:lnTo>
                  <a:lnTo>
                    <a:pt x="36" y="6"/>
                  </a:lnTo>
                  <a:lnTo>
                    <a:pt x="38" y="8"/>
                  </a:lnTo>
                  <a:lnTo>
                    <a:pt x="40" y="12"/>
                  </a:lnTo>
                  <a:lnTo>
                    <a:pt x="42" y="15"/>
                  </a:lnTo>
                  <a:lnTo>
                    <a:pt x="42" y="19"/>
                  </a:lnTo>
                  <a:lnTo>
                    <a:pt x="42" y="23"/>
                  </a:lnTo>
                  <a:lnTo>
                    <a:pt x="40" y="27"/>
                  </a:lnTo>
                  <a:lnTo>
                    <a:pt x="38" y="30"/>
                  </a:lnTo>
                  <a:lnTo>
                    <a:pt x="36" y="33"/>
                  </a:lnTo>
                  <a:lnTo>
                    <a:pt x="33" y="35"/>
                  </a:lnTo>
                  <a:lnTo>
                    <a:pt x="29" y="37"/>
                  </a:lnTo>
                  <a:lnTo>
                    <a:pt x="25" y="38"/>
                  </a:lnTo>
                  <a:lnTo>
                    <a:pt x="21" y="38"/>
                  </a:lnTo>
                  <a:lnTo>
                    <a:pt x="17" y="38"/>
                  </a:lnTo>
                  <a:lnTo>
                    <a:pt x="13" y="37"/>
                  </a:lnTo>
                  <a:lnTo>
                    <a:pt x="9" y="35"/>
                  </a:lnTo>
                  <a:lnTo>
                    <a:pt x="6" y="33"/>
                  </a:lnTo>
                  <a:lnTo>
                    <a:pt x="4" y="30"/>
                  </a:lnTo>
                  <a:lnTo>
                    <a:pt x="2" y="27"/>
                  </a:lnTo>
                  <a:lnTo>
                    <a:pt x="0" y="23"/>
                  </a:lnTo>
                  <a:lnTo>
                    <a:pt x="0" y="19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8501049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C0011EB-2999-F74E-953B-AC2FAB903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Comparing Monopoly and Perfect Competition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272929D-77EA-8B48-9D79-AC8CFFCD3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1" y="1828800"/>
            <a:ext cx="8291513" cy="36576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Equilibrium output for the monopolist, like equilibrium output for the competitor in a perfectly competitive market is </a:t>
            </a:r>
            <a:r>
              <a:rPr lang="en-US" altLang="en-US" i="1"/>
              <a:t>MC = MR</a:t>
            </a:r>
            <a:r>
              <a:rPr lang="en-US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0267682"/>
      </p:ext>
    </p:extLst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F9900A6-6D5E-E646-83D3-F184A768FA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Comparing Monopoly and Perfect Competition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70BCDFD-83B0-F241-8725-7541BE692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Because the monopolist’s marginal revenue is below its price, its equilibrium output is less than, and price is higher than, for a competitive market.</a:t>
            </a:r>
          </a:p>
        </p:txBody>
      </p:sp>
    </p:spTree>
    <p:extLst>
      <p:ext uri="{BB962C8B-B14F-4D97-AF65-F5344CB8AC3E}">
        <p14:creationId xmlns:p14="http://schemas.microsoft.com/office/powerpoint/2010/main" val="276461805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20F9969-5F23-664F-914C-27A351E902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1FED173-044C-1A46-8CD8-2F6771094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dirty="0"/>
              <a:t>Monopoly market condition is opposite of perfect competition.</a:t>
            </a:r>
          </a:p>
          <a:p>
            <a:pPr eaLnBrk="1" hangingPunct="1"/>
            <a:r>
              <a:rPr lang="en-US" altLang="en-US" dirty="0"/>
              <a:t>Monopoly is a market structure in which a single firm makes up the entire market.</a:t>
            </a:r>
          </a:p>
        </p:txBody>
      </p:sp>
    </p:spTree>
    <p:extLst>
      <p:ext uri="{BB962C8B-B14F-4D97-AF65-F5344CB8AC3E}">
        <p14:creationId xmlns:p14="http://schemas.microsoft.com/office/powerpoint/2010/main" val="1351523161"/>
      </p:ext>
    </p:ext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31EC73A6-424C-B447-9FFB-08CB4884AC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Comparing Monopoly and Perfect Competition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0E3460E-CF9C-9C4B-8800-4F6C521A5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3167" y="2822575"/>
            <a:ext cx="69730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$36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5B80AB42-FD29-FE49-B982-0D591B4AF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689" y="3189288"/>
            <a:ext cx="52578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51DA7C0-6AA9-6342-9520-B7D1BDBB9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689" y="3554413"/>
            <a:ext cx="52578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24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C3D2820D-F8A8-3F49-9C42-546D99CCC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689" y="3919538"/>
            <a:ext cx="52578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18</a:t>
            </a: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521462AE-4789-F346-A1E9-CE08FAECD1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689" y="4286250"/>
            <a:ext cx="52578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80BB611B-63E9-A44B-93E1-40FC5F4942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211" y="4651375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570AAD3D-EEA6-AE4B-901B-F27CDF9D8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211" y="5018088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14E45AF8-0A7B-AC46-B8A6-BB2912F02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6211" y="5383213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3563" name="Rectangle 11">
            <a:extLst>
              <a:ext uri="{FF2B5EF4-FFF2-40B4-BE49-F238E27FC236}">
                <a16:creationId xmlns:a16="http://schemas.microsoft.com/office/drawing/2014/main" id="{C29529E2-EDBC-C849-BB33-5F598BB9D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4689" y="5749925"/>
            <a:ext cx="525787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204812" name="Line 12">
            <a:extLst>
              <a:ext uri="{FF2B5EF4-FFF2-40B4-BE49-F238E27FC236}">
                <a16:creationId xmlns:a16="http://schemas.microsoft.com/office/drawing/2014/main" id="{6E5F59FF-366A-084C-9E81-6E1963C101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9364" y="3794125"/>
            <a:ext cx="2090737" cy="0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>
            <a:extLst>
              <a:ext uri="{FF2B5EF4-FFF2-40B4-BE49-F238E27FC236}">
                <a16:creationId xmlns:a16="http://schemas.microsoft.com/office/drawing/2014/main" id="{00163BAE-6F28-2E40-8FAA-10194EBE8C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5615" y="2184400"/>
            <a:ext cx="88486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Price</a:t>
            </a:r>
          </a:p>
        </p:txBody>
      </p:sp>
      <p:grpSp>
        <p:nvGrpSpPr>
          <p:cNvPr id="23566" name="Group 14">
            <a:extLst>
              <a:ext uri="{FF2B5EF4-FFF2-40B4-BE49-F238E27FC236}">
                <a16:creationId xmlns:a16="http://schemas.microsoft.com/office/drawing/2014/main" id="{4B9B7F98-4134-D743-A399-6A79A174F348}"/>
              </a:ext>
            </a:extLst>
          </p:cNvPr>
          <p:cNvGrpSpPr>
            <a:grpSpLocks/>
          </p:cNvGrpSpPr>
          <p:nvPr/>
        </p:nvGrpSpPr>
        <p:grpSpPr bwMode="auto">
          <a:xfrm>
            <a:off x="3779838" y="2139951"/>
            <a:ext cx="6419850" cy="4003675"/>
            <a:chOff x="1457" y="1366"/>
            <a:chExt cx="4044" cy="2522"/>
          </a:xfrm>
        </p:grpSpPr>
        <p:sp>
          <p:nvSpPr>
            <p:cNvPr id="23600" name="Line 15">
              <a:extLst>
                <a:ext uri="{FF2B5EF4-FFF2-40B4-BE49-F238E27FC236}">
                  <a16:creationId xmlns:a16="http://schemas.microsoft.com/office/drawing/2014/main" id="{B068CA40-C551-6844-BBFA-9F99E186A8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57" y="1366"/>
              <a:ext cx="0" cy="2522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1" name="Line 16">
              <a:extLst>
                <a:ext uri="{FF2B5EF4-FFF2-40B4-BE49-F238E27FC236}">
                  <a16:creationId xmlns:a16="http://schemas.microsoft.com/office/drawing/2014/main" id="{D7236366-E96C-794D-BD94-3033D91E34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1492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2" name="Line 17">
              <a:extLst>
                <a:ext uri="{FF2B5EF4-FFF2-40B4-BE49-F238E27FC236}">
                  <a16:creationId xmlns:a16="http://schemas.microsoft.com/office/drawing/2014/main" id="{B9F62419-627B-844A-A8C0-D01365F35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1721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3" name="Line 18">
              <a:extLst>
                <a:ext uri="{FF2B5EF4-FFF2-40B4-BE49-F238E27FC236}">
                  <a16:creationId xmlns:a16="http://schemas.microsoft.com/office/drawing/2014/main" id="{D0C809BD-AC46-BE41-B0AA-4927D4A38C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1950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4" name="Line 19">
              <a:extLst>
                <a:ext uri="{FF2B5EF4-FFF2-40B4-BE49-F238E27FC236}">
                  <a16:creationId xmlns:a16="http://schemas.microsoft.com/office/drawing/2014/main" id="{AAE416BC-FFF7-864A-B0AE-B1967A308F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2179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5" name="Line 20">
              <a:extLst>
                <a:ext uri="{FF2B5EF4-FFF2-40B4-BE49-F238E27FC236}">
                  <a16:creationId xmlns:a16="http://schemas.microsoft.com/office/drawing/2014/main" id="{2BD1362E-1329-9C49-87AF-3A5ED367E3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2408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6" name="Line 21">
              <a:extLst>
                <a:ext uri="{FF2B5EF4-FFF2-40B4-BE49-F238E27FC236}">
                  <a16:creationId xmlns:a16="http://schemas.microsoft.com/office/drawing/2014/main" id="{EBD7BA6C-5F10-A24C-8B54-483CBA44C8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2644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7" name="Line 22">
              <a:extLst>
                <a:ext uri="{FF2B5EF4-FFF2-40B4-BE49-F238E27FC236}">
                  <a16:creationId xmlns:a16="http://schemas.microsoft.com/office/drawing/2014/main" id="{A3308725-034A-7243-8533-02081C0AC1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2866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8" name="Line 23">
              <a:extLst>
                <a:ext uri="{FF2B5EF4-FFF2-40B4-BE49-F238E27FC236}">
                  <a16:creationId xmlns:a16="http://schemas.microsoft.com/office/drawing/2014/main" id="{09F73E32-FC87-6B4F-9000-FC48E23CF3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3095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09" name="Line 24">
              <a:extLst>
                <a:ext uri="{FF2B5EF4-FFF2-40B4-BE49-F238E27FC236}">
                  <a16:creationId xmlns:a16="http://schemas.microsoft.com/office/drawing/2014/main" id="{92E8B45C-C392-5C44-8686-B54499B216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3324"/>
              <a:ext cx="4033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0" name="Line 25">
              <a:extLst>
                <a:ext uri="{FF2B5EF4-FFF2-40B4-BE49-F238E27FC236}">
                  <a16:creationId xmlns:a16="http://schemas.microsoft.com/office/drawing/2014/main" id="{DA0B5CBD-0674-BE44-AC2B-C8BFDC5755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3553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1" name="Line 26">
              <a:extLst>
                <a:ext uri="{FF2B5EF4-FFF2-40B4-BE49-F238E27FC236}">
                  <a16:creationId xmlns:a16="http://schemas.microsoft.com/office/drawing/2014/main" id="{FFBFA8B3-76E3-5B41-B9BB-8602D0B7F2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68" y="3783"/>
              <a:ext cx="4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2" name="Line 27">
              <a:extLst>
                <a:ext uri="{FF2B5EF4-FFF2-40B4-BE49-F238E27FC236}">
                  <a16:creationId xmlns:a16="http://schemas.microsoft.com/office/drawing/2014/main" id="{9F32BF00-9067-1540-83FF-A558432593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11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3" name="Line 28">
              <a:extLst>
                <a:ext uri="{FF2B5EF4-FFF2-40B4-BE49-F238E27FC236}">
                  <a16:creationId xmlns:a16="http://schemas.microsoft.com/office/drawing/2014/main" id="{8B8EA405-7D5B-0949-A335-1F48F911AD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142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4" name="Line 29">
              <a:extLst>
                <a:ext uri="{FF2B5EF4-FFF2-40B4-BE49-F238E27FC236}">
                  <a16:creationId xmlns:a16="http://schemas.microsoft.com/office/drawing/2014/main" id="{6A45316C-4751-3044-BD14-175EEFBA4D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73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5" name="Line 30">
              <a:extLst>
                <a:ext uri="{FF2B5EF4-FFF2-40B4-BE49-F238E27FC236}">
                  <a16:creationId xmlns:a16="http://schemas.microsoft.com/office/drawing/2014/main" id="{90D48D11-AABD-DD46-B9AA-F28F034ACB1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85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6" name="Line 31">
              <a:extLst>
                <a:ext uri="{FF2B5EF4-FFF2-40B4-BE49-F238E27FC236}">
                  <a16:creationId xmlns:a16="http://schemas.microsoft.com/office/drawing/2014/main" id="{EAE4DC84-321F-6E42-8B35-835523939B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16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7" name="Line 32">
              <a:extLst>
                <a:ext uri="{FF2B5EF4-FFF2-40B4-BE49-F238E27FC236}">
                  <a16:creationId xmlns:a16="http://schemas.microsoft.com/office/drawing/2014/main" id="{90532AF1-CD1E-3047-802E-17E69BB32A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46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8" name="Line 33">
              <a:extLst>
                <a:ext uri="{FF2B5EF4-FFF2-40B4-BE49-F238E27FC236}">
                  <a16:creationId xmlns:a16="http://schemas.microsoft.com/office/drawing/2014/main" id="{F455ECC1-F8AE-404F-8E9C-77DF9FDAE1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72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19" name="Line 34">
              <a:extLst>
                <a:ext uri="{FF2B5EF4-FFF2-40B4-BE49-F238E27FC236}">
                  <a16:creationId xmlns:a16="http://schemas.microsoft.com/office/drawing/2014/main" id="{39CC112C-5060-0646-9FE3-25F2670273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098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0" name="Line 35">
              <a:extLst>
                <a:ext uri="{FF2B5EF4-FFF2-40B4-BE49-F238E27FC236}">
                  <a16:creationId xmlns:a16="http://schemas.microsoft.com/office/drawing/2014/main" id="{5C4DDDB4-1EDA-9943-B46C-87DB9BAD7B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20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621" name="Line 36">
              <a:extLst>
                <a:ext uri="{FF2B5EF4-FFF2-40B4-BE49-F238E27FC236}">
                  <a16:creationId xmlns:a16="http://schemas.microsoft.com/office/drawing/2014/main" id="{E39EBEB4-406E-1B44-A6C5-01CB61A476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715" y="3266"/>
              <a:ext cx="0" cy="68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4837" name="Group 37">
            <a:extLst>
              <a:ext uri="{FF2B5EF4-FFF2-40B4-BE49-F238E27FC236}">
                <a16:creationId xmlns:a16="http://schemas.microsoft.com/office/drawing/2014/main" id="{32AA1094-4B1D-264F-92CF-462D7DBD3752}"/>
              </a:ext>
            </a:extLst>
          </p:cNvPr>
          <p:cNvGrpSpPr>
            <a:grpSpLocks/>
          </p:cNvGrpSpPr>
          <p:nvPr/>
        </p:nvGrpSpPr>
        <p:grpSpPr bwMode="auto">
          <a:xfrm>
            <a:off x="4364038" y="2062164"/>
            <a:ext cx="3503612" cy="3089275"/>
            <a:chOff x="1789" y="1299"/>
            <a:chExt cx="2207" cy="1946"/>
          </a:xfrm>
        </p:grpSpPr>
        <p:sp>
          <p:nvSpPr>
            <p:cNvPr id="23598" name="Freeform 38">
              <a:extLst>
                <a:ext uri="{FF2B5EF4-FFF2-40B4-BE49-F238E27FC236}">
                  <a16:creationId xmlns:a16="http://schemas.microsoft.com/office/drawing/2014/main" id="{0EFF5283-8C53-AB4D-80CF-B6B73BB27E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9" y="1456"/>
              <a:ext cx="1934" cy="1789"/>
            </a:xfrm>
            <a:custGeom>
              <a:avLst/>
              <a:gdLst>
                <a:gd name="T0" fmla="*/ 0 w 1489"/>
                <a:gd name="T1" fmla="*/ 1788 h 1789"/>
                <a:gd name="T2" fmla="*/ 330 w 1489"/>
                <a:gd name="T3" fmla="*/ 1735 h 1789"/>
                <a:gd name="T4" fmla="*/ 633 w 1489"/>
                <a:gd name="T5" fmla="*/ 1621 h 1789"/>
                <a:gd name="T6" fmla="*/ 909 w 1489"/>
                <a:gd name="T7" fmla="*/ 1451 h 1789"/>
                <a:gd name="T8" fmla="*/ 1160 w 1489"/>
                <a:gd name="T9" fmla="*/ 1233 h 1789"/>
                <a:gd name="T10" fmla="*/ 1386 w 1489"/>
                <a:gd name="T11" fmla="*/ 972 h 1789"/>
                <a:gd name="T12" fmla="*/ 1590 w 1489"/>
                <a:gd name="T13" fmla="*/ 675 h 1789"/>
                <a:gd name="T14" fmla="*/ 1772 w 1489"/>
                <a:gd name="T15" fmla="*/ 349 h 1789"/>
                <a:gd name="T16" fmla="*/ 1933 w 1489"/>
                <a:gd name="T17" fmla="*/ 0 h 178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89" h="1789">
                  <a:moveTo>
                    <a:pt x="0" y="1788"/>
                  </a:moveTo>
                  <a:lnTo>
                    <a:pt x="254" y="1735"/>
                  </a:lnTo>
                  <a:lnTo>
                    <a:pt x="487" y="1621"/>
                  </a:lnTo>
                  <a:lnTo>
                    <a:pt x="700" y="1451"/>
                  </a:lnTo>
                  <a:lnTo>
                    <a:pt x="893" y="1233"/>
                  </a:lnTo>
                  <a:lnTo>
                    <a:pt x="1067" y="972"/>
                  </a:lnTo>
                  <a:lnTo>
                    <a:pt x="1224" y="675"/>
                  </a:lnTo>
                  <a:lnTo>
                    <a:pt x="1364" y="349"/>
                  </a:lnTo>
                  <a:lnTo>
                    <a:pt x="1488" y="0"/>
                  </a:lnTo>
                </a:path>
              </a:pathLst>
            </a:custGeom>
            <a:noFill/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99" name="Rectangle 39">
              <a:extLst>
                <a:ext uri="{FF2B5EF4-FFF2-40B4-BE49-F238E27FC236}">
                  <a16:creationId xmlns:a16="http://schemas.microsoft.com/office/drawing/2014/main" id="{A2513593-9588-1B41-8949-B346D6074F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9" y="1299"/>
              <a:ext cx="417" cy="2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MC</a:t>
              </a:r>
            </a:p>
          </p:txBody>
        </p:sp>
      </p:grpSp>
      <p:grpSp>
        <p:nvGrpSpPr>
          <p:cNvPr id="23568" name="Group 40">
            <a:extLst>
              <a:ext uri="{FF2B5EF4-FFF2-40B4-BE49-F238E27FC236}">
                <a16:creationId xmlns:a16="http://schemas.microsoft.com/office/drawing/2014/main" id="{369E5176-E9A3-AF47-9C1E-D907A5544773}"/>
              </a:ext>
            </a:extLst>
          </p:cNvPr>
          <p:cNvGrpSpPr>
            <a:grpSpLocks/>
          </p:cNvGrpSpPr>
          <p:nvPr/>
        </p:nvGrpSpPr>
        <p:grpSpPr bwMode="auto">
          <a:xfrm>
            <a:off x="4159250" y="5243519"/>
            <a:ext cx="5056188" cy="458788"/>
            <a:chOff x="1696" y="3321"/>
            <a:chExt cx="3185" cy="289"/>
          </a:xfrm>
        </p:grpSpPr>
        <p:sp>
          <p:nvSpPr>
            <p:cNvPr id="23588" name="Rectangle 41">
              <a:extLst>
                <a:ext uri="{FF2B5EF4-FFF2-40B4-BE49-F238E27FC236}">
                  <a16:creationId xmlns:a16="http://schemas.microsoft.com/office/drawing/2014/main" id="{E14874F1-6EA2-4541-B4D5-E1C1E64B0A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6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3589" name="Rectangle 42">
              <a:extLst>
                <a:ext uri="{FF2B5EF4-FFF2-40B4-BE49-F238E27FC236}">
                  <a16:creationId xmlns:a16="http://schemas.microsoft.com/office/drawing/2014/main" id="{F479A863-01E6-AE4C-BAFE-BAE71B9F0F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8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3590" name="Rectangle 43">
              <a:extLst>
                <a:ext uri="{FF2B5EF4-FFF2-40B4-BE49-F238E27FC236}">
                  <a16:creationId xmlns:a16="http://schemas.microsoft.com/office/drawing/2014/main" id="{D0C2981B-92E8-544F-9922-C9DAAFF623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1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3591" name="Rectangle 44">
              <a:extLst>
                <a:ext uri="{FF2B5EF4-FFF2-40B4-BE49-F238E27FC236}">
                  <a16:creationId xmlns:a16="http://schemas.microsoft.com/office/drawing/2014/main" id="{37352066-422A-A545-BADA-EB2502AB14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72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23592" name="Rectangle 45">
              <a:extLst>
                <a:ext uri="{FF2B5EF4-FFF2-40B4-BE49-F238E27FC236}">
                  <a16:creationId xmlns:a16="http://schemas.microsoft.com/office/drawing/2014/main" id="{DA0C0B5B-C3F6-A944-AED8-E43D61E89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03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3593" name="Rectangle 46">
              <a:extLst>
                <a:ext uri="{FF2B5EF4-FFF2-40B4-BE49-F238E27FC236}">
                  <a16:creationId xmlns:a16="http://schemas.microsoft.com/office/drawing/2014/main" id="{F3D25650-70DC-7D49-A116-0828745E79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4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3594" name="Rectangle 47">
              <a:extLst>
                <a:ext uri="{FF2B5EF4-FFF2-40B4-BE49-F238E27FC236}">
                  <a16:creationId xmlns:a16="http://schemas.microsoft.com/office/drawing/2014/main" id="{25776043-8B3F-3E4E-9C94-792D89FED6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1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23595" name="Rectangle 48">
              <a:extLst>
                <a:ext uri="{FF2B5EF4-FFF2-40B4-BE49-F238E27FC236}">
                  <a16:creationId xmlns:a16="http://schemas.microsoft.com/office/drawing/2014/main" id="{E9B3D753-CDEA-B946-A54B-7FD10398D1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6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8</a:t>
              </a:r>
            </a:p>
          </p:txBody>
        </p:sp>
        <p:sp>
          <p:nvSpPr>
            <p:cNvPr id="23596" name="Rectangle 49">
              <a:extLst>
                <a:ext uri="{FF2B5EF4-FFF2-40B4-BE49-F238E27FC236}">
                  <a16:creationId xmlns:a16="http://schemas.microsoft.com/office/drawing/2014/main" id="{7C586E43-B17F-A445-B9AA-448743BA91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9" y="332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23597" name="Rectangle 50">
              <a:extLst>
                <a:ext uri="{FF2B5EF4-FFF2-40B4-BE49-F238E27FC236}">
                  <a16:creationId xmlns:a16="http://schemas.microsoft.com/office/drawing/2014/main" id="{294E04D9-5526-974C-AC16-AA5367267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0" y="3321"/>
              <a:ext cx="331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</a:p>
          </p:txBody>
        </p:sp>
      </p:grpSp>
      <p:grpSp>
        <p:nvGrpSpPr>
          <p:cNvPr id="204851" name="Group 51">
            <a:extLst>
              <a:ext uri="{FF2B5EF4-FFF2-40B4-BE49-F238E27FC236}">
                <a16:creationId xmlns:a16="http://schemas.microsoft.com/office/drawing/2014/main" id="{7E5FAC07-2E20-4648-8385-4290D4E4DE75}"/>
              </a:ext>
            </a:extLst>
          </p:cNvPr>
          <p:cNvGrpSpPr>
            <a:grpSpLocks/>
          </p:cNvGrpSpPr>
          <p:nvPr/>
        </p:nvGrpSpPr>
        <p:grpSpPr bwMode="auto">
          <a:xfrm>
            <a:off x="3797301" y="3079751"/>
            <a:ext cx="6380163" cy="2992438"/>
            <a:chOff x="1432" y="1940"/>
            <a:chExt cx="4019" cy="1885"/>
          </a:xfrm>
        </p:grpSpPr>
        <p:grpSp>
          <p:nvGrpSpPr>
            <p:cNvPr id="23582" name="Group 52">
              <a:extLst>
                <a:ext uri="{FF2B5EF4-FFF2-40B4-BE49-F238E27FC236}">
                  <a16:creationId xmlns:a16="http://schemas.microsoft.com/office/drawing/2014/main" id="{DEA04D92-D864-C649-B473-7863C00553D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2" y="1940"/>
              <a:ext cx="4019" cy="1360"/>
              <a:chOff x="1432" y="1940"/>
              <a:chExt cx="4019" cy="1360"/>
            </a:xfrm>
          </p:grpSpPr>
          <p:sp>
            <p:nvSpPr>
              <p:cNvPr id="23586" name="Line 53">
                <a:extLst>
                  <a:ext uri="{FF2B5EF4-FFF2-40B4-BE49-F238E27FC236}">
                    <a16:creationId xmlns:a16="http://schemas.microsoft.com/office/drawing/2014/main" id="{6A59227A-B3A9-3A47-A436-F9E8014282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2" y="1940"/>
                <a:ext cx="3934" cy="136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7" name="Rectangle 54">
                <a:extLst>
                  <a:ext uri="{FF2B5EF4-FFF2-40B4-BE49-F238E27FC236}">
                    <a16:creationId xmlns:a16="http://schemas.microsoft.com/office/drawing/2014/main" id="{66F04890-F822-414F-A59E-A33F12A2A1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96" y="3006"/>
                <a:ext cx="255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/>
                <a:r>
                  <a:rPr lang="en-US" altLang="en-US" sz="24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</a:p>
            </p:txBody>
          </p:sp>
        </p:grpSp>
        <p:grpSp>
          <p:nvGrpSpPr>
            <p:cNvPr id="23583" name="Group 55">
              <a:extLst>
                <a:ext uri="{FF2B5EF4-FFF2-40B4-BE49-F238E27FC236}">
                  <a16:creationId xmlns:a16="http://schemas.microsoft.com/office/drawing/2014/main" id="{06054BA3-BAE0-4E4F-ACF3-99C67C2F82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2" y="1940"/>
              <a:ext cx="2947" cy="1885"/>
              <a:chOff x="1432" y="1940"/>
              <a:chExt cx="2947" cy="1885"/>
            </a:xfrm>
          </p:grpSpPr>
          <p:sp>
            <p:nvSpPr>
              <p:cNvPr id="23584" name="Line 56">
                <a:extLst>
                  <a:ext uri="{FF2B5EF4-FFF2-40B4-BE49-F238E27FC236}">
                    <a16:creationId xmlns:a16="http://schemas.microsoft.com/office/drawing/2014/main" id="{D1256285-1B32-084A-97F6-3E238ECCFE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32" y="1940"/>
                <a:ext cx="2561" cy="177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85" name="Rectangle 57">
                <a:extLst>
                  <a:ext uri="{FF2B5EF4-FFF2-40B4-BE49-F238E27FC236}">
                    <a16:creationId xmlns:a16="http://schemas.microsoft.com/office/drawing/2014/main" id="{7B822AD4-AC9B-564A-A83D-1AF2FCB750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2" y="3536"/>
                <a:ext cx="41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/>
                <a:r>
                  <a:rPr lang="en-US" altLang="en-US" sz="24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MR</a:t>
                </a:r>
              </a:p>
            </p:txBody>
          </p:sp>
        </p:grpSp>
      </p:grpSp>
      <p:grpSp>
        <p:nvGrpSpPr>
          <p:cNvPr id="204858" name="Group 58">
            <a:extLst>
              <a:ext uri="{FF2B5EF4-FFF2-40B4-BE49-F238E27FC236}">
                <a16:creationId xmlns:a16="http://schemas.microsoft.com/office/drawing/2014/main" id="{8A5FB548-D179-6E4C-9007-234D87FCF186}"/>
              </a:ext>
            </a:extLst>
          </p:cNvPr>
          <p:cNvGrpSpPr>
            <a:grpSpLocks/>
          </p:cNvGrpSpPr>
          <p:nvPr/>
        </p:nvGrpSpPr>
        <p:grpSpPr bwMode="auto">
          <a:xfrm>
            <a:off x="5087939" y="2486026"/>
            <a:ext cx="1724025" cy="1230313"/>
            <a:chOff x="2245" y="1566"/>
            <a:chExt cx="1086" cy="775"/>
          </a:xfrm>
        </p:grpSpPr>
        <p:sp>
          <p:nvSpPr>
            <p:cNvPr id="23580" name="Rectangle 59">
              <a:extLst>
                <a:ext uri="{FF2B5EF4-FFF2-40B4-BE49-F238E27FC236}">
                  <a16:creationId xmlns:a16="http://schemas.microsoft.com/office/drawing/2014/main" id="{C22AF8AC-D961-2C44-BEAD-B91380DF04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5" y="1566"/>
              <a:ext cx="1086" cy="52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Monopolist price</a:t>
              </a:r>
            </a:p>
          </p:txBody>
        </p:sp>
        <p:sp>
          <p:nvSpPr>
            <p:cNvPr id="23581" name="Line 60">
              <a:extLst>
                <a:ext uri="{FF2B5EF4-FFF2-40B4-BE49-F238E27FC236}">
                  <a16:creationId xmlns:a16="http://schemas.microsoft.com/office/drawing/2014/main" id="{394EEB2B-E9A9-6F46-A00D-38C14361CD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8" y="2046"/>
              <a:ext cx="162" cy="29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4861" name="Group 61">
            <a:extLst>
              <a:ext uri="{FF2B5EF4-FFF2-40B4-BE49-F238E27FC236}">
                <a16:creationId xmlns:a16="http://schemas.microsoft.com/office/drawing/2014/main" id="{0E77C1AD-89AF-3545-8EF3-3EF40B7D3BEB}"/>
              </a:ext>
            </a:extLst>
          </p:cNvPr>
          <p:cNvGrpSpPr>
            <a:grpSpLocks/>
          </p:cNvGrpSpPr>
          <p:nvPr/>
        </p:nvGrpSpPr>
        <p:grpSpPr bwMode="auto">
          <a:xfrm>
            <a:off x="5846763" y="3738564"/>
            <a:ext cx="88900" cy="1519237"/>
            <a:chOff x="2723" y="2355"/>
            <a:chExt cx="56" cy="957"/>
          </a:xfrm>
        </p:grpSpPr>
        <p:sp>
          <p:nvSpPr>
            <p:cNvPr id="23578" name="Line 62">
              <a:extLst>
                <a:ext uri="{FF2B5EF4-FFF2-40B4-BE49-F238E27FC236}">
                  <a16:creationId xmlns:a16="http://schemas.microsoft.com/office/drawing/2014/main" id="{1270E60A-C3E5-B745-AD00-C4A15434E2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52" y="2381"/>
              <a:ext cx="0" cy="93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9" name="Freeform 63">
              <a:extLst>
                <a:ext uri="{FF2B5EF4-FFF2-40B4-BE49-F238E27FC236}">
                  <a16:creationId xmlns:a16="http://schemas.microsoft.com/office/drawing/2014/main" id="{351B860F-A486-4A4A-A140-CE4F4F2E45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3" y="2355"/>
              <a:ext cx="56" cy="63"/>
            </a:xfrm>
            <a:custGeom>
              <a:avLst/>
              <a:gdLst>
                <a:gd name="T0" fmla="*/ 0 w 43"/>
                <a:gd name="T1" fmla="*/ 31 h 39"/>
                <a:gd name="T2" fmla="*/ 0 w 43"/>
                <a:gd name="T3" fmla="*/ 24 h 39"/>
                <a:gd name="T4" fmla="*/ 3 w 43"/>
                <a:gd name="T5" fmla="*/ 19 h 39"/>
                <a:gd name="T6" fmla="*/ 5 w 43"/>
                <a:gd name="T7" fmla="*/ 13 h 39"/>
                <a:gd name="T8" fmla="*/ 8 w 43"/>
                <a:gd name="T9" fmla="*/ 10 h 39"/>
                <a:gd name="T10" fmla="*/ 12 w 43"/>
                <a:gd name="T11" fmla="*/ 5 h 39"/>
                <a:gd name="T12" fmla="*/ 17 w 43"/>
                <a:gd name="T13" fmla="*/ 2 h 39"/>
                <a:gd name="T14" fmla="*/ 22 w 43"/>
                <a:gd name="T15" fmla="*/ 0 h 39"/>
                <a:gd name="T16" fmla="*/ 27 w 43"/>
                <a:gd name="T17" fmla="*/ 0 h 39"/>
                <a:gd name="T18" fmla="*/ 33 w 43"/>
                <a:gd name="T19" fmla="*/ 0 h 39"/>
                <a:gd name="T20" fmla="*/ 38 w 43"/>
                <a:gd name="T21" fmla="*/ 2 h 39"/>
                <a:gd name="T22" fmla="*/ 43 w 43"/>
                <a:gd name="T23" fmla="*/ 5 h 39"/>
                <a:gd name="T24" fmla="*/ 47 w 43"/>
                <a:gd name="T25" fmla="*/ 10 h 39"/>
                <a:gd name="T26" fmla="*/ 49 w 43"/>
                <a:gd name="T27" fmla="*/ 13 h 39"/>
                <a:gd name="T28" fmla="*/ 52 w 43"/>
                <a:gd name="T29" fmla="*/ 19 h 39"/>
                <a:gd name="T30" fmla="*/ 55 w 43"/>
                <a:gd name="T31" fmla="*/ 24 h 39"/>
                <a:gd name="T32" fmla="*/ 55 w 43"/>
                <a:gd name="T33" fmla="*/ 31 h 39"/>
                <a:gd name="T34" fmla="*/ 55 w 43"/>
                <a:gd name="T35" fmla="*/ 37 h 39"/>
                <a:gd name="T36" fmla="*/ 52 w 43"/>
                <a:gd name="T37" fmla="*/ 44 h 39"/>
                <a:gd name="T38" fmla="*/ 49 w 43"/>
                <a:gd name="T39" fmla="*/ 48 h 39"/>
                <a:gd name="T40" fmla="*/ 47 w 43"/>
                <a:gd name="T41" fmla="*/ 53 h 39"/>
                <a:gd name="T42" fmla="*/ 43 w 43"/>
                <a:gd name="T43" fmla="*/ 57 h 39"/>
                <a:gd name="T44" fmla="*/ 38 w 43"/>
                <a:gd name="T45" fmla="*/ 60 h 39"/>
                <a:gd name="T46" fmla="*/ 33 w 43"/>
                <a:gd name="T47" fmla="*/ 61 h 39"/>
                <a:gd name="T48" fmla="*/ 27 w 43"/>
                <a:gd name="T49" fmla="*/ 61 h 39"/>
                <a:gd name="T50" fmla="*/ 22 w 43"/>
                <a:gd name="T51" fmla="*/ 61 h 39"/>
                <a:gd name="T52" fmla="*/ 17 w 43"/>
                <a:gd name="T53" fmla="*/ 60 h 39"/>
                <a:gd name="T54" fmla="*/ 12 w 43"/>
                <a:gd name="T55" fmla="*/ 57 h 39"/>
                <a:gd name="T56" fmla="*/ 8 w 43"/>
                <a:gd name="T57" fmla="*/ 53 h 39"/>
                <a:gd name="T58" fmla="*/ 5 w 43"/>
                <a:gd name="T59" fmla="*/ 48 h 39"/>
                <a:gd name="T60" fmla="*/ 3 w 43"/>
                <a:gd name="T61" fmla="*/ 44 h 39"/>
                <a:gd name="T62" fmla="*/ 0 w 43"/>
                <a:gd name="T63" fmla="*/ 37 h 39"/>
                <a:gd name="T64" fmla="*/ 0 w 43"/>
                <a:gd name="T65" fmla="*/ 31 h 3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3" h="39">
                  <a:moveTo>
                    <a:pt x="0" y="19"/>
                  </a:moveTo>
                  <a:lnTo>
                    <a:pt x="0" y="15"/>
                  </a:lnTo>
                  <a:lnTo>
                    <a:pt x="2" y="12"/>
                  </a:lnTo>
                  <a:lnTo>
                    <a:pt x="4" y="8"/>
                  </a:lnTo>
                  <a:lnTo>
                    <a:pt x="6" y="6"/>
                  </a:lnTo>
                  <a:lnTo>
                    <a:pt x="9" y="3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9" y="1"/>
                  </a:lnTo>
                  <a:lnTo>
                    <a:pt x="33" y="3"/>
                  </a:lnTo>
                  <a:lnTo>
                    <a:pt x="36" y="6"/>
                  </a:lnTo>
                  <a:lnTo>
                    <a:pt x="38" y="8"/>
                  </a:lnTo>
                  <a:lnTo>
                    <a:pt x="40" y="12"/>
                  </a:lnTo>
                  <a:lnTo>
                    <a:pt x="42" y="15"/>
                  </a:lnTo>
                  <a:lnTo>
                    <a:pt x="42" y="19"/>
                  </a:lnTo>
                  <a:lnTo>
                    <a:pt x="42" y="23"/>
                  </a:lnTo>
                  <a:lnTo>
                    <a:pt x="40" y="27"/>
                  </a:lnTo>
                  <a:lnTo>
                    <a:pt x="38" y="30"/>
                  </a:lnTo>
                  <a:lnTo>
                    <a:pt x="36" y="33"/>
                  </a:lnTo>
                  <a:lnTo>
                    <a:pt x="33" y="35"/>
                  </a:lnTo>
                  <a:lnTo>
                    <a:pt x="29" y="37"/>
                  </a:lnTo>
                  <a:lnTo>
                    <a:pt x="25" y="38"/>
                  </a:lnTo>
                  <a:lnTo>
                    <a:pt x="21" y="38"/>
                  </a:lnTo>
                  <a:lnTo>
                    <a:pt x="17" y="38"/>
                  </a:lnTo>
                  <a:lnTo>
                    <a:pt x="13" y="37"/>
                  </a:lnTo>
                  <a:lnTo>
                    <a:pt x="9" y="35"/>
                  </a:lnTo>
                  <a:lnTo>
                    <a:pt x="6" y="33"/>
                  </a:lnTo>
                  <a:lnTo>
                    <a:pt x="4" y="30"/>
                  </a:lnTo>
                  <a:lnTo>
                    <a:pt x="2" y="27"/>
                  </a:lnTo>
                  <a:lnTo>
                    <a:pt x="0" y="23"/>
                  </a:lnTo>
                  <a:lnTo>
                    <a:pt x="0" y="19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4864" name="Group 64">
            <a:extLst>
              <a:ext uri="{FF2B5EF4-FFF2-40B4-BE49-F238E27FC236}">
                <a16:creationId xmlns:a16="http://schemas.microsoft.com/office/drawing/2014/main" id="{E5983738-19FB-7D47-9801-99EAC8E61C9A}"/>
              </a:ext>
            </a:extLst>
          </p:cNvPr>
          <p:cNvGrpSpPr>
            <a:grpSpLocks/>
          </p:cNvGrpSpPr>
          <p:nvPr/>
        </p:nvGrpSpPr>
        <p:grpSpPr bwMode="auto">
          <a:xfrm>
            <a:off x="3778250" y="3994150"/>
            <a:ext cx="2667000" cy="1239838"/>
            <a:chOff x="1456" y="2534"/>
            <a:chExt cx="1680" cy="781"/>
          </a:xfrm>
        </p:grpSpPr>
        <p:sp>
          <p:nvSpPr>
            <p:cNvPr id="23576" name="Line 65">
              <a:extLst>
                <a:ext uri="{FF2B5EF4-FFF2-40B4-BE49-F238E27FC236}">
                  <a16:creationId xmlns:a16="http://schemas.microsoft.com/office/drawing/2014/main" id="{D4BB5AEB-B57C-F446-A33D-8B3F5993A9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56" y="2534"/>
              <a:ext cx="168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7" name="Line 66">
              <a:extLst>
                <a:ext uri="{FF2B5EF4-FFF2-40B4-BE49-F238E27FC236}">
                  <a16:creationId xmlns:a16="http://schemas.microsoft.com/office/drawing/2014/main" id="{FC138258-A7BD-164A-8E68-E2CF8D097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2" y="2535"/>
              <a:ext cx="0" cy="78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4867" name="Group 67">
            <a:extLst>
              <a:ext uri="{FF2B5EF4-FFF2-40B4-BE49-F238E27FC236}">
                <a16:creationId xmlns:a16="http://schemas.microsoft.com/office/drawing/2014/main" id="{C5DB3579-9FA5-9540-BB53-37FC18FEB02D}"/>
              </a:ext>
            </a:extLst>
          </p:cNvPr>
          <p:cNvGrpSpPr>
            <a:grpSpLocks/>
          </p:cNvGrpSpPr>
          <p:nvPr/>
        </p:nvGrpSpPr>
        <p:grpSpPr bwMode="auto">
          <a:xfrm>
            <a:off x="6561138" y="3552829"/>
            <a:ext cx="3211512" cy="458788"/>
            <a:chOff x="3173" y="2238"/>
            <a:chExt cx="2023" cy="289"/>
          </a:xfrm>
        </p:grpSpPr>
        <p:sp>
          <p:nvSpPr>
            <p:cNvPr id="23574" name="Rectangle 68">
              <a:extLst>
                <a:ext uri="{FF2B5EF4-FFF2-40B4-BE49-F238E27FC236}">
                  <a16:creationId xmlns:a16="http://schemas.microsoft.com/office/drawing/2014/main" id="{E2374DF3-9890-5F4A-824F-8131B5D0BD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4" y="2238"/>
              <a:ext cx="163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Competitive price</a:t>
              </a:r>
            </a:p>
          </p:txBody>
        </p:sp>
        <p:sp>
          <p:nvSpPr>
            <p:cNvPr id="23575" name="Line 69">
              <a:extLst>
                <a:ext uri="{FF2B5EF4-FFF2-40B4-BE49-F238E27FC236}">
                  <a16:creationId xmlns:a16="http://schemas.microsoft.com/office/drawing/2014/main" id="{636467E8-B0F0-E44B-937E-F58AC3ACE8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73" y="2382"/>
              <a:ext cx="418" cy="12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680245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04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04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2F838CD5-A6C9-E348-9DA2-1C5216B720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Profits and Monopoly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578BEA31-FD10-E74C-B00B-2CB29D6B98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To find a monopolist's profit it is important to follow the proper sequence.</a:t>
            </a:r>
          </a:p>
        </p:txBody>
      </p:sp>
    </p:spTree>
    <p:extLst>
      <p:ext uri="{BB962C8B-B14F-4D97-AF65-F5344CB8AC3E}">
        <p14:creationId xmlns:p14="http://schemas.microsoft.com/office/powerpoint/2010/main" val="1975719273"/>
      </p:ext>
    </p:ext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85798318-7A45-6B42-A940-933364F8A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Proper Sequence to Find a Monopolist’s Profit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8E2D810C-ED5C-354A-9EB9-C5D55EC363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Draw the firm's marginal revenue curve.</a:t>
            </a:r>
          </a:p>
          <a:p>
            <a:pPr eaLnBrk="1" hangingPunct="1"/>
            <a:r>
              <a:rPr lang="en-US" altLang="en-US"/>
              <a:t>Determine the output the monopolist will produce by the intersection of the </a:t>
            </a:r>
            <a:r>
              <a:rPr lang="en-US" altLang="en-US" i="1"/>
              <a:t>MC</a:t>
            </a:r>
            <a:r>
              <a:rPr lang="en-US" altLang="en-US"/>
              <a:t> and </a:t>
            </a:r>
            <a:r>
              <a:rPr lang="en-US" altLang="en-US" i="1"/>
              <a:t>MR</a:t>
            </a:r>
            <a:r>
              <a:rPr lang="en-US" altLang="en-US"/>
              <a:t> curves.</a:t>
            </a:r>
          </a:p>
        </p:txBody>
      </p:sp>
    </p:spTree>
    <p:extLst>
      <p:ext uri="{BB962C8B-B14F-4D97-AF65-F5344CB8AC3E}">
        <p14:creationId xmlns:p14="http://schemas.microsoft.com/office/powerpoint/2010/main" val="2227891477"/>
      </p:ext>
    </p:ext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FC7A798-5723-CC40-A212-87613FC5A9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Proper Sequence to Find a Monopolist’s Profit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9AAB5152-3004-0C47-AA22-B70FD140F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Determine the price the monopolist will charge for that output.</a:t>
            </a:r>
          </a:p>
          <a:p>
            <a:pPr eaLnBrk="1" hangingPunct="1"/>
            <a:r>
              <a:rPr lang="en-US" altLang="en-US"/>
              <a:t>Determine the average cost at that level of output.</a:t>
            </a:r>
          </a:p>
        </p:txBody>
      </p:sp>
    </p:spTree>
    <p:extLst>
      <p:ext uri="{BB962C8B-B14F-4D97-AF65-F5344CB8AC3E}">
        <p14:creationId xmlns:p14="http://schemas.microsoft.com/office/powerpoint/2010/main" val="120249497"/>
      </p:ext>
    </p:ext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C1ED748E-A158-144F-A8E5-D8B78E9A9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Proper Sequence to Find a Monopolist’s Profit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D8A910C-0D13-7841-9DE2-D093042F0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Determine the monopolist's profit (loss) by subtracting average total cost from average revenue (</a:t>
            </a:r>
            <a:r>
              <a:rPr lang="en-US" altLang="en-US" i="1"/>
              <a:t>P</a:t>
            </a:r>
            <a:r>
              <a:rPr lang="en-US" altLang="en-US"/>
              <a:t>) at that level of output and multiply by the chosen output.</a:t>
            </a:r>
          </a:p>
        </p:txBody>
      </p:sp>
    </p:spTree>
    <p:extLst>
      <p:ext uri="{BB962C8B-B14F-4D97-AF65-F5344CB8AC3E}">
        <p14:creationId xmlns:p14="http://schemas.microsoft.com/office/powerpoint/2010/main" val="2427614932"/>
      </p:ext>
    </p:ext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>
            <a:extLst>
              <a:ext uri="{FF2B5EF4-FFF2-40B4-BE49-F238E27FC236}">
                <a16:creationId xmlns:a16="http://schemas.microsoft.com/office/drawing/2014/main" id="{D5BA3EEB-C07F-BD44-9FC2-3A2EBD9A3C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Monopolist Making a Profit</a:t>
            </a:r>
          </a:p>
        </p:txBody>
      </p:sp>
      <p:sp>
        <p:nvSpPr>
          <p:cNvPr id="28675" name="Rectangle 5">
            <a:extLst>
              <a:ext uri="{FF2B5EF4-FFF2-40B4-BE49-F238E27FC236}">
                <a16:creationId xmlns:a16="http://schemas.microsoft.com/office/drawing/2014/main" id="{2AE91DE3-332B-F440-99D7-CC569B95BF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0000"/>
                </a:solidFill>
              </a:rPr>
              <a:t>A monopolist can make a profit.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2541293"/>
      </p:ext>
    </p:ext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3">
            <a:extLst>
              <a:ext uri="{FF2B5EF4-FFF2-40B4-BE49-F238E27FC236}">
                <a16:creationId xmlns:a16="http://schemas.microsoft.com/office/drawing/2014/main" id="{4F13267A-516A-164A-A4A1-103047643C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Monopolist Making a Profit</a:t>
            </a:r>
          </a:p>
        </p:txBody>
      </p:sp>
      <p:sp>
        <p:nvSpPr>
          <p:cNvPr id="29699" name="Rectangle 6">
            <a:extLst>
              <a:ext uri="{FF2B5EF4-FFF2-40B4-BE49-F238E27FC236}">
                <a16:creationId xmlns:a16="http://schemas.microsoft.com/office/drawing/2014/main" id="{22FDF8F1-753A-7A45-9818-6B57D7111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9465" y="2195513"/>
            <a:ext cx="88486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Price</a:t>
            </a:r>
          </a:p>
        </p:txBody>
      </p:sp>
      <p:grpSp>
        <p:nvGrpSpPr>
          <p:cNvPr id="75827" name="Group 51">
            <a:extLst>
              <a:ext uri="{FF2B5EF4-FFF2-40B4-BE49-F238E27FC236}">
                <a16:creationId xmlns:a16="http://schemas.microsoft.com/office/drawing/2014/main" id="{A2C15CBC-FBFA-A042-8210-DE631C0F8816}"/>
              </a:ext>
            </a:extLst>
          </p:cNvPr>
          <p:cNvGrpSpPr>
            <a:grpSpLocks/>
          </p:cNvGrpSpPr>
          <p:nvPr/>
        </p:nvGrpSpPr>
        <p:grpSpPr bwMode="auto">
          <a:xfrm>
            <a:off x="4589463" y="3228976"/>
            <a:ext cx="5192712" cy="1300163"/>
            <a:chOff x="2087" y="2043"/>
            <a:chExt cx="3271" cy="819"/>
          </a:xfrm>
        </p:grpSpPr>
        <p:sp>
          <p:nvSpPr>
            <p:cNvPr id="29737" name="Freeform 12">
              <a:extLst>
                <a:ext uri="{FF2B5EF4-FFF2-40B4-BE49-F238E27FC236}">
                  <a16:creationId xmlns:a16="http://schemas.microsoft.com/office/drawing/2014/main" id="{873CBD21-E944-2D4D-99FE-C82AC6A17E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7" y="2163"/>
              <a:ext cx="2757" cy="699"/>
            </a:xfrm>
            <a:custGeom>
              <a:avLst/>
              <a:gdLst>
                <a:gd name="T0" fmla="*/ 0 w 2178"/>
                <a:gd name="T1" fmla="*/ 370 h 699"/>
                <a:gd name="T2" fmla="*/ 314 w 2178"/>
                <a:gd name="T3" fmla="*/ 586 h 699"/>
                <a:gd name="T4" fmla="*/ 638 w 2178"/>
                <a:gd name="T5" fmla="*/ 689 h 699"/>
                <a:gd name="T6" fmla="*/ 972 w 2178"/>
                <a:gd name="T7" fmla="*/ 698 h 699"/>
                <a:gd name="T8" fmla="*/ 1314 w 2178"/>
                <a:gd name="T9" fmla="*/ 632 h 699"/>
                <a:gd name="T10" fmla="*/ 1665 w 2178"/>
                <a:gd name="T11" fmla="*/ 510 h 699"/>
                <a:gd name="T12" fmla="*/ 2023 w 2178"/>
                <a:gd name="T13" fmla="*/ 352 h 699"/>
                <a:gd name="T14" fmla="*/ 2386 w 2178"/>
                <a:gd name="T15" fmla="*/ 175 h 699"/>
                <a:gd name="T16" fmla="*/ 2756 w 2178"/>
                <a:gd name="T17" fmla="*/ 0 h 6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178" h="699">
                  <a:moveTo>
                    <a:pt x="0" y="370"/>
                  </a:moveTo>
                  <a:lnTo>
                    <a:pt x="248" y="586"/>
                  </a:lnTo>
                  <a:lnTo>
                    <a:pt x="504" y="689"/>
                  </a:lnTo>
                  <a:lnTo>
                    <a:pt x="768" y="698"/>
                  </a:lnTo>
                  <a:lnTo>
                    <a:pt x="1038" y="632"/>
                  </a:lnTo>
                  <a:lnTo>
                    <a:pt x="1315" y="510"/>
                  </a:lnTo>
                  <a:lnTo>
                    <a:pt x="1598" y="352"/>
                  </a:lnTo>
                  <a:lnTo>
                    <a:pt x="1885" y="175"/>
                  </a:lnTo>
                  <a:lnTo>
                    <a:pt x="2177" y="0"/>
                  </a:lnTo>
                </a:path>
              </a:pathLst>
            </a:custGeom>
            <a:noFill/>
            <a:ln w="28575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8" name="Rectangle 18">
              <a:extLst>
                <a:ext uri="{FF2B5EF4-FFF2-40B4-BE49-F238E27FC236}">
                  <a16:creationId xmlns:a16="http://schemas.microsoft.com/office/drawing/2014/main" id="{5929A030-AD6B-6247-9006-6612C07D45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0" y="2043"/>
              <a:ext cx="488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ATC</a:t>
              </a:r>
            </a:p>
          </p:txBody>
        </p:sp>
      </p:grpSp>
      <p:sp>
        <p:nvSpPr>
          <p:cNvPr id="29701" name="Rectangle 19">
            <a:extLst>
              <a:ext uri="{FF2B5EF4-FFF2-40B4-BE49-F238E27FC236}">
                <a16:creationId xmlns:a16="http://schemas.microsoft.com/office/drawing/2014/main" id="{2CF99DD4-3088-4246-803E-8D0F01C08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5313" y="3427414"/>
            <a:ext cx="233362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75824" name="Group 48">
            <a:extLst>
              <a:ext uri="{FF2B5EF4-FFF2-40B4-BE49-F238E27FC236}">
                <a16:creationId xmlns:a16="http://schemas.microsoft.com/office/drawing/2014/main" id="{9B8B3113-B7A3-9642-AD6F-FF1DEBB67DAA}"/>
              </a:ext>
            </a:extLst>
          </p:cNvPr>
          <p:cNvGrpSpPr>
            <a:grpSpLocks/>
          </p:cNvGrpSpPr>
          <p:nvPr/>
        </p:nvGrpSpPr>
        <p:grpSpPr bwMode="auto">
          <a:xfrm>
            <a:off x="4359276" y="2071689"/>
            <a:ext cx="3857625" cy="3343275"/>
            <a:chOff x="1942" y="1314"/>
            <a:chExt cx="2430" cy="2106"/>
          </a:xfrm>
        </p:grpSpPr>
        <p:sp>
          <p:nvSpPr>
            <p:cNvPr id="29735" name="Freeform 11">
              <a:extLst>
                <a:ext uri="{FF2B5EF4-FFF2-40B4-BE49-F238E27FC236}">
                  <a16:creationId xmlns:a16="http://schemas.microsoft.com/office/drawing/2014/main" id="{E73FC607-8228-104D-890E-15B0C8EB18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2" y="1612"/>
              <a:ext cx="2148" cy="1808"/>
            </a:xfrm>
            <a:custGeom>
              <a:avLst/>
              <a:gdLst>
                <a:gd name="T0" fmla="*/ 0 w 1697"/>
                <a:gd name="T1" fmla="*/ 1807 h 1808"/>
                <a:gd name="T2" fmla="*/ 267 w 1697"/>
                <a:gd name="T3" fmla="*/ 1711 h 1808"/>
                <a:gd name="T4" fmla="*/ 534 w 1697"/>
                <a:gd name="T5" fmla="*/ 1595 h 1808"/>
                <a:gd name="T6" fmla="*/ 800 w 1697"/>
                <a:gd name="T7" fmla="*/ 1450 h 1808"/>
                <a:gd name="T8" fmla="*/ 1066 w 1697"/>
                <a:gd name="T9" fmla="*/ 1269 h 1808"/>
                <a:gd name="T10" fmla="*/ 1333 w 1697"/>
                <a:gd name="T11" fmla="*/ 1041 h 1808"/>
                <a:gd name="T12" fmla="*/ 1601 w 1697"/>
                <a:gd name="T13" fmla="*/ 759 h 1808"/>
                <a:gd name="T14" fmla="*/ 1872 w 1697"/>
                <a:gd name="T15" fmla="*/ 415 h 1808"/>
                <a:gd name="T16" fmla="*/ 2147 w 1697"/>
                <a:gd name="T17" fmla="*/ 0 h 18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97" h="1808">
                  <a:moveTo>
                    <a:pt x="0" y="1807"/>
                  </a:moveTo>
                  <a:lnTo>
                    <a:pt x="211" y="1711"/>
                  </a:lnTo>
                  <a:lnTo>
                    <a:pt x="422" y="1595"/>
                  </a:lnTo>
                  <a:lnTo>
                    <a:pt x="632" y="1450"/>
                  </a:lnTo>
                  <a:lnTo>
                    <a:pt x="842" y="1269"/>
                  </a:lnTo>
                  <a:lnTo>
                    <a:pt x="1053" y="1041"/>
                  </a:lnTo>
                  <a:lnTo>
                    <a:pt x="1265" y="759"/>
                  </a:lnTo>
                  <a:lnTo>
                    <a:pt x="1479" y="415"/>
                  </a:lnTo>
                  <a:lnTo>
                    <a:pt x="1696" y="0"/>
                  </a:lnTo>
                </a:path>
              </a:pathLst>
            </a:custGeom>
            <a:noFill/>
            <a:ln w="2857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36" name="Rectangle 20">
              <a:extLst>
                <a:ext uri="{FF2B5EF4-FFF2-40B4-BE49-F238E27FC236}">
                  <a16:creationId xmlns:a16="http://schemas.microsoft.com/office/drawing/2014/main" id="{6E261E56-3836-4143-B504-61CDFDF91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1314"/>
              <a:ext cx="41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MC</a:t>
              </a:r>
            </a:p>
          </p:txBody>
        </p:sp>
      </p:grpSp>
      <p:sp>
        <p:nvSpPr>
          <p:cNvPr id="29703" name="Rectangle 21">
            <a:extLst>
              <a:ext uri="{FF2B5EF4-FFF2-40B4-BE49-F238E27FC236}">
                <a16:creationId xmlns:a16="http://schemas.microsoft.com/office/drawing/2014/main" id="{E24AA300-8909-F04A-A9AB-4EAD5AF01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998" y="5699125"/>
            <a:ext cx="132889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Quantity</a:t>
            </a:r>
          </a:p>
        </p:txBody>
      </p:sp>
      <p:grpSp>
        <p:nvGrpSpPr>
          <p:cNvPr id="75826" name="Group 50">
            <a:extLst>
              <a:ext uri="{FF2B5EF4-FFF2-40B4-BE49-F238E27FC236}">
                <a16:creationId xmlns:a16="http://schemas.microsoft.com/office/drawing/2014/main" id="{44740E91-7923-004E-97FC-B07C78FB9A4C}"/>
              </a:ext>
            </a:extLst>
          </p:cNvPr>
          <p:cNvGrpSpPr>
            <a:grpSpLocks/>
          </p:cNvGrpSpPr>
          <p:nvPr/>
        </p:nvGrpSpPr>
        <p:grpSpPr bwMode="auto">
          <a:xfrm>
            <a:off x="3565526" y="3586167"/>
            <a:ext cx="2205038" cy="458788"/>
            <a:chOff x="1442" y="2268"/>
            <a:chExt cx="1389" cy="289"/>
          </a:xfrm>
        </p:grpSpPr>
        <p:sp>
          <p:nvSpPr>
            <p:cNvPr id="29733" name="Line 13">
              <a:extLst>
                <a:ext uri="{FF2B5EF4-FFF2-40B4-BE49-F238E27FC236}">
                  <a16:creationId xmlns:a16="http://schemas.microsoft.com/office/drawing/2014/main" id="{C60F8FFA-F429-D94E-9582-A8094C6DEA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3" y="2404"/>
              <a:ext cx="10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22">
              <a:extLst>
                <a:ext uri="{FF2B5EF4-FFF2-40B4-BE49-F238E27FC236}">
                  <a16:creationId xmlns:a16="http://schemas.microsoft.com/office/drawing/2014/main" id="{3D2EA175-01BD-3A48-9FCF-03BBC9470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" y="2268"/>
              <a:ext cx="35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en-US" altLang="en-US" sz="2400" i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9705" name="Rectangle 29">
            <a:extLst>
              <a:ext uri="{FF2B5EF4-FFF2-40B4-BE49-F238E27FC236}">
                <a16:creationId xmlns:a16="http://schemas.microsoft.com/office/drawing/2014/main" id="{513DD3F3-4DFC-7143-80DD-4206FB6C6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38" y="4465638"/>
            <a:ext cx="233362" cy="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29706" name="Rectangle 30">
            <a:extLst>
              <a:ext uri="{FF2B5EF4-FFF2-40B4-BE49-F238E27FC236}">
                <a16:creationId xmlns:a16="http://schemas.microsoft.com/office/drawing/2014/main" id="{D090F8F7-BD4A-194E-A744-DC282CC70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061" y="5699125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9707" name="Rectangle 36">
            <a:extLst>
              <a:ext uri="{FF2B5EF4-FFF2-40B4-BE49-F238E27FC236}">
                <a16:creationId xmlns:a16="http://schemas.microsoft.com/office/drawing/2014/main" id="{D879A93A-7B4C-8C4B-A19C-9D0CDB767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1176" y="5576889"/>
            <a:ext cx="231775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75823" name="Group 47">
            <a:extLst>
              <a:ext uri="{FF2B5EF4-FFF2-40B4-BE49-F238E27FC236}">
                <a16:creationId xmlns:a16="http://schemas.microsoft.com/office/drawing/2014/main" id="{E76B5196-72F2-9642-8884-29AB314BCA48}"/>
              </a:ext>
            </a:extLst>
          </p:cNvPr>
          <p:cNvGrpSpPr>
            <a:grpSpLocks/>
          </p:cNvGrpSpPr>
          <p:nvPr/>
        </p:nvGrpSpPr>
        <p:grpSpPr bwMode="auto">
          <a:xfrm>
            <a:off x="4148138" y="2846388"/>
            <a:ext cx="5129212" cy="2935288"/>
            <a:chOff x="1809" y="1802"/>
            <a:chExt cx="3231" cy="1849"/>
          </a:xfrm>
        </p:grpSpPr>
        <p:grpSp>
          <p:nvGrpSpPr>
            <p:cNvPr id="29727" name="Group 45">
              <a:extLst>
                <a:ext uri="{FF2B5EF4-FFF2-40B4-BE49-F238E27FC236}">
                  <a16:creationId xmlns:a16="http://schemas.microsoft.com/office/drawing/2014/main" id="{F2FEC637-B798-084D-854F-F240BD5C11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9" y="1802"/>
              <a:ext cx="1887" cy="1849"/>
              <a:chOff x="1809" y="1802"/>
              <a:chExt cx="1887" cy="1849"/>
            </a:xfrm>
          </p:grpSpPr>
          <p:sp>
            <p:nvSpPr>
              <p:cNvPr id="29731" name="Line 9">
                <a:extLst>
                  <a:ext uri="{FF2B5EF4-FFF2-40B4-BE49-F238E27FC236}">
                    <a16:creationId xmlns:a16="http://schemas.microsoft.com/office/drawing/2014/main" id="{87E5CA92-4912-9C48-A2C3-9D1DD194F7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09" y="1802"/>
                <a:ext cx="1520" cy="1795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2" name="Rectangle 35">
                <a:extLst>
                  <a:ext uri="{FF2B5EF4-FFF2-40B4-BE49-F238E27FC236}">
                    <a16:creationId xmlns:a16="http://schemas.microsoft.com/office/drawing/2014/main" id="{69F85A79-CD09-234A-B774-12D04E80FE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9" y="3362"/>
                <a:ext cx="41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/>
                <a:r>
                  <a:rPr lang="en-US" altLang="en-US" sz="24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MR</a:t>
                </a:r>
              </a:p>
            </p:txBody>
          </p:sp>
        </p:grpSp>
        <p:grpSp>
          <p:nvGrpSpPr>
            <p:cNvPr id="29728" name="Group 46">
              <a:extLst>
                <a:ext uri="{FF2B5EF4-FFF2-40B4-BE49-F238E27FC236}">
                  <a16:creationId xmlns:a16="http://schemas.microsoft.com/office/drawing/2014/main" id="{EA1170A3-DA54-8349-A925-47976093FE1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9" y="1802"/>
              <a:ext cx="3231" cy="1799"/>
              <a:chOff x="1809" y="1802"/>
              <a:chExt cx="3231" cy="1799"/>
            </a:xfrm>
          </p:grpSpPr>
          <p:sp>
            <p:nvSpPr>
              <p:cNvPr id="29729" name="Line 8">
                <a:extLst>
                  <a:ext uri="{FF2B5EF4-FFF2-40B4-BE49-F238E27FC236}">
                    <a16:creationId xmlns:a16="http://schemas.microsoft.com/office/drawing/2014/main" id="{C27DDBFE-032A-6444-B16F-0B9BE25283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09" y="1802"/>
                <a:ext cx="3072" cy="1795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730" name="Rectangle 40">
                <a:extLst>
                  <a:ext uri="{FF2B5EF4-FFF2-40B4-BE49-F238E27FC236}">
                    <a16:creationId xmlns:a16="http://schemas.microsoft.com/office/drawing/2014/main" id="{B7AA9B02-C5F1-924B-B53E-15F1B965DA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5" y="3312"/>
                <a:ext cx="255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/>
                <a:r>
                  <a:rPr lang="en-US" altLang="en-US" sz="24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</a:p>
            </p:txBody>
          </p:sp>
        </p:grpSp>
      </p:grpSp>
      <p:sp>
        <p:nvSpPr>
          <p:cNvPr id="29709" name="Rectangle 41">
            <a:extLst>
              <a:ext uri="{FF2B5EF4-FFF2-40B4-BE49-F238E27FC236}">
                <a16:creationId xmlns:a16="http://schemas.microsoft.com/office/drawing/2014/main" id="{E1A3AA96-5332-F342-B1D4-CE27420B2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6688" y="5599114"/>
            <a:ext cx="233362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75825" name="Group 49">
            <a:extLst>
              <a:ext uri="{FF2B5EF4-FFF2-40B4-BE49-F238E27FC236}">
                <a16:creationId xmlns:a16="http://schemas.microsoft.com/office/drawing/2014/main" id="{9FE920D1-4DA9-5441-9DA1-4C64F3A29748}"/>
              </a:ext>
            </a:extLst>
          </p:cNvPr>
          <p:cNvGrpSpPr>
            <a:grpSpLocks/>
          </p:cNvGrpSpPr>
          <p:nvPr/>
        </p:nvGrpSpPr>
        <p:grpSpPr bwMode="auto">
          <a:xfrm>
            <a:off x="5483226" y="3795713"/>
            <a:ext cx="593725" cy="2362199"/>
            <a:chOff x="2650" y="2400"/>
            <a:chExt cx="374" cy="1488"/>
          </a:xfrm>
        </p:grpSpPr>
        <p:sp>
          <p:nvSpPr>
            <p:cNvPr id="29725" name="Rectangle 32">
              <a:extLst>
                <a:ext uri="{FF2B5EF4-FFF2-40B4-BE49-F238E27FC236}">
                  <a16:creationId xmlns:a16="http://schemas.microsoft.com/office/drawing/2014/main" id="{815F827C-B14F-7446-8352-BEB41791F0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0" y="3599"/>
              <a:ext cx="37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29726" name="Line 5">
              <a:extLst>
                <a:ext uri="{FF2B5EF4-FFF2-40B4-BE49-F238E27FC236}">
                  <a16:creationId xmlns:a16="http://schemas.microsoft.com/office/drawing/2014/main" id="{1FD8CAEC-B9A3-B845-9B12-19DC15B877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3" y="2400"/>
              <a:ext cx="0" cy="12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5820" name="Group 44">
            <a:extLst>
              <a:ext uri="{FF2B5EF4-FFF2-40B4-BE49-F238E27FC236}">
                <a16:creationId xmlns:a16="http://schemas.microsoft.com/office/drawing/2014/main" id="{77DC245E-8E8C-744D-8432-7131D7331024}"/>
              </a:ext>
            </a:extLst>
          </p:cNvPr>
          <p:cNvGrpSpPr>
            <a:grpSpLocks/>
          </p:cNvGrpSpPr>
          <p:nvPr/>
        </p:nvGrpSpPr>
        <p:grpSpPr bwMode="auto">
          <a:xfrm>
            <a:off x="4114801" y="3808413"/>
            <a:ext cx="1654175" cy="723900"/>
            <a:chOff x="1788" y="2408"/>
            <a:chExt cx="1042" cy="456"/>
          </a:xfrm>
        </p:grpSpPr>
        <p:sp>
          <p:nvSpPr>
            <p:cNvPr id="29723" name="Freeform 4">
              <a:extLst>
                <a:ext uri="{FF2B5EF4-FFF2-40B4-BE49-F238E27FC236}">
                  <a16:creationId xmlns:a16="http://schemas.microsoft.com/office/drawing/2014/main" id="{3B1C9C89-A92F-8145-9094-484090BF48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8" y="2408"/>
              <a:ext cx="1042" cy="456"/>
            </a:xfrm>
            <a:custGeom>
              <a:avLst/>
              <a:gdLst>
                <a:gd name="T0" fmla="*/ 0 w 823"/>
                <a:gd name="T1" fmla="*/ 0 h 456"/>
                <a:gd name="T2" fmla="*/ 1041 w 823"/>
                <a:gd name="T3" fmla="*/ 0 h 456"/>
                <a:gd name="T4" fmla="*/ 1041 w 823"/>
                <a:gd name="T5" fmla="*/ 455 h 456"/>
                <a:gd name="T6" fmla="*/ 0 w 823"/>
                <a:gd name="T7" fmla="*/ 455 h 456"/>
                <a:gd name="T8" fmla="*/ 0 w 823"/>
                <a:gd name="T9" fmla="*/ 0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3" h="456">
                  <a:moveTo>
                    <a:pt x="0" y="0"/>
                  </a:moveTo>
                  <a:lnTo>
                    <a:pt x="822" y="0"/>
                  </a:lnTo>
                  <a:lnTo>
                    <a:pt x="822" y="455"/>
                  </a:lnTo>
                  <a:lnTo>
                    <a:pt x="0" y="455"/>
                  </a:lnTo>
                  <a:lnTo>
                    <a:pt x="0" y="0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 cmpd="sng">
                  <a:solidFill>
                    <a:srgbClr val="CCE5CC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24" name="Rectangle 28">
              <a:extLst>
                <a:ext uri="{FF2B5EF4-FFF2-40B4-BE49-F238E27FC236}">
                  <a16:creationId xmlns:a16="http://schemas.microsoft.com/office/drawing/2014/main" id="{96280FF6-CEFC-2846-83B9-C72BD2823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" y="2493"/>
              <a:ext cx="56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Profit</a:t>
              </a:r>
            </a:p>
          </p:txBody>
        </p:sp>
      </p:grpSp>
      <p:grpSp>
        <p:nvGrpSpPr>
          <p:cNvPr id="75830" name="Group 54">
            <a:extLst>
              <a:ext uri="{FF2B5EF4-FFF2-40B4-BE49-F238E27FC236}">
                <a16:creationId xmlns:a16="http://schemas.microsoft.com/office/drawing/2014/main" id="{8C32F13D-4190-DA44-973B-F07910151799}"/>
              </a:ext>
            </a:extLst>
          </p:cNvPr>
          <p:cNvGrpSpPr>
            <a:grpSpLocks/>
          </p:cNvGrpSpPr>
          <p:nvPr/>
        </p:nvGrpSpPr>
        <p:grpSpPr bwMode="auto">
          <a:xfrm>
            <a:off x="3546475" y="4291018"/>
            <a:ext cx="2224088" cy="458788"/>
            <a:chOff x="1430" y="2712"/>
            <a:chExt cx="1401" cy="289"/>
          </a:xfrm>
        </p:grpSpPr>
        <p:sp>
          <p:nvSpPr>
            <p:cNvPr id="29721" name="Rectangle 25">
              <a:extLst>
                <a:ext uri="{FF2B5EF4-FFF2-40B4-BE49-F238E27FC236}">
                  <a16:creationId xmlns:a16="http://schemas.microsoft.com/office/drawing/2014/main" id="{E02177BE-266D-AA4B-B07F-5EC2AC790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" y="2712"/>
              <a:ext cx="36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29722" name="Line 14">
              <a:extLst>
                <a:ext uri="{FF2B5EF4-FFF2-40B4-BE49-F238E27FC236}">
                  <a16:creationId xmlns:a16="http://schemas.microsoft.com/office/drawing/2014/main" id="{35833FCA-18C4-B14D-A031-009E296A30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3" y="2868"/>
              <a:ext cx="10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13" name="Freeform 10">
            <a:extLst>
              <a:ext uri="{FF2B5EF4-FFF2-40B4-BE49-F238E27FC236}">
                <a16:creationId xmlns:a16="http://schemas.microsoft.com/office/drawing/2014/main" id="{5A8B7267-9370-854E-8825-760586AFF56F}"/>
              </a:ext>
            </a:extLst>
          </p:cNvPr>
          <p:cNvSpPr>
            <a:spLocks/>
          </p:cNvSpPr>
          <p:nvPr/>
        </p:nvSpPr>
        <p:spPr bwMode="auto">
          <a:xfrm>
            <a:off x="4119563" y="2085976"/>
            <a:ext cx="5745162" cy="3624263"/>
          </a:xfrm>
          <a:custGeom>
            <a:avLst/>
            <a:gdLst>
              <a:gd name="T0" fmla="*/ 0 w 2859"/>
              <a:gd name="T1" fmla="*/ 0 h 2283"/>
              <a:gd name="T2" fmla="*/ 0 w 2859"/>
              <a:gd name="T3" fmla="*/ 3622675 h 2283"/>
              <a:gd name="T4" fmla="*/ 5743152 w 2859"/>
              <a:gd name="T5" fmla="*/ 3622675 h 228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59" h="2283">
                <a:moveTo>
                  <a:pt x="0" y="0"/>
                </a:moveTo>
                <a:lnTo>
                  <a:pt x="0" y="2282"/>
                </a:lnTo>
                <a:lnTo>
                  <a:pt x="2858" y="2282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5828" name="Group 52">
            <a:extLst>
              <a:ext uri="{FF2B5EF4-FFF2-40B4-BE49-F238E27FC236}">
                <a16:creationId xmlns:a16="http://schemas.microsoft.com/office/drawing/2014/main" id="{CFA7417F-9B8D-9C4E-9927-78983B1E012F}"/>
              </a:ext>
            </a:extLst>
          </p:cNvPr>
          <p:cNvGrpSpPr>
            <a:grpSpLocks/>
          </p:cNvGrpSpPr>
          <p:nvPr/>
        </p:nvGrpSpPr>
        <p:grpSpPr bwMode="auto">
          <a:xfrm>
            <a:off x="5697538" y="3490917"/>
            <a:ext cx="455612" cy="458788"/>
            <a:chOff x="2785" y="2208"/>
            <a:chExt cx="287" cy="289"/>
          </a:xfrm>
        </p:grpSpPr>
        <p:sp>
          <p:nvSpPr>
            <p:cNvPr id="29718" name="Rectangle 37">
              <a:extLst>
                <a:ext uri="{FF2B5EF4-FFF2-40B4-BE49-F238E27FC236}">
                  <a16:creationId xmlns:a16="http://schemas.microsoft.com/office/drawing/2014/main" id="{DA52195A-E327-2E45-9965-48333358FB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2208"/>
              <a:ext cx="24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29719" name="Rectangle 38">
              <a:extLst>
                <a:ext uri="{FF2B5EF4-FFF2-40B4-BE49-F238E27FC236}">
                  <a16:creationId xmlns:a16="http://schemas.microsoft.com/office/drawing/2014/main" id="{4662019E-9187-E54D-B032-50061B95B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1" y="2342"/>
              <a:ext cx="147" cy="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9720" name="Freeform 15">
              <a:extLst>
                <a:ext uri="{FF2B5EF4-FFF2-40B4-BE49-F238E27FC236}">
                  <a16:creationId xmlns:a16="http://schemas.microsoft.com/office/drawing/2014/main" id="{D4322CA3-85A0-D04C-AE75-AE47B61EE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2379"/>
              <a:ext cx="83" cy="51"/>
            </a:xfrm>
            <a:custGeom>
              <a:avLst/>
              <a:gdLst>
                <a:gd name="T0" fmla="*/ 0 w 66"/>
                <a:gd name="T1" fmla="*/ 25 h 51"/>
                <a:gd name="T2" fmla="*/ 1 w 66"/>
                <a:gd name="T3" fmla="*/ 20 h 51"/>
                <a:gd name="T4" fmla="*/ 4 w 66"/>
                <a:gd name="T5" fmla="*/ 16 h 51"/>
                <a:gd name="T6" fmla="*/ 8 w 66"/>
                <a:gd name="T7" fmla="*/ 10 h 51"/>
                <a:gd name="T8" fmla="*/ 13 w 66"/>
                <a:gd name="T9" fmla="*/ 7 h 51"/>
                <a:gd name="T10" fmla="*/ 18 w 66"/>
                <a:gd name="T11" fmla="*/ 4 h 51"/>
                <a:gd name="T12" fmla="*/ 25 w 66"/>
                <a:gd name="T13" fmla="*/ 2 h 51"/>
                <a:gd name="T14" fmla="*/ 33 w 66"/>
                <a:gd name="T15" fmla="*/ 0 h 51"/>
                <a:gd name="T16" fmla="*/ 42 w 66"/>
                <a:gd name="T17" fmla="*/ 0 h 51"/>
                <a:gd name="T18" fmla="*/ 49 w 66"/>
                <a:gd name="T19" fmla="*/ 0 h 51"/>
                <a:gd name="T20" fmla="*/ 57 w 66"/>
                <a:gd name="T21" fmla="*/ 2 h 51"/>
                <a:gd name="T22" fmla="*/ 64 w 66"/>
                <a:gd name="T23" fmla="*/ 4 h 51"/>
                <a:gd name="T24" fmla="*/ 69 w 66"/>
                <a:gd name="T25" fmla="*/ 7 h 51"/>
                <a:gd name="T26" fmla="*/ 74 w 66"/>
                <a:gd name="T27" fmla="*/ 10 h 51"/>
                <a:gd name="T28" fmla="*/ 78 w 66"/>
                <a:gd name="T29" fmla="*/ 16 h 51"/>
                <a:gd name="T30" fmla="*/ 80 w 66"/>
                <a:gd name="T31" fmla="*/ 20 h 51"/>
                <a:gd name="T32" fmla="*/ 82 w 66"/>
                <a:gd name="T33" fmla="*/ 25 h 51"/>
                <a:gd name="T34" fmla="*/ 80 w 66"/>
                <a:gd name="T35" fmla="*/ 30 h 51"/>
                <a:gd name="T36" fmla="*/ 78 w 66"/>
                <a:gd name="T37" fmla="*/ 34 h 51"/>
                <a:gd name="T38" fmla="*/ 74 w 66"/>
                <a:gd name="T39" fmla="*/ 39 h 51"/>
                <a:gd name="T40" fmla="*/ 69 w 66"/>
                <a:gd name="T41" fmla="*/ 43 h 51"/>
                <a:gd name="T42" fmla="*/ 64 w 66"/>
                <a:gd name="T43" fmla="*/ 46 h 51"/>
                <a:gd name="T44" fmla="*/ 57 w 66"/>
                <a:gd name="T45" fmla="*/ 48 h 51"/>
                <a:gd name="T46" fmla="*/ 49 w 66"/>
                <a:gd name="T47" fmla="*/ 49 h 51"/>
                <a:gd name="T48" fmla="*/ 42 w 66"/>
                <a:gd name="T49" fmla="*/ 50 h 51"/>
                <a:gd name="T50" fmla="*/ 33 w 66"/>
                <a:gd name="T51" fmla="*/ 49 h 51"/>
                <a:gd name="T52" fmla="*/ 25 w 66"/>
                <a:gd name="T53" fmla="*/ 48 h 51"/>
                <a:gd name="T54" fmla="*/ 18 w 66"/>
                <a:gd name="T55" fmla="*/ 46 h 51"/>
                <a:gd name="T56" fmla="*/ 13 w 66"/>
                <a:gd name="T57" fmla="*/ 43 h 51"/>
                <a:gd name="T58" fmla="*/ 8 w 66"/>
                <a:gd name="T59" fmla="*/ 39 h 51"/>
                <a:gd name="T60" fmla="*/ 4 w 66"/>
                <a:gd name="T61" fmla="*/ 34 h 51"/>
                <a:gd name="T62" fmla="*/ 1 w 66"/>
                <a:gd name="T63" fmla="*/ 30 h 51"/>
                <a:gd name="T64" fmla="*/ 0 w 66"/>
                <a:gd name="T65" fmla="*/ 25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6" h="51">
                  <a:moveTo>
                    <a:pt x="0" y="25"/>
                  </a:moveTo>
                  <a:lnTo>
                    <a:pt x="1" y="20"/>
                  </a:lnTo>
                  <a:lnTo>
                    <a:pt x="3" y="16"/>
                  </a:lnTo>
                  <a:lnTo>
                    <a:pt x="6" y="10"/>
                  </a:lnTo>
                  <a:lnTo>
                    <a:pt x="10" y="7"/>
                  </a:lnTo>
                  <a:lnTo>
                    <a:pt x="14" y="4"/>
                  </a:lnTo>
                  <a:lnTo>
                    <a:pt x="20" y="2"/>
                  </a:lnTo>
                  <a:lnTo>
                    <a:pt x="26" y="0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5" y="2"/>
                  </a:lnTo>
                  <a:lnTo>
                    <a:pt x="51" y="4"/>
                  </a:lnTo>
                  <a:lnTo>
                    <a:pt x="55" y="7"/>
                  </a:lnTo>
                  <a:lnTo>
                    <a:pt x="59" y="10"/>
                  </a:lnTo>
                  <a:lnTo>
                    <a:pt x="62" y="16"/>
                  </a:lnTo>
                  <a:lnTo>
                    <a:pt x="64" y="20"/>
                  </a:lnTo>
                  <a:lnTo>
                    <a:pt x="65" y="25"/>
                  </a:lnTo>
                  <a:lnTo>
                    <a:pt x="64" y="30"/>
                  </a:lnTo>
                  <a:lnTo>
                    <a:pt x="62" y="34"/>
                  </a:lnTo>
                  <a:lnTo>
                    <a:pt x="59" y="39"/>
                  </a:lnTo>
                  <a:lnTo>
                    <a:pt x="55" y="43"/>
                  </a:lnTo>
                  <a:lnTo>
                    <a:pt x="51" y="46"/>
                  </a:lnTo>
                  <a:lnTo>
                    <a:pt x="45" y="48"/>
                  </a:lnTo>
                  <a:lnTo>
                    <a:pt x="39" y="49"/>
                  </a:lnTo>
                  <a:lnTo>
                    <a:pt x="33" y="50"/>
                  </a:lnTo>
                  <a:lnTo>
                    <a:pt x="26" y="49"/>
                  </a:lnTo>
                  <a:lnTo>
                    <a:pt x="20" y="48"/>
                  </a:lnTo>
                  <a:lnTo>
                    <a:pt x="14" y="46"/>
                  </a:lnTo>
                  <a:lnTo>
                    <a:pt x="10" y="43"/>
                  </a:lnTo>
                  <a:lnTo>
                    <a:pt x="6" y="39"/>
                  </a:lnTo>
                  <a:lnTo>
                    <a:pt x="3" y="34"/>
                  </a:lnTo>
                  <a:lnTo>
                    <a:pt x="1" y="30"/>
                  </a:lnTo>
                  <a:lnTo>
                    <a:pt x="0" y="25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5829" name="Group 53">
            <a:extLst>
              <a:ext uri="{FF2B5EF4-FFF2-40B4-BE49-F238E27FC236}">
                <a16:creationId xmlns:a16="http://schemas.microsoft.com/office/drawing/2014/main" id="{E9DB0814-D651-5B41-8027-D581C6D6391A}"/>
              </a:ext>
            </a:extLst>
          </p:cNvPr>
          <p:cNvGrpSpPr>
            <a:grpSpLocks/>
          </p:cNvGrpSpPr>
          <p:nvPr/>
        </p:nvGrpSpPr>
        <p:grpSpPr bwMode="auto">
          <a:xfrm>
            <a:off x="5697538" y="4164018"/>
            <a:ext cx="444500" cy="458788"/>
            <a:chOff x="2785" y="2632"/>
            <a:chExt cx="280" cy="289"/>
          </a:xfrm>
        </p:grpSpPr>
        <p:sp>
          <p:nvSpPr>
            <p:cNvPr id="29716" name="Rectangle 39">
              <a:extLst>
                <a:ext uri="{FF2B5EF4-FFF2-40B4-BE49-F238E27FC236}">
                  <a16:creationId xmlns:a16="http://schemas.microsoft.com/office/drawing/2014/main" id="{6C8C0E7A-96E0-4A46-AFA5-EBE4179235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1" y="2632"/>
              <a:ext cx="24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29717" name="Freeform 16">
              <a:extLst>
                <a:ext uri="{FF2B5EF4-FFF2-40B4-BE49-F238E27FC236}">
                  <a16:creationId xmlns:a16="http://schemas.microsoft.com/office/drawing/2014/main" id="{C38B8CA1-5DDD-6449-9630-B11CD117C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2837"/>
              <a:ext cx="83" cy="53"/>
            </a:xfrm>
            <a:custGeom>
              <a:avLst/>
              <a:gdLst>
                <a:gd name="T0" fmla="*/ 0 w 66"/>
                <a:gd name="T1" fmla="*/ 26 h 53"/>
                <a:gd name="T2" fmla="*/ 1 w 66"/>
                <a:gd name="T3" fmla="*/ 21 h 53"/>
                <a:gd name="T4" fmla="*/ 4 w 66"/>
                <a:gd name="T5" fmla="*/ 15 h 53"/>
                <a:gd name="T6" fmla="*/ 8 w 66"/>
                <a:gd name="T7" fmla="*/ 11 h 53"/>
                <a:gd name="T8" fmla="*/ 13 w 66"/>
                <a:gd name="T9" fmla="*/ 8 h 53"/>
                <a:gd name="T10" fmla="*/ 18 w 66"/>
                <a:gd name="T11" fmla="*/ 4 h 53"/>
                <a:gd name="T12" fmla="*/ 25 w 66"/>
                <a:gd name="T13" fmla="*/ 2 h 53"/>
                <a:gd name="T14" fmla="*/ 33 w 66"/>
                <a:gd name="T15" fmla="*/ 0 h 53"/>
                <a:gd name="T16" fmla="*/ 42 w 66"/>
                <a:gd name="T17" fmla="*/ 0 h 53"/>
                <a:gd name="T18" fmla="*/ 49 w 66"/>
                <a:gd name="T19" fmla="*/ 0 h 53"/>
                <a:gd name="T20" fmla="*/ 57 w 66"/>
                <a:gd name="T21" fmla="*/ 2 h 53"/>
                <a:gd name="T22" fmla="*/ 64 w 66"/>
                <a:gd name="T23" fmla="*/ 4 h 53"/>
                <a:gd name="T24" fmla="*/ 69 w 66"/>
                <a:gd name="T25" fmla="*/ 8 h 53"/>
                <a:gd name="T26" fmla="*/ 74 w 66"/>
                <a:gd name="T27" fmla="*/ 11 h 53"/>
                <a:gd name="T28" fmla="*/ 78 w 66"/>
                <a:gd name="T29" fmla="*/ 15 h 53"/>
                <a:gd name="T30" fmla="*/ 80 w 66"/>
                <a:gd name="T31" fmla="*/ 21 h 53"/>
                <a:gd name="T32" fmla="*/ 82 w 66"/>
                <a:gd name="T33" fmla="*/ 26 h 53"/>
                <a:gd name="T34" fmla="*/ 80 w 66"/>
                <a:gd name="T35" fmla="*/ 31 h 53"/>
                <a:gd name="T36" fmla="*/ 78 w 66"/>
                <a:gd name="T37" fmla="*/ 36 h 53"/>
                <a:gd name="T38" fmla="*/ 74 w 66"/>
                <a:gd name="T39" fmla="*/ 40 h 53"/>
                <a:gd name="T40" fmla="*/ 69 w 66"/>
                <a:gd name="T41" fmla="*/ 44 h 53"/>
                <a:gd name="T42" fmla="*/ 64 w 66"/>
                <a:gd name="T43" fmla="*/ 48 h 53"/>
                <a:gd name="T44" fmla="*/ 57 w 66"/>
                <a:gd name="T45" fmla="*/ 50 h 53"/>
                <a:gd name="T46" fmla="*/ 49 w 66"/>
                <a:gd name="T47" fmla="*/ 51 h 53"/>
                <a:gd name="T48" fmla="*/ 42 w 66"/>
                <a:gd name="T49" fmla="*/ 52 h 53"/>
                <a:gd name="T50" fmla="*/ 33 w 66"/>
                <a:gd name="T51" fmla="*/ 51 h 53"/>
                <a:gd name="T52" fmla="*/ 25 w 66"/>
                <a:gd name="T53" fmla="*/ 50 h 53"/>
                <a:gd name="T54" fmla="*/ 18 w 66"/>
                <a:gd name="T55" fmla="*/ 48 h 53"/>
                <a:gd name="T56" fmla="*/ 13 w 66"/>
                <a:gd name="T57" fmla="*/ 44 h 53"/>
                <a:gd name="T58" fmla="*/ 8 w 66"/>
                <a:gd name="T59" fmla="*/ 40 h 53"/>
                <a:gd name="T60" fmla="*/ 4 w 66"/>
                <a:gd name="T61" fmla="*/ 36 h 53"/>
                <a:gd name="T62" fmla="*/ 1 w 66"/>
                <a:gd name="T63" fmla="*/ 31 h 53"/>
                <a:gd name="T64" fmla="*/ 0 w 66"/>
                <a:gd name="T65" fmla="*/ 26 h 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6" h="53">
                  <a:moveTo>
                    <a:pt x="0" y="26"/>
                  </a:moveTo>
                  <a:lnTo>
                    <a:pt x="1" y="21"/>
                  </a:lnTo>
                  <a:lnTo>
                    <a:pt x="3" y="15"/>
                  </a:lnTo>
                  <a:lnTo>
                    <a:pt x="6" y="11"/>
                  </a:lnTo>
                  <a:lnTo>
                    <a:pt x="10" y="8"/>
                  </a:lnTo>
                  <a:lnTo>
                    <a:pt x="14" y="4"/>
                  </a:lnTo>
                  <a:lnTo>
                    <a:pt x="20" y="2"/>
                  </a:lnTo>
                  <a:lnTo>
                    <a:pt x="26" y="0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5" y="2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9" y="11"/>
                  </a:lnTo>
                  <a:lnTo>
                    <a:pt x="62" y="15"/>
                  </a:lnTo>
                  <a:lnTo>
                    <a:pt x="64" y="21"/>
                  </a:lnTo>
                  <a:lnTo>
                    <a:pt x="65" y="26"/>
                  </a:lnTo>
                  <a:lnTo>
                    <a:pt x="64" y="31"/>
                  </a:lnTo>
                  <a:lnTo>
                    <a:pt x="62" y="36"/>
                  </a:lnTo>
                  <a:lnTo>
                    <a:pt x="59" y="40"/>
                  </a:lnTo>
                  <a:lnTo>
                    <a:pt x="55" y="44"/>
                  </a:lnTo>
                  <a:lnTo>
                    <a:pt x="51" y="48"/>
                  </a:lnTo>
                  <a:lnTo>
                    <a:pt x="45" y="50"/>
                  </a:lnTo>
                  <a:lnTo>
                    <a:pt x="39" y="51"/>
                  </a:lnTo>
                  <a:lnTo>
                    <a:pt x="33" y="52"/>
                  </a:lnTo>
                  <a:lnTo>
                    <a:pt x="26" y="51"/>
                  </a:lnTo>
                  <a:lnTo>
                    <a:pt x="20" y="50"/>
                  </a:lnTo>
                  <a:lnTo>
                    <a:pt x="14" y="48"/>
                  </a:lnTo>
                  <a:lnTo>
                    <a:pt x="10" y="44"/>
                  </a:lnTo>
                  <a:lnTo>
                    <a:pt x="6" y="40"/>
                  </a:lnTo>
                  <a:lnTo>
                    <a:pt x="3" y="36"/>
                  </a:lnTo>
                  <a:lnTo>
                    <a:pt x="1" y="31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0409271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5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5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5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5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75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5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>
            <a:extLst>
              <a:ext uri="{FF2B5EF4-FFF2-40B4-BE49-F238E27FC236}">
                <a16:creationId xmlns:a16="http://schemas.microsoft.com/office/drawing/2014/main" id="{A94FAD70-2BC4-B94C-AAB4-846D05B261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Monopolist Breaking Even</a:t>
            </a:r>
          </a:p>
        </p:txBody>
      </p:sp>
      <p:sp>
        <p:nvSpPr>
          <p:cNvPr id="30723" name="Rectangle 7">
            <a:extLst>
              <a:ext uri="{FF2B5EF4-FFF2-40B4-BE49-F238E27FC236}">
                <a16:creationId xmlns:a16="http://schemas.microsoft.com/office/drawing/2014/main" id="{07358099-B783-FD4B-9981-019E4AD21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monopolist can break even.</a:t>
            </a:r>
          </a:p>
        </p:txBody>
      </p:sp>
    </p:spTree>
    <p:extLst>
      <p:ext uri="{BB962C8B-B14F-4D97-AF65-F5344CB8AC3E}">
        <p14:creationId xmlns:p14="http://schemas.microsoft.com/office/powerpoint/2010/main" val="3343891385"/>
      </p:ext>
    </p:ext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15">
            <a:extLst>
              <a:ext uri="{FF2B5EF4-FFF2-40B4-BE49-F238E27FC236}">
                <a16:creationId xmlns:a16="http://schemas.microsoft.com/office/drawing/2014/main" id="{E9BB0804-D9E3-7F46-B98A-7F9C9680D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Monopolist Breaking Even</a:t>
            </a:r>
          </a:p>
        </p:txBody>
      </p:sp>
      <p:sp>
        <p:nvSpPr>
          <p:cNvPr id="31747" name="Rectangle 117">
            <a:extLst>
              <a:ext uri="{FF2B5EF4-FFF2-40B4-BE49-F238E27FC236}">
                <a16:creationId xmlns:a16="http://schemas.microsoft.com/office/drawing/2014/main" id="{2169D065-39FD-0445-B4EE-FDC9A2A99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9465" y="2195513"/>
            <a:ext cx="88486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Price</a:t>
            </a:r>
          </a:p>
        </p:txBody>
      </p:sp>
      <p:sp>
        <p:nvSpPr>
          <p:cNvPr id="31748" name="Rectangle 121">
            <a:extLst>
              <a:ext uri="{FF2B5EF4-FFF2-40B4-BE49-F238E27FC236}">
                <a16:creationId xmlns:a16="http://schemas.microsoft.com/office/drawing/2014/main" id="{AEE9D645-AB48-4E4B-86A1-F2DFE610A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5313" y="3427414"/>
            <a:ext cx="233362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77946" name="Group 122">
            <a:extLst>
              <a:ext uri="{FF2B5EF4-FFF2-40B4-BE49-F238E27FC236}">
                <a16:creationId xmlns:a16="http://schemas.microsoft.com/office/drawing/2014/main" id="{F745E1A4-BB1F-F446-A6E7-CB1A09201152}"/>
              </a:ext>
            </a:extLst>
          </p:cNvPr>
          <p:cNvGrpSpPr>
            <a:grpSpLocks/>
          </p:cNvGrpSpPr>
          <p:nvPr/>
        </p:nvGrpSpPr>
        <p:grpSpPr bwMode="auto">
          <a:xfrm>
            <a:off x="4359276" y="2071689"/>
            <a:ext cx="3857625" cy="3343275"/>
            <a:chOff x="1942" y="1314"/>
            <a:chExt cx="2430" cy="2106"/>
          </a:xfrm>
        </p:grpSpPr>
        <p:sp>
          <p:nvSpPr>
            <p:cNvPr id="31772" name="Freeform 123">
              <a:extLst>
                <a:ext uri="{FF2B5EF4-FFF2-40B4-BE49-F238E27FC236}">
                  <a16:creationId xmlns:a16="http://schemas.microsoft.com/office/drawing/2014/main" id="{E3107B1B-93E6-B442-94D0-EE72A6FB86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2" y="1612"/>
              <a:ext cx="2148" cy="1808"/>
            </a:xfrm>
            <a:custGeom>
              <a:avLst/>
              <a:gdLst>
                <a:gd name="T0" fmla="*/ 0 w 1697"/>
                <a:gd name="T1" fmla="*/ 1807 h 1808"/>
                <a:gd name="T2" fmla="*/ 267 w 1697"/>
                <a:gd name="T3" fmla="*/ 1711 h 1808"/>
                <a:gd name="T4" fmla="*/ 534 w 1697"/>
                <a:gd name="T5" fmla="*/ 1595 h 1808"/>
                <a:gd name="T6" fmla="*/ 800 w 1697"/>
                <a:gd name="T7" fmla="*/ 1450 h 1808"/>
                <a:gd name="T8" fmla="*/ 1066 w 1697"/>
                <a:gd name="T9" fmla="*/ 1269 h 1808"/>
                <a:gd name="T10" fmla="*/ 1333 w 1697"/>
                <a:gd name="T11" fmla="*/ 1041 h 1808"/>
                <a:gd name="T12" fmla="*/ 1601 w 1697"/>
                <a:gd name="T13" fmla="*/ 759 h 1808"/>
                <a:gd name="T14" fmla="*/ 1872 w 1697"/>
                <a:gd name="T15" fmla="*/ 415 h 1808"/>
                <a:gd name="T16" fmla="*/ 2147 w 1697"/>
                <a:gd name="T17" fmla="*/ 0 h 180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697" h="1808">
                  <a:moveTo>
                    <a:pt x="0" y="1807"/>
                  </a:moveTo>
                  <a:lnTo>
                    <a:pt x="211" y="1711"/>
                  </a:lnTo>
                  <a:lnTo>
                    <a:pt x="422" y="1595"/>
                  </a:lnTo>
                  <a:lnTo>
                    <a:pt x="632" y="1450"/>
                  </a:lnTo>
                  <a:lnTo>
                    <a:pt x="842" y="1269"/>
                  </a:lnTo>
                  <a:lnTo>
                    <a:pt x="1053" y="1041"/>
                  </a:lnTo>
                  <a:lnTo>
                    <a:pt x="1265" y="759"/>
                  </a:lnTo>
                  <a:lnTo>
                    <a:pt x="1479" y="415"/>
                  </a:lnTo>
                  <a:lnTo>
                    <a:pt x="1696" y="0"/>
                  </a:lnTo>
                </a:path>
              </a:pathLst>
            </a:custGeom>
            <a:noFill/>
            <a:ln w="28575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73" name="Rectangle 124">
              <a:extLst>
                <a:ext uri="{FF2B5EF4-FFF2-40B4-BE49-F238E27FC236}">
                  <a16:creationId xmlns:a16="http://schemas.microsoft.com/office/drawing/2014/main" id="{17F9AB23-6740-194D-93F1-78B79CF2F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55" y="1314"/>
              <a:ext cx="41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MC</a:t>
              </a:r>
            </a:p>
          </p:txBody>
        </p:sp>
      </p:grpSp>
      <p:sp>
        <p:nvSpPr>
          <p:cNvPr id="31750" name="Rectangle 125">
            <a:extLst>
              <a:ext uri="{FF2B5EF4-FFF2-40B4-BE49-F238E27FC236}">
                <a16:creationId xmlns:a16="http://schemas.microsoft.com/office/drawing/2014/main" id="{EB724236-AF2C-8246-868C-EC80D7D2A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998" y="5699125"/>
            <a:ext cx="132889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Quantity</a:t>
            </a:r>
          </a:p>
        </p:txBody>
      </p:sp>
      <p:grpSp>
        <p:nvGrpSpPr>
          <p:cNvPr id="77950" name="Group 126">
            <a:extLst>
              <a:ext uri="{FF2B5EF4-FFF2-40B4-BE49-F238E27FC236}">
                <a16:creationId xmlns:a16="http://schemas.microsoft.com/office/drawing/2014/main" id="{F39E8570-6533-8744-B025-E129E50FA6FE}"/>
              </a:ext>
            </a:extLst>
          </p:cNvPr>
          <p:cNvGrpSpPr>
            <a:grpSpLocks/>
          </p:cNvGrpSpPr>
          <p:nvPr/>
        </p:nvGrpSpPr>
        <p:grpSpPr bwMode="auto">
          <a:xfrm>
            <a:off x="3565526" y="3586167"/>
            <a:ext cx="2205038" cy="458788"/>
            <a:chOff x="1442" y="2268"/>
            <a:chExt cx="1389" cy="289"/>
          </a:xfrm>
        </p:grpSpPr>
        <p:sp>
          <p:nvSpPr>
            <p:cNvPr id="31770" name="Line 127">
              <a:extLst>
                <a:ext uri="{FF2B5EF4-FFF2-40B4-BE49-F238E27FC236}">
                  <a16:creationId xmlns:a16="http://schemas.microsoft.com/office/drawing/2014/main" id="{90176872-514F-3444-890E-6CDA483BF5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3" y="2404"/>
              <a:ext cx="10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128">
              <a:extLst>
                <a:ext uri="{FF2B5EF4-FFF2-40B4-BE49-F238E27FC236}">
                  <a16:creationId xmlns:a16="http://schemas.microsoft.com/office/drawing/2014/main" id="{3A06F74A-6E2D-154C-8905-D102A9F7C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" y="2268"/>
              <a:ext cx="35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en-US" altLang="en-US" sz="2400" i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1752" name="Rectangle 129">
            <a:extLst>
              <a:ext uri="{FF2B5EF4-FFF2-40B4-BE49-F238E27FC236}">
                <a16:creationId xmlns:a16="http://schemas.microsoft.com/office/drawing/2014/main" id="{E38C5187-1DED-4A43-8E70-21461F6AF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38" y="4465638"/>
            <a:ext cx="233362" cy="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1753" name="Rectangle 130">
            <a:extLst>
              <a:ext uri="{FF2B5EF4-FFF2-40B4-BE49-F238E27FC236}">
                <a16:creationId xmlns:a16="http://schemas.microsoft.com/office/drawing/2014/main" id="{4FBCDE29-BD5F-F14E-BD1B-759A8927D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061" y="5699125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1754" name="Rectangle 131">
            <a:extLst>
              <a:ext uri="{FF2B5EF4-FFF2-40B4-BE49-F238E27FC236}">
                <a16:creationId xmlns:a16="http://schemas.microsoft.com/office/drawing/2014/main" id="{938B349F-3C78-1B48-989D-0FC3358E6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1176" y="5576889"/>
            <a:ext cx="231775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77956" name="Group 132">
            <a:extLst>
              <a:ext uri="{FF2B5EF4-FFF2-40B4-BE49-F238E27FC236}">
                <a16:creationId xmlns:a16="http://schemas.microsoft.com/office/drawing/2014/main" id="{D6272FB7-3E05-DB4B-B5C2-3728A9443F05}"/>
              </a:ext>
            </a:extLst>
          </p:cNvPr>
          <p:cNvGrpSpPr>
            <a:grpSpLocks/>
          </p:cNvGrpSpPr>
          <p:nvPr/>
        </p:nvGrpSpPr>
        <p:grpSpPr bwMode="auto">
          <a:xfrm>
            <a:off x="4148138" y="2846388"/>
            <a:ext cx="5129212" cy="2935288"/>
            <a:chOff x="1809" y="1802"/>
            <a:chExt cx="3231" cy="1849"/>
          </a:xfrm>
        </p:grpSpPr>
        <p:grpSp>
          <p:nvGrpSpPr>
            <p:cNvPr id="31764" name="Group 133">
              <a:extLst>
                <a:ext uri="{FF2B5EF4-FFF2-40B4-BE49-F238E27FC236}">
                  <a16:creationId xmlns:a16="http://schemas.microsoft.com/office/drawing/2014/main" id="{3B645229-CD96-3E40-9283-7AB9EC530E4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9" y="1802"/>
              <a:ext cx="1887" cy="1849"/>
              <a:chOff x="1809" y="1802"/>
              <a:chExt cx="1887" cy="1849"/>
            </a:xfrm>
          </p:grpSpPr>
          <p:sp>
            <p:nvSpPr>
              <p:cNvPr id="31768" name="Line 134">
                <a:extLst>
                  <a:ext uri="{FF2B5EF4-FFF2-40B4-BE49-F238E27FC236}">
                    <a16:creationId xmlns:a16="http://schemas.microsoft.com/office/drawing/2014/main" id="{382F8233-9509-3640-B872-6168137A44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09" y="1802"/>
                <a:ext cx="1520" cy="1795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9" name="Rectangle 135">
                <a:extLst>
                  <a:ext uri="{FF2B5EF4-FFF2-40B4-BE49-F238E27FC236}">
                    <a16:creationId xmlns:a16="http://schemas.microsoft.com/office/drawing/2014/main" id="{90290B37-0C8F-B042-95C8-AA7624D8B4E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9" y="3362"/>
                <a:ext cx="41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/>
                <a:r>
                  <a:rPr lang="en-US" altLang="en-US" sz="24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MR</a:t>
                </a:r>
              </a:p>
            </p:txBody>
          </p:sp>
        </p:grpSp>
        <p:grpSp>
          <p:nvGrpSpPr>
            <p:cNvPr id="31765" name="Group 136">
              <a:extLst>
                <a:ext uri="{FF2B5EF4-FFF2-40B4-BE49-F238E27FC236}">
                  <a16:creationId xmlns:a16="http://schemas.microsoft.com/office/drawing/2014/main" id="{B56BC74D-AE6F-6040-8C56-3D73996572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9" y="1802"/>
              <a:ext cx="3231" cy="1799"/>
              <a:chOff x="1809" y="1802"/>
              <a:chExt cx="3231" cy="1799"/>
            </a:xfrm>
          </p:grpSpPr>
          <p:sp>
            <p:nvSpPr>
              <p:cNvPr id="31766" name="Line 137">
                <a:extLst>
                  <a:ext uri="{FF2B5EF4-FFF2-40B4-BE49-F238E27FC236}">
                    <a16:creationId xmlns:a16="http://schemas.microsoft.com/office/drawing/2014/main" id="{14935EC1-D199-4843-9FC6-07EF5206F5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09" y="1802"/>
                <a:ext cx="3072" cy="1795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67" name="Rectangle 138">
                <a:extLst>
                  <a:ext uri="{FF2B5EF4-FFF2-40B4-BE49-F238E27FC236}">
                    <a16:creationId xmlns:a16="http://schemas.microsoft.com/office/drawing/2014/main" id="{FF670645-7823-084E-8762-CCA4A90793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5" y="3312"/>
                <a:ext cx="255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/>
                <a:r>
                  <a:rPr lang="en-US" altLang="en-US" sz="24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</a:p>
            </p:txBody>
          </p:sp>
        </p:grpSp>
      </p:grpSp>
      <p:sp>
        <p:nvSpPr>
          <p:cNvPr id="31756" name="Rectangle 139">
            <a:extLst>
              <a:ext uri="{FF2B5EF4-FFF2-40B4-BE49-F238E27FC236}">
                <a16:creationId xmlns:a16="http://schemas.microsoft.com/office/drawing/2014/main" id="{18F4D4BD-D594-DA4C-9CFE-EA58A287E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6688" y="5599114"/>
            <a:ext cx="233362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77964" name="Group 140">
            <a:extLst>
              <a:ext uri="{FF2B5EF4-FFF2-40B4-BE49-F238E27FC236}">
                <a16:creationId xmlns:a16="http://schemas.microsoft.com/office/drawing/2014/main" id="{C92EE178-8524-DB41-A501-16F272667665}"/>
              </a:ext>
            </a:extLst>
          </p:cNvPr>
          <p:cNvGrpSpPr>
            <a:grpSpLocks/>
          </p:cNvGrpSpPr>
          <p:nvPr/>
        </p:nvGrpSpPr>
        <p:grpSpPr bwMode="auto">
          <a:xfrm>
            <a:off x="5483226" y="3795713"/>
            <a:ext cx="593725" cy="2362199"/>
            <a:chOff x="2650" y="2400"/>
            <a:chExt cx="374" cy="1488"/>
          </a:xfrm>
        </p:grpSpPr>
        <p:sp>
          <p:nvSpPr>
            <p:cNvPr id="31762" name="Rectangle 141">
              <a:extLst>
                <a:ext uri="{FF2B5EF4-FFF2-40B4-BE49-F238E27FC236}">
                  <a16:creationId xmlns:a16="http://schemas.microsoft.com/office/drawing/2014/main" id="{A5D76562-41A7-4E41-8C83-00B173C244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0" y="3599"/>
              <a:ext cx="37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31763" name="Line 142">
              <a:extLst>
                <a:ext uri="{FF2B5EF4-FFF2-40B4-BE49-F238E27FC236}">
                  <a16:creationId xmlns:a16="http://schemas.microsoft.com/office/drawing/2014/main" id="{AF44F2A2-8FDB-2340-96A0-C95D43FB403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3" y="2400"/>
              <a:ext cx="0" cy="1209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758" name="Freeform 149">
            <a:extLst>
              <a:ext uri="{FF2B5EF4-FFF2-40B4-BE49-F238E27FC236}">
                <a16:creationId xmlns:a16="http://schemas.microsoft.com/office/drawing/2014/main" id="{CB08F897-C3CE-7F46-8A8E-353BC14A134C}"/>
              </a:ext>
            </a:extLst>
          </p:cNvPr>
          <p:cNvSpPr>
            <a:spLocks/>
          </p:cNvSpPr>
          <p:nvPr/>
        </p:nvSpPr>
        <p:spPr bwMode="auto">
          <a:xfrm>
            <a:off x="4119563" y="2085976"/>
            <a:ext cx="5745162" cy="3624263"/>
          </a:xfrm>
          <a:custGeom>
            <a:avLst/>
            <a:gdLst>
              <a:gd name="T0" fmla="*/ 0 w 2859"/>
              <a:gd name="T1" fmla="*/ 0 h 2283"/>
              <a:gd name="T2" fmla="*/ 0 w 2859"/>
              <a:gd name="T3" fmla="*/ 3622675 h 2283"/>
              <a:gd name="T4" fmla="*/ 5743152 w 2859"/>
              <a:gd name="T5" fmla="*/ 3622675 h 228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59" h="2283">
                <a:moveTo>
                  <a:pt x="0" y="0"/>
                </a:moveTo>
                <a:lnTo>
                  <a:pt x="0" y="2282"/>
                </a:lnTo>
                <a:lnTo>
                  <a:pt x="2858" y="2282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7983" name="Group 159">
            <a:extLst>
              <a:ext uri="{FF2B5EF4-FFF2-40B4-BE49-F238E27FC236}">
                <a16:creationId xmlns:a16="http://schemas.microsoft.com/office/drawing/2014/main" id="{12010500-95C4-D441-ACBC-EB0A9E86EAAC}"/>
              </a:ext>
            </a:extLst>
          </p:cNvPr>
          <p:cNvGrpSpPr>
            <a:grpSpLocks/>
          </p:cNvGrpSpPr>
          <p:nvPr/>
        </p:nvGrpSpPr>
        <p:grpSpPr bwMode="auto">
          <a:xfrm>
            <a:off x="5213350" y="2590801"/>
            <a:ext cx="4343400" cy="1438275"/>
            <a:chOff x="2324" y="1632"/>
            <a:chExt cx="2736" cy="906"/>
          </a:xfrm>
        </p:grpSpPr>
        <p:sp>
          <p:nvSpPr>
            <p:cNvPr id="31760" name="Freeform 157">
              <a:extLst>
                <a:ext uri="{FF2B5EF4-FFF2-40B4-BE49-F238E27FC236}">
                  <a16:creationId xmlns:a16="http://schemas.microsoft.com/office/drawing/2014/main" id="{9905474A-9E10-0B45-A9FE-A2CEA08B8618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4" y="1900"/>
              <a:ext cx="2500" cy="638"/>
            </a:xfrm>
            <a:custGeom>
              <a:avLst/>
              <a:gdLst>
                <a:gd name="T0" fmla="*/ 0 w 2265"/>
                <a:gd name="T1" fmla="*/ 113 h 567"/>
                <a:gd name="T2" fmla="*/ 226 w 2265"/>
                <a:gd name="T3" fmla="*/ 399 h 567"/>
                <a:gd name="T4" fmla="*/ 499 w 2265"/>
                <a:gd name="T5" fmla="*/ 568 h 567"/>
                <a:gd name="T6" fmla="*/ 808 w 2265"/>
                <a:gd name="T7" fmla="*/ 637 h 567"/>
                <a:gd name="T8" fmla="*/ 1140 w 2265"/>
                <a:gd name="T9" fmla="*/ 618 h 567"/>
                <a:gd name="T10" fmla="*/ 1487 w 2265"/>
                <a:gd name="T11" fmla="*/ 529 h 567"/>
                <a:gd name="T12" fmla="*/ 1836 w 2265"/>
                <a:gd name="T13" fmla="*/ 386 h 567"/>
                <a:gd name="T14" fmla="*/ 2177 w 2265"/>
                <a:gd name="T15" fmla="*/ 205 h 567"/>
                <a:gd name="T16" fmla="*/ 2499 w 2265"/>
                <a:gd name="T17" fmla="*/ 0 h 56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265" h="567">
                  <a:moveTo>
                    <a:pt x="0" y="100"/>
                  </a:moveTo>
                  <a:lnTo>
                    <a:pt x="205" y="355"/>
                  </a:lnTo>
                  <a:lnTo>
                    <a:pt x="452" y="505"/>
                  </a:lnTo>
                  <a:lnTo>
                    <a:pt x="732" y="566"/>
                  </a:lnTo>
                  <a:lnTo>
                    <a:pt x="1033" y="549"/>
                  </a:lnTo>
                  <a:lnTo>
                    <a:pt x="1347" y="470"/>
                  </a:lnTo>
                  <a:lnTo>
                    <a:pt x="1663" y="343"/>
                  </a:lnTo>
                  <a:lnTo>
                    <a:pt x="1972" y="182"/>
                  </a:lnTo>
                  <a:lnTo>
                    <a:pt x="2264" y="0"/>
                  </a:lnTo>
                </a:path>
              </a:pathLst>
            </a:custGeom>
            <a:noFill/>
            <a:ln w="28575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61" name="Rectangle 158">
              <a:extLst>
                <a:ext uri="{FF2B5EF4-FFF2-40B4-BE49-F238E27FC236}">
                  <a16:creationId xmlns:a16="http://schemas.microsoft.com/office/drawing/2014/main" id="{6CEB5F91-52EF-5B49-AEF8-32F72DB8A8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0" y="1632"/>
              <a:ext cx="5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ATC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2198789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7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7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7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6768C02F-C162-4942-89D0-17AFF15548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Monopolist Making a Loss</a:t>
            </a:r>
          </a:p>
        </p:txBody>
      </p:sp>
      <p:sp>
        <p:nvSpPr>
          <p:cNvPr id="32771" name="Rectangle 7">
            <a:extLst>
              <a:ext uri="{FF2B5EF4-FFF2-40B4-BE49-F238E27FC236}">
                <a16:creationId xmlns:a16="http://schemas.microsoft.com/office/drawing/2014/main" id="{E11E310C-C7EB-FA4A-B947-C23FAB3BCF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monopolist can make a loss.</a:t>
            </a:r>
          </a:p>
        </p:txBody>
      </p:sp>
    </p:spTree>
    <p:extLst>
      <p:ext uri="{BB962C8B-B14F-4D97-AF65-F5344CB8AC3E}">
        <p14:creationId xmlns:p14="http://schemas.microsoft.com/office/powerpoint/2010/main" val="1225526174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9147A3A-EF9F-A74A-8D8D-6A10410C24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F936912-6670-BC43-96C5-957379813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r>
              <a:rPr lang="en-US" altLang="en-US" dirty="0"/>
              <a:t>Monopolies exist because of barriers to entry into a market that prevent competition.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79EFD3D1-0D37-8D47-B622-50343F03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855" y="2743200"/>
            <a:ext cx="9415346" cy="2382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+mn-lt"/>
              </a:rPr>
              <a:t>Barriers to entry include legal barriers, sociological barriers, and natural barriers.</a:t>
            </a:r>
          </a:p>
        </p:txBody>
      </p:sp>
    </p:spTree>
    <p:extLst>
      <p:ext uri="{BB962C8B-B14F-4D97-AF65-F5344CB8AC3E}">
        <p14:creationId xmlns:p14="http://schemas.microsoft.com/office/powerpoint/2010/main" val="3726805083"/>
      </p:ext>
    </p:ext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7">
            <a:extLst>
              <a:ext uri="{FF2B5EF4-FFF2-40B4-BE49-F238E27FC236}">
                <a16:creationId xmlns:a16="http://schemas.microsoft.com/office/drawing/2014/main" id="{D1FBE14B-9D87-CB43-8B44-86CF68451F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5650" y="3319464"/>
            <a:ext cx="1841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21">
            <a:extLst>
              <a:ext uri="{FF2B5EF4-FFF2-40B4-BE49-F238E27FC236}">
                <a16:creationId xmlns:a16="http://schemas.microsoft.com/office/drawing/2014/main" id="{43A9668C-3D9E-4C4A-A299-B1ADABE53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0838" y="2201864"/>
            <a:ext cx="1841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3796" name="Rectangle 24">
            <a:extLst>
              <a:ext uri="{FF2B5EF4-FFF2-40B4-BE49-F238E27FC236}">
                <a16:creationId xmlns:a16="http://schemas.microsoft.com/office/drawing/2014/main" id="{0DCBAB67-3304-7A4A-904D-91A804366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0638" y="2462214"/>
            <a:ext cx="184150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36">
            <a:extLst>
              <a:ext uri="{FF2B5EF4-FFF2-40B4-BE49-F238E27FC236}">
                <a16:creationId xmlns:a16="http://schemas.microsoft.com/office/drawing/2014/main" id="{96777895-E7CE-E046-8819-3308EE40C9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Monopolist Making a Loss</a:t>
            </a:r>
          </a:p>
        </p:txBody>
      </p:sp>
      <p:sp>
        <p:nvSpPr>
          <p:cNvPr id="33798" name="Rectangle 37">
            <a:extLst>
              <a:ext uri="{FF2B5EF4-FFF2-40B4-BE49-F238E27FC236}">
                <a16:creationId xmlns:a16="http://schemas.microsoft.com/office/drawing/2014/main" id="{83CEAA06-C563-D442-B062-DFBFB8A51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9465" y="2195513"/>
            <a:ext cx="88486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Price</a:t>
            </a:r>
          </a:p>
        </p:txBody>
      </p:sp>
      <p:grpSp>
        <p:nvGrpSpPr>
          <p:cNvPr id="79954" name="Group 82">
            <a:extLst>
              <a:ext uri="{FF2B5EF4-FFF2-40B4-BE49-F238E27FC236}">
                <a16:creationId xmlns:a16="http://schemas.microsoft.com/office/drawing/2014/main" id="{99592566-72A3-0440-9B8A-708341C342B5}"/>
              </a:ext>
            </a:extLst>
          </p:cNvPr>
          <p:cNvGrpSpPr>
            <a:grpSpLocks/>
          </p:cNvGrpSpPr>
          <p:nvPr/>
        </p:nvGrpSpPr>
        <p:grpSpPr bwMode="auto">
          <a:xfrm>
            <a:off x="5472114" y="2209800"/>
            <a:ext cx="3836987" cy="1384300"/>
            <a:chOff x="2487" y="1392"/>
            <a:chExt cx="2417" cy="872"/>
          </a:xfrm>
        </p:grpSpPr>
        <p:sp>
          <p:nvSpPr>
            <p:cNvPr id="33837" name="Freeform 15">
              <a:extLst>
                <a:ext uri="{FF2B5EF4-FFF2-40B4-BE49-F238E27FC236}">
                  <a16:creationId xmlns:a16="http://schemas.microsoft.com/office/drawing/2014/main" id="{7A8A9538-C5FF-194D-8116-8112A4A1AC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" y="1642"/>
              <a:ext cx="2092" cy="622"/>
            </a:xfrm>
            <a:custGeom>
              <a:avLst/>
              <a:gdLst>
                <a:gd name="T0" fmla="*/ 0 w 2092"/>
                <a:gd name="T1" fmla="*/ 101 h 622"/>
                <a:gd name="T2" fmla="*/ 229 w 2092"/>
                <a:gd name="T3" fmla="*/ 384 h 622"/>
                <a:gd name="T4" fmla="*/ 478 w 2092"/>
                <a:gd name="T5" fmla="*/ 553 h 622"/>
                <a:gd name="T6" fmla="*/ 742 w 2092"/>
                <a:gd name="T7" fmla="*/ 621 h 622"/>
                <a:gd name="T8" fmla="*/ 1017 w 2092"/>
                <a:gd name="T9" fmla="*/ 606 h 622"/>
                <a:gd name="T10" fmla="*/ 1294 w 2092"/>
                <a:gd name="T11" fmla="*/ 520 h 622"/>
                <a:gd name="T12" fmla="*/ 1570 w 2092"/>
                <a:gd name="T13" fmla="*/ 381 h 622"/>
                <a:gd name="T14" fmla="*/ 1838 w 2092"/>
                <a:gd name="T15" fmla="*/ 203 h 622"/>
                <a:gd name="T16" fmla="*/ 2091 w 2092"/>
                <a:gd name="T17" fmla="*/ 0 h 62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092" h="622">
                  <a:moveTo>
                    <a:pt x="0" y="101"/>
                  </a:moveTo>
                  <a:lnTo>
                    <a:pt x="229" y="384"/>
                  </a:lnTo>
                  <a:lnTo>
                    <a:pt x="478" y="553"/>
                  </a:lnTo>
                  <a:lnTo>
                    <a:pt x="742" y="621"/>
                  </a:lnTo>
                  <a:lnTo>
                    <a:pt x="1017" y="606"/>
                  </a:lnTo>
                  <a:lnTo>
                    <a:pt x="1294" y="520"/>
                  </a:lnTo>
                  <a:lnTo>
                    <a:pt x="1570" y="381"/>
                  </a:lnTo>
                  <a:lnTo>
                    <a:pt x="1838" y="203"/>
                  </a:lnTo>
                  <a:lnTo>
                    <a:pt x="2091" y="0"/>
                  </a:lnTo>
                </a:path>
              </a:pathLst>
            </a:custGeom>
            <a:noFill/>
            <a:ln w="25400" cap="rnd" cmpd="sng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8" name="Rectangle 40">
              <a:extLst>
                <a:ext uri="{FF2B5EF4-FFF2-40B4-BE49-F238E27FC236}">
                  <a16:creationId xmlns:a16="http://schemas.microsoft.com/office/drawing/2014/main" id="{2F010723-684E-684D-A517-526BD3CDDA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392"/>
              <a:ext cx="488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ATC</a:t>
              </a:r>
            </a:p>
          </p:txBody>
        </p:sp>
      </p:grpSp>
      <p:sp>
        <p:nvSpPr>
          <p:cNvPr id="33800" name="Rectangle 41">
            <a:extLst>
              <a:ext uri="{FF2B5EF4-FFF2-40B4-BE49-F238E27FC236}">
                <a16:creationId xmlns:a16="http://schemas.microsoft.com/office/drawing/2014/main" id="{C969A896-1591-B249-A1EB-32F8FFC5D1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5313" y="3427414"/>
            <a:ext cx="233362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79951" name="Group 79">
            <a:extLst>
              <a:ext uri="{FF2B5EF4-FFF2-40B4-BE49-F238E27FC236}">
                <a16:creationId xmlns:a16="http://schemas.microsoft.com/office/drawing/2014/main" id="{1A406411-BDD0-674E-A1FB-7A287F627BC5}"/>
              </a:ext>
            </a:extLst>
          </p:cNvPr>
          <p:cNvGrpSpPr>
            <a:grpSpLocks/>
          </p:cNvGrpSpPr>
          <p:nvPr/>
        </p:nvGrpSpPr>
        <p:grpSpPr bwMode="auto">
          <a:xfrm>
            <a:off x="4897438" y="2071689"/>
            <a:ext cx="2768600" cy="3381375"/>
            <a:chOff x="2125" y="1305"/>
            <a:chExt cx="1744" cy="2130"/>
          </a:xfrm>
        </p:grpSpPr>
        <p:sp>
          <p:nvSpPr>
            <p:cNvPr id="33835" name="Freeform 11">
              <a:extLst>
                <a:ext uri="{FF2B5EF4-FFF2-40B4-BE49-F238E27FC236}">
                  <a16:creationId xmlns:a16="http://schemas.microsoft.com/office/drawing/2014/main" id="{BFE578BA-9E03-AF4A-BFEF-1B958CBBE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5" y="1425"/>
              <a:ext cx="1726" cy="2010"/>
            </a:xfrm>
            <a:custGeom>
              <a:avLst/>
              <a:gdLst>
                <a:gd name="T0" fmla="*/ 0 w 1726"/>
                <a:gd name="T1" fmla="*/ 2009 h 2010"/>
                <a:gd name="T2" fmla="*/ 200 w 1726"/>
                <a:gd name="T3" fmla="*/ 1903 h 2010"/>
                <a:gd name="T4" fmla="*/ 411 w 1726"/>
                <a:gd name="T5" fmla="*/ 1767 h 2010"/>
                <a:gd name="T6" fmla="*/ 633 w 1726"/>
                <a:gd name="T7" fmla="*/ 1594 h 2010"/>
                <a:gd name="T8" fmla="*/ 858 w 1726"/>
                <a:gd name="T9" fmla="*/ 1378 h 2010"/>
                <a:gd name="T10" fmla="*/ 1084 w 1726"/>
                <a:gd name="T11" fmla="*/ 1117 h 2010"/>
                <a:gd name="T12" fmla="*/ 1307 w 1726"/>
                <a:gd name="T13" fmla="*/ 803 h 2010"/>
                <a:gd name="T14" fmla="*/ 1522 w 1726"/>
                <a:gd name="T15" fmla="*/ 433 h 2010"/>
                <a:gd name="T16" fmla="*/ 1725 w 1726"/>
                <a:gd name="T17" fmla="*/ 0 h 20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26" h="2010">
                  <a:moveTo>
                    <a:pt x="0" y="2009"/>
                  </a:moveTo>
                  <a:lnTo>
                    <a:pt x="200" y="1903"/>
                  </a:lnTo>
                  <a:lnTo>
                    <a:pt x="411" y="1767"/>
                  </a:lnTo>
                  <a:lnTo>
                    <a:pt x="633" y="1594"/>
                  </a:lnTo>
                  <a:lnTo>
                    <a:pt x="858" y="1378"/>
                  </a:lnTo>
                  <a:lnTo>
                    <a:pt x="1084" y="1117"/>
                  </a:lnTo>
                  <a:lnTo>
                    <a:pt x="1307" y="803"/>
                  </a:lnTo>
                  <a:lnTo>
                    <a:pt x="1522" y="433"/>
                  </a:lnTo>
                  <a:lnTo>
                    <a:pt x="1725" y="0"/>
                  </a:lnTo>
                </a:path>
              </a:pathLst>
            </a:custGeom>
            <a:noFill/>
            <a:ln w="254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6" name="Rectangle 44">
              <a:extLst>
                <a:ext uri="{FF2B5EF4-FFF2-40B4-BE49-F238E27FC236}">
                  <a16:creationId xmlns:a16="http://schemas.microsoft.com/office/drawing/2014/main" id="{54361467-D717-0146-A427-8EC25C684F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2" y="1305"/>
              <a:ext cx="41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MC</a:t>
              </a:r>
            </a:p>
          </p:txBody>
        </p:sp>
      </p:grpSp>
      <p:sp>
        <p:nvSpPr>
          <p:cNvPr id="33802" name="Rectangle 45">
            <a:extLst>
              <a:ext uri="{FF2B5EF4-FFF2-40B4-BE49-F238E27FC236}">
                <a16:creationId xmlns:a16="http://schemas.microsoft.com/office/drawing/2014/main" id="{783AD6FE-04E9-564C-85A4-F5CA6B6E4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38998" y="5699125"/>
            <a:ext cx="132889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Quantity</a:t>
            </a:r>
          </a:p>
        </p:txBody>
      </p:sp>
      <p:sp>
        <p:nvSpPr>
          <p:cNvPr id="33803" name="Rectangle 49">
            <a:extLst>
              <a:ext uri="{FF2B5EF4-FFF2-40B4-BE49-F238E27FC236}">
                <a16:creationId xmlns:a16="http://schemas.microsoft.com/office/drawing/2014/main" id="{23FDB9E3-A700-3F4D-8B5B-CEEAFEDF7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4238" y="4465638"/>
            <a:ext cx="233362" cy="8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sp>
        <p:nvSpPr>
          <p:cNvPr id="33804" name="Rectangle 50">
            <a:extLst>
              <a:ext uri="{FF2B5EF4-FFF2-40B4-BE49-F238E27FC236}">
                <a16:creationId xmlns:a16="http://schemas.microsoft.com/office/drawing/2014/main" id="{29633020-65A4-E641-A117-5F79B523F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061" y="5699125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r"/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33805" name="Rectangle 51">
            <a:extLst>
              <a:ext uri="{FF2B5EF4-FFF2-40B4-BE49-F238E27FC236}">
                <a16:creationId xmlns:a16="http://schemas.microsoft.com/office/drawing/2014/main" id="{37D256FE-BF74-5C4B-88EF-284A098C4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61176" y="5576889"/>
            <a:ext cx="231775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79924" name="Group 52">
            <a:extLst>
              <a:ext uri="{FF2B5EF4-FFF2-40B4-BE49-F238E27FC236}">
                <a16:creationId xmlns:a16="http://schemas.microsoft.com/office/drawing/2014/main" id="{DBD419BA-393E-F240-9C53-D91826E4FBAA}"/>
              </a:ext>
            </a:extLst>
          </p:cNvPr>
          <p:cNvGrpSpPr>
            <a:grpSpLocks/>
          </p:cNvGrpSpPr>
          <p:nvPr/>
        </p:nvGrpSpPr>
        <p:grpSpPr bwMode="auto">
          <a:xfrm>
            <a:off x="4148138" y="2846388"/>
            <a:ext cx="5129212" cy="2935288"/>
            <a:chOff x="1809" y="1802"/>
            <a:chExt cx="3231" cy="1849"/>
          </a:xfrm>
        </p:grpSpPr>
        <p:grpSp>
          <p:nvGrpSpPr>
            <p:cNvPr id="33829" name="Group 53">
              <a:extLst>
                <a:ext uri="{FF2B5EF4-FFF2-40B4-BE49-F238E27FC236}">
                  <a16:creationId xmlns:a16="http://schemas.microsoft.com/office/drawing/2014/main" id="{DE0DCC48-34BD-6240-A495-1C390D90DAC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9" y="1802"/>
              <a:ext cx="1887" cy="1849"/>
              <a:chOff x="1809" y="1802"/>
              <a:chExt cx="1887" cy="1849"/>
            </a:xfrm>
          </p:grpSpPr>
          <p:sp>
            <p:nvSpPr>
              <p:cNvPr id="33833" name="Line 54">
                <a:extLst>
                  <a:ext uri="{FF2B5EF4-FFF2-40B4-BE49-F238E27FC236}">
                    <a16:creationId xmlns:a16="http://schemas.microsoft.com/office/drawing/2014/main" id="{AD2863EB-E1AB-2548-8513-CE5BBB09E0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09" y="1802"/>
                <a:ext cx="1520" cy="1795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34" name="Rectangle 55">
                <a:extLst>
                  <a:ext uri="{FF2B5EF4-FFF2-40B4-BE49-F238E27FC236}">
                    <a16:creationId xmlns:a16="http://schemas.microsoft.com/office/drawing/2014/main" id="{188FE5AC-DC4A-0941-A144-AAAA16DEB8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79" y="3362"/>
                <a:ext cx="417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/>
                <a:r>
                  <a:rPr lang="en-US" altLang="en-US" sz="24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MR</a:t>
                </a:r>
              </a:p>
            </p:txBody>
          </p:sp>
        </p:grpSp>
        <p:grpSp>
          <p:nvGrpSpPr>
            <p:cNvPr id="33830" name="Group 56">
              <a:extLst>
                <a:ext uri="{FF2B5EF4-FFF2-40B4-BE49-F238E27FC236}">
                  <a16:creationId xmlns:a16="http://schemas.microsoft.com/office/drawing/2014/main" id="{3FC10B0A-FF21-3443-8ACA-861ED1DBD3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09" y="1802"/>
              <a:ext cx="3231" cy="1799"/>
              <a:chOff x="1809" y="1802"/>
              <a:chExt cx="3231" cy="1799"/>
            </a:xfrm>
          </p:grpSpPr>
          <p:sp>
            <p:nvSpPr>
              <p:cNvPr id="33831" name="Line 57">
                <a:extLst>
                  <a:ext uri="{FF2B5EF4-FFF2-40B4-BE49-F238E27FC236}">
                    <a16:creationId xmlns:a16="http://schemas.microsoft.com/office/drawing/2014/main" id="{07245377-AC7D-0048-96EB-6619CC9617C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09" y="1802"/>
                <a:ext cx="3072" cy="1795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32" name="Rectangle 58">
                <a:extLst>
                  <a:ext uri="{FF2B5EF4-FFF2-40B4-BE49-F238E27FC236}">
                    <a16:creationId xmlns:a16="http://schemas.microsoft.com/office/drawing/2014/main" id="{716DEDD6-A859-444B-8D0A-ECE60A145F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85" y="3312"/>
                <a:ext cx="255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omic Sans MS" panose="030F0902030302020204" pitchFamily="66" charset="0"/>
                  </a:defRPr>
                </a:lvl9pPr>
              </a:lstStyle>
              <a:p>
                <a:pPr algn="r"/>
                <a:r>
                  <a:rPr lang="en-US" altLang="en-US" sz="2400" i="1">
                    <a:solidFill>
                      <a:srgbClr val="000000"/>
                    </a:solidFill>
                    <a:latin typeface="Arial" panose="020B0604020202020204" pitchFamily="34" charset="0"/>
                  </a:rPr>
                  <a:t>D</a:t>
                </a:r>
              </a:p>
            </p:txBody>
          </p:sp>
        </p:grpSp>
      </p:grpSp>
      <p:sp>
        <p:nvSpPr>
          <p:cNvPr id="33807" name="Rectangle 59">
            <a:extLst>
              <a:ext uri="{FF2B5EF4-FFF2-40B4-BE49-F238E27FC236}">
                <a16:creationId xmlns:a16="http://schemas.microsoft.com/office/drawing/2014/main" id="{77283FD2-69B7-5144-AD9F-663B1F0AA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56688" y="5599114"/>
            <a:ext cx="233362" cy="9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79956" name="Group 84">
            <a:extLst>
              <a:ext uri="{FF2B5EF4-FFF2-40B4-BE49-F238E27FC236}">
                <a16:creationId xmlns:a16="http://schemas.microsoft.com/office/drawing/2014/main" id="{EC2B13D2-C14A-0546-811A-E716F6DAF89F}"/>
              </a:ext>
            </a:extLst>
          </p:cNvPr>
          <p:cNvGrpSpPr>
            <a:grpSpLocks/>
          </p:cNvGrpSpPr>
          <p:nvPr/>
        </p:nvGrpSpPr>
        <p:grpSpPr bwMode="auto">
          <a:xfrm>
            <a:off x="5483226" y="3789363"/>
            <a:ext cx="593725" cy="2368549"/>
            <a:chOff x="2494" y="2387"/>
            <a:chExt cx="374" cy="1492"/>
          </a:xfrm>
        </p:grpSpPr>
        <p:sp>
          <p:nvSpPr>
            <p:cNvPr id="33827" name="Rectangle 61">
              <a:extLst>
                <a:ext uri="{FF2B5EF4-FFF2-40B4-BE49-F238E27FC236}">
                  <a16:creationId xmlns:a16="http://schemas.microsoft.com/office/drawing/2014/main" id="{89BE8A23-B84C-BD48-A2C6-C66067E1F9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4" y="3590"/>
              <a:ext cx="37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33828" name="Line 62">
              <a:extLst>
                <a:ext uri="{FF2B5EF4-FFF2-40B4-BE49-F238E27FC236}">
                  <a16:creationId xmlns:a16="http://schemas.microsoft.com/office/drawing/2014/main" id="{97F49926-41B5-644F-B0F4-89D4E261BAF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18" y="2387"/>
              <a:ext cx="0" cy="12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9952" name="Group 80">
            <a:extLst>
              <a:ext uri="{FF2B5EF4-FFF2-40B4-BE49-F238E27FC236}">
                <a16:creationId xmlns:a16="http://schemas.microsoft.com/office/drawing/2014/main" id="{F3C20DD3-FA0F-FD45-8A90-87E734407867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216275"/>
            <a:ext cx="1716088" cy="596900"/>
            <a:chOff x="1632" y="2026"/>
            <a:chExt cx="1081" cy="376"/>
          </a:xfrm>
        </p:grpSpPr>
        <p:sp>
          <p:nvSpPr>
            <p:cNvPr id="33825" name="Freeform 64">
              <a:extLst>
                <a:ext uri="{FF2B5EF4-FFF2-40B4-BE49-F238E27FC236}">
                  <a16:creationId xmlns:a16="http://schemas.microsoft.com/office/drawing/2014/main" id="{A8D4FBFD-39CB-1A40-9F2C-75F7449DE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2026"/>
              <a:ext cx="1081" cy="376"/>
            </a:xfrm>
            <a:custGeom>
              <a:avLst/>
              <a:gdLst>
                <a:gd name="T0" fmla="*/ 0 w 823"/>
                <a:gd name="T1" fmla="*/ 0 h 456"/>
                <a:gd name="T2" fmla="*/ 1080 w 823"/>
                <a:gd name="T3" fmla="*/ 0 h 456"/>
                <a:gd name="T4" fmla="*/ 1080 w 823"/>
                <a:gd name="T5" fmla="*/ 375 h 456"/>
                <a:gd name="T6" fmla="*/ 0 w 823"/>
                <a:gd name="T7" fmla="*/ 375 h 456"/>
                <a:gd name="T8" fmla="*/ 0 w 823"/>
                <a:gd name="T9" fmla="*/ 0 h 4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23" h="456">
                  <a:moveTo>
                    <a:pt x="0" y="0"/>
                  </a:moveTo>
                  <a:lnTo>
                    <a:pt x="822" y="0"/>
                  </a:lnTo>
                  <a:lnTo>
                    <a:pt x="822" y="455"/>
                  </a:lnTo>
                  <a:lnTo>
                    <a:pt x="0" y="455"/>
                  </a:lnTo>
                  <a:lnTo>
                    <a:pt x="0" y="0"/>
                  </a:lnTo>
                </a:path>
              </a:pathLst>
            </a:custGeom>
            <a:solidFill>
              <a:schemeClr val="folHlink">
                <a:alpha val="50195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 cap="rnd" cmpd="sng">
                  <a:solidFill>
                    <a:srgbClr val="CCE5CC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6" name="Rectangle 65">
              <a:extLst>
                <a:ext uri="{FF2B5EF4-FFF2-40B4-BE49-F238E27FC236}">
                  <a16:creationId xmlns:a16="http://schemas.microsoft.com/office/drawing/2014/main" id="{CD8DE0EC-FE99-0842-8226-6EFCCC8D8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09" y="2071"/>
              <a:ext cx="52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ctr"/>
              <a:r>
                <a:rPr lang="en-US" altLang="en-US" sz="2400">
                  <a:solidFill>
                    <a:srgbClr val="000000"/>
                  </a:solidFill>
                  <a:latin typeface="Arial" panose="020B0604020202020204" pitchFamily="34" charset="0"/>
                </a:rPr>
                <a:t>Loss</a:t>
              </a:r>
            </a:p>
          </p:txBody>
        </p:sp>
      </p:grpSp>
      <p:grpSp>
        <p:nvGrpSpPr>
          <p:cNvPr id="79938" name="Group 66">
            <a:extLst>
              <a:ext uri="{FF2B5EF4-FFF2-40B4-BE49-F238E27FC236}">
                <a16:creationId xmlns:a16="http://schemas.microsoft.com/office/drawing/2014/main" id="{B379DBD0-B1BA-4842-A7FA-53654C12C43A}"/>
              </a:ext>
            </a:extLst>
          </p:cNvPr>
          <p:cNvGrpSpPr>
            <a:grpSpLocks/>
          </p:cNvGrpSpPr>
          <p:nvPr/>
        </p:nvGrpSpPr>
        <p:grpSpPr bwMode="auto">
          <a:xfrm>
            <a:off x="3565526" y="3543305"/>
            <a:ext cx="2205038" cy="458788"/>
            <a:chOff x="1442" y="2712"/>
            <a:chExt cx="1389" cy="289"/>
          </a:xfrm>
        </p:grpSpPr>
        <p:sp>
          <p:nvSpPr>
            <p:cNvPr id="33823" name="Rectangle 67">
              <a:extLst>
                <a:ext uri="{FF2B5EF4-FFF2-40B4-BE49-F238E27FC236}">
                  <a16:creationId xmlns:a16="http://schemas.microsoft.com/office/drawing/2014/main" id="{41CE6528-CE7F-6941-B373-9307935E5B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2" y="2712"/>
              <a:ext cx="35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  <p:sp>
          <p:nvSpPr>
            <p:cNvPr id="33824" name="Line 68">
              <a:extLst>
                <a:ext uri="{FF2B5EF4-FFF2-40B4-BE49-F238E27FC236}">
                  <a16:creationId xmlns:a16="http://schemas.microsoft.com/office/drawing/2014/main" id="{5E44EA6C-3ECD-8946-9A24-0600F7BFC8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3" y="2868"/>
              <a:ext cx="10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3811" name="Freeform 69">
            <a:extLst>
              <a:ext uri="{FF2B5EF4-FFF2-40B4-BE49-F238E27FC236}">
                <a16:creationId xmlns:a16="http://schemas.microsoft.com/office/drawing/2014/main" id="{AE02FF31-5E57-A342-AEE9-E9083EA3FF83}"/>
              </a:ext>
            </a:extLst>
          </p:cNvPr>
          <p:cNvSpPr>
            <a:spLocks/>
          </p:cNvSpPr>
          <p:nvPr/>
        </p:nvSpPr>
        <p:spPr bwMode="auto">
          <a:xfrm>
            <a:off x="4119563" y="2085976"/>
            <a:ext cx="5745162" cy="3624263"/>
          </a:xfrm>
          <a:custGeom>
            <a:avLst/>
            <a:gdLst>
              <a:gd name="T0" fmla="*/ 0 w 2859"/>
              <a:gd name="T1" fmla="*/ 0 h 2283"/>
              <a:gd name="T2" fmla="*/ 0 w 2859"/>
              <a:gd name="T3" fmla="*/ 3622675 h 2283"/>
              <a:gd name="T4" fmla="*/ 5743152 w 2859"/>
              <a:gd name="T5" fmla="*/ 3622675 h 228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859" h="2283">
                <a:moveTo>
                  <a:pt x="0" y="0"/>
                </a:moveTo>
                <a:lnTo>
                  <a:pt x="0" y="2282"/>
                </a:lnTo>
                <a:lnTo>
                  <a:pt x="2858" y="2282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9918" name="Group 46">
            <a:extLst>
              <a:ext uri="{FF2B5EF4-FFF2-40B4-BE49-F238E27FC236}">
                <a16:creationId xmlns:a16="http://schemas.microsoft.com/office/drawing/2014/main" id="{5F9AE38B-D8FB-C344-B749-A23598DD5618}"/>
              </a:ext>
            </a:extLst>
          </p:cNvPr>
          <p:cNvGrpSpPr>
            <a:grpSpLocks/>
          </p:cNvGrpSpPr>
          <p:nvPr/>
        </p:nvGrpSpPr>
        <p:grpSpPr bwMode="auto">
          <a:xfrm>
            <a:off x="3546475" y="2995617"/>
            <a:ext cx="2224088" cy="458788"/>
            <a:chOff x="1430" y="2268"/>
            <a:chExt cx="1401" cy="289"/>
          </a:xfrm>
        </p:grpSpPr>
        <p:sp>
          <p:nvSpPr>
            <p:cNvPr id="33821" name="Line 47">
              <a:extLst>
                <a:ext uri="{FF2B5EF4-FFF2-40B4-BE49-F238E27FC236}">
                  <a16:creationId xmlns:a16="http://schemas.microsoft.com/office/drawing/2014/main" id="{0C5B0B25-E3DF-594F-B8AE-27E9683142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93" y="2404"/>
              <a:ext cx="103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2" name="Rectangle 48">
              <a:extLst>
                <a:ext uri="{FF2B5EF4-FFF2-40B4-BE49-F238E27FC236}">
                  <a16:creationId xmlns:a16="http://schemas.microsoft.com/office/drawing/2014/main" id="{C5BD4D93-01FC-0D45-962B-51A834274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30" y="2268"/>
              <a:ext cx="36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  <a:endParaRPr lang="en-US" altLang="en-US" sz="2400" i="1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9942" name="Group 70">
            <a:extLst>
              <a:ext uri="{FF2B5EF4-FFF2-40B4-BE49-F238E27FC236}">
                <a16:creationId xmlns:a16="http://schemas.microsoft.com/office/drawing/2014/main" id="{42020BAD-CA3B-434D-9DFE-9FEBB957142D}"/>
              </a:ext>
            </a:extLst>
          </p:cNvPr>
          <p:cNvGrpSpPr>
            <a:grpSpLocks/>
          </p:cNvGrpSpPr>
          <p:nvPr/>
        </p:nvGrpSpPr>
        <p:grpSpPr bwMode="auto">
          <a:xfrm>
            <a:off x="5768976" y="2895604"/>
            <a:ext cx="455613" cy="458788"/>
            <a:chOff x="2785" y="2208"/>
            <a:chExt cx="287" cy="289"/>
          </a:xfrm>
        </p:grpSpPr>
        <p:sp>
          <p:nvSpPr>
            <p:cNvPr id="33818" name="Rectangle 71">
              <a:extLst>
                <a:ext uri="{FF2B5EF4-FFF2-40B4-BE49-F238E27FC236}">
                  <a16:creationId xmlns:a16="http://schemas.microsoft.com/office/drawing/2014/main" id="{27FC4A6C-D1C8-AB49-BFFD-04AE890215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8" y="2208"/>
              <a:ext cx="24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33819" name="Rectangle 72">
              <a:extLst>
                <a:ext uri="{FF2B5EF4-FFF2-40B4-BE49-F238E27FC236}">
                  <a16:creationId xmlns:a16="http://schemas.microsoft.com/office/drawing/2014/main" id="{D952CB11-7487-8F4D-BF3B-717ED24BEB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11" y="2342"/>
              <a:ext cx="147" cy="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3820" name="Freeform 73">
              <a:extLst>
                <a:ext uri="{FF2B5EF4-FFF2-40B4-BE49-F238E27FC236}">
                  <a16:creationId xmlns:a16="http://schemas.microsoft.com/office/drawing/2014/main" id="{078BD8BE-88FB-8E43-B3EA-97F2AD1708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2379"/>
              <a:ext cx="83" cy="51"/>
            </a:xfrm>
            <a:custGeom>
              <a:avLst/>
              <a:gdLst>
                <a:gd name="T0" fmla="*/ 0 w 66"/>
                <a:gd name="T1" fmla="*/ 25 h 51"/>
                <a:gd name="T2" fmla="*/ 1 w 66"/>
                <a:gd name="T3" fmla="*/ 20 h 51"/>
                <a:gd name="T4" fmla="*/ 4 w 66"/>
                <a:gd name="T5" fmla="*/ 16 h 51"/>
                <a:gd name="T6" fmla="*/ 8 w 66"/>
                <a:gd name="T7" fmla="*/ 10 h 51"/>
                <a:gd name="T8" fmla="*/ 13 w 66"/>
                <a:gd name="T9" fmla="*/ 7 h 51"/>
                <a:gd name="T10" fmla="*/ 18 w 66"/>
                <a:gd name="T11" fmla="*/ 4 h 51"/>
                <a:gd name="T12" fmla="*/ 25 w 66"/>
                <a:gd name="T13" fmla="*/ 2 h 51"/>
                <a:gd name="T14" fmla="*/ 33 w 66"/>
                <a:gd name="T15" fmla="*/ 0 h 51"/>
                <a:gd name="T16" fmla="*/ 42 w 66"/>
                <a:gd name="T17" fmla="*/ 0 h 51"/>
                <a:gd name="T18" fmla="*/ 49 w 66"/>
                <a:gd name="T19" fmla="*/ 0 h 51"/>
                <a:gd name="T20" fmla="*/ 57 w 66"/>
                <a:gd name="T21" fmla="*/ 2 h 51"/>
                <a:gd name="T22" fmla="*/ 64 w 66"/>
                <a:gd name="T23" fmla="*/ 4 h 51"/>
                <a:gd name="T24" fmla="*/ 69 w 66"/>
                <a:gd name="T25" fmla="*/ 7 h 51"/>
                <a:gd name="T26" fmla="*/ 74 w 66"/>
                <a:gd name="T27" fmla="*/ 10 h 51"/>
                <a:gd name="T28" fmla="*/ 78 w 66"/>
                <a:gd name="T29" fmla="*/ 16 h 51"/>
                <a:gd name="T30" fmla="*/ 80 w 66"/>
                <a:gd name="T31" fmla="*/ 20 h 51"/>
                <a:gd name="T32" fmla="*/ 82 w 66"/>
                <a:gd name="T33" fmla="*/ 25 h 51"/>
                <a:gd name="T34" fmla="*/ 80 w 66"/>
                <a:gd name="T35" fmla="*/ 30 h 51"/>
                <a:gd name="T36" fmla="*/ 78 w 66"/>
                <a:gd name="T37" fmla="*/ 34 h 51"/>
                <a:gd name="T38" fmla="*/ 74 w 66"/>
                <a:gd name="T39" fmla="*/ 39 h 51"/>
                <a:gd name="T40" fmla="*/ 69 w 66"/>
                <a:gd name="T41" fmla="*/ 43 h 51"/>
                <a:gd name="T42" fmla="*/ 64 w 66"/>
                <a:gd name="T43" fmla="*/ 46 h 51"/>
                <a:gd name="T44" fmla="*/ 57 w 66"/>
                <a:gd name="T45" fmla="*/ 48 h 51"/>
                <a:gd name="T46" fmla="*/ 49 w 66"/>
                <a:gd name="T47" fmla="*/ 49 h 51"/>
                <a:gd name="T48" fmla="*/ 42 w 66"/>
                <a:gd name="T49" fmla="*/ 50 h 51"/>
                <a:gd name="T50" fmla="*/ 33 w 66"/>
                <a:gd name="T51" fmla="*/ 49 h 51"/>
                <a:gd name="T52" fmla="*/ 25 w 66"/>
                <a:gd name="T53" fmla="*/ 48 h 51"/>
                <a:gd name="T54" fmla="*/ 18 w 66"/>
                <a:gd name="T55" fmla="*/ 46 h 51"/>
                <a:gd name="T56" fmla="*/ 13 w 66"/>
                <a:gd name="T57" fmla="*/ 43 h 51"/>
                <a:gd name="T58" fmla="*/ 8 w 66"/>
                <a:gd name="T59" fmla="*/ 39 h 51"/>
                <a:gd name="T60" fmla="*/ 4 w 66"/>
                <a:gd name="T61" fmla="*/ 34 h 51"/>
                <a:gd name="T62" fmla="*/ 1 w 66"/>
                <a:gd name="T63" fmla="*/ 30 h 51"/>
                <a:gd name="T64" fmla="*/ 0 w 66"/>
                <a:gd name="T65" fmla="*/ 25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6" h="51">
                  <a:moveTo>
                    <a:pt x="0" y="25"/>
                  </a:moveTo>
                  <a:lnTo>
                    <a:pt x="1" y="20"/>
                  </a:lnTo>
                  <a:lnTo>
                    <a:pt x="3" y="16"/>
                  </a:lnTo>
                  <a:lnTo>
                    <a:pt x="6" y="10"/>
                  </a:lnTo>
                  <a:lnTo>
                    <a:pt x="10" y="7"/>
                  </a:lnTo>
                  <a:lnTo>
                    <a:pt x="14" y="4"/>
                  </a:lnTo>
                  <a:lnTo>
                    <a:pt x="20" y="2"/>
                  </a:lnTo>
                  <a:lnTo>
                    <a:pt x="26" y="0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5" y="2"/>
                  </a:lnTo>
                  <a:lnTo>
                    <a:pt x="51" y="4"/>
                  </a:lnTo>
                  <a:lnTo>
                    <a:pt x="55" y="7"/>
                  </a:lnTo>
                  <a:lnTo>
                    <a:pt x="59" y="10"/>
                  </a:lnTo>
                  <a:lnTo>
                    <a:pt x="62" y="16"/>
                  </a:lnTo>
                  <a:lnTo>
                    <a:pt x="64" y="20"/>
                  </a:lnTo>
                  <a:lnTo>
                    <a:pt x="65" y="25"/>
                  </a:lnTo>
                  <a:lnTo>
                    <a:pt x="64" y="30"/>
                  </a:lnTo>
                  <a:lnTo>
                    <a:pt x="62" y="34"/>
                  </a:lnTo>
                  <a:lnTo>
                    <a:pt x="59" y="39"/>
                  </a:lnTo>
                  <a:lnTo>
                    <a:pt x="55" y="43"/>
                  </a:lnTo>
                  <a:lnTo>
                    <a:pt x="51" y="46"/>
                  </a:lnTo>
                  <a:lnTo>
                    <a:pt x="45" y="48"/>
                  </a:lnTo>
                  <a:lnTo>
                    <a:pt x="39" y="49"/>
                  </a:lnTo>
                  <a:lnTo>
                    <a:pt x="33" y="50"/>
                  </a:lnTo>
                  <a:lnTo>
                    <a:pt x="26" y="49"/>
                  </a:lnTo>
                  <a:lnTo>
                    <a:pt x="20" y="48"/>
                  </a:lnTo>
                  <a:lnTo>
                    <a:pt x="14" y="46"/>
                  </a:lnTo>
                  <a:lnTo>
                    <a:pt x="10" y="43"/>
                  </a:lnTo>
                  <a:lnTo>
                    <a:pt x="6" y="39"/>
                  </a:lnTo>
                  <a:lnTo>
                    <a:pt x="3" y="34"/>
                  </a:lnTo>
                  <a:lnTo>
                    <a:pt x="1" y="30"/>
                  </a:lnTo>
                  <a:lnTo>
                    <a:pt x="0" y="25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9946" name="Group 74">
            <a:extLst>
              <a:ext uri="{FF2B5EF4-FFF2-40B4-BE49-F238E27FC236}">
                <a16:creationId xmlns:a16="http://schemas.microsoft.com/office/drawing/2014/main" id="{D4460E15-51FA-5C4E-816A-2198BD0F0433}"/>
              </a:ext>
            </a:extLst>
          </p:cNvPr>
          <p:cNvGrpSpPr>
            <a:grpSpLocks/>
          </p:cNvGrpSpPr>
          <p:nvPr/>
        </p:nvGrpSpPr>
        <p:grpSpPr bwMode="auto">
          <a:xfrm>
            <a:off x="5768975" y="3424243"/>
            <a:ext cx="444500" cy="458788"/>
            <a:chOff x="2785" y="2632"/>
            <a:chExt cx="280" cy="289"/>
          </a:xfrm>
        </p:grpSpPr>
        <p:sp>
          <p:nvSpPr>
            <p:cNvPr id="33816" name="Rectangle 75">
              <a:extLst>
                <a:ext uri="{FF2B5EF4-FFF2-40B4-BE49-F238E27FC236}">
                  <a16:creationId xmlns:a16="http://schemas.microsoft.com/office/drawing/2014/main" id="{03F8AB97-638A-0646-8747-80AF5B2C0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1" y="2632"/>
              <a:ext cx="24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pPr algn="r"/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33817" name="Freeform 76">
              <a:extLst>
                <a:ext uri="{FF2B5EF4-FFF2-40B4-BE49-F238E27FC236}">
                  <a16:creationId xmlns:a16="http://schemas.microsoft.com/office/drawing/2014/main" id="{367ABF54-D084-764A-910D-FF6200FCF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" y="2837"/>
              <a:ext cx="83" cy="53"/>
            </a:xfrm>
            <a:custGeom>
              <a:avLst/>
              <a:gdLst>
                <a:gd name="T0" fmla="*/ 0 w 66"/>
                <a:gd name="T1" fmla="*/ 26 h 53"/>
                <a:gd name="T2" fmla="*/ 1 w 66"/>
                <a:gd name="T3" fmla="*/ 21 h 53"/>
                <a:gd name="T4" fmla="*/ 4 w 66"/>
                <a:gd name="T5" fmla="*/ 15 h 53"/>
                <a:gd name="T6" fmla="*/ 8 w 66"/>
                <a:gd name="T7" fmla="*/ 11 h 53"/>
                <a:gd name="T8" fmla="*/ 13 w 66"/>
                <a:gd name="T9" fmla="*/ 8 h 53"/>
                <a:gd name="T10" fmla="*/ 18 w 66"/>
                <a:gd name="T11" fmla="*/ 4 h 53"/>
                <a:gd name="T12" fmla="*/ 25 w 66"/>
                <a:gd name="T13" fmla="*/ 2 h 53"/>
                <a:gd name="T14" fmla="*/ 33 w 66"/>
                <a:gd name="T15" fmla="*/ 0 h 53"/>
                <a:gd name="T16" fmla="*/ 42 w 66"/>
                <a:gd name="T17" fmla="*/ 0 h 53"/>
                <a:gd name="T18" fmla="*/ 49 w 66"/>
                <a:gd name="T19" fmla="*/ 0 h 53"/>
                <a:gd name="T20" fmla="*/ 57 w 66"/>
                <a:gd name="T21" fmla="*/ 2 h 53"/>
                <a:gd name="T22" fmla="*/ 64 w 66"/>
                <a:gd name="T23" fmla="*/ 4 h 53"/>
                <a:gd name="T24" fmla="*/ 69 w 66"/>
                <a:gd name="T25" fmla="*/ 8 h 53"/>
                <a:gd name="T26" fmla="*/ 74 w 66"/>
                <a:gd name="T27" fmla="*/ 11 h 53"/>
                <a:gd name="T28" fmla="*/ 78 w 66"/>
                <a:gd name="T29" fmla="*/ 15 h 53"/>
                <a:gd name="T30" fmla="*/ 80 w 66"/>
                <a:gd name="T31" fmla="*/ 21 h 53"/>
                <a:gd name="T32" fmla="*/ 82 w 66"/>
                <a:gd name="T33" fmla="*/ 26 h 53"/>
                <a:gd name="T34" fmla="*/ 80 w 66"/>
                <a:gd name="T35" fmla="*/ 31 h 53"/>
                <a:gd name="T36" fmla="*/ 78 w 66"/>
                <a:gd name="T37" fmla="*/ 36 h 53"/>
                <a:gd name="T38" fmla="*/ 74 w 66"/>
                <a:gd name="T39" fmla="*/ 40 h 53"/>
                <a:gd name="T40" fmla="*/ 69 w 66"/>
                <a:gd name="T41" fmla="*/ 44 h 53"/>
                <a:gd name="T42" fmla="*/ 64 w 66"/>
                <a:gd name="T43" fmla="*/ 48 h 53"/>
                <a:gd name="T44" fmla="*/ 57 w 66"/>
                <a:gd name="T45" fmla="*/ 50 h 53"/>
                <a:gd name="T46" fmla="*/ 49 w 66"/>
                <a:gd name="T47" fmla="*/ 51 h 53"/>
                <a:gd name="T48" fmla="*/ 42 w 66"/>
                <a:gd name="T49" fmla="*/ 52 h 53"/>
                <a:gd name="T50" fmla="*/ 33 w 66"/>
                <a:gd name="T51" fmla="*/ 51 h 53"/>
                <a:gd name="T52" fmla="*/ 25 w 66"/>
                <a:gd name="T53" fmla="*/ 50 h 53"/>
                <a:gd name="T54" fmla="*/ 18 w 66"/>
                <a:gd name="T55" fmla="*/ 48 h 53"/>
                <a:gd name="T56" fmla="*/ 13 w 66"/>
                <a:gd name="T57" fmla="*/ 44 h 53"/>
                <a:gd name="T58" fmla="*/ 8 w 66"/>
                <a:gd name="T59" fmla="*/ 40 h 53"/>
                <a:gd name="T60" fmla="*/ 4 w 66"/>
                <a:gd name="T61" fmla="*/ 36 h 53"/>
                <a:gd name="T62" fmla="*/ 1 w 66"/>
                <a:gd name="T63" fmla="*/ 31 h 53"/>
                <a:gd name="T64" fmla="*/ 0 w 66"/>
                <a:gd name="T65" fmla="*/ 26 h 5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6" h="53">
                  <a:moveTo>
                    <a:pt x="0" y="26"/>
                  </a:moveTo>
                  <a:lnTo>
                    <a:pt x="1" y="21"/>
                  </a:lnTo>
                  <a:lnTo>
                    <a:pt x="3" y="15"/>
                  </a:lnTo>
                  <a:lnTo>
                    <a:pt x="6" y="11"/>
                  </a:lnTo>
                  <a:lnTo>
                    <a:pt x="10" y="8"/>
                  </a:lnTo>
                  <a:lnTo>
                    <a:pt x="14" y="4"/>
                  </a:lnTo>
                  <a:lnTo>
                    <a:pt x="20" y="2"/>
                  </a:lnTo>
                  <a:lnTo>
                    <a:pt x="26" y="0"/>
                  </a:lnTo>
                  <a:lnTo>
                    <a:pt x="33" y="0"/>
                  </a:lnTo>
                  <a:lnTo>
                    <a:pt x="39" y="0"/>
                  </a:lnTo>
                  <a:lnTo>
                    <a:pt x="45" y="2"/>
                  </a:lnTo>
                  <a:lnTo>
                    <a:pt x="51" y="4"/>
                  </a:lnTo>
                  <a:lnTo>
                    <a:pt x="55" y="8"/>
                  </a:lnTo>
                  <a:lnTo>
                    <a:pt x="59" y="11"/>
                  </a:lnTo>
                  <a:lnTo>
                    <a:pt x="62" y="15"/>
                  </a:lnTo>
                  <a:lnTo>
                    <a:pt x="64" y="21"/>
                  </a:lnTo>
                  <a:lnTo>
                    <a:pt x="65" y="26"/>
                  </a:lnTo>
                  <a:lnTo>
                    <a:pt x="64" y="31"/>
                  </a:lnTo>
                  <a:lnTo>
                    <a:pt x="62" y="36"/>
                  </a:lnTo>
                  <a:lnTo>
                    <a:pt x="59" y="40"/>
                  </a:lnTo>
                  <a:lnTo>
                    <a:pt x="55" y="44"/>
                  </a:lnTo>
                  <a:lnTo>
                    <a:pt x="51" y="48"/>
                  </a:lnTo>
                  <a:lnTo>
                    <a:pt x="45" y="50"/>
                  </a:lnTo>
                  <a:lnTo>
                    <a:pt x="39" y="51"/>
                  </a:lnTo>
                  <a:lnTo>
                    <a:pt x="33" y="52"/>
                  </a:lnTo>
                  <a:lnTo>
                    <a:pt x="26" y="51"/>
                  </a:lnTo>
                  <a:lnTo>
                    <a:pt x="20" y="50"/>
                  </a:lnTo>
                  <a:lnTo>
                    <a:pt x="14" y="48"/>
                  </a:lnTo>
                  <a:lnTo>
                    <a:pt x="10" y="44"/>
                  </a:lnTo>
                  <a:lnTo>
                    <a:pt x="6" y="40"/>
                  </a:lnTo>
                  <a:lnTo>
                    <a:pt x="3" y="36"/>
                  </a:lnTo>
                  <a:lnTo>
                    <a:pt x="1" y="31"/>
                  </a:lnTo>
                  <a:lnTo>
                    <a:pt x="0" y="26"/>
                  </a:lnTo>
                </a:path>
              </a:pathLst>
            </a:custGeom>
            <a:solidFill>
              <a:srgbClr val="000000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9955" name="Line 83">
            <a:extLst>
              <a:ext uri="{FF2B5EF4-FFF2-40B4-BE49-F238E27FC236}">
                <a16:creationId xmlns:a16="http://schemas.microsoft.com/office/drawing/2014/main" id="{33A8C620-1808-0544-9284-CBA0578C46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38825" y="3213100"/>
            <a:ext cx="0" cy="5588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0687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9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9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79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9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79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79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70D097AA-028E-CA45-8A19-15DDD2F2BB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The Price-Discriminating Monopolist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C3E9F97B-B4CA-F840-9B64-E339085E6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b="1" i="1">
                <a:solidFill>
                  <a:schemeClr val="accent2"/>
                </a:solidFill>
              </a:rPr>
              <a:t>Price discrimination</a:t>
            </a:r>
            <a:r>
              <a:rPr lang="en-US" altLang="en-US"/>
              <a:t> is the ability to charge different prices to different customers.</a:t>
            </a:r>
          </a:p>
        </p:txBody>
      </p:sp>
    </p:spTree>
    <p:extLst>
      <p:ext uri="{BB962C8B-B14F-4D97-AF65-F5344CB8AC3E}">
        <p14:creationId xmlns:p14="http://schemas.microsoft.com/office/powerpoint/2010/main" val="3875695783"/>
      </p:ext>
    </p:ext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01E647E1-D067-6940-B2DE-1019B5B546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The Price-Discriminating Monopolist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B7342F47-F351-FF40-B316-6502FC2DA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In order to price discriminate, a monopolist must be able to:</a:t>
            </a:r>
          </a:p>
        </p:txBody>
      </p:sp>
      <p:sp>
        <p:nvSpPr>
          <p:cNvPr id="93188" name="Rectangle 4">
            <a:extLst>
              <a:ext uri="{FF2B5EF4-FFF2-40B4-BE49-F238E27FC236}">
                <a16:creationId xmlns:a16="http://schemas.microsoft.com/office/drawing/2014/main" id="{3DD95D95-EC73-4C4C-8650-4F6AA13D6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048000"/>
            <a:ext cx="7772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Identify groups of customers who have different elasticities of demand;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Separate them in some way; and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en-US" altLang="en-US" sz="2800"/>
              <a:t>Limit their ability to resell its product between groups.</a:t>
            </a:r>
          </a:p>
        </p:txBody>
      </p:sp>
    </p:spTree>
    <p:extLst>
      <p:ext uri="{BB962C8B-B14F-4D97-AF65-F5344CB8AC3E}">
        <p14:creationId xmlns:p14="http://schemas.microsoft.com/office/powerpoint/2010/main" val="6599448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3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build="p" bldLvl="2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2F8BFC52-DF50-7348-AB41-17CC2407E5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The Price-Discriminating Monopolist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F924BF2-6EA0-0046-837D-A56931A395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A price-discriminating monopolist can increase both output and profit.</a:t>
            </a:r>
          </a:p>
        </p:txBody>
      </p:sp>
      <p:sp>
        <p:nvSpPr>
          <p:cNvPr id="94212" name="Rectangle 4">
            <a:extLst>
              <a:ext uri="{FF2B5EF4-FFF2-40B4-BE49-F238E27FC236}">
                <a16:creationId xmlns:a16="http://schemas.microsoft.com/office/drawing/2014/main" id="{73671629-E9F0-7447-A402-261EEC8110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048000"/>
            <a:ext cx="7772400" cy="213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It can charge customers with more inelastic demands a higher price.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It can charge customers with more elastic demands a lower price.</a:t>
            </a:r>
          </a:p>
        </p:txBody>
      </p:sp>
    </p:spTree>
    <p:extLst>
      <p:ext uri="{BB962C8B-B14F-4D97-AF65-F5344CB8AC3E}">
        <p14:creationId xmlns:p14="http://schemas.microsoft.com/office/powerpoint/2010/main" val="255706312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42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42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35A5C00-5CD7-CD42-9D53-23EB3A4655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Price Discrimination Occurs in the Real World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F241E89-B5BE-984A-B5AE-0D04094F6E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Movie theaters give senior citizens and child discounts.</a:t>
            </a:r>
          </a:p>
          <a:p>
            <a:pPr eaLnBrk="1" hangingPunct="1"/>
            <a:r>
              <a:rPr lang="en-US" altLang="en-US"/>
              <a:t>All airline Super Saver fares include Saturday night stopovers.</a:t>
            </a:r>
          </a:p>
          <a:p>
            <a:pPr eaLnBrk="1" hangingPunct="1"/>
            <a:r>
              <a:rPr lang="en-US" altLang="en-US"/>
              <a:t>Automobiles are seldom sold at their sticker price.</a:t>
            </a:r>
          </a:p>
          <a:p>
            <a:pPr eaLnBrk="1" hangingPunct="1"/>
            <a:r>
              <a:rPr lang="en-US" altLang="en-US"/>
              <a:t>Theaters have midweek special rates.</a:t>
            </a:r>
          </a:p>
        </p:txBody>
      </p:sp>
    </p:spTree>
    <p:extLst>
      <p:ext uri="{BB962C8B-B14F-4D97-AF65-F5344CB8AC3E}">
        <p14:creationId xmlns:p14="http://schemas.microsoft.com/office/powerpoint/2010/main" val="2964680619"/>
      </p:ext>
    </p:ext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B52B10A7-6DED-0649-B2F5-7034E0423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Price Discrimination Occurs in the Real World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B7BC0CE-4F5F-4540-A08F-15B647F720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Retail tire stores run special sales about half the time.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3B93E752-3EF7-324E-8F4B-2C9063055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048000"/>
            <a:ext cx="7772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Restaurants generally make most of their profit on alcoholic drinks and just break even on food.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College-town stores often give students discounts.</a:t>
            </a:r>
          </a:p>
        </p:txBody>
      </p:sp>
    </p:spTree>
    <p:extLst>
      <p:ext uri="{BB962C8B-B14F-4D97-AF65-F5344CB8AC3E}">
        <p14:creationId xmlns:p14="http://schemas.microsoft.com/office/powerpoint/2010/main" val="2573830425"/>
      </p:ext>
    </p:ext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A7DEBB5-91FC-CF4C-9ACA-AB12FB9260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The Price-Discriminating Monopolist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48DE7D04-93A6-284B-99F2-DDAD13CE38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Thus, it will produce the same quantity as will a perfectly competitive firm.</a:t>
            </a:r>
          </a:p>
          <a:p>
            <a:pPr eaLnBrk="1" hangingPunct="1"/>
            <a:r>
              <a:rPr lang="en-US" altLang="en-US"/>
              <a:t>For perfectly price-discriminating monopolist, </a:t>
            </a:r>
            <a:r>
              <a:rPr lang="en-US" altLang="en-US" i="1">
                <a:solidFill>
                  <a:schemeClr val="tx2"/>
                </a:solidFill>
              </a:rPr>
              <a:t>P = AR = MR</a:t>
            </a:r>
            <a:r>
              <a:rPr lang="en-US" altLang="en-US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7449825"/>
      </p:ext>
    </p:ext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9A60FAA-2626-F748-8139-0C1F20640A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The Welfare Loss from Monopoly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C2147174-6BD2-A64C-B234-32AA5112BB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Why does the economic model see monopoly as bad?</a:t>
            </a:r>
          </a:p>
          <a:p>
            <a:pPr lvl="1" eaLnBrk="1" hangingPunct="1"/>
            <a:r>
              <a:rPr lang="en-US" altLang="en-US"/>
              <a:t>There is no necessary reason why a monopolist must make a profit.</a:t>
            </a:r>
          </a:p>
          <a:p>
            <a:pPr lvl="1" eaLnBrk="1" hangingPunct="1"/>
            <a:r>
              <a:rPr lang="en-US" altLang="en-US"/>
              <a:t>If the monopolist is a price discriminator, then its output is closer to the competitive output.</a:t>
            </a:r>
          </a:p>
        </p:txBody>
      </p:sp>
    </p:spTree>
    <p:extLst>
      <p:ext uri="{BB962C8B-B14F-4D97-AF65-F5344CB8AC3E}">
        <p14:creationId xmlns:p14="http://schemas.microsoft.com/office/powerpoint/2010/main" val="3344615712"/>
      </p:ext>
    </p:ext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941B2F0E-F224-5644-B6A5-4067B6D350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The Welfare Loss from Monopoly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B98309F-85F9-4643-81DB-D197A6910D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If profits are not the primary reason that economists see the monopoly model as bad, what standard should be used?</a:t>
            </a:r>
          </a:p>
        </p:txBody>
      </p:sp>
    </p:spTree>
    <p:extLst>
      <p:ext uri="{BB962C8B-B14F-4D97-AF65-F5344CB8AC3E}">
        <p14:creationId xmlns:p14="http://schemas.microsoft.com/office/powerpoint/2010/main" val="623213103"/>
      </p:ext>
    </p:ext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5282053-0C43-884C-84F9-B6C928A81C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The Welfare Loss from Monopoly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F9F655E-78B3-C44A-A7BD-7E5E4D07B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Compare the normal monopolist's equilibrium to the equilibrium of a perfect competitor.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7014CE2A-9C9B-154A-A525-73CC5E5D75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480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Equilibrium in both market structures is determined by the </a:t>
            </a:r>
            <a:r>
              <a:rPr lang="en-US" altLang="en-US" sz="3200" i="1"/>
              <a:t>MC = MR</a:t>
            </a:r>
            <a:r>
              <a:rPr lang="en-US" altLang="en-US" sz="3200"/>
              <a:t> condition.</a:t>
            </a:r>
          </a:p>
        </p:txBody>
      </p:sp>
    </p:spTree>
    <p:extLst>
      <p:ext uri="{BB962C8B-B14F-4D97-AF65-F5344CB8AC3E}">
        <p14:creationId xmlns:p14="http://schemas.microsoft.com/office/powerpoint/2010/main" val="839723615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AF19257-51C4-5A47-96F8-93E7B8AF6B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8CC6B34-39C4-FA4E-A787-E7D3C07CCE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dirty="0"/>
              <a:t> Legal barriers, such as patents, prevent others from entering the  market until the patent expires.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E6701871-0CC4-504D-BE36-76F371C158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620537"/>
            <a:ext cx="9525000" cy="2505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+mn-lt"/>
              </a:rPr>
              <a:t>Sociological barriers – not everyone has the brains to win a Nobel Prize nor the skill to slam-dunk a basketball.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dirty="0">
                <a:latin typeface="+mn-lt"/>
              </a:rPr>
              <a:t>Natural barriers – where the firm has economies of scale to produce what others cannot duplicate.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1300176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8F7DBD5-5238-3241-ADFA-C74C161D1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The Welfare Loss from Monopoly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062EE50D-42EB-7447-AC4C-694B326717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But the monopolist's MR is below its price, thus its equilibrium output is different from a competitive market.</a:t>
            </a: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0442E411-649E-004D-AADB-9864ECB94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48063"/>
            <a:ext cx="7772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200"/>
              <a:t>The welfare loss of a monopolist is represented by the triangles </a:t>
            </a:r>
            <a:r>
              <a:rPr lang="en-US" altLang="en-US" sz="3200" i="1"/>
              <a:t>B</a:t>
            </a:r>
            <a:r>
              <a:rPr lang="en-US" altLang="en-US" sz="3200"/>
              <a:t> and </a:t>
            </a:r>
            <a:r>
              <a:rPr lang="en-US" altLang="en-US" sz="3200" i="1"/>
              <a:t>D</a:t>
            </a:r>
            <a:r>
              <a:rPr lang="en-US" altLang="en-US" sz="32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5026566"/>
      </p:ext>
    </p:extLst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9">
            <a:extLst>
              <a:ext uri="{FF2B5EF4-FFF2-40B4-BE49-F238E27FC236}">
                <a16:creationId xmlns:a16="http://schemas.microsoft.com/office/drawing/2014/main" id="{B16CA305-3E5E-CE44-B301-F0FA55C5B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914" y="2165350"/>
            <a:ext cx="884859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Price</a:t>
            </a:r>
          </a:p>
        </p:txBody>
      </p:sp>
      <p:sp>
        <p:nvSpPr>
          <p:cNvPr id="45059" name="Rectangle 10">
            <a:extLst>
              <a:ext uri="{FF2B5EF4-FFF2-40B4-BE49-F238E27FC236}">
                <a16:creationId xmlns:a16="http://schemas.microsoft.com/office/drawing/2014/main" id="{7CAB58DE-81A9-6446-B9D1-DF6A13461A02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3590132" y="4485482"/>
            <a:ext cx="184150" cy="12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124981" name="Group 53">
            <a:extLst>
              <a:ext uri="{FF2B5EF4-FFF2-40B4-BE49-F238E27FC236}">
                <a16:creationId xmlns:a16="http://schemas.microsoft.com/office/drawing/2014/main" id="{2BD17A5A-A31B-DC4D-9C67-EB15E0DAAB03}"/>
              </a:ext>
            </a:extLst>
          </p:cNvPr>
          <p:cNvGrpSpPr>
            <a:grpSpLocks/>
          </p:cNvGrpSpPr>
          <p:nvPr/>
        </p:nvGrpSpPr>
        <p:grpSpPr bwMode="auto">
          <a:xfrm>
            <a:off x="5588000" y="4391026"/>
            <a:ext cx="914400" cy="1522413"/>
            <a:chOff x="2560" y="2766"/>
            <a:chExt cx="576" cy="959"/>
          </a:xfrm>
        </p:grpSpPr>
        <p:sp>
          <p:nvSpPr>
            <p:cNvPr id="45096" name="Freeform 4">
              <a:extLst>
                <a:ext uri="{FF2B5EF4-FFF2-40B4-BE49-F238E27FC236}">
                  <a16:creationId xmlns:a16="http://schemas.microsoft.com/office/drawing/2014/main" id="{31506D09-9092-D242-A95F-5023FF7BE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0" y="2766"/>
              <a:ext cx="576" cy="959"/>
            </a:xfrm>
            <a:custGeom>
              <a:avLst/>
              <a:gdLst>
                <a:gd name="T0" fmla="*/ 0 w 415"/>
                <a:gd name="T1" fmla="*/ 361 h 967"/>
                <a:gd name="T2" fmla="*/ 575 w 415"/>
                <a:gd name="T3" fmla="*/ 0 h 967"/>
                <a:gd name="T4" fmla="*/ 575 w 415"/>
                <a:gd name="T5" fmla="*/ 958 h 967"/>
                <a:gd name="T6" fmla="*/ 0 w 415"/>
                <a:gd name="T7" fmla="*/ 953 h 967"/>
                <a:gd name="T8" fmla="*/ 0 w 415"/>
                <a:gd name="T9" fmla="*/ 361 h 96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15" h="967">
                  <a:moveTo>
                    <a:pt x="0" y="364"/>
                  </a:moveTo>
                  <a:lnTo>
                    <a:pt x="414" y="0"/>
                  </a:lnTo>
                  <a:lnTo>
                    <a:pt x="414" y="966"/>
                  </a:lnTo>
                  <a:lnTo>
                    <a:pt x="0" y="961"/>
                  </a:lnTo>
                  <a:lnTo>
                    <a:pt x="0" y="364"/>
                  </a:lnTo>
                </a:path>
              </a:pathLst>
            </a:custGeom>
            <a:solidFill>
              <a:srgbClr val="FFC4DD">
                <a:alpha val="50195"/>
              </a:srgbClr>
            </a:solidFill>
            <a:ln w="12700" cap="rnd" cmpd="sng">
              <a:solidFill>
                <a:srgbClr val="FFC4DD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7" name="Rectangle 30">
              <a:extLst>
                <a:ext uri="{FF2B5EF4-FFF2-40B4-BE49-F238E27FC236}">
                  <a16:creationId xmlns:a16="http://schemas.microsoft.com/office/drawing/2014/main" id="{8C4F2181-749D-2240-8389-8D825A4C1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27" y="3098"/>
              <a:ext cx="24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</p:grpSp>
      <p:grpSp>
        <p:nvGrpSpPr>
          <p:cNvPr id="124983" name="Group 55">
            <a:extLst>
              <a:ext uri="{FF2B5EF4-FFF2-40B4-BE49-F238E27FC236}">
                <a16:creationId xmlns:a16="http://schemas.microsoft.com/office/drawing/2014/main" id="{A060B823-D282-5041-A99D-AD9BD5B66656}"/>
              </a:ext>
            </a:extLst>
          </p:cNvPr>
          <p:cNvGrpSpPr>
            <a:grpSpLocks/>
          </p:cNvGrpSpPr>
          <p:nvPr/>
        </p:nvGrpSpPr>
        <p:grpSpPr bwMode="auto">
          <a:xfrm>
            <a:off x="3979864" y="3600451"/>
            <a:ext cx="1609725" cy="779463"/>
            <a:chOff x="1547" y="2268"/>
            <a:chExt cx="1014" cy="491"/>
          </a:xfrm>
        </p:grpSpPr>
        <p:sp>
          <p:nvSpPr>
            <p:cNvPr id="45094" name="Freeform 3">
              <a:extLst>
                <a:ext uri="{FF2B5EF4-FFF2-40B4-BE49-F238E27FC236}">
                  <a16:creationId xmlns:a16="http://schemas.microsoft.com/office/drawing/2014/main" id="{E0029FAD-69EC-F949-9B2B-5CFA602E1F8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7" y="2268"/>
              <a:ext cx="1014" cy="491"/>
            </a:xfrm>
            <a:custGeom>
              <a:avLst/>
              <a:gdLst>
                <a:gd name="T0" fmla="*/ 0 w 730"/>
                <a:gd name="T1" fmla="*/ 0 h 491"/>
                <a:gd name="T2" fmla="*/ 1013 w 730"/>
                <a:gd name="T3" fmla="*/ 0 h 491"/>
                <a:gd name="T4" fmla="*/ 1013 w 730"/>
                <a:gd name="T5" fmla="*/ 490 h 491"/>
                <a:gd name="T6" fmla="*/ 0 w 730"/>
                <a:gd name="T7" fmla="*/ 490 h 491"/>
                <a:gd name="T8" fmla="*/ 0 w 730"/>
                <a:gd name="T9" fmla="*/ 0 h 4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30" h="491">
                  <a:moveTo>
                    <a:pt x="0" y="0"/>
                  </a:moveTo>
                  <a:lnTo>
                    <a:pt x="729" y="0"/>
                  </a:lnTo>
                  <a:lnTo>
                    <a:pt x="729" y="490"/>
                  </a:lnTo>
                  <a:lnTo>
                    <a:pt x="0" y="490"/>
                  </a:lnTo>
                  <a:lnTo>
                    <a:pt x="0" y="0"/>
                  </a:lnTo>
                </a:path>
              </a:pathLst>
            </a:custGeom>
            <a:solidFill>
              <a:srgbClr val="CCC4AA">
                <a:alpha val="50195"/>
              </a:srgbClr>
            </a:solidFill>
            <a:ln w="12700" cap="rnd" cmpd="sng">
              <a:solidFill>
                <a:srgbClr val="CCC4AA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5" name="Rectangle 22">
              <a:extLst>
                <a:ext uri="{FF2B5EF4-FFF2-40B4-BE49-F238E27FC236}">
                  <a16:creationId xmlns:a16="http://schemas.microsoft.com/office/drawing/2014/main" id="{229873AB-CDC5-9244-B25A-AAB49143A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7" y="2371"/>
              <a:ext cx="25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</p:grpSp>
      <p:sp>
        <p:nvSpPr>
          <p:cNvPr id="45062" name="Line 11">
            <a:extLst>
              <a:ext uri="{FF2B5EF4-FFF2-40B4-BE49-F238E27FC236}">
                <a16:creationId xmlns:a16="http://schemas.microsoft.com/office/drawing/2014/main" id="{D2A21B14-680C-124E-BCF2-F0FE5A6D0902}"/>
              </a:ext>
            </a:extLst>
          </p:cNvPr>
          <p:cNvSpPr>
            <a:spLocks noChangeShapeType="1"/>
          </p:cNvSpPr>
          <p:nvPr/>
        </p:nvSpPr>
        <p:spPr bwMode="auto">
          <a:xfrm>
            <a:off x="3995738" y="2228850"/>
            <a:ext cx="4341812" cy="368300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Freeform 14">
            <a:extLst>
              <a:ext uri="{FF2B5EF4-FFF2-40B4-BE49-F238E27FC236}">
                <a16:creationId xmlns:a16="http://schemas.microsoft.com/office/drawing/2014/main" id="{E366F6EC-C493-E64F-B6A7-6F6863C645E0}"/>
              </a:ext>
            </a:extLst>
          </p:cNvPr>
          <p:cNvSpPr>
            <a:spLocks/>
          </p:cNvSpPr>
          <p:nvPr/>
        </p:nvSpPr>
        <p:spPr bwMode="auto">
          <a:xfrm>
            <a:off x="3984625" y="2089150"/>
            <a:ext cx="6034088" cy="3824288"/>
          </a:xfrm>
          <a:custGeom>
            <a:avLst/>
            <a:gdLst>
              <a:gd name="T0" fmla="*/ 0 w 2736"/>
              <a:gd name="T1" fmla="*/ 0 h 2409"/>
              <a:gd name="T2" fmla="*/ 0 w 2736"/>
              <a:gd name="T3" fmla="*/ 3822700 h 2409"/>
              <a:gd name="T4" fmla="*/ 6031883 w 2736"/>
              <a:gd name="T5" fmla="*/ 3822700 h 24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36" h="2409">
                <a:moveTo>
                  <a:pt x="0" y="0"/>
                </a:moveTo>
                <a:lnTo>
                  <a:pt x="0" y="2408"/>
                </a:lnTo>
                <a:lnTo>
                  <a:pt x="2735" y="2408"/>
                </a:lnTo>
              </a:path>
            </a:pathLst>
          </a:custGeom>
          <a:noFill/>
          <a:ln w="25400" cap="rnd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24980" name="Group 52">
            <a:extLst>
              <a:ext uri="{FF2B5EF4-FFF2-40B4-BE49-F238E27FC236}">
                <a16:creationId xmlns:a16="http://schemas.microsoft.com/office/drawing/2014/main" id="{E00100EA-D890-0342-857E-9798845B6EA3}"/>
              </a:ext>
            </a:extLst>
          </p:cNvPr>
          <p:cNvGrpSpPr>
            <a:grpSpLocks/>
          </p:cNvGrpSpPr>
          <p:nvPr/>
        </p:nvGrpSpPr>
        <p:grpSpPr bwMode="auto">
          <a:xfrm>
            <a:off x="3432175" y="3355979"/>
            <a:ext cx="2146300" cy="458788"/>
            <a:chOff x="1202" y="2114"/>
            <a:chExt cx="1352" cy="289"/>
          </a:xfrm>
        </p:grpSpPr>
        <p:sp>
          <p:nvSpPr>
            <p:cNvPr id="45092" name="Line 8">
              <a:extLst>
                <a:ext uri="{FF2B5EF4-FFF2-40B4-BE49-F238E27FC236}">
                  <a16:creationId xmlns:a16="http://schemas.microsoft.com/office/drawing/2014/main" id="{33F8BA64-F761-A54A-93BD-56BACF02B9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3" y="2268"/>
              <a:ext cx="1001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3" name="Rectangle 19">
              <a:extLst>
                <a:ext uri="{FF2B5EF4-FFF2-40B4-BE49-F238E27FC236}">
                  <a16:creationId xmlns:a16="http://schemas.microsoft.com/office/drawing/2014/main" id="{DD66540A-553C-F942-9555-4FAE097E35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2" y="2114"/>
              <a:ext cx="35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</p:grpSp>
      <p:sp>
        <p:nvSpPr>
          <p:cNvPr id="45065" name="Rectangle 20">
            <a:extLst>
              <a:ext uri="{FF2B5EF4-FFF2-40B4-BE49-F238E27FC236}">
                <a16:creationId xmlns:a16="http://schemas.microsoft.com/office/drawing/2014/main" id="{4F8D77DA-3AB1-5A4E-A784-E53A2401F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6" y="5741988"/>
            <a:ext cx="354265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45066" name="Rectangle 21">
            <a:extLst>
              <a:ext uri="{FF2B5EF4-FFF2-40B4-BE49-F238E27FC236}">
                <a16:creationId xmlns:a16="http://schemas.microsoft.com/office/drawing/2014/main" id="{34ABDE79-2FF6-4649-A5CF-16F09D8BB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9039" y="5957889"/>
            <a:ext cx="255587" cy="9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endParaRPr lang="en-US" altLang="en-US"/>
          </a:p>
        </p:txBody>
      </p:sp>
      <p:grpSp>
        <p:nvGrpSpPr>
          <p:cNvPr id="124984" name="Group 56">
            <a:extLst>
              <a:ext uri="{FF2B5EF4-FFF2-40B4-BE49-F238E27FC236}">
                <a16:creationId xmlns:a16="http://schemas.microsoft.com/office/drawing/2014/main" id="{95D84717-E801-3B4A-A02E-00B6B8DA9B1F}"/>
              </a:ext>
            </a:extLst>
          </p:cNvPr>
          <p:cNvGrpSpPr>
            <a:grpSpLocks/>
          </p:cNvGrpSpPr>
          <p:nvPr/>
        </p:nvGrpSpPr>
        <p:grpSpPr bwMode="auto">
          <a:xfrm>
            <a:off x="5591175" y="3609976"/>
            <a:ext cx="920750" cy="771525"/>
            <a:chOff x="2562" y="2274"/>
            <a:chExt cx="580" cy="486"/>
          </a:xfrm>
        </p:grpSpPr>
        <p:sp>
          <p:nvSpPr>
            <p:cNvPr id="45090" name="Freeform 6">
              <a:extLst>
                <a:ext uri="{FF2B5EF4-FFF2-40B4-BE49-F238E27FC236}">
                  <a16:creationId xmlns:a16="http://schemas.microsoft.com/office/drawing/2014/main" id="{24251153-C61F-6E47-8716-0A7A42EC67C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6" y="2274"/>
              <a:ext cx="576" cy="486"/>
            </a:xfrm>
            <a:custGeom>
              <a:avLst/>
              <a:gdLst>
                <a:gd name="T0" fmla="*/ 0 w 415"/>
                <a:gd name="T1" fmla="*/ 0 h 486"/>
                <a:gd name="T2" fmla="*/ 575 w 415"/>
                <a:gd name="T3" fmla="*/ 485 h 486"/>
                <a:gd name="T4" fmla="*/ 0 w 415"/>
                <a:gd name="T5" fmla="*/ 485 h 486"/>
                <a:gd name="T6" fmla="*/ 0 w 415"/>
                <a:gd name="T7" fmla="*/ 0 h 486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15" h="486">
                  <a:moveTo>
                    <a:pt x="0" y="0"/>
                  </a:moveTo>
                  <a:lnTo>
                    <a:pt x="414" y="485"/>
                  </a:lnTo>
                  <a:lnTo>
                    <a:pt x="0" y="485"/>
                  </a:lnTo>
                  <a:lnTo>
                    <a:pt x="0" y="0"/>
                  </a:lnTo>
                </a:path>
              </a:pathLst>
            </a:custGeom>
            <a:solidFill>
              <a:srgbClr val="CCE5CC">
                <a:alpha val="50195"/>
              </a:srgbClr>
            </a:solidFill>
            <a:ln w="12700" cap="rnd" cmpd="sng">
              <a:solidFill>
                <a:srgbClr val="CCE5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91" name="Rectangle 24">
              <a:extLst>
                <a:ext uri="{FF2B5EF4-FFF2-40B4-BE49-F238E27FC236}">
                  <a16:creationId xmlns:a16="http://schemas.microsoft.com/office/drawing/2014/main" id="{1042007C-7335-B045-907E-B69F5FDD4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2" y="2466"/>
              <a:ext cx="25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</a:p>
          </p:txBody>
        </p:sp>
      </p:grpSp>
      <p:grpSp>
        <p:nvGrpSpPr>
          <p:cNvPr id="124982" name="Group 54">
            <a:extLst>
              <a:ext uri="{FF2B5EF4-FFF2-40B4-BE49-F238E27FC236}">
                <a16:creationId xmlns:a16="http://schemas.microsoft.com/office/drawing/2014/main" id="{069E28C0-1D95-9B4C-A391-91F6060622E4}"/>
              </a:ext>
            </a:extLst>
          </p:cNvPr>
          <p:cNvGrpSpPr>
            <a:grpSpLocks/>
          </p:cNvGrpSpPr>
          <p:nvPr/>
        </p:nvGrpSpPr>
        <p:grpSpPr bwMode="auto">
          <a:xfrm>
            <a:off x="5588000" y="4378325"/>
            <a:ext cx="914400" cy="592138"/>
            <a:chOff x="2560" y="2758"/>
            <a:chExt cx="576" cy="373"/>
          </a:xfrm>
        </p:grpSpPr>
        <p:sp>
          <p:nvSpPr>
            <p:cNvPr id="45088" name="Freeform 5">
              <a:extLst>
                <a:ext uri="{FF2B5EF4-FFF2-40B4-BE49-F238E27FC236}">
                  <a16:creationId xmlns:a16="http://schemas.microsoft.com/office/drawing/2014/main" id="{41F9C65F-A985-4642-8F50-9F7E6DBBE0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0" y="2766"/>
              <a:ext cx="576" cy="365"/>
            </a:xfrm>
            <a:custGeom>
              <a:avLst/>
              <a:gdLst>
                <a:gd name="T0" fmla="*/ 0 w 415"/>
                <a:gd name="T1" fmla="*/ 364 h 365"/>
                <a:gd name="T2" fmla="*/ 575 w 415"/>
                <a:gd name="T3" fmla="*/ 0 h 365"/>
                <a:gd name="T4" fmla="*/ 0 w 415"/>
                <a:gd name="T5" fmla="*/ 0 h 365"/>
                <a:gd name="T6" fmla="*/ 0 w 415"/>
                <a:gd name="T7" fmla="*/ 364 h 36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15" h="365">
                  <a:moveTo>
                    <a:pt x="0" y="364"/>
                  </a:moveTo>
                  <a:lnTo>
                    <a:pt x="414" y="0"/>
                  </a:lnTo>
                  <a:lnTo>
                    <a:pt x="0" y="0"/>
                  </a:lnTo>
                  <a:lnTo>
                    <a:pt x="0" y="364"/>
                  </a:lnTo>
                </a:path>
              </a:pathLst>
            </a:custGeom>
            <a:solidFill>
              <a:srgbClr val="7FFFFF">
                <a:alpha val="50195"/>
              </a:srgbClr>
            </a:solidFill>
            <a:ln w="12700" cap="rnd" cmpd="sng">
              <a:solidFill>
                <a:srgbClr val="7FFFFF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9" name="Rectangle 28">
              <a:extLst>
                <a:ext uri="{FF2B5EF4-FFF2-40B4-BE49-F238E27FC236}">
                  <a16:creationId xmlns:a16="http://schemas.microsoft.com/office/drawing/2014/main" id="{91AD317D-E73F-584A-BE36-D9146C2F10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7" y="2758"/>
              <a:ext cx="24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</p:grpSp>
      <p:grpSp>
        <p:nvGrpSpPr>
          <p:cNvPr id="124976" name="Group 48">
            <a:extLst>
              <a:ext uri="{FF2B5EF4-FFF2-40B4-BE49-F238E27FC236}">
                <a16:creationId xmlns:a16="http://schemas.microsoft.com/office/drawing/2014/main" id="{B3099929-83A1-884B-96CB-4893403E5F53}"/>
              </a:ext>
            </a:extLst>
          </p:cNvPr>
          <p:cNvGrpSpPr>
            <a:grpSpLocks/>
          </p:cNvGrpSpPr>
          <p:nvPr/>
        </p:nvGrpSpPr>
        <p:grpSpPr bwMode="auto">
          <a:xfrm>
            <a:off x="4125913" y="2698751"/>
            <a:ext cx="3771900" cy="2974975"/>
            <a:chOff x="1639" y="1700"/>
            <a:chExt cx="2376" cy="1874"/>
          </a:xfrm>
        </p:grpSpPr>
        <p:sp>
          <p:nvSpPr>
            <p:cNvPr id="45086" name="Freeform 18">
              <a:extLst>
                <a:ext uri="{FF2B5EF4-FFF2-40B4-BE49-F238E27FC236}">
                  <a16:creationId xmlns:a16="http://schemas.microsoft.com/office/drawing/2014/main" id="{261D921F-9D7F-574C-B165-AE8BAF22A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9" y="1942"/>
              <a:ext cx="2181" cy="1632"/>
            </a:xfrm>
            <a:custGeom>
              <a:avLst/>
              <a:gdLst>
                <a:gd name="T0" fmla="*/ 0 w 1570"/>
                <a:gd name="T1" fmla="*/ 1631 h 1632"/>
                <a:gd name="T2" fmla="*/ 332 w 1570"/>
                <a:gd name="T3" fmla="*/ 1477 h 1632"/>
                <a:gd name="T4" fmla="*/ 652 w 1570"/>
                <a:gd name="T5" fmla="*/ 1324 h 1632"/>
                <a:gd name="T6" fmla="*/ 957 w 1570"/>
                <a:gd name="T7" fmla="*/ 1164 h 1632"/>
                <a:gd name="T8" fmla="*/ 1245 w 1570"/>
                <a:gd name="T9" fmla="*/ 989 h 1632"/>
                <a:gd name="T10" fmla="*/ 1513 w 1570"/>
                <a:gd name="T11" fmla="*/ 792 h 1632"/>
                <a:gd name="T12" fmla="*/ 1760 w 1570"/>
                <a:gd name="T13" fmla="*/ 567 h 1632"/>
                <a:gd name="T14" fmla="*/ 1984 w 1570"/>
                <a:gd name="T15" fmla="*/ 306 h 1632"/>
                <a:gd name="T16" fmla="*/ 2180 w 1570"/>
                <a:gd name="T17" fmla="*/ 0 h 16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570" h="1632">
                  <a:moveTo>
                    <a:pt x="0" y="1631"/>
                  </a:moveTo>
                  <a:lnTo>
                    <a:pt x="239" y="1477"/>
                  </a:lnTo>
                  <a:lnTo>
                    <a:pt x="469" y="1324"/>
                  </a:lnTo>
                  <a:lnTo>
                    <a:pt x="689" y="1164"/>
                  </a:lnTo>
                  <a:lnTo>
                    <a:pt x="896" y="989"/>
                  </a:lnTo>
                  <a:lnTo>
                    <a:pt x="1089" y="792"/>
                  </a:lnTo>
                  <a:lnTo>
                    <a:pt x="1267" y="567"/>
                  </a:lnTo>
                  <a:lnTo>
                    <a:pt x="1428" y="306"/>
                  </a:lnTo>
                  <a:lnTo>
                    <a:pt x="1569" y="0"/>
                  </a:lnTo>
                </a:path>
              </a:pathLst>
            </a:custGeom>
            <a:noFill/>
            <a:ln w="28575" cap="rnd" cmpd="sng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087" name="Rectangle 26">
              <a:extLst>
                <a:ext uri="{FF2B5EF4-FFF2-40B4-BE49-F238E27FC236}">
                  <a16:creationId xmlns:a16="http://schemas.microsoft.com/office/drawing/2014/main" id="{FE245619-4337-4D41-9DD3-B74110333C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98" y="1700"/>
              <a:ext cx="41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MC</a:t>
              </a:r>
            </a:p>
          </p:txBody>
        </p:sp>
      </p:grpSp>
      <p:grpSp>
        <p:nvGrpSpPr>
          <p:cNvPr id="124978" name="Group 50">
            <a:extLst>
              <a:ext uri="{FF2B5EF4-FFF2-40B4-BE49-F238E27FC236}">
                <a16:creationId xmlns:a16="http://schemas.microsoft.com/office/drawing/2014/main" id="{CA281E19-4553-BB40-BAC9-B6C92FA6C76E}"/>
              </a:ext>
            </a:extLst>
          </p:cNvPr>
          <p:cNvGrpSpPr>
            <a:grpSpLocks/>
          </p:cNvGrpSpPr>
          <p:nvPr/>
        </p:nvGrpSpPr>
        <p:grpSpPr bwMode="auto">
          <a:xfrm>
            <a:off x="4013200" y="2241550"/>
            <a:ext cx="2706688" cy="3659188"/>
            <a:chOff x="1568" y="1412"/>
            <a:chExt cx="1705" cy="2305"/>
          </a:xfrm>
        </p:grpSpPr>
        <p:sp>
          <p:nvSpPr>
            <p:cNvPr id="45084" name="Line 13">
              <a:extLst>
                <a:ext uri="{FF2B5EF4-FFF2-40B4-BE49-F238E27FC236}">
                  <a16:creationId xmlns:a16="http://schemas.microsoft.com/office/drawing/2014/main" id="{18392919-654A-9846-9237-23D443EBA2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8" y="1412"/>
              <a:ext cx="1356" cy="2304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5" name="Rectangle 32">
              <a:extLst>
                <a:ext uri="{FF2B5EF4-FFF2-40B4-BE49-F238E27FC236}">
                  <a16:creationId xmlns:a16="http://schemas.microsoft.com/office/drawing/2014/main" id="{D7C4168C-4CA1-EE41-A5E0-4C716391F6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6" y="3428"/>
              <a:ext cx="41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MR</a:t>
              </a:r>
            </a:p>
          </p:txBody>
        </p:sp>
      </p:grpSp>
      <p:grpSp>
        <p:nvGrpSpPr>
          <p:cNvPr id="124975" name="Group 47">
            <a:extLst>
              <a:ext uri="{FF2B5EF4-FFF2-40B4-BE49-F238E27FC236}">
                <a16:creationId xmlns:a16="http://schemas.microsoft.com/office/drawing/2014/main" id="{34B76FFC-5F26-A64A-BB1C-E794B8134F63}"/>
              </a:ext>
            </a:extLst>
          </p:cNvPr>
          <p:cNvGrpSpPr>
            <a:grpSpLocks/>
          </p:cNvGrpSpPr>
          <p:nvPr/>
        </p:nvGrpSpPr>
        <p:grpSpPr bwMode="auto">
          <a:xfrm>
            <a:off x="4013200" y="2241550"/>
            <a:ext cx="4567238" cy="3659188"/>
            <a:chOff x="1568" y="1412"/>
            <a:chExt cx="2877" cy="2305"/>
          </a:xfrm>
        </p:grpSpPr>
        <p:sp>
          <p:nvSpPr>
            <p:cNvPr id="45082" name="Line 12">
              <a:extLst>
                <a:ext uri="{FF2B5EF4-FFF2-40B4-BE49-F238E27FC236}">
                  <a16:creationId xmlns:a16="http://schemas.microsoft.com/office/drawing/2014/main" id="{C7AB79A4-6E93-B142-8BED-58183820C7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68" y="1412"/>
              <a:ext cx="2713" cy="230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3" name="Rectangle 34">
              <a:extLst>
                <a:ext uri="{FF2B5EF4-FFF2-40B4-BE49-F238E27FC236}">
                  <a16:creationId xmlns:a16="http://schemas.microsoft.com/office/drawing/2014/main" id="{3BB61DDA-65B0-BE42-8D58-0A2603B83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90" y="3428"/>
              <a:ext cx="255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D</a:t>
              </a:r>
            </a:p>
          </p:txBody>
        </p:sp>
      </p:grpSp>
      <p:grpSp>
        <p:nvGrpSpPr>
          <p:cNvPr id="124979" name="Group 51">
            <a:extLst>
              <a:ext uri="{FF2B5EF4-FFF2-40B4-BE49-F238E27FC236}">
                <a16:creationId xmlns:a16="http://schemas.microsoft.com/office/drawing/2014/main" id="{FBE91C3A-798E-9743-A386-1154F77DB829}"/>
              </a:ext>
            </a:extLst>
          </p:cNvPr>
          <p:cNvGrpSpPr>
            <a:grpSpLocks/>
          </p:cNvGrpSpPr>
          <p:nvPr/>
        </p:nvGrpSpPr>
        <p:grpSpPr bwMode="auto">
          <a:xfrm>
            <a:off x="5283201" y="3602037"/>
            <a:ext cx="593725" cy="2727324"/>
            <a:chOff x="2368" y="2269"/>
            <a:chExt cx="374" cy="1718"/>
          </a:xfrm>
        </p:grpSpPr>
        <p:sp>
          <p:nvSpPr>
            <p:cNvPr id="45080" name="Line 7">
              <a:extLst>
                <a:ext uri="{FF2B5EF4-FFF2-40B4-BE49-F238E27FC236}">
                  <a16:creationId xmlns:a16="http://schemas.microsoft.com/office/drawing/2014/main" id="{6ED341F3-5296-744B-B0B5-33C1EE989B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560" y="2269"/>
              <a:ext cx="0" cy="145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81" name="Rectangle 36">
              <a:extLst>
                <a:ext uri="{FF2B5EF4-FFF2-40B4-BE49-F238E27FC236}">
                  <a16:creationId xmlns:a16="http://schemas.microsoft.com/office/drawing/2014/main" id="{A88BFBCC-8675-1046-B275-5477506EF4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68" y="3698"/>
              <a:ext cx="37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M</a:t>
              </a:r>
            </a:p>
          </p:txBody>
        </p:sp>
      </p:grpSp>
      <p:grpSp>
        <p:nvGrpSpPr>
          <p:cNvPr id="124977" name="Group 49">
            <a:extLst>
              <a:ext uri="{FF2B5EF4-FFF2-40B4-BE49-F238E27FC236}">
                <a16:creationId xmlns:a16="http://schemas.microsoft.com/office/drawing/2014/main" id="{5D44DFA5-8CBC-5442-AE61-6FB0037091F8}"/>
              </a:ext>
            </a:extLst>
          </p:cNvPr>
          <p:cNvGrpSpPr>
            <a:grpSpLocks/>
          </p:cNvGrpSpPr>
          <p:nvPr/>
        </p:nvGrpSpPr>
        <p:grpSpPr bwMode="auto">
          <a:xfrm>
            <a:off x="3455988" y="4143376"/>
            <a:ext cx="3316288" cy="2185988"/>
            <a:chOff x="1217" y="2610"/>
            <a:chExt cx="2089" cy="1377"/>
          </a:xfrm>
        </p:grpSpPr>
        <p:sp>
          <p:nvSpPr>
            <p:cNvPr id="45076" name="Line 15">
              <a:extLst>
                <a:ext uri="{FF2B5EF4-FFF2-40B4-BE49-F238E27FC236}">
                  <a16:creationId xmlns:a16="http://schemas.microsoft.com/office/drawing/2014/main" id="{36034D4C-2818-3F46-B72A-25E22727FC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5" y="2754"/>
              <a:ext cx="0" cy="97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7" name="Line 16">
              <a:extLst>
                <a:ext uri="{FF2B5EF4-FFF2-40B4-BE49-F238E27FC236}">
                  <a16:creationId xmlns:a16="http://schemas.microsoft.com/office/drawing/2014/main" id="{837DF3BA-F8A4-D344-BB5D-0C1937BAE1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53" y="2758"/>
              <a:ext cx="157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78" name="Rectangle 17">
              <a:extLst>
                <a:ext uri="{FF2B5EF4-FFF2-40B4-BE49-F238E27FC236}">
                  <a16:creationId xmlns:a16="http://schemas.microsoft.com/office/drawing/2014/main" id="{755F2755-91BF-E44A-BED9-2F3B8A90C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7" y="2610"/>
              <a:ext cx="33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P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45079" name="Rectangle 37">
              <a:extLst>
                <a:ext uri="{FF2B5EF4-FFF2-40B4-BE49-F238E27FC236}">
                  <a16:creationId xmlns:a16="http://schemas.microsoft.com/office/drawing/2014/main" id="{66D1899E-3B2E-6B43-B63E-01E5CFA2F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48" y="3698"/>
              <a:ext cx="358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omic Sans MS" panose="030F0902030302020204" pitchFamily="66" charset="0"/>
                </a:defRPr>
              </a:lvl9pPr>
            </a:lstStyle>
            <a:p>
              <a:r>
                <a:rPr lang="en-US" altLang="en-US" sz="2400" i="1">
                  <a:solidFill>
                    <a:srgbClr val="000000"/>
                  </a:solidFill>
                  <a:latin typeface="Arial" panose="020B0604020202020204" pitchFamily="34" charset="0"/>
                </a:rPr>
                <a:t>Q</a:t>
              </a:r>
              <a:r>
                <a:rPr lang="en-US" altLang="en-US" sz="2400" i="1" baseline="-25000">
                  <a:solidFill>
                    <a:srgbClr val="000000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</p:grpSp>
      <p:sp>
        <p:nvSpPr>
          <p:cNvPr id="45074" name="Rectangle 38">
            <a:extLst>
              <a:ext uri="{FF2B5EF4-FFF2-40B4-BE49-F238E27FC236}">
                <a16:creationId xmlns:a16="http://schemas.microsoft.com/office/drawing/2014/main" id="{1822A5E0-5E32-6643-8896-A2A92F1132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5964" y="5870575"/>
            <a:ext cx="1328891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r>
              <a:rPr lang="en-US" altLang="en-US" sz="2400">
                <a:solidFill>
                  <a:srgbClr val="000000"/>
                </a:solidFill>
                <a:latin typeface="Arial" panose="020B0604020202020204" pitchFamily="34" charset="0"/>
              </a:rPr>
              <a:t>Quantity</a:t>
            </a:r>
          </a:p>
        </p:txBody>
      </p:sp>
      <p:sp>
        <p:nvSpPr>
          <p:cNvPr id="45075" name="Rectangle 40">
            <a:extLst>
              <a:ext uri="{FF2B5EF4-FFF2-40B4-BE49-F238E27FC236}">
                <a16:creationId xmlns:a16="http://schemas.microsoft.com/office/drawing/2014/main" id="{78526039-AD06-B444-A16F-2A79B4BDB3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Welfare Loss from Monopoly</a:t>
            </a:r>
          </a:p>
        </p:txBody>
      </p:sp>
    </p:spTree>
    <p:extLst>
      <p:ext uri="{BB962C8B-B14F-4D97-AF65-F5344CB8AC3E}">
        <p14:creationId xmlns:p14="http://schemas.microsoft.com/office/powerpoint/2010/main" val="85254911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4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4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4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4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4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4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4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4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4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9D65AD1-3327-294D-BC61-9D5F50186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/>
            <a:r>
              <a:rPr lang="en-US" altLang="en-US" sz="3200" dirty="0">
                <a:latin typeface="+mn-lt"/>
                <a:ea typeface="+mn-ea"/>
                <a:cs typeface="+mn-cs"/>
              </a:rPr>
              <a:t>The Key Difference Between a Monopolist and a Perfect      Competitor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2D6BB56-F2A1-E04E-942A-FED867965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2506664"/>
            <a:ext cx="8458200" cy="297973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dirty="0"/>
              <a:t>For a competitive firm, marginal revenue equals price: P = MR</a:t>
            </a:r>
          </a:p>
          <a:p>
            <a:pPr eaLnBrk="1" hangingPunct="1"/>
            <a:r>
              <a:rPr lang="en-US" altLang="en-US" b="1" dirty="0"/>
              <a:t>For a monopolist it does not.</a:t>
            </a:r>
          </a:p>
          <a:p>
            <a:pPr eaLnBrk="1" hangingPunct="1"/>
            <a:r>
              <a:rPr lang="en-US" altLang="en-US" b="1" dirty="0"/>
              <a:t>The monopolist must take into account the fact that its production decision will simultaneously set price.</a:t>
            </a:r>
          </a:p>
        </p:txBody>
      </p:sp>
    </p:spTree>
    <p:extLst>
      <p:ext uri="{BB962C8B-B14F-4D97-AF65-F5344CB8AC3E}">
        <p14:creationId xmlns:p14="http://schemas.microsoft.com/office/powerpoint/2010/main" val="3184369013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0DC32D8-2775-E94D-A32B-A296258C28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/>
            <a:r>
              <a:rPr lang="en-US" altLang="en-US"/>
              <a:t>The Key Difference Between a Monopolist and a Perfect Competitor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05EA718-616D-724D-9798-3C7EBC6D8D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2506664"/>
            <a:ext cx="8458200" cy="297973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dirty="0"/>
              <a:t>A competitive firm is too small to affect the price.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776BFD57-A5BE-584A-9140-92366831AD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10000"/>
            <a:ext cx="77724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2800" b="1" dirty="0">
                <a:latin typeface="+mn-lt"/>
              </a:rPr>
              <a:t>Monopolist does not take into account the effect of its output decision on the price it receives</a:t>
            </a:r>
            <a:r>
              <a:rPr lang="en-US" altLang="en-US" sz="32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88991591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BAA9FC3-EEF5-E84B-BCDF-0CEE26D47F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t">
            <a:normAutofit/>
          </a:bodyPr>
          <a:lstStyle/>
          <a:p>
            <a:pPr eaLnBrk="1" hangingPunct="1"/>
            <a:r>
              <a:rPr lang="en-US" altLang="en-US" sz="3200" dirty="0"/>
              <a:t>The Key Difference Between a Monopolist and a Perfect Competitor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3E69426-59D2-4C40-AD98-B22EAB054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2506664"/>
            <a:ext cx="8458200" cy="297973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dirty="0"/>
              <a:t>A competitive firm's marginal revenue is the market price.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F5F0DB64-410F-2B47-9E17-8F7C16E33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810000"/>
            <a:ext cx="77724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en-US" sz="2800" b="1" dirty="0">
                <a:latin typeface="+mn-lt"/>
              </a:rPr>
              <a:t>A monopolistic firm’s marginal revenue is not its price – it takes into account that its output decision can affect price</a:t>
            </a:r>
            <a:r>
              <a:rPr lang="en-US" altLang="en-US" sz="28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2471002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47891F6-B0C6-874B-AF26-C85A020027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/>
              <a:t>A Model of Monopoly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D4059C5-8A1C-0944-8114-28F34F7B93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/>
              <a:t>How much should the monopolistic firm choose to produce if it wants to maximize profit?</a:t>
            </a:r>
          </a:p>
        </p:txBody>
      </p:sp>
    </p:spTree>
    <p:extLst>
      <p:ext uri="{BB962C8B-B14F-4D97-AF65-F5344CB8AC3E}">
        <p14:creationId xmlns:p14="http://schemas.microsoft.com/office/powerpoint/2010/main" val="159882287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039A162-EC34-B44C-8932-A0AF8CDBF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 eaLnBrk="1" hangingPunct="1"/>
            <a:r>
              <a:rPr lang="en-US" altLang="en-US" sz="3200" dirty="0">
                <a:latin typeface="+mn-lt"/>
                <a:ea typeface="+mn-ea"/>
                <a:cs typeface="+mn-cs"/>
              </a:rPr>
              <a:t>The Monopolist’s Price and Output Numerically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9EFEDBF-933F-0242-928B-1C030F6D5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lIns="90488" tIns="44450" rIns="90488" bIns="44450" rtlCol="0">
            <a:normAutofit/>
          </a:bodyPr>
          <a:lstStyle/>
          <a:p>
            <a:pPr eaLnBrk="1" hangingPunct="1"/>
            <a:r>
              <a:rPr lang="en-US" altLang="en-US" dirty="0"/>
              <a:t>The first thing to remember is that marginal revenue is the change in total revenue that occurs as a firm changes its output.</a:t>
            </a:r>
          </a:p>
          <a:p>
            <a:pPr eaLnBrk="1" hangingPunct="1"/>
            <a:r>
              <a:rPr lang="en-US" altLang="en-US" dirty="0"/>
              <a:t>The point is not to maximize total revenue but to maximize total profit.</a:t>
            </a:r>
          </a:p>
        </p:txBody>
      </p:sp>
    </p:spTree>
    <p:extLst>
      <p:ext uri="{BB962C8B-B14F-4D97-AF65-F5344CB8AC3E}">
        <p14:creationId xmlns:p14="http://schemas.microsoft.com/office/powerpoint/2010/main" val="30431380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1233</Words>
  <Application>Microsoft Macintosh PowerPoint</Application>
  <PresentationFormat>Widescreen</PresentationFormat>
  <Paragraphs>205</Paragraphs>
  <Slides>41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Comic Sans MS</vt:lpstr>
      <vt:lpstr>Office Theme</vt:lpstr>
      <vt:lpstr>Microsoft Word Document</vt:lpstr>
      <vt:lpstr>Monopoly</vt:lpstr>
      <vt:lpstr>Introduction</vt:lpstr>
      <vt:lpstr>Introduction</vt:lpstr>
      <vt:lpstr>Introduction</vt:lpstr>
      <vt:lpstr>The Key Difference Between a Monopolist and a Perfect      Competitor</vt:lpstr>
      <vt:lpstr>The Key Difference Between a Monopolist and a Perfect Competitor</vt:lpstr>
      <vt:lpstr>The Key Difference Between a Monopolist and a Perfect Competitor</vt:lpstr>
      <vt:lpstr>A Model of Monopoly</vt:lpstr>
      <vt:lpstr>The Monopolist’s Price and Output Numerically</vt:lpstr>
      <vt:lpstr>The Monopolist’s Price and Output Numerically</vt:lpstr>
      <vt:lpstr>The Monopolist’s Price and Output Numerically</vt:lpstr>
      <vt:lpstr>Profit Maximization for a Monopolist</vt:lpstr>
      <vt:lpstr>The Monopolist’s Price and Output Graphically</vt:lpstr>
      <vt:lpstr>The Monopolist’s Price and Output Graphically</vt:lpstr>
      <vt:lpstr>The Monopolist’s Price and Output Graphically</vt:lpstr>
      <vt:lpstr>The Monopolist’s Price and Output Graphically</vt:lpstr>
      <vt:lpstr>The Monopolist’s Price and Output Graphically</vt:lpstr>
      <vt:lpstr>Comparing Monopoly and Perfect Competition</vt:lpstr>
      <vt:lpstr>Comparing Monopoly and Perfect Competition</vt:lpstr>
      <vt:lpstr>Comparing Monopoly and Perfect Competition</vt:lpstr>
      <vt:lpstr>Profits and Monopoly</vt:lpstr>
      <vt:lpstr>The Proper Sequence to Find a Monopolist’s Profit</vt:lpstr>
      <vt:lpstr>The Proper Sequence to Find a Monopolist’s Profit</vt:lpstr>
      <vt:lpstr>The Proper Sequence to Find a Monopolist’s Profit</vt:lpstr>
      <vt:lpstr>A Monopolist Making a Profit</vt:lpstr>
      <vt:lpstr>A Monopolist Making a Profit</vt:lpstr>
      <vt:lpstr>A Monopolist Breaking Even</vt:lpstr>
      <vt:lpstr>A Monopolist Breaking Even</vt:lpstr>
      <vt:lpstr>A Monopolist Making a Loss</vt:lpstr>
      <vt:lpstr>A Monopolist Making a Loss</vt:lpstr>
      <vt:lpstr>The Price-Discriminating Monopolist</vt:lpstr>
      <vt:lpstr>The Price-Discriminating Monopolist</vt:lpstr>
      <vt:lpstr>The Price-Discriminating Monopolist</vt:lpstr>
      <vt:lpstr>Price Discrimination Occurs in the Real World</vt:lpstr>
      <vt:lpstr>Price Discrimination Occurs in the Real World</vt:lpstr>
      <vt:lpstr>The Price-Discriminating Monopolist</vt:lpstr>
      <vt:lpstr>The Welfare Loss from Monopoly</vt:lpstr>
      <vt:lpstr>The Welfare Loss from Monopoly</vt:lpstr>
      <vt:lpstr>The Welfare Loss from Monopoly</vt:lpstr>
      <vt:lpstr>The Welfare Loss from Monopoly</vt:lpstr>
      <vt:lpstr>The Welfare Loss from Monopoly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Monopoly</dc:title>
  <dc:creator>Sarika</dc:creator>
  <cp:lastModifiedBy>Sarika</cp:lastModifiedBy>
  <cp:revision>2</cp:revision>
  <dcterms:created xsi:type="dcterms:W3CDTF">2021-04-28T18:22:38Z</dcterms:created>
  <dcterms:modified xsi:type="dcterms:W3CDTF">2021-04-28T18:40:54Z</dcterms:modified>
</cp:coreProperties>
</file>