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F8406-1A29-8741-9364-AFC3DE0B3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CE7198-75F9-EB43-BD57-9D92FC29C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7EB2A-DEB2-7A40-A111-C6BEB11C9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524AD-5848-BA4C-91F3-8B5AB312E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1C825-260F-A245-A6FD-979B32D0D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7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40B03-B772-154C-9264-9487BF66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68AB9C-34CB-5F43-9AFB-D06496783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2B957-FD69-FA42-8DBA-4EE7BF1D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BA8E2-D46F-E340-8630-56130BB8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EA048-718B-C942-AB9D-F439E70E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2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1D9CC-8602-BF43-8D9E-145495EFA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A0176-F775-6348-B1C9-F3A943470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D3E15-3D0A-054E-A024-FA807C5A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A138-0280-CB48-9329-BAF8A6DC6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2359F-7975-DA46-BDD4-3ED9FEF3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8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2F2F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3749" y="1651255"/>
            <a:ext cx="3431540" cy="3600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00206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89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A0E0-B4D2-7347-AEAD-C529C2DF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C83E3-EB8D-B246-AD23-B4305B1BB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6A378-8D45-9549-86C1-DC3ACF2F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8537E-329C-ED40-9073-4DCC054A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55052-659E-DB4E-BD5E-43B16627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2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E87F-5B68-3E4F-AAFF-9D0BDB0B7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2B3A-337C-854F-BF22-F9239B824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D889C-557F-0245-BAEC-69B28502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C7FDD-4F3A-5D41-A407-EA5A8109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9EFD4-611C-F742-9F29-24EA4C9D6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8D9A-85E4-0043-AA34-E8C13F810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45E2F-9FD0-C14B-AF17-AD53C1BEE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F9AFF-6C20-8C40-ACC1-1F4525C3B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FBCC8-739A-2D44-B27F-D6183A1F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9113E-DE33-334A-A4BA-9FC1991C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95B0B-D50D-E54F-B01C-854AE4F89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1356-DE33-6245-9C99-AD0A9A44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E6F81-3AB6-844B-9E98-2A2273AFE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419F5-7700-D44D-9C44-010C4E5E0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A64D9-4E28-4E49-8DE9-19DBDD59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CF839-F5D8-8F40-BD2A-DF2A1873C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A7CE39-2269-9849-BE80-8AECC2F75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997554-DAAB-A240-937D-A320AD10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CF57C8-302D-3149-9E28-EBAF1EE5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2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04FAE-750A-884D-AF3F-86EBAF1C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7874E-A089-D449-A26D-75F233DEA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C45C4-80E3-924A-A095-4D165DBD3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29F2E-5849-F446-93BB-50A9FEF8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599E49-E80D-6641-9FBA-42061DE9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CBE1BF-6477-A647-A4D8-477A68965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9920F-450E-7D48-80D7-463F958FD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9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D5E3D-2C14-624D-8FA9-5FB452005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B90A6-B793-EB41-B349-FADBC3F8A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172C2-8AA9-144F-BE83-9B88FC103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996A-00C1-3246-B7A5-155E2ADA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CC6BD-06AD-364D-A42A-E13B8119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279FB-AC31-034D-9DC3-465325C31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D3FA-9236-E944-A1B3-9698DD049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BFF671-D145-1442-B8DE-61EDEC93A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AE242-88B1-8146-9DC5-F6F80C6C8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0E3E6-65A0-7B47-9883-6F42614AF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9544E-21DB-C442-95D2-1F46C170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5B45E-4A67-EB4A-BCD0-723741D49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BCA860-5412-5C4E-A9B9-BF833588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D9E1E-BA8B-664D-B985-D09D8D753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5D28B-0CC5-174A-8737-72A11A079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5B75-8D8A-3E46-983A-837F8C950DE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B21A8-2B5A-0A44-948A-9DB27DFFC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48DFB-F7E9-8D4F-8FA4-1E6512459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4BEE8-A71D-8D48-827A-811B1E6B2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1E124-F81B-134F-A023-1F18B30DB3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Perfect </a:t>
            </a:r>
            <a:r>
              <a:rPr lang="en-US" dirty="0" err="1"/>
              <a:t>Competetion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7B7F1B-5D0A-1844-AF2B-94FD4A0C3F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Sarika Singh</a:t>
            </a:r>
          </a:p>
          <a:p>
            <a:r>
              <a:rPr lang="en-US" dirty="0"/>
              <a:t>FMS MLSU Udaipur</a:t>
            </a:r>
          </a:p>
        </p:txBody>
      </p:sp>
    </p:spTree>
    <p:extLst>
      <p:ext uri="{BB962C8B-B14F-4D97-AF65-F5344CB8AC3E}">
        <p14:creationId xmlns:p14="http://schemas.microsoft.com/office/powerpoint/2010/main" val="119845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5415" y="232799"/>
            <a:ext cx="8987883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16174" y="924813"/>
            <a:ext cx="6757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The firms equilibrium(Out put determination</a:t>
            </a:r>
            <a:r>
              <a:rPr sz="2800" b="1" spc="-160" dirty="0">
                <a:solidFill>
                  <a:srgbClr val="002060"/>
                </a:solidFill>
                <a:latin typeface="Trebuchet MS"/>
                <a:cs typeface="Trebuchet MS"/>
              </a:rPr>
              <a:t>)</a:t>
            </a:r>
            <a:endParaRPr sz="2800" dirty="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273038" y="3581401"/>
            <a:ext cx="2795270" cy="2567305"/>
            <a:chOff x="4749038" y="3581400"/>
            <a:chExt cx="2795270" cy="2567305"/>
          </a:xfrm>
        </p:grpSpPr>
        <p:sp>
          <p:nvSpPr>
            <p:cNvPr id="5" name="object 5"/>
            <p:cNvSpPr/>
            <p:nvPr/>
          </p:nvSpPr>
          <p:spPr>
            <a:xfrm>
              <a:off x="4749038" y="3581400"/>
              <a:ext cx="103505" cy="2515235"/>
            </a:xfrm>
            <a:custGeom>
              <a:avLst/>
              <a:gdLst/>
              <a:ahLst/>
              <a:cxnLst/>
              <a:rect l="l" t="t" r="r" b="b"/>
              <a:pathLst>
                <a:path w="103504" h="2515235">
                  <a:moveTo>
                    <a:pt x="51688" y="25109"/>
                  </a:moveTo>
                  <a:lnTo>
                    <a:pt x="45338" y="35995"/>
                  </a:lnTo>
                  <a:lnTo>
                    <a:pt x="45338" y="2515069"/>
                  </a:lnTo>
                  <a:lnTo>
                    <a:pt x="58038" y="2515069"/>
                  </a:lnTo>
                  <a:lnTo>
                    <a:pt x="58038" y="35995"/>
                  </a:lnTo>
                  <a:lnTo>
                    <a:pt x="51688" y="25109"/>
                  </a:lnTo>
                  <a:close/>
                </a:path>
                <a:path w="103504" h="2515235">
                  <a:moveTo>
                    <a:pt x="51688" y="0"/>
                  </a:moveTo>
                  <a:lnTo>
                    <a:pt x="0" y="88645"/>
                  </a:lnTo>
                  <a:lnTo>
                    <a:pt x="1015" y="92456"/>
                  </a:lnTo>
                  <a:lnTo>
                    <a:pt x="4063" y="94233"/>
                  </a:lnTo>
                  <a:lnTo>
                    <a:pt x="6985" y="96012"/>
                  </a:lnTo>
                  <a:lnTo>
                    <a:pt x="10922" y="94995"/>
                  </a:lnTo>
                  <a:lnTo>
                    <a:pt x="45338" y="35995"/>
                  </a:lnTo>
                  <a:lnTo>
                    <a:pt x="45338" y="12573"/>
                  </a:lnTo>
                  <a:lnTo>
                    <a:pt x="59020" y="12573"/>
                  </a:lnTo>
                  <a:lnTo>
                    <a:pt x="51688" y="0"/>
                  </a:lnTo>
                  <a:close/>
                </a:path>
                <a:path w="103504" h="2515235">
                  <a:moveTo>
                    <a:pt x="59020" y="12573"/>
                  </a:moveTo>
                  <a:lnTo>
                    <a:pt x="58038" y="12573"/>
                  </a:lnTo>
                  <a:lnTo>
                    <a:pt x="58038" y="35995"/>
                  </a:lnTo>
                  <a:lnTo>
                    <a:pt x="92456" y="94995"/>
                  </a:lnTo>
                  <a:lnTo>
                    <a:pt x="96265" y="96012"/>
                  </a:lnTo>
                  <a:lnTo>
                    <a:pt x="102362" y="92456"/>
                  </a:lnTo>
                  <a:lnTo>
                    <a:pt x="103377" y="88645"/>
                  </a:lnTo>
                  <a:lnTo>
                    <a:pt x="59020" y="12573"/>
                  </a:lnTo>
                  <a:close/>
                </a:path>
                <a:path w="103504" h="2515235">
                  <a:moveTo>
                    <a:pt x="58038" y="12573"/>
                  </a:moveTo>
                  <a:lnTo>
                    <a:pt x="45338" y="12573"/>
                  </a:lnTo>
                  <a:lnTo>
                    <a:pt x="45338" y="35995"/>
                  </a:lnTo>
                  <a:lnTo>
                    <a:pt x="51688" y="25109"/>
                  </a:lnTo>
                  <a:lnTo>
                    <a:pt x="46227" y="15748"/>
                  </a:lnTo>
                  <a:lnTo>
                    <a:pt x="58038" y="15748"/>
                  </a:lnTo>
                  <a:lnTo>
                    <a:pt x="58038" y="12573"/>
                  </a:lnTo>
                  <a:close/>
                </a:path>
                <a:path w="103504" h="2515235">
                  <a:moveTo>
                    <a:pt x="58038" y="15748"/>
                  </a:moveTo>
                  <a:lnTo>
                    <a:pt x="57150" y="15748"/>
                  </a:lnTo>
                  <a:lnTo>
                    <a:pt x="51688" y="25109"/>
                  </a:lnTo>
                  <a:lnTo>
                    <a:pt x="58038" y="35995"/>
                  </a:lnTo>
                  <a:lnTo>
                    <a:pt x="58038" y="15748"/>
                  </a:lnTo>
                  <a:close/>
                </a:path>
                <a:path w="103504" h="2515235">
                  <a:moveTo>
                    <a:pt x="57150" y="15748"/>
                  </a:moveTo>
                  <a:lnTo>
                    <a:pt x="46227" y="15748"/>
                  </a:lnTo>
                  <a:lnTo>
                    <a:pt x="51688" y="25109"/>
                  </a:lnTo>
                  <a:lnTo>
                    <a:pt x="5715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00727" y="6044768"/>
              <a:ext cx="2743835" cy="103505"/>
            </a:xfrm>
            <a:custGeom>
              <a:avLst/>
              <a:gdLst/>
              <a:ahLst/>
              <a:cxnLst/>
              <a:rect l="l" t="t" r="r" b="b"/>
              <a:pathLst>
                <a:path w="2743834" h="103504">
                  <a:moveTo>
                    <a:pt x="2718425" y="51701"/>
                  </a:moveTo>
                  <a:lnTo>
                    <a:pt x="2648584" y="92430"/>
                  </a:lnTo>
                  <a:lnTo>
                    <a:pt x="2647569" y="96316"/>
                  </a:lnTo>
                  <a:lnTo>
                    <a:pt x="2651125" y="102374"/>
                  </a:lnTo>
                  <a:lnTo>
                    <a:pt x="2655062" y="103403"/>
                  </a:lnTo>
                  <a:lnTo>
                    <a:pt x="2657982" y="101638"/>
                  </a:lnTo>
                  <a:lnTo>
                    <a:pt x="2732696" y="58051"/>
                  </a:lnTo>
                  <a:lnTo>
                    <a:pt x="2731134" y="58051"/>
                  </a:lnTo>
                  <a:lnTo>
                    <a:pt x="2731134" y="57188"/>
                  </a:lnTo>
                  <a:lnTo>
                    <a:pt x="2727832" y="57188"/>
                  </a:lnTo>
                  <a:lnTo>
                    <a:pt x="2718425" y="51701"/>
                  </a:lnTo>
                  <a:close/>
                </a:path>
                <a:path w="2743834" h="103504">
                  <a:moveTo>
                    <a:pt x="2707536" y="45351"/>
                  </a:moveTo>
                  <a:lnTo>
                    <a:pt x="0" y="45351"/>
                  </a:lnTo>
                  <a:lnTo>
                    <a:pt x="0" y="58051"/>
                  </a:lnTo>
                  <a:lnTo>
                    <a:pt x="2707536" y="58051"/>
                  </a:lnTo>
                  <a:lnTo>
                    <a:pt x="2718425" y="51701"/>
                  </a:lnTo>
                  <a:lnTo>
                    <a:pt x="2707536" y="45351"/>
                  </a:lnTo>
                  <a:close/>
                </a:path>
                <a:path w="2743834" h="103504">
                  <a:moveTo>
                    <a:pt x="2732696" y="45351"/>
                  </a:moveTo>
                  <a:lnTo>
                    <a:pt x="2731134" y="45351"/>
                  </a:lnTo>
                  <a:lnTo>
                    <a:pt x="2731134" y="58051"/>
                  </a:lnTo>
                  <a:lnTo>
                    <a:pt x="2732696" y="58051"/>
                  </a:lnTo>
                  <a:lnTo>
                    <a:pt x="2743580" y="51701"/>
                  </a:lnTo>
                  <a:lnTo>
                    <a:pt x="2732696" y="45351"/>
                  </a:lnTo>
                  <a:close/>
                </a:path>
                <a:path w="2743834" h="103504">
                  <a:moveTo>
                    <a:pt x="2727832" y="46215"/>
                  </a:moveTo>
                  <a:lnTo>
                    <a:pt x="2718425" y="51701"/>
                  </a:lnTo>
                  <a:lnTo>
                    <a:pt x="2727832" y="57188"/>
                  </a:lnTo>
                  <a:lnTo>
                    <a:pt x="2727832" y="46215"/>
                  </a:lnTo>
                  <a:close/>
                </a:path>
                <a:path w="2743834" h="103504">
                  <a:moveTo>
                    <a:pt x="2731134" y="46215"/>
                  </a:moveTo>
                  <a:lnTo>
                    <a:pt x="2727832" y="46215"/>
                  </a:lnTo>
                  <a:lnTo>
                    <a:pt x="2727832" y="57188"/>
                  </a:lnTo>
                  <a:lnTo>
                    <a:pt x="2731134" y="57188"/>
                  </a:lnTo>
                  <a:lnTo>
                    <a:pt x="2731134" y="46215"/>
                  </a:lnTo>
                  <a:close/>
                </a:path>
                <a:path w="2743834" h="103504">
                  <a:moveTo>
                    <a:pt x="2655062" y="0"/>
                  </a:moveTo>
                  <a:lnTo>
                    <a:pt x="2651125" y="1028"/>
                  </a:lnTo>
                  <a:lnTo>
                    <a:pt x="2647569" y="7086"/>
                  </a:lnTo>
                  <a:lnTo>
                    <a:pt x="2648584" y="10972"/>
                  </a:lnTo>
                  <a:lnTo>
                    <a:pt x="2718425" y="51701"/>
                  </a:lnTo>
                  <a:lnTo>
                    <a:pt x="2727832" y="46215"/>
                  </a:lnTo>
                  <a:lnTo>
                    <a:pt x="2731134" y="46215"/>
                  </a:lnTo>
                  <a:lnTo>
                    <a:pt x="2731134" y="45351"/>
                  </a:lnTo>
                  <a:lnTo>
                    <a:pt x="2732696" y="45351"/>
                  </a:lnTo>
                  <a:lnTo>
                    <a:pt x="2657982" y="1765"/>
                  </a:lnTo>
                  <a:lnTo>
                    <a:pt x="2655062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800727" y="5181853"/>
              <a:ext cx="2515235" cy="0"/>
            </a:xfrm>
            <a:custGeom>
              <a:avLst/>
              <a:gdLst/>
              <a:ahLst/>
              <a:cxnLst/>
              <a:rect l="l" t="t" r="r" b="b"/>
              <a:pathLst>
                <a:path w="2515234">
                  <a:moveTo>
                    <a:pt x="0" y="0"/>
                  </a:moveTo>
                  <a:lnTo>
                    <a:pt x="251498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718176" y="4535551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90029" y="6200952"/>
            <a:ext cx="711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ut</a:t>
            </a:r>
            <a:r>
              <a:rPr spc="-10" dirty="0">
                <a:latin typeface="Arial"/>
                <a:cs typeface="Arial"/>
              </a:rPr>
              <a:t>p</a:t>
            </a:r>
            <a:r>
              <a:rPr spc="-5" dirty="0">
                <a:latin typeface="Arial"/>
                <a:cs typeface="Arial"/>
              </a:rPr>
              <a:t>ut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95665" y="5057013"/>
            <a:ext cx="99821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Price=AR=MR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28610" y="3755517"/>
            <a:ext cx="20916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Firm </a:t>
            </a:r>
            <a:r>
              <a:rPr b="1" spc="-105" dirty="0">
                <a:solidFill>
                  <a:srgbClr val="C00000"/>
                </a:solidFill>
                <a:latin typeface="Trebuchet MS"/>
                <a:cs typeface="Trebuchet MS"/>
              </a:rPr>
              <a:t>( </a:t>
            </a:r>
            <a:r>
              <a:rPr b="1" spc="-80" dirty="0">
                <a:solidFill>
                  <a:srgbClr val="C00000"/>
                </a:solidFill>
                <a:latin typeface="Trebuchet MS"/>
                <a:cs typeface="Trebuchet MS"/>
              </a:rPr>
              <a:t>is </a:t>
            </a:r>
            <a:r>
              <a:rPr b="1" spc="-75" dirty="0">
                <a:solidFill>
                  <a:srgbClr val="C00000"/>
                </a:solidFill>
                <a:latin typeface="Trebuchet MS"/>
                <a:cs typeface="Trebuchet MS"/>
              </a:rPr>
              <a:t>a </a:t>
            </a:r>
            <a:r>
              <a:rPr b="1" spc="-130" dirty="0">
                <a:solidFill>
                  <a:srgbClr val="C00000"/>
                </a:solidFill>
                <a:latin typeface="Trebuchet MS"/>
                <a:cs typeface="Trebuchet MS"/>
              </a:rPr>
              <a:t>Price</a:t>
            </a:r>
            <a:r>
              <a:rPr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b="1" spc="-160" dirty="0">
                <a:solidFill>
                  <a:srgbClr val="C00000"/>
                </a:solidFill>
                <a:latin typeface="Trebuchet MS"/>
                <a:cs typeface="Trebuchet MS"/>
              </a:rPr>
              <a:t>Taker)</a:t>
            </a:r>
            <a:endParaRPr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539098" y="3581401"/>
            <a:ext cx="2795270" cy="2567305"/>
            <a:chOff x="1015098" y="3581400"/>
            <a:chExt cx="2795270" cy="2567305"/>
          </a:xfrm>
        </p:grpSpPr>
        <p:sp>
          <p:nvSpPr>
            <p:cNvPr id="13" name="object 13"/>
            <p:cNvSpPr/>
            <p:nvPr/>
          </p:nvSpPr>
          <p:spPr>
            <a:xfrm>
              <a:off x="1015098" y="3581400"/>
              <a:ext cx="103505" cy="2515235"/>
            </a:xfrm>
            <a:custGeom>
              <a:avLst/>
              <a:gdLst/>
              <a:ahLst/>
              <a:cxnLst/>
              <a:rect l="l" t="t" r="r" b="b"/>
              <a:pathLst>
                <a:path w="103505" h="2515235">
                  <a:moveTo>
                    <a:pt x="51701" y="25155"/>
                  </a:moveTo>
                  <a:lnTo>
                    <a:pt x="45351" y="36044"/>
                  </a:lnTo>
                  <a:lnTo>
                    <a:pt x="45351" y="2515069"/>
                  </a:lnTo>
                  <a:lnTo>
                    <a:pt x="58051" y="2515069"/>
                  </a:lnTo>
                  <a:lnTo>
                    <a:pt x="58051" y="36044"/>
                  </a:lnTo>
                  <a:lnTo>
                    <a:pt x="51701" y="25155"/>
                  </a:lnTo>
                  <a:close/>
                </a:path>
                <a:path w="103505" h="2515235">
                  <a:moveTo>
                    <a:pt x="51701" y="0"/>
                  </a:moveTo>
                  <a:lnTo>
                    <a:pt x="0" y="88645"/>
                  </a:lnTo>
                  <a:lnTo>
                    <a:pt x="1028" y="92456"/>
                  </a:lnTo>
                  <a:lnTo>
                    <a:pt x="7086" y="96012"/>
                  </a:lnTo>
                  <a:lnTo>
                    <a:pt x="10972" y="94995"/>
                  </a:lnTo>
                  <a:lnTo>
                    <a:pt x="45351" y="36044"/>
                  </a:lnTo>
                  <a:lnTo>
                    <a:pt x="45351" y="12573"/>
                  </a:lnTo>
                  <a:lnTo>
                    <a:pt x="59034" y="12573"/>
                  </a:lnTo>
                  <a:lnTo>
                    <a:pt x="51701" y="0"/>
                  </a:lnTo>
                  <a:close/>
                </a:path>
                <a:path w="103505" h="2515235">
                  <a:moveTo>
                    <a:pt x="59034" y="12573"/>
                  </a:moveTo>
                  <a:lnTo>
                    <a:pt x="58051" y="12573"/>
                  </a:lnTo>
                  <a:lnTo>
                    <a:pt x="58051" y="36044"/>
                  </a:lnTo>
                  <a:lnTo>
                    <a:pt x="92430" y="94995"/>
                  </a:lnTo>
                  <a:lnTo>
                    <a:pt x="96316" y="96012"/>
                  </a:lnTo>
                  <a:lnTo>
                    <a:pt x="102374" y="92456"/>
                  </a:lnTo>
                  <a:lnTo>
                    <a:pt x="103403" y="88645"/>
                  </a:lnTo>
                  <a:lnTo>
                    <a:pt x="59034" y="12573"/>
                  </a:lnTo>
                  <a:close/>
                </a:path>
                <a:path w="103505" h="2515235">
                  <a:moveTo>
                    <a:pt x="58051" y="12573"/>
                  </a:moveTo>
                  <a:lnTo>
                    <a:pt x="45351" y="12573"/>
                  </a:lnTo>
                  <a:lnTo>
                    <a:pt x="45351" y="36044"/>
                  </a:lnTo>
                  <a:lnTo>
                    <a:pt x="51701" y="25155"/>
                  </a:lnTo>
                  <a:lnTo>
                    <a:pt x="46215" y="15748"/>
                  </a:lnTo>
                  <a:lnTo>
                    <a:pt x="58051" y="15748"/>
                  </a:lnTo>
                  <a:lnTo>
                    <a:pt x="58051" y="12573"/>
                  </a:lnTo>
                  <a:close/>
                </a:path>
                <a:path w="103505" h="2515235">
                  <a:moveTo>
                    <a:pt x="58051" y="15748"/>
                  </a:moveTo>
                  <a:lnTo>
                    <a:pt x="57188" y="15748"/>
                  </a:lnTo>
                  <a:lnTo>
                    <a:pt x="51701" y="25155"/>
                  </a:lnTo>
                  <a:lnTo>
                    <a:pt x="58051" y="36044"/>
                  </a:lnTo>
                  <a:lnTo>
                    <a:pt x="58051" y="15748"/>
                  </a:lnTo>
                  <a:close/>
                </a:path>
                <a:path w="103505" h="2515235">
                  <a:moveTo>
                    <a:pt x="57188" y="15748"/>
                  </a:moveTo>
                  <a:lnTo>
                    <a:pt x="46215" y="15748"/>
                  </a:lnTo>
                  <a:lnTo>
                    <a:pt x="51701" y="25155"/>
                  </a:lnTo>
                  <a:lnTo>
                    <a:pt x="57188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66800" y="6044768"/>
              <a:ext cx="2743200" cy="103505"/>
            </a:xfrm>
            <a:custGeom>
              <a:avLst/>
              <a:gdLst/>
              <a:ahLst/>
              <a:cxnLst/>
              <a:rect l="l" t="t" r="r" b="b"/>
              <a:pathLst>
                <a:path w="2743200" h="103504">
                  <a:moveTo>
                    <a:pt x="2718044" y="51701"/>
                  </a:moveTo>
                  <a:lnTo>
                    <a:pt x="2648204" y="92430"/>
                  </a:lnTo>
                  <a:lnTo>
                    <a:pt x="2647188" y="96316"/>
                  </a:lnTo>
                  <a:lnTo>
                    <a:pt x="2650744" y="102374"/>
                  </a:lnTo>
                  <a:lnTo>
                    <a:pt x="2654554" y="103403"/>
                  </a:lnTo>
                  <a:lnTo>
                    <a:pt x="2732312" y="58051"/>
                  </a:lnTo>
                  <a:lnTo>
                    <a:pt x="2730627" y="58051"/>
                  </a:lnTo>
                  <a:lnTo>
                    <a:pt x="2730627" y="57188"/>
                  </a:lnTo>
                  <a:lnTo>
                    <a:pt x="2727452" y="57188"/>
                  </a:lnTo>
                  <a:lnTo>
                    <a:pt x="2718044" y="51701"/>
                  </a:lnTo>
                  <a:close/>
                </a:path>
                <a:path w="2743200" h="103504">
                  <a:moveTo>
                    <a:pt x="2707155" y="45351"/>
                  </a:moveTo>
                  <a:lnTo>
                    <a:pt x="0" y="45351"/>
                  </a:lnTo>
                  <a:lnTo>
                    <a:pt x="0" y="58051"/>
                  </a:lnTo>
                  <a:lnTo>
                    <a:pt x="2707155" y="58051"/>
                  </a:lnTo>
                  <a:lnTo>
                    <a:pt x="2718044" y="51701"/>
                  </a:lnTo>
                  <a:lnTo>
                    <a:pt x="2707155" y="45351"/>
                  </a:lnTo>
                  <a:close/>
                </a:path>
                <a:path w="2743200" h="103504">
                  <a:moveTo>
                    <a:pt x="2732315" y="45351"/>
                  </a:moveTo>
                  <a:lnTo>
                    <a:pt x="2730627" y="45351"/>
                  </a:lnTo>
                  <a:lnTo>
                    <a:pt x="2730627" y="58051"/>
                  </a:lnTo>
                  <a:lnTo>
                    <a:pt x="2732312" y="58051"/>
                  </a:lnTo>
                  <a:lnTo>
                    <a:pt x="2743200" y="51701"/>
                  </a:lnTo>
                  <a:lnTo>
                    <a:pt x="2732315" y="45351"/>
                  </a:lnTo>
                  <a:close/>
                </a:path>
                <a:path w="2743200" h="103504">
                  <a:moveTo>
                    <a:pt x="2727452" y="46215"/>
                  </a:moveTo>
                  <a:lnTo>
                    <a:pt x="2718044" y="51701"/>
                  </a:lnTo>
                  <a:lnTo>
                    <a:pt x="2727452" y="57188"/>
                  </a:lnTo>
                  <a:lnTo>
                    <a:pt x="2727452" y="46215"/>
                  </a:lnTo>
                  <a:close/>
                </a:path>
                <a:path w="2743200" h="103504">
                  <a:moveTo>
                    <a:pt x="2730627" y="46215"/>
                  </a:moveTo>
                  <a:lnTo>
                    <a:pt x="2727452" y="46215"/>
                  </a:lnTo>
                  <a:lnTo>
                    <a:pt x="2727452" y="57188"/>
                  </a:lnTo>
                  <a:lnTo>
                    <a:pt x="2730627" y="57188"/>
                  </a:lnTo>
                  <a:lnTo>
                    <a:pt x="2730627" y="46215"/>
                  </a:lnTo>
                  <a:close/>
                </a:path>
                <a:path w="2743200" h="103504">
                  <a:moveTo>
                    <a:pt x="2654554" y="0"/>
                  </a:moveTo>
                  <a:lnTo>
                    <a:pt x="2650744" y="1028"/>
                  </a:lnTo>
                  <a:lnTo>
                    <a:pt x="2647188" y="7086"/>
                  </a:lnTo>
                  <a:lnTo>
                    <a:pt x="2648204" y="10972"/>
                  </a:lnTo>
                  <a:lnTo>
                    <a:pt x="2718044" y="51701"/>
                  </a:lnTo>
                  <a:lnTo>
                    <a:pt x="2727452" y="46215"/>
                  </a:lnTo>
                  <a:lnTo>
                    <a:pt x="2730627" y="46215"/>
                  </a:lnTo>
                  <a:lnTo>
                    <a:pt x="2730627" y="45351"/>
                  </a:lnTo>
                  <a:lnTo>
                    <a:pt x="2732315" y="45351"/>
                  </a:lnTo>
                  <a:lnTo>
                    <a:pt x="2654554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66800" y="5181853"/>
              <a:ext cx="2514600" cy="0"/>
            </a:xfrm>
            <a:custGeom>
              <a:avLst/>
              <a:gdLst/>
              <a:ahLst/>
              <a:cxnLst/>
              <a:rect l="l" t="t" r="r" b="b"/>
              <a:pathLst>
                <a:path w="2514600">
                  <a:moveTo>
                    <a:pt x="0" y="0"/>
                  </a:moveTo>
                  <a:lnTo>
                    <a:pt x="251460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983741" y="4535551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60394" y="6200952"/>
            <a:ext cx="711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07994" y="3679013"/>
            <a:ext cx="8153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60" dirty="0">
                <a:solidFill>
                  <a:srgbClr val="002060"/>
                </a:solidFill>
                <a:latin typeface="Trebuchet MS"/>
                <a:cs typeface="Trebuchet MS"/>
              </a:rPr>
              <a:t>In</a:t>
            </a:r>
            <a:r>
              <a:rPr b="1" spc="-75" dirty="0">
                <a:solidFill>
                  <a:srgbClr val="002060"/>
                </a:solidFill>
                <a:latin typeface="Trebuchet MS"/>
                <a:cs typeface="Trebuchet MS"/>
              </a:rPr>
              <a:t>d</a:t>
            </a:r>
            <a:r>
              <a:rPr b="1" spc="-90" dirty="0">
                <a:solidFill>
                  <a:srgbClr val="002060"/>
                </a:solidFill>
                <a:latin typeface="Trebuchet MS"/>
                <a:cs typeface="Trebuchet MS"/>
              </a:rPr>
              <a:t>u</a:t>
            </a:r>
            <a:r>
              <a:rPr b="1" spc="-8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b="1" spc="-105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b="1" spc="-110" dirty="0">
                <a:solidFill>
                  <a:srgbClr val="002060"/>
                </a:solidFill>
                <a:latin typeface="Trebuchet MS"/>
                <a:cs typeface="Trebuchet MS"/>
              </a:rPr>
              <a:t>ry</a:t>
            </a:r>
            <a:endParaRPr>
              <a:latin typeface="Trebuchet MS"/>
              <a:cs typeface="Trebuchet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809876" y="4503674"/>
            <a:ext cx="5630545" cy="1600835"/>
            <a:chOff x="1285875" y="4503673"/>
            <a:chExt cx="5630545" cy="1600835"/>
          </a:xfrm>
        </p:grpSpPr>
        <p:sp>
          <p:nvSpPr>
            <p:cNvPr id="20" name="object 20"/>
            <p:cNvSpPr/>
            <p:nvPr/>
          </p:nvSpPr>
          <p:spPr>
            <a:xfrm>
              <a:off x="1295400" y="4572126"/>
              <a:ext cx="1524000" cy="1372235"/>
            </a:xfrm>
            <a:custGeom>
              <a:avLst/>
              <a:gdLst/>
              <a:ahLst/>
              <a:cxnLst/>
              <a:rect l="l" t="t" r="r" b="b"/>
              <a:pathLst>
                <a:path w="1524000" h="1372235">
                  <a:moveTo>
                    <a:pt x="0" y="1295704"/>
                  </a:moveTo>
                  <a:lnTo>
                    <a:pt x="1447800" y="76327"/>
                  </a:lnTo>
                </a:path>
                <a:path w="1524000" h="1372235">
                  <a:moveTo>
                    <a:pt x="228600" y="0"/>
                  </a:moveTo>
                  <a:lnTo>
                    <a:pt x="1524000" y="1371917"/>
                  </a:lnTo>
                </a:path>
              </a:pathLst>
            </a:custGeom>
            <a:ln w="1905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581400" y="5181853"/>
              <a:ext cx="2514600" cy="0"/>
            </a:xfrm>
            <a:custGeom>
              <a:avLst/>
              <a:gdLst/>
              <a:ahLst/>
              <a:cxnLst/>
              <a:rect l="l" t="t" r="r" b="b"/>
              <a:pathLst>
                <a:path w="2514600">
                  <a:moveTo>
                    <a:pt x="0" y="0"/>
                  </a:moveTo>
                  <a:lnTo>
                    <a:pt x="2514600" y="0"/>
                  </a:lnTo>
                </a:path>
              </a:pathLst>
            </a:custGeom>
            <a:ln w="38100">
              <a:solidFill>
                <a:srgbClr val="C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95926" y="4513198"/>
              <a:ext cx="1910714" cy="1146810"/>
            </a:xfrm>
            <a:custGeom>
              <a:avLst/>
              <a:gdLst/>
              <a:ahLst/>
              <a:cxnLst/>
              <a:rect l="l" t="t" r="r" b="b"/>
              <a:pathLst>
                <a:path w="1910715" h="1146810">
                  <a:moveTo>
                    <a:pt x="0" y="464057"/>
                  </a:moveTo>
                  <a:lnTo>
                    <a:pt x="14415" y="516661"/>
                  </a:lnTo>
                  <a:lnTo>
                    <a:pt x="29106" y="568932"/>
                  </a:lnTo>
                  <a:lnTo>
                    <a:pt x="44350" y="620543"/>
                  </a:lnTo>
                  <a:lnTo>
                    <a:pt x="60423" y="671167"/>
                  </a:lnTo>
                  <a:lnTo>
                    <a:pt x="77602" y="720475"/>
                  </a:lnTo>
                  <a:lnTo>
                    <a:pt x="96161" y="768139"/>
                  </a:lnTo>
                  <a:lnTo>
                    <a:pt x="116379" y="813831"/>
                  </a:lnTo>
                  <a:lnTo>
                    <a:pt x="138531" y="857224"/>
                  </a:lnTo>
                  <a:lnTo>
                    <a:pt x="162893" y="897990"/>
                  </a:lnTo>
                  <a:lnTo>
                    <a:pt x="189742" y="935800"/>
                  </a:lnTo>
                  <a:lnTo>
                    <a:pt x="219354" y="970326"/>
                  </a:lnTo>
                  <a:lnTo>
                    <a:pt x="252006" y="1001241"/>
                  </a:lnTo>
                  <a:lnTo>
                    <a:pt x="287973" y="1028216"/>
                  </a:lnTo>
                  <a:lnTo>
                    <a:pt x="327533" y="1050925"/>
                  </a:lnTo>
                  <a:lnTo>
                    <a:pt x="398302" y="1081390"/>
                  </a:lnTo>
                  <a:lnTo>
                    <a:pt x="437987" y="1095257"/>
                  </a:lnTo>
                  <a:lnTo>
                    <a:pt x="480137" y="1107923"/>
                  </a:lnTo>
                  <a:lnTo>
                    <a:pt x="524450" y="1119171"/>
                  </a:lnTo>
                  <a:lnTo>
                    <a:pt x="570625" y="1128783"/>
                  </a:lnTo>
                  <a:lnTo>
                    <a:pt x="618358" y="1136542"/>
                  </a:lnTo>
                  <a:lnTo>
                    <a:pt x="667349" y="1142229"/>
                  </a:lnTo>
                  <a:lnTo>
                    <a:pt x="717296" y="1145628"/>
                  </a:lnTo>
                  <a:lnTo>
                    <a:pt x="767896" y="1146521"/>
                  </a:lnTo>
                  <a:lnTo>
                    <a:pt x="818848" y="1144691"/>
                  </a:lnTo>
                  <a:lnTo>
                    <a:pt x="869851" y="1139919"/>
                  </a:lnTo>
                  <a:lnTo>
                    <a:pt x="920602" y="1131988"/>
                  </a:lnTo>
                  <a:lnTo>
                    <a:pt x="970799" y="1120680"/>
                  </a:lnTo>
                  <a:lnTo>
                    <a:pt x="1020141" y="1105779"/>
                  </a:lnTo>
                  <a:lnTo>
                    <a:pt x="1068326" y="1087066"/>
                  </a:lnTo>
                  <a:lnTo>
                    <a:pt x="1115052" y="1064324"/>
                  </a:lnTo>
                  <a:lnTo>
                    <a:pt x="1160018" y="1037335"/>
                  </a:lnTo>
                  <a:lnTo>
                    <a:pt x="1388576" y="801368"/>
                  </a:lnTo>
                  <a:lnTo>
                    <a:pt x="1634220" y="452993"/>
                  </a:lnTo>
                  <a:lnTo>
                    <a:pt x="1830405" y="137455"/>
                  </a:lnTo>
                  <a:lnTo>
                    <a:pt x="191058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475476" y="5183123"/>
              <a:ext cx="3175" cy="915035"/>
            </a:xfrm>
            <a:custGeom>
              <a:avLst/>
              <a:gdLst/>
              <a:ahLst/>
              <a:cxnLst/>
              <a:rect l="l" t="t" r="r" b="b"/>
              <a:pathLst>
                <a:path w="3175" h="915035">
                  <a:moveTo>
                    <a:pt x="3175" y="0"/>
                  </a:moveTo>
                  <a:lnTo>
                    <a:pt x="0" y="914463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498594" y="5772708"/>
            <a:ext cx="10439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Demand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69995" y="4296536"/>
            <a:ext cx="9340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Supply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37829" y="4447413"/>
            <a:ext cx="3086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20" dirty="0">
                <a:latin typeface="Arial"/>
                <a:cs typeface="Arial"/>
              </a:rPr>
              <a:t>MC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99176" y="6124143"/>
            <a:ext cx="1644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080629" y="6124143"/>
            <a:ext cx="1739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94828" y="4752213"/>
            <a:ext cx="5867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MC</a:t>
            </a:r>
            <a:r>
              <a:rPr sz="1200" spc="-10" dirty="0">
                <a:latin typeface="Arial"/>
                <a:cs typeface="Arial"/>
              </a:rPr>
              <a:t>=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080629" y="5209413"/>
            <a:ext cx="1447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85229" y="5209413"/>
            <a:ext cx="20827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900" b="1" dirty="0">
                <a:solidFill>
                  <a:srgbClr val="C00000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31341" y="1703579"/>
            <a:ext cx="79343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indent="-182245">
              <a:spcBef>
                <a:spcPts val="100"/>
              </a:spcBef>
              <a:buSzPct val="94444"/>
              <a:buFont typeface="Wingdings"/>
              <a:buChar char=""/>
              <a:tabLst>
                <a:tab pos="194945" algn="l"/>
              </a:tabLst>
            </a:pPr>
            <a:r>
              <a:rPr b="1" spc="-5" dirty="0">
                <a:latin typeface="Arial"/>
                <a:cs typeface="Arial"/>
              </a:rPr>
              <a:t>First Condition </a:t>
            </a:r>
            <a:r>
              <a:rPr b="1" dirty="0">
                <a:latin typeface="Arial"/>
                <a:cs typeface="Arial"/>
              </a:rPr>
              <a:t>for </a:t>
            </a:r>
            <a:r>
              <a:rPr b="1" spc="-5" dirty="0">
                <a:latin typeface="Arial"/>
                <a:cs typeface="Arial"/>
              </a:rPr>
              <a:t>maximization </a:t>
            </a:r>
            <a:r>
              <a:rPr b="1" dirty="0">
                <a:latin typeface="Arial"/>
                <a:cs typeface="Arial"/>
              </a:rPr>
              <a:t>of profit is MR=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MC</a:t>
            </a:r>
            <a:endParaRPr>
              <a:latin typeface="Arial"/>
              <a:cs typeface="Arial"/>
            </a:endParaRPr>
          </a:p>
          <a:p>
            <a:pPr>
              <a:spcBef>
                <a:spcPts val="35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194945" indent="-182880">
              <a:buSzPct val="94444"/>
              <a:buFont typeface="Wingdings"/>
              <a:buChar char=""/>
              <a:tabLst>
                <a:tab pos="195580" algn="l"/>
                <a:tab pos="5398770" algn="l"/>
              </a:tabLst>
            </a:pPr>
            <a:r>
              <a:rPr b="1" spc="-5" dirty="0">
                <a:latin typeface="Arial"/>
                <a:cs typeface="Arial"/>
              </a:rPr>
              <a:t>Second  Condition </a:t>
            </a:r>
            <a:r>
              <a:rPr b="1" dirty="0">
                <a:latin typeface="Arial"/>
                <a:cs typeface="Arial"/>
              </a:rPr>
              <a:t>for </a:t>
            </a:r>
            <a:r>
              <a:rPr b="1" spc="-5" dirty="0">
                <a:latin typeface="Arial"/>
                <a:cs typeface="Arial"/>
              </a:rPr>
              <a:t>maximization </a:t>
            </a:r>
            <a:r>
              <a:rPr b="1" dirty="0">
                <a:latin typeface="Arial"/>
                <a:cs typeface="Arial"/>
              </a:rPr>
              <a:t>of</a:t>
            </a:r>
            <a:r>
              <a:rPr b="1" spc="4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profit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is	MC </a:t>
            </a:r>
            <a:r>
              <a:rPr b="1" spc="-10" dirty="0">
                <a:latin typeface="Arial"/>
                <a:cs typeface="Arial"/>
              </a:rPr>
              <a:t>curve </a:t>
            </a:r>
            <a:r>
              <a:rPr b="1" spc="-5" dirty="0">
                <a:latin typeface="Arial"/>
                <a:cs typeface="Arial"/>
              </a:rPr>
              <a:t>cut </a:t>
            </a:r>
            <a:r>
              <a:rPr b="1" dirty="0">
                <a:latin typeface="Arial"/>
                <a:cs typeface="Arial"/>
              </a:rPr>
              <a:t>MR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curve</a:t>
            </a:r>
            <a:endParaRPr>
              <a:latin typeface="Arial"/>
              <a:cs typeface="Arial"/>
            </a:endParaRPr>
          </a:p>
          <a:p>
            <a:pPr marL="265430"/>
            <a:r>
              <a:rPr b="1" dirty="0">
                <a:latin typeface="Arial"/>
                <a:cs typeface="Arial"/>
              </a:rPr>
              <a:t>from</a:t>
            </a:r>
            <a:r>
              <a:rPr b="1" spc="-5" dirty="0">
                <a:latin typeface="Arial"/>
                <a:cs typeface="Arial"/>
              </a:rPr>
              <a:t> bellow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3823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8937" y="157492"/>
            <a:ext cx="9065941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44954" y="924813"/>
            <a:ext cx="770572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Short run equilibrium of a firm with abnormal profit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936745" y="1905001"/>
            <a:ext cx="4315460" cy="3482975"/>
            <a:chOff x="2412745" y="1905000"/>
            <a:chExt cx="4315460" cy="3482975"/>
          </a:xfrm>
        </p:grpSpPr>
        <p:sp>
          <p:nvSpPr>
            <p:cNvPr id="5" name="object 5"/>
            <p:cNvSpPr/>
            <p:nvPr/>
          </p:nvSpPr>
          <p:spPr>
            <a:xfrm>
              <a:off x="3744467" y="3223767"/>
              <a:ext cx="2977515" cy="1265555"/>
            </a:xfrm>
            <a:custGeom>
              <a:avLst/>
              <a:gdLst/>
              <a:ahLst/>
              <a:cxnLst/>
              <a:rect l="l" t="t" r="r" b="b"/>
              <a:pathLst>
                <a:path w="2977515" h="1265554">
                  <a:moveTo>
                    <a:pt x="0" y="616331"/>
                  </a:moveTo>
                  <a:lnTo>
                    <a:pt x="27374" y="655647"/>
                  </a:lnTo>
                  <a:lnTo>
                    <a:pt x="54815" y="694836"/>
                  </a:lnTo>
                  <a:lnTo>
                    <a:pt x="82388" y="733767"/>
                  </a:lnTo>
                  <a:lnTo>
                    <a:pt x="110158" y="772314"/>
                  </a:lnTo>
                  <a:lnTo>
                    <a:pt x="138191" y="810346"/>
                  </a:lnTo>
                  <a:lnTo>
                    <a:pt x="166554" y="847736"/>
                  </a:lnTo>
                  <a:lnTo>
                    <a:pt x="195312" y="884356"/>
                  </a:lnTo>
                  <a:lnTo>
                    <a:pt x="224530" y="920077"/>
                  </a:lnTo>
                  <a:lnTo>
                    <a:pt x="254276" y="954770"/>
                  </a:lnTo>
                  <a:lnTo>
                    <a:pt x="284614" y="988307"/>
                  </a:lnTo>
                  <a:lnTo>
                    <a:pt x="315611" y="1020560"/>
                  </a:lnTo>
                  <a:lnTo>
                    <a:pt x="347332" y="1051400"/>
                  </a:lnTo>
                  <a:lnTo>
                    <a:pt x="379843" y="1080699"/>
                  </a:lnTo>
                  <a:lnTo>
                    <a:pt x="413210" y="1108329"/>
                  </a:lnTo>
                  <a:lnTo>
                    <a:pt x="447499" y="1134160"/>
                  </a:lnTo>
                  <a:lnTo>
                    <a:pt x="482776" y="1158064"/>
                  </a:lnTo>
                  <a:lnTo>
                    <a:pt x="519106" y="1179914"/>
                  </a:lnTo>
                  <a:lnTo>
                    <a:pt x="556556" y="1199580"/>
                  </a:lnTo>
                  <a:lnTo>
                    <a:pt x="595191" y="1216935"/>
                  </a:lnTo>
                  <a:lnTo>
                    <a:pt x="635077" y="1231849"/>
                  </a:lnTo>
                  <a:lnTo>
                    <a:pt x="676280" y="1244195"/>
                  </a:lnTo>
                  <a:lnTo>
                    <a:pt x="718866" y="1253843"/>
                  </a:lnTo>
                  <a:lnTo>
                    <a:pt x="762901" y="1260666"/>
                  </a:lnTo>
                  <a:lnTo>
                    <a:pt x="808450" y="1264535"/>
                  </a:lnTo>
                  <a:lnTo>
                    <a:pt x="855580" y="1265321"/>
                  </a:lnTo>
                  <a:lnTo>
                    <a:pt x="904356" y="1262897"/>
                  </a:lnTo>
                  <a:lnTo>
                    <a:pt x="954844" y="1257133"/>
                  </a:lnTo>
                  <a:lnTo>
                    <a:pt x="1007110" y="1247902"/>
                  </a:lnTo>
                  <a:lnTo>
                    <a:pt x="1524275" y="1009572"/>
                  </a:lnTo>
                  <a:lnTo>
                    <a:pt x="2178256" y="585422"/>
                  </a:lnTo>
                  <a:lnTo>
                    <a:pt x="2739201" y="180536"/>
                  </a:lnTo>
                  <a:lnTo>
                    <a:pt x="2977261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12745" y="1905000"/>
              <a:ext cx="103505" cy="3430904"/>
            </a:xfrm>
            <a:custGeom>
              <a:avLst/>
              <a:gdLst/>
              <a:ahLst/>
              <a:cxnLst/>
              <a:rect l="l" t="t" r="r" b="b"/>
              <a:pathLst>
                <a:path w="103505" h="3430904">
                  <a:moveTo>
                    <a:pt x="51689" y="25109"/>
                  </a:moveTo>
                  <a:lnTo>
                    <a:pt x="45339" y="35995"/>
                  </a:lnTo>
                  <a:lnTo>
                    <a:pt x="45339" y="3430778"/>
                  </a:lnTo>
                  <a:lnTo>
                    <a:pt x="58039" y="3430778"/>
                  </a:lnTo>
                  <a:lnTo>
                    <a:pt x="58039" y="35995"/>
                  </a:lnTo>
                  <a:lnTo>
                    <a:pt x="51689" y="25109"/>
                  </a:lnTo>
                  <a:close/>
                </a:path>
                <a:path w="103505" h="3430904">
                  <a:moveTo>
                    <a:pt x="51689" y="0"/>
                  </a:moveTo>
                  <a:lnTo>
                    <a:pt x="0" y="88646"/>
                  </a:lnTo>
                  <a:lnTo>
                    <a:pt x="1016" y="92455"/>
                  </a:lnTo>
                  <a:lnTo>
                    <a:pt x="7112" y="96012"/>
                  </a:lnTo>
                  <a:lnTo>
                    <a:pt x="10922" y="94996"/>
                  </a:lnTo>
                  <a:lnTo>
                    <a:pt x="45338" y="35995"/>
                  </a:lnTo>
                  <a:lnTo>
                    <a:pt x="45339" y="12573"/>
                  </a:lnTo>
                  <a:lnTo>
                    <a:pt x="59020" y="12573"/>
                  </a:lnTo>
                  <a:lnTo>
                    <a:pt x="51689" y="0"/>
                  </a:lnTo>
                  <a:close/>
                </a:path>
                <a:path w="103505" h="3430904">
                  <a:moveTo>
                    <a:pt x="59020" y="12573"/>
                  </a:moveTo>
                  <a:lnTo>
                    <a:pt x="58039" y="12573"/>
                  </a:lnTo>
                  <a:lnTo>
                    <a:pt x="58039" y="35995"/>
                  </a:lnTo>
                  <a:lnTo>
                    <a:pt x="92456" y="94996"/>
                  </a:lnTo>
                  <a:lnTo>
                    <a:pt x="96266" y="96012"/>
                  </a:lnTo>
                  <a:lnTo>
                    <a:pt x="102362" y="92455"/>
                  </a:lnTo>
                  <a:lnTo>
                    <a:pt x="103378" y="88646"/>
                  </a:lnTo>
                  <a:lnTo>
                    <a:pt x="59020" y="12573"/>
                  </a:lnTo>
                  <a:close/>
                </a:path>
                <a:path w="103505" h="3430904">
                  <a:moveTo>
                    <a:pt x="58039" y="12573"/>
                  </a:moveTo>
                  <a:lnTo>
                    <a:pt x="45339" y="12573"/>
                  </a:lnTo>
                  <a:lnTo>
                    <a:pt x="45339" y="35995"/>
                  </a:lnTo>
                  <a:lnTo>
                    <a:pt x="51689" y="25109"/>
                  </a:lnTo>
                  <a:lnTo>
                    <a:pt x="46228" y="15748"/>
                  </a:lnTo>
                  <a:lnTo>
                    <a:pt x="58039" y="15748"/>
                  </a:lnTo>
                  <a:lnTo>
                    <a:pt x="58039" y="12573"/>
                  </a:lnTo>
                  <a:close/>
                </a:path>
                <a:path w="103505" h="3430904">
                  <a:moveTo>
                    <a:pt x="58039" y="15748"/>
                  </a:moveTo>
                  <a:lnTo>
                    <a:pt x="57150" y="15748"/>
                  </a:lnTo>
                  <a:lnTo>
                    <a:pt x="51689" y="25109"/>
                  </a:lnTo>
                  <a:lnTo>
                    <a:pt x="58039" y="35995"/>
                  </a:lnTo>
                  <a:lnTo>
                    <a:pt x="58039" y="15748"/>
                  </a:lnTo>
                  <a:close/>
                </a:path>
                <a:path w="103505" h="3430904">
                  <a:moveTo>
                    <a:pt x="57150" y="15748"/>
                  </a:moveTo>
                  <a:lnTo>
                    <a:pt x="46228" y="15748"/>
                  </a:lnTo>
                  <a:lnTo>
                    <a:pt x="51689" y="25109"/>
                  </a:lnTo>
                  <a:lnTo>
                    <a:pt x="5715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64434" y="5284089"/>
              <a:ext cx="4066540" cy="103505"/>
            </a:xfrm>
            <a:custGeom>
              <a:avLst/>
              <a:gdLst/>
              <a:ahLst/>
              <a:cxnLst/>
              <a:rect l="l" t="t" r="r" b="b"/>
              <a:pathLst>
                <a:path w="4066540" h="103504">
                  <a:moveTo>
                    <a:pt x="4041430" y="51689"/>
                  </a:moveTo>
                  <a:lnTo>
                    <a:pt x="3974591" y="90678"/>
                  </a:lnTo>
                  <a:lnTo>
                    <a:pt x="3971543" y="92329"/>
                  </a:lnTo>
                  <a:lnTo>
                    <a:pt x="3970528" y="96266"/>
                  </a:lnTo>
                  <a:lnTo>
                    <a:pt x="3974084" y="102362"/>
                  </a:lnTo>
                  <a:lnTo>
                    <a:pt x="3977893" y="103378"/>
                  </a:lnTo>
                  <a:lnTo>
                    <a:pt x="4055649" y="58039"/>
                  </a:lnTo>
                  <a:lnTo>
                    <a:pt x="4054093" y="58039"/>
                  </a:lnTo>
                  <a:lnTo>
                    <a:pt x="4054093" y="57150"/>
                  </a:lnTo>
                  <a:lnTo>
                    <a:pt x="4050791" y="57150"/>
                  </a:lnTo>
                  <a:lnTo>
                    <a:pt x="4041430" y="51689"/>
                  </a:lnTo>
                  <a:close/>
                </a:path>
                <a:path w="4066540" h="103504">
                  <a:moveTo>
                    <a:pt x="4030544" y="45339"/>
                  </a:moveTo>
                  <a:lnTo>
                    <a:pt x="0" y="45339"/>
                  </a:lnTo>
                  <a:lnTo>
                    <a:pt x="0" y="58039"/>
                  </a:lnTo>
                  <a:lnTo>
                    <a:pt x="4030544" y="58039"/>
                  </a:lnTo>
                  <a:lnTo>
                    <a:pt x="4041430" y="51689"/>
                  </a:lnTo>
                  <a:lnTo>
                    <a:pt x="4030544" y="45339"/>
                  </a:lnTo>
                  <a:close/>
                </a:path>
                <a:path w="4066540" h="103504">
                  <a:moveTo>
                    <a:pt x="4055649" y="45339"/>
                  </a:moveTo>
                  <a:lnTo>
                    <a:pt x="4054093" y="45339"/>
                  </a:lnTo>
                  <a:lnTo>
                    <a:pt x="4054093" y="58039"/>
                  </a:lnTo>
                  <a:lnTo>
                    <a:pt x="4055649" y="58039"/>
                  </a:lnTo>
                  <a:lnTo>
                    <a:pt x="4066540" y="51689"/>
                  </a:lnTo>
                  <a:lnTo>
                    <a:pt x="4055649" y="45339"/>
                  </a:lnTo>
                  <a:close/>
                </a:path>
                <a:path w="4066540" h="103504">
                  <a:moveTo>
                    <a:pt x="4050791" y="46228"/>
                  </a:moveTo>
                  <a:lnTo>
                    <a:pt x="4041430" y="51689"/>
                  </a:lnTo>
                  <a:lnTo>
                    <a:pt x="4050791" y="57150"/>
                  </a:lnTo>
                  <a:lnTo>
                    <a:pt x="4050791" y="46228"/>
                  </a:lnTo>
                  <a:close/>
                </a:path>
                <a:path w="4066540" h="103504">
                  <a:moveTo>
                    <a:pt x="4054093" y="46228"/>
                  </a:moveTo>
                  <a:lnTo>
                    <a:pt x="4050791" y="46228"/>
                  </a:lnTo>
                  <a:lnTo>
                    <a:pt x="4050791" y="57150"/>
                  </a:lnTo>
                  <a:lnTo>
                    <a:pt x="4054093" y="57150"/>
                  </a:lnTo>
                  <a:lnTo>
                    <a:pt x="4054093" y="46228"/>
                  </a:lnTo>
                  <a:close/>
                </a:path>
                <a:path w="4066540" h="103504">
                  <a:moveTo>
                    <a:pt x="3977893" y="0"/>
                  </a:moveTo>
                  <a:lnTo>
                    <a:pt x="3974084" y="1016"/>
                  </a:lnTo>
                  <a:lnTo>
                    <a:pt x="3972305" y="4064"/>
                  </a:lnTo>
                  <a:lnTo>
                    <a:pt x="3970528" y="6985"/>
                  </a:lnTo>
                  <a:lnTo>
                    <a:pt x="3971543" y="10922"/>
                  </a:lnTo>
                  <a:lnTo>
                    <a:pt x="4041430" y="51689"/>
                  </a:lnTo>
                  <a:lnTo>
                    <a:pt x="4050791" y="46228"/>
                  </a:lnTo>
                  <a:lnTo>
                    <a:pt x="4054093" y="46228"/>
                  </a:lnTo>
                  <a:lnTo>
                    <a:pt x="4054093" y="45339"/>
                  </a:lnTo>
                  <a:lnTo>
                    <a:pt x="4055649" y="45339"/>
                  </a:lnTo>
                  <a:lnTo>
                    <a:pt x="3977893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050795" y="3195954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4766" y="3879850"/>
            <a:ext cx="99821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Price=AR=MR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62753" y="2091054"/>
            <a:ext cx="1567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Firm </a:t>
            </a:r>
            <a:r>
              <a:rPr b="1" spc="-95" dirty="0">
                <a:latin typeface="Trebuchet MS"/>
                <a:cs typeface="Trebuchet MS"/>
              </a:rPr>
              <a:t>with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-100" dirty="0">
                <a:solidFill>
                  <a:srgbClr val="C00000"/>
                </a:solidFill>
                <a:latin typeface="Trebuchet MS"/>
                <a:cs typeface="Trebuchet MS"/>
              </a:rPr>
              <a:t>Profit</a:t>
            </a:r>
            <a:endParaRPr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77741" y="3176142"/>
            <a:ext cx="2830830" cy="1564640"/>
          </a:xfrm>
          <a:custGeom>
            <a:avLst/>
            <a:gdLst/>
            <a:ahLst/>
            <a:cxnLst/>
            <a:rect l="l" t="t" r="r" b="b"/>
            <a:pathLst>
              <a:path w="2830829" h="1564639">
                <a:moveTo>
                  <a:pt x="0" y="633222"/>
                </a:moveTo>
                <a:lnTo>
                  <a:pt x="14921" y="683470"/>
                </a:lnTo>
                <a:lnTo>
                  <a:pt x="29984" y="733566"/>
                </a:lnTo>
                <a:lnTo>
                  <a:pt x="45330" y="783357"/>
                </a:lnTo>
                <a:lnTo>
                  <a:pt x="61098" y="832689"/>
                </a:lnTo>
                <a:lnTo>
                  <a:pt x="77428" y="881407"/>
                </a:lnTo>
                <a:lnTo>
                  <a:pt x="94460" y="929359"/>
                </a:lnTo>
                <a:lnTo>
                  <a:pt x="112336" y="976390"/>
                </a:lnTo>
                <a:lnTo>
                  <a:pt x="131194" y="1022347"/>
                </a:lnTo>
                <a:lnTo>
                  <a:pt x="151174" y="1067077"/>
                </a:lnTo>
                <a:lnTo>
                  <a:pt x="172418" y="1110424"/>
                </a:lnTo>
                <a:lnTo>
                  <a:pt x="195065" y="1152236"/>
                </a:lnTo>
                <a:lnTo>
                  <a:pt x="219254" y="1192359"/>
                </a:lnTo>
                <a:lnTo>
                  <a:pt x="245127" y="1230639"/>
                </a:lnTo>
                <a:lnTo>
                  <a:pt x="272824" y="1266922"/>
                </a:lnTo>
                <a:lnTo>
                  <a:pt x="302484" y="1301055"/>
                </a:lnTo>
                <a:lnTo>
                  <a:pt x="334247" y="1332884"/>
                </a:lnTo>
                <a:lnTo>
                  <a:pt x="368254" y="1362255"/>
                </a:lnTo>
                <a:lnTo>
                  <a:pt x="404646" y="1389014"/>
                </a:lnTo>
                <a:lnTo>
                  <a:pt x="443560" y="1413008"/>
                </a:lnTo>
                <a:lnTo>
                  <a:pt x="485139" y="1434084"/>
                </a:lnTo>
                <a:lnTo>
                  <a:pt x="555844" y="1463307"/>
                </a:lnTo>
                <a:lnTo>
                  <a:pt x="594413" y="1477136"/>
                </a:lnTo>
                <a:lnTo>
                  <a:pt x="634929" y="1490313"/>
                </a:lnTo>
                <a:lnTo>
                  <a:pt x="677244" y="1502737"/>
                </a:lnTo>
                <a:lnTo>
                  <a:pt x="721208" y="1514311"/>
                </a:lnTo>
                <a:lnTo>
                  <a:pt x="766675" y="1524937"/>
                </a:lnTo>
                <a:lnTo>
                  <a:pt x="813495" y="1534515"/>
                </a:lnTo>
                <a:lnTo>
                  <a:pt x="861520" y="1542947"/>
                </a:lnTo>
                <a:lnTo>
                  <a:pt x="910602" y="1550134"/>
                </a:lnTo>
                <a:lnTo>
                  <a:pt x="960592" y="1555978"/>
                </a:lnTo>
                <a:lnTo>
                  <a:pt x="1011342" y="1560381"/>
                </a:lnTo>
                <a:lnTo>
                  <a:pt x="1062704" y="1563243"/>
                </a:lnTo>
                <a:lnTo>
                  <a:pt x="1114529" y="1564465"/>
                </a:lnTo>
                <a:lnTo>
                  <a:pt x="1166669" y="1563951"/>
                </a:lnTo>
                <a:lnTo>
                  <a:pt x="1218975" y="1561600"/>
                </a:lnTo>
                <a:lnTo>
                  <a:pt x="1271300" y="1557315"/>
                </a:lnTo>
                <a:lnTo>
                  <a:pt x="1323495" y="1550996"/>
                </a:lnTo>
                <a:lnTo>
                  <a:pt x="1375411" y="1542545"/>
                </a:lnTo>
                <a:lnTo>
                  <a:pt x="1426900" y="1531864"/>
                </a:lnTo>
                <a:lnTo>
                  <a:pt x="1477814" y="1518853"/>
                </a:lnTo>
                <a:lnTo>
                  <a:pt x="1528005" y="1503415"/>
                </a:lnTo>
                <a:lnTo>
                  <a:pt x="1577323" y="1485451"/>
                </a:lnTo>
                <a:lnTo>
                  <a:pt x="1625621" y="1464862"/>
                </a:lnTo>
                <a:lnTo>
                  <a:pt x="1672751" y="1441549"/>
                </a:lnTo>
                <a:lnTo>
                  <a:pt x="1718563" y="1415415"/>
                </a:lnTo>
                <a:lnTo>
                  <a:pt x="2057229" y="1093422"/>
                </a:lnTo>
                <a:lnTo>
                  <a:pt x="2421159" y="618077"/>
                </a:lnTo>
                <a:lnTo>
                  <a:pt x="2711795" y="187547"/>
                </a:lnTo>
                <a:lnTo>
                  <a:pt x="2830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230237" y="3075814"/>
            <a:ext cx="30797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15" dirty="0">
                <a:latin typeface="Arial"/>
                <a:cs typeface="Arial"/>
              </a:rPr>
              <a:t>MC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15690" y="5379974"/>
            <a:ext cx="164465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52438" y="5379974"/>
            <a:ext cx="173990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84445" y="5489258"/>
            <a:ext cx="7112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61204" y="3524503"/>
            <a:ext cx="7753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MC=MR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012241" y="4081907"/>
          <a:ext cx="3689984" cy="12484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834">
                <a:tc>
                  <a:txBody>
                    <a:bodyPr/>
                    <a:lstStyle/>
                    <a:p>
                      <a:pPr marL="20955" algn="ctr">
                        <a:lnSpc>
                          <a:spcPts val="1850"/>
                        </a:lnSpc>
                      </a:pPr>
                      <a:r>
                        <a:rPr sz="1800" spc="-10" dirty="0">
                          <a:solidFill>
                            <a:srgbClr val="C00000"/>
                          </a:solidFill>
                          <a:latin typeface="Carlito"/>
                          <a:cs typeface="Carlito"/>
                        </a:rPr>
                        <a:t>Profit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R w="53975">
                      <a:solidFill>
                        <a:srgbClr val="385D8A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53975">
                      <a:solidFill>
                        <a:srgbClr val="385D8A"/>
                      </a:solidFill>
                      <a:prstDash val="solid"/>
                    </a:lnL>
                    <a:lnT w="28575">
                      <a:solidFill>
                        <a:srgbClr val="385D8A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6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4A7EBB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655" marB="0">
                    <a:lnL w="53975">
                      <a:solidFill>
                        <a:srgbClr val="385D8A"/>
                      </a:solidFill>
                      <a:prstDash val="solid"/>
                    </a:lnL>
                    <a:lnT w="28575">
                      <a:solidFill>
                        <a:srgbClr val="385D8A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8155306" y="3333751"/>
            <a:ext cx="2724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45" dirty="0">
                <a:latin typeface="Arial"/>
                <a:cs typeface="Arial"/>
              </a:rPr>
              <a:t>AC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2222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8147" y="215303"/>
            <a:ext cx="9132848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8254" y="924813"/>
            <a:ext cx="823531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Short run equilibrium of a firm with No profit No Losses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936746" y="1905001"/>
            <a:ext cx="4680585" cy="3482975"/>
            <a:chOff x="2412745" y="1905000"/>
            <a:chExt cx="4680585" cy="3482975"/>
          </a:xfrm>
        </p:grpSpPr>
        <p:sp>
          <p:nvSpPr>
            <p:cNvPr id="5" name="object 5"/>
            <p:cNvSpPr/>
            <p:nvPr/>
          </p:nvSpPr>
          <p:spPr>
            <a:xfrm>
              <a:off x="4109338" y="2819400"/>
              <a:ext cx="2977515" cy="1265555"/>
            </a:xfrm>
            <a:custGeom>
              <a:avLst/>
              <a:gdLst/>
              <a:ahLst/>
              <a:cxnLst/>
              <a:rect l="l" t="t" r="r" b="b"/>
              <a:pathLst>
                <a:path w="2977515" h="1265554">
                  <a:moveTo>
                    <a:pt x="0" y="616458"/>
                  </a:moveTo>
                  <a:lnTo>
                    <a:pt x="27374" y="655761"/>
                  </a:lnTo>
                  <a:lnTo>
                    <a:pt x="54815" y="694937"/>
                  </a:lnTo>
                  <a:lnTo>
                    <a:pt x="82388" y="733858"/>
                  </a:lnTo>
                  <a:lnTo>
                    <a:pt x="110157" y="772394"/>
                  </a:lnTo>
                  <a:lnTo>
                    <a:pt x="138190" y="810416"/>
                  </a:lnTo>
                  <a:lnTo>
                    <a:pt x="166553" y="847798"/>
                  </a:lnTo>
                  <a:lnTo>
                    <a:pt x="195310" y="884410"/>
                  </a:lnTo>
                  <a:lnTo>
                    <a:pt x="224527" y="920123"/>
                  </a:lnTo>
                  <a:lnTo>
                    <a:pt x="254272" y="954810"/>
                  </a:lnTo>
                  <a:lnTo>
                    <a:pt x="284608" y="988341"/>
                  </a:lnTo>
                  <a:lnTo>
                    <a:pt x="315603" y="1020589"/>
                  </a:lnTo>
                  <a:lnTo>
                    <a:pt x="347322" y="1051424"/>
                  </a:lnTo>
                  <a:lnTo>
                    <a:pt x="379830" y="1080719"/>
                  </a:lnTo>
                  <a:lnTo>
                    <a:pt x="413194" y="1108344"/>
                  </a:lnTo>
                  <a:lnTo>
                    <a:pt x="447479" y="1134172"/>
                  </a:lnTo>
                  <a:lnTo>
                    <a:pt x="482752" y="1158074"/>
                  </a:lnTo>
                  <a:lnTo>
                    <a:pt x="519078" y="1179922"/>
                  </a:lnTo>
                  <a:lnTo>
                    <a:pt x="556522" y="1199586"/>
                  </a:lnTo>
                  <a:lnTo>
                    <a:pt x="595151" y="1216939"/>
                  </a:lnTo>
                  <a:lnTo>
                    <a:pt x="635031" y="1231852"/>
                  </a:lnTo>
                  <a:lnTo>
                    <a:pt x="676227" y="1244197"/>
                  </a:lnTo>
                  <a:lnTo>
                    <a:pt x="718805" y="1253844"/>
                  </a:lnTo>
                  <a:lnTo>
                    <a:pt x="762831" y="1260667"/>
                  </a:lnTo>
                  <a:lnTo>
                    <a:pt x="808370" y="1264535"/>
                  </a:lnTo>
                  <a:lnTo>
                    <a:pt x="855490" y="1265321"/>
                  </a:lnTo>
                  <a:lnTo>
                    <a:pt x="904254" y="1262897"/>
                  </a:lnTo>
                  <a:lnTo>
                    <a:pt x="954730" y="1257133"/>
                  </a:lnTo>
                  <a:lnTo>
                    <a:pt x="1006983" y="1247902"/>
                  </a:lnTo>
                  <a:lnTo>
                    <a:pt x="1524222" y="1009572"/>
                  </a:lnTo>
                  <a:lnTo>
                    <a:pt x="2178240" y="585422"/>
                  </a:lnTo>
                  <a:lnTo>
                    <a:pt x="2739199" y="180536"/>
                  </a:lnTo>
                  <a:lnTo>
                    <a:pt x="2977261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12745" y="1905000"/>
              <a:ext cx="103505" cy="3430904"/>
            </a:xfrm>
            <a:custGeom>
              <a:avLst/>
              <a:gdLst/>
              <a:ahLst/>
              <a:cxnLst/>
              <a:rect l="l" t="t" r="r" b="b"/>
              <a:pathLst>
                <a:path w="103505" h="3430904">
                  <a:moveTo>
                    <a:pt x="51689" y="25109"/>
                  </a:moveTo>
                  <a:lnTo>
                    <a:pt x="45339" y="35995"/>
                  </a:lnTo>
                  <a:lnTo>
                    <a:pt x="45339" y="3430778"/>
                  </a:lnTo>
                  <a:lnTo>
                    <a:pt x="58039" y="3430778"/>
                  </a:lnTo>
                  <a:lnTo>
                    <a:pt x="58039" y="35995"/>
                  </a:lnTo>
                  <a:lnTo>
                    <a:pt x="51689" y="25109"/>
                  </a:lnTo>
                  <a:close/>
                </a:path>
                <a:path w="103505" h="3430904">
                  <a:moveTo>
                    <a:pt x="51689" y="0"/>
                  </a:moveTo>
                  <a:lnTo>
                    <a:pt x="0" y="88646"/>
                  </a:lnTo>
                  <a:lnTo>
                    <a:pt x="1016" y="92455"/>
                  </a:lnTo>
                  <a:lnTo>
                    <a:pt x="7112" y="96012"/>
                  </a:lnTo>
                  <a:lnTo>
                    <a:pt x="10922" y="94996"/>
                  </a:lnTo>
                  <a:lnTo>
                    <a:pt x="45338" y="35995"/>
                  </a:lnTo>
                  <a:lnTo>
                    <a:pt x="45339" y="12573"/>
                  </a:lnTo>
                  <a:lnTo>
                    <a:pt x="59020" y="12573"/>
                  </a:lnTo>
                  <a:lnTo>
                    <a:pt x="51689" y="0"/>
                  </a:lnTo>
                  <a:close/>
                </a:path>
                <a:path w="103505" h="3430904">
                  <a:moveTo>
                    <a:pt x="59020" y="12573"/>
                  </a:moveTo>
                  <a:lnTo>
                    <a:pt x="58039" y="12573"/>
                  </a:lnTo>
                  <a:lnTo>
                    <a:pt x="58039" y="35995"/>
                  </a:lnTo>
                  <a:lnTo>
                    <a:pt x="92456" y="94996"/>
                  </a:lnTo>
                  <a:lnTo>
                    <a:pt x="96266" y="96012"/>
                  </a:lnTo>
                  <a:lnTo>
                    <a:pt x="102362" y="92455"/>
                  </a:lnTo>
                  <a:lnTo>
                    <a:pt x="103378" y="88646"/>
                  </a:lnTo>
                  <a:lnTo>
                    <a:pt x="59020" y="12573"/>
                  </a:lnTo>
                  <a:close/>
                </a:path>
                <a:path w="103505" h="3430904">
                  <a:moveTo>
                    <a:pt x="58039" y="12573"/>
                  </a:moveTo>
                  <a:lnTo>
                    <a:pt x="45339" y="12573"/>
                  </a:lnTo>
                  <a:lnTo>
                    <a:pt x="45339" y="35995"/>
                  </a:lnTo>
                  <a:lnTo>
                    <a:pt x="51689" y="25109"/>
                  </a:lnTo>
                  <a:lnTo>
                    <a:pt x="46228" y="15748"/>
                  </a:lnTo>
                  <a:lnTo>
                    <a:pt x="58039" y="15748"/>
                  </a:lnTo>
                  <a:lnTo>
                    <a:pt x="58039" y="12573"/>
                  </a:lnTo>
                  <a:close/>
                </a:path>
                <a:path w="103505" h="3430904">
                  <a:moveTo>
                    <a:pt x="58039" y="15748"/>
                  </a:moveTo>
                  <a:lnTo>
                    <a:pt x="57150" y="15748"/>
                  </a:lnTo>
                  <a:lnTo>
                    <a:pt x="51689" y="25109"/>
                  </a:lnTo>
                  <a:lnTo>
                    <a:pt x="58039" y="35995"/>
                  </a:lnTo>
                  <a:lnTo>
                    <a:pt x="58039" y="15748"/>
                  </a:lnTo>
                  <a:close/>
                </a:path>
                <a:path w="103505" h="3430904">
                  <a:moveTo>
                    <a:pt x="57150" y="15748"/>
                  </a:moveTo>
                  <a:lnTo>
                    <a:pt x="46228" y="15748"/>
                  </a:lnTo>
                  <a:lnTo>
                    <a:pt x="51689" y="25109"/>
                  </a:lnTo>
                  <a:lnTo>
                    <a:pt x="5715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64434" y="5284089"/>
              <a:ext cx="4066540" cy="103505"/>
            </a:xfrm>
            <a:custGeom>
              <a:avLst/>
              <a:gdLst/>
              <a:ahLst/>
              <a:cxnLst/>
              <a:rect l="l" t="t" r="r" b="b"/>
              <a:pathLst>
                <a:path w="4066540" h="103504">
                  <a:moveTo>
                    <a:pt x="4041430" y="51689"/>
                  </a:moveTo>
                  <a:lnTo>
                    <a:pt x="3974591" y="90678"/>
                  </a:lnTo>
                  <a:lnTo>
                    <a:pt x="3971543" y="92329"/>
                  </a:lnTo>
                  <a:lnTo>
                    <a:pt x="3970528" y="96266"/>
                  </a:lnTo>
                  <a:lnTo>
                    <a:pt x="3974084" y="102362"/>
                  </a:lnTo>
                  <a:lnTo>
                    <a:pt x="3977893" y="103378"/>
                  </a:lnTo>
                  <a:lnTo>
                    <a:pt x="4055649" y="58039"/>
                  </a:lnTo>
                  <a:lnTo>
                    <a:pt x="4054093" y="58039"/>
                  </a:lnTo>
                  <a:lnTo>
                    <a:pt x="4054093" y="57150"/>
                  </a:lnTo>
                  <a:lnTo>
                    <a:pt x="4050791" y="57150"/>
                  </a:lnTo>
                  <a:lnTo>
                    <a:pt x="4041430" y="51689"/>
                  </a:lnTo>
                  <a:close/>
                </a:path>
                <a:path w="4066540" h="103504">
                  <a:moveTo>
                    <a:pt x="4030544" y="45339"/>
                  </a:moveTo>
                  <a:lnTo>
                    <a:pt x="0" y="45339"/>
                  </a:lnTo>
                  <a:lnTo>
                    <a:pt x="0" y="58039"/>
                  </a:lnTo>
                  <a:lnTo>
                    <a:pt x="4030544" y="58039"/>
                  </a:lnTo>
                  <a:lnTo>
                    <a:pt x="4041430" y="51689"/>
                  </a:lnTo>
                  <a:lnTo>
                    <a:pt x="4030544" y="45339"/>
                  </a:lnTo>
                  <a:close/>
                </a:path>
                <a:path w="4066540" h="103504">
                  <a:moveTo>
                    <a:pt x="4055649" y="45339"/>
                  </a:moveTo>
                  <a:lnTo>
                    <a:pt x="4054093" y="45339"/>
                  </a:lnTo>
                  <a:lnTo>
                    <a:pt x="4054093" y="58039"/>
                  </a:lnTo>
                  <a:lnTo>
                    <a:pt x="4055649" y="58039"/>
                  </a:lnTo>
                  <a:lnTo>
                    <a:pt x="4066540" y="51689"/>
                  </a:lnTo>
                  <a:lnTo>
                    <a:pt x="4055649" y="45339"/>
                  </a:lnTo>
                  <a:close/>
                </a:path>
                <a:path w="4066540" h="103504">
                  <a:moveTo>
                    <a:pt x="4050791" y="46228"/>
                  </a:moveTo>
                  <a:lnTo>
                    <a:pt x="4041430" y="51689"/>
                  </a:lnTo>
                  <a:lnTo>
                    <a:pt x="4050791" y="57150"/>
                  </a:lnTo>
                  <a:lnTo>
                    <a:pt x="4050791" y="46228"/>
                  </a:lnTo>
                  <a:close/>
                </a:path>
                <a:path w="4066540" h="103504">
                  <a:moveTo>
                    <a:pt x="4054093" y="46228"/>
                  </a:moveTo>
                  <a:lnTo>
                    <a:pt x="4050791" y="46228"/>
                  </a:lnTo>
                  <a:lnTo>
                    <a:pt x="4050791" y="57150"/>
                  </a:lnTo>
                  <a:lnTo>
                    <a:pt x="4054093" y="57150"/>
                  </a:lnTo>
                  <a:lnTo>
                    <a:pt x="4054093" y="46228"/>
                  </a:lnTo>
                  <a:close/>
                </a:path>
                <a:path w="4066540" h="103504">
                  <a:moveTo>
                    <a:pt x="3977893" y="0"/>
                  </a:moveTo>
                  <a:lnTo>
                    <a:pt x="3974084" y="1016"/>
                  </a:lnTo>
                  <a:lnTo>
                    <a:pt x="3972305" y="4064"/>
                  </a:lnTo>
                  <a:lnTo>
                    <a:pt x="3970528" y="6985"/>
                  </a:lnTo>
                  <a:lnTo>
                    <a:pt x="3971543" y="10922"/>
                  </a:lnTo>
                  <a:lnTo>
                    <a:pt x="4041430" y="51689"/>
                  </a:lnTo>
                  <a:lnTo>
                    <a:pt x="4050791" y="46228"/>
                  </a:lnTo>
                  <a:lnTo>
                    <a:pt x="4054093" y="46228"/>
                  </a:lnTo>
                  <a:lnTo>
                    <a:pt x="4054093" y="45339"/>
                  </a:lnTo>
                  <a:lnTo>
                    <a:pt x="4055649" y="45339"/>
                  </a:lnTo>
                  <a:lnTo>
                    <a:pt x="3977893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64434" y="4088257"/>
              <a:ext cx="3728085" cy="0"/>
            </a:xfrm>
            <a:custGeom>
              <a:avLst/>
              <a:gdLst/>
              <a:ahLst/>
              <a:cxnLst/>
              <a:rect l="l" t="t" r="r" b="b"/>
              <a:pathLst>
                <a:path w="3728085">
                  <a:moveTo>
                    <a:pt x="0" y="0"/>
                  </a:moveTo>
                  <a:lnTo>
                    <a:pt x="372770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050795" y="3195954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4766" y="3879850"/>
            <a:ext cx="99821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Price=AR=MR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62753" y="2091054"/>
            <a:ext cx="1567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Firm </a:t>
            </a:r>
            <a:r>
              <a:rPr b="1" spc="-95" dirty="0">
                <a:latin typeface="Trebuchet MS"/>
                <a:cs typeface="Trebuchet MS"/>
              </a:rPr>
              <a:t>with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-100" dirty="0">
                <a:solidFill>
                  <a:srgbClr val="C00000"/>
                </a:solidFill>
                <a:latin typeface="Trebuchet MS"/>
                <a:cs typeface="Trebuchet MS"/>
              </a:rPr>
              <a:t>Profit</a:t>
            </a:r>
            <a:endParaRPr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268216" y="3166618"/>
            <a:ext cx="2849880" cy="2177415"/>
            <a:chOff x="2744216" y="3166617"/>
            <a:chExt cx="2849880" cy="2177415"/>
          </a:xfrm>
        </p:grpSpPr>
        <p:sp>
          <p:nvSpPr>
            <p:cNvPr id="13" name="object 13"/>
            <p:cNvSpPr/>
            <p:nvPr/>
          </p:nvSpPr>
          <p:spPr>
            <a:xfrm>
              <a:off x="2753741" y="3176142"/>
              <a:ext cx="2830830" cy="1564640"/>
            </a:xfrm>
            <a:custGeom>
              <a:avLst/>
              <a:gdLst/>
              <a:ahLst/>
              <a:cxnLst/>
              <a:rect l="l" t="t" r="r" b="b"/>
              <a:pathLst>
                <a:path w="2830829" h="1564639">
                  <a:moveTo>
                    <a:pt x="0" y="633222"/>
                  </a:moveTo>
                  <a:lnTo>
                    <a:pt x="14921" y="683470"/>
                  </a:lnTo>
                  <a:lnTo>
                    <a:pt x="29984" y="733566"/>
                  </a:lnTo>
                  <a:lnTo>
                    <a:pt x="45330" y="783357"/>
                  </a:lnTo>
                  <a:lnTo>
                    <a:pt x="61098" y="832689"/>
                  </a:lnTo>
                  <a:lnTo>
                    <a:pt x="77428" y="881407"/>
                  </a:lnTo>
                  <a:lnTo>
                    <a:pt x="94460" y="929359"/>
                  </a:lnTo>
                  <a:lnTo>
                    <a:pt x="112336" y="976390"/>
                  </a:lnTo>
                  <a:lnTo>
                    <a:pt x="131194" y="1022347"/>
                  </a:lnTo>
                  <a:lnTo>
                    <a:pt x="151174" y="1067077"/>
                  </a:lnTo>
                  <a:lnTo>
                    <a:pt x="172418" y="1110424"/>
                  </a:lnTo>
                  <a:lnTo>
                    <a:pt x="195065" y="1152236"/>
                  </a:lnTo>
                  <a:lnTo>
                    <a:pt x="219254" y="1192359"/>
                  </a:lnTo>
                  <a:lnTo>
                    <a:pt x="245127" y="1230639"/>
                  </a:lnTo>
                  <a:lnTo>
                    <a:pt x="272824" y="1266922"/>
                  </a:lnTo>
                  <a:lnTo>
                    <a:pt x="302484" y="1301055"/>
                  </a:lnTo>
                  <a:lnTo>
                    <a:pt x="334247" y="1332884"/>
                  </a:lnTo>
                  <a:lnTo>
                    <a:pt x="368254" y="1362255"/>
                  </a:lnTo>
                  <a:lnTo>
                    <a:pt x="404646" y="1389014"/>
                  </a:lnTo>
                  <a:lnTo>
                    <a:pt x="443560" y="1413008"/>
                  </a:lnTo>
                  <a:lnTo>
                    <a:pt x="485139" y="1434084"/>
                  </a:lnTo>
                  <a:lnTo>
                    <a:pt x="555844" y="1463307"/>
                  </a:lnTo>
                  <a:lnTo>
                    <a:pt x="594413" y="1477136"/>
                  </a:lnTo>
                  <a:lnTo>
                    <a:pt x="634929" y="1490313"/>
                  </a:lnTo>
                  <a:lnTo>
                    <a:pt x="677244" y="1502737"/>
                  </a:lnTo>
                  <a:lnTo>
                    <a:pt x="721208" y="1514311"/>
                  </a:lnTo>
                  <a:lnTo>
                    <a:pt x="766675" y="1524937"/>
                  </a:lnTo>
                  <a:lnTo>
                    <a:pt x="813495" y="1534515"/>
                  </a:lnTo>
                  <a:lnTo>
                    <a:pt x="861520" y="1542947"/>
                  </a:lnTo>
                  <a:lnTo>
                    <a:pt x="910602" y="1550134"/>
                  </a:lnTo>
                  <a:lnTo>
                    <a:pt x="960592" y="1555978"/>
                  </a:lnTo>
                  <a:lnTo>
                    <a:pt x="1011342" y="1560381"/>
                  </a:lnTo>
                  <a:lnTo>
                    <a:pt x="1062704" y="1563243"/>
                  </a:lnTo>
                  <a:lnTo>
                    <a:pt x="1114529" y="1564465"/>
                  </a:lnTo>
                  <a:lnTo>
                    <a:pt x="1166669" y="1563951"/>
                  </a:lnTo>
                  <a:lnTo>
                    <a:pt x="1218975" y="1561600"/>
                  </a:lnTo>
                  <a:lnTo>
                    <a:pt x="1271300" y="1557315"/>
                  </a:lnTo>
                  <a:lnTo>
                    <a:pt x="1323495" y="1550996"/>
                  </a:lnTo>
                  <a:lnTo>
                    <a:pt x="1375411" y="1542545"/>
                  </a:lnTo>
                  <a:lnTo>
                    <a:pt x="1426900" y="1531864"/>
                  </a:lnTo>
                  <a:lnTo>
                    <a:pt x="1477814" y="1518853"/>
                  </a:lnTo>
                  <a:lnTo>
                    <a:pt x="1528005" y="1503415"/>
                  </a:lnTo>
                  <a:lnTo>
                    <a:pt x="1577323" y="1485451"/>
                  </a:lnTo>
                  <a:lnTo>
                    <a:pt x="1625621" y="1464862"/>
                  </a:lnTo>
                  <a:lnTo>
                    <a:pt x="1672751" y="1441549"/>
                  </a:lnTo>
                  <a:lnTo>
                    <a:pt x="1718563" y="1415415"/>
                  </a:lnTo>
                  <a:lnTo>
                    <a:pt x="2057229" y="1093422"/>
                  </a:lnTo>
                  <a:lnTo>
                    <a:pt x="2421159" y="618077"/>
                  </a:lnTo>
                  <a:lnTo>
                    <a:pt x="2711795" y="187547"/>
                  </a:lnTo>
                  <a:lnTo>
                    <a:pt x="28305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46650" y="4089907"/>
              <a:ext cx="5080" cy="1247775"/>
            </a:xfrm>
            <a:custGeom>
              <a:avLst/>
              <a:gdLst/>
              <a:ahLst/>
              <a:cxnLst/>
              <a:rect l="l" t="t" r="r" b="b"/>
              <a:pathLst>
                <a:path w="5079" h="1247775">
                  <a:moveTo>
                    <a:pt x="4699" y="0"/>
                  </a:moveTo>
                  <a:lnTo>
                    <a:pt x="0" y="1247394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230237" y="3075814"/>
            <a:ext cx="30797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15" dirty="0">
                <a:latin typeface="Arial"/>
                <a:cs typeface="Arial"/>
              </a:rPr>
              <a:t>MC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15690" y="5379974"/>
            <a:ext cx="164465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52438" y="5379974"/>
            <a:ext cx="173990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84445" y="5489258"/>
            <a:ext cx="7112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4291" y="3464178"/>
            <a:ext cx="7753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MC=MR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52438" y="4115561"/>
            <a:ext cx="1447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55306" y="3333751"/>
            <a:ext cx="2724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45" dirty="0">
                <a:latin typeface="Arial"/>
                <a:cs typeface="Arial"/>
              </a:rPr>
              <a:t>AC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9607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7320" y="62864"/>
            <a:ext cx="8713900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40177" y="924813"/>
            <a:ext cx="631317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Short run equilibrium of a firm with Losses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936746" y="1905001"/>
            <a:ext cx="4862195" cy="3482975"/>
            <a:chOff x="2412745" y="1905000"/>
            <a:chExt cx="4862195" cy="3482975"/>
          </a:xfrm>
        </p:grpSpPr>
        <p:sp>
          <p:nvSpPr>
            <p:cNvPr id="5" name="object 5"/>
            <p:cNvSpPr/>
            <p:nvPr/>
          </p:nvSpPr>
          <p:spPr>
            <a:xfrm>
              <a:off x="4291202" y="2567558"/>
              <a:ext cx="2977515" cy="1265555"/>
            </a:xfrm>
            <a:custGeom>
              <a:avLst/>
              <a:gdLst/>
              <a:ahLst/>
              <a:cxnLst/>
              <a:rect l="l" t="t" r="r" b="b"/>
              <a:pathLst>
                <a:path w="2977515" h="1265554">
                  <a:moveTo>
                    <a:pt x="0" y="616457"/>
                  </a:moveTo>
                  <a:lnTo>
                    <a:pt x="27375" y="655761"/>
                  </a:lnTo>
                  <a:lnTo>
                    <a:pt x="54817" y="694937"/>
                  </a:lnTo>
                  <a:lnTo>
                    <a:pt x="82392" y="733858"/>
                  </a:lnTo>
                  <a:lnTo>
                    <a:pt x="110164" y="772394"/>
                  </a:lnTo>
                  <a:lnTo>
                    <a:pt x="138201" y="810416"/>
                  </a:lnTo>
                  <a:lnTo>
                    <a:pt x="166568" y="847798"/>
                  </a:lnTo>
                  <a:lnTo>
                    <a:pt x="195329" y="884410"/>
                  </a:lnTo>
                  <a:lnTo>
                    <a:pt x="224553" y="920123"/>
                  </a:lnTo>
                  <a:lnTo>
                    <a:pt x="254303" y="954810"/>
                  </a:lnTo>
                  <a:lnTo>
                    <a:pt x="284645" y="988341"/>
                  </a:lnTo>
                  <a:lnTo>
                    <a:pt x="315646" y="1020589"/>
                  </a:lnTo>
                  <a:lnTo>
                    <a:pt x="347372" y="1051424"/>
                  </a:lnTo>
                  <a:lnTo>
                    <a:pt x="379887" y="1080719"/>
                  </a:lnTo>
                  <a:lnTo>
                    <a:pt x="413258" y="1108344"/>
                  </a:lnTo>
                  <a:lnTo>
                    <a:pt x="447550" y="1134172"/>
                  </a:lnTo>
                  <a:lnTo>
                    <a:pt x="482829" y="1158074"/>
                  </a:lnTo>
                  <a:lnTo>
                    <a:pt x="519161" y="1179922"/>
                  </a:lnTo>
                  <a:lnTo>
                    <a:pt x="556612" y="1199586"/>
                  </a:lnTo>
                  <a:lnTo>
                    <a:pt x="595247" y="1216939"/>
                  </a:lnTo>
                  <a:lnTo>
                    <a:pt x="635133" y="1231852"/>
                  </a:lnTo>
                  <a:lnTo>
                    <a:pt x="676334" y="1244197"/>
                  </a:lnTo>
                  <a:lnTo>
                    <a:pt x="718917" y="1253844"/>
                  </a:lnTo>
                  <a:lnTo>
                    <a:pt x="762947" y="1260667"/>
                  </a:lnTo>
                  <a:lnTo>
                    <a:pt x="808490" y="1264535"/>
                  </a:lnTo>
                  <a:lnTo>
                    <a:pt x="855613" y="1265321"/>
                  </a:lnTo>
                  <a:lnTo>
                    <a:pt x="904379" y="1262897"/>
                  </a:lnTo>
                  <a:lnTo>
                    <a:pt x="954856" y="1257133"/>
                  </a:lnTo>
                  <a:lnTo>
                    <a:pt x="1007110" y="1247902"/>
                  </a:lnTo>
                  <a:lnTo>
                    <a:pt x="1524275" y="1009572"/>
                  </a:lnTo>
                  <a:lnTo>
                    <a:pt x="2178256" y="585422"/>
                  </a:lnTo>
                  <a:lnTo>
                    <a:pt x="2739201" y="180536"/>
                  </a:lnTo>
                  <a:lnTo>
                    <a:pt x="2977261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12745" y="1905000"/>
              <a:ext cx="103505" cy="3430904"/>
            </a:xfrm>
            <a:custGeom>
              <a:avLst/>
              <a:gdLst/>
              <a:ahLst/>
              <a:cxnLst/>
              <a:rect l="l" t="t" r="r" b="b"/>
              <a:pathLst>
                <a:path w="103505" h="3430904">
                  <a:moveTo>
                    <a:pt x="51689" y="25109"/>
                  </a:moveTo>
                  <a:lnTo>
                    <a:pt x="45339" y="35995"/>
                  </a:lnTo>
                  <a:lnTo>
                    <a:pt x="45339" y="3430778"/>
                  </a:lnTo>
                  <a:lnTo>
                    <a:pt x="58039" y="3430778"/>
                  </a:lnTo>
                  <a:lnTo>
                    <a:pt x="58039" y="35995"/>
                  </a:lnTo>
                  <a:lnTo>
                    <a:pt x="51689" y="25109"/>
                  </a:lnTo>
                  <a:close/>
                </a:path>
                <a:path w="103505" h="3430904">
                  <a:moveTo>
                    <a:pt x="51689" y="0"/>
                  </a:moveTo>
                  <a:lnTo>
                    <a:pt x="0" y="88646"/>
                  </a:lnTo>
                  <a:lnTo>
                    <a:pt x="1016" y="92455"/>
                  </a:lnTo>
                  <a:lnTo>
                    <a:pt x="7112" y="96012"/>
                  </a:lnTo>
                  <a:lnTo>
                    <a:pt x="10922" y="94996"/>
                  </a:lnTo>
                  <a:lnTo>
                    <a:pt x="45338" y="35995"/>
                  </a:lnTo>
                  <a:lnTo>
                    <a:pt x="45339" y="12573"/>
                  </a:lnTo>
                  <a:lnTo>
                    <a:pt x="59020" y="12573"/>
                  </a:lnTo>
                  <a:lnTo>
                    <a:pt x="51689" y="0"/>
                  </a:lnTo>
                  <a:close/>
                </a:path>
                <a:path w="103505" h="3430904">
                  <a:moveTo>
                    <a:pt x="59020" y="12573"/>
                  </a:moveTo>
                  <a:lnTo>
                    <a:pt x="58039" y="12573"/>
                  </a:lnTo>
                  <a:lnTo>
                    <a:pt x="58039" y="35995"/>
                  </a:lnTo>
                  <a:lnTo>
                    <a:pt x="92456" y="94996"/>
                  </a:lnTo>
                  <a:lnTo>
                    <a:pt x="96266" y="96012"/>
                  </a:lnTo>
                  <a:lnTo>
                    <a:pt x="102362" y="92455"/>
                  </a:lnTo>
                  <a:lnTo>
                    <a:pt x="103378" y="88646"/>
                  </a:lnTo>
                  <a:lnTo>
                    <a:pt x="59020" y="12573"/>
                  </a:lnTo>
                  <a:close/>
                </a:path>
                <a:path w="103505" h="3430904">
                  <a:moveTo>
                    <a:pt x="58039" y="12573"/>
                  </a:moveTo>
                  <a:lnTo>
                    <a:pt x="45339" y="12573"/>
                  </a:lnTo>
                  <a:lnTo>
                    <a:pt x="45339" y="35995"/>
                  </a:lnTo>
                  <a:lnTo>
                    <a:pt x="51689" y="25109"/>
                  </a:lnTo>
                  <a:lnTo>
                    <a:pt x="46228" y="15748"/>
                  </a:lnTo>
                  <a:lnTo>
                    <a:pt x="58039" y="15748"/>
                  </a:lnTo>
                  <a:lnTo>
                    <a:pt x="58039" y="12573"/>
                  </a:lnTo>
                  <a:close/>
                </a:path>
                <a:path w="103505" h="3430904">
                  <a:moveTo>
                    <a:pt x="58039" y="15748"/>
                  </a:moveTo>
                  <a:lnTo>
                    <a:pt x="57150" y="15748"/>
                  </a:lnTo>
                  <a:lnTo>
                    <a:pt x="51689" y="25109"/>
                  </a:lnTo>
                  <a:lnTo>
                    <a:pt x="58039" y="35995"/>
                  </a:lnTo>
                  <a:lnTo>
                    <a:pt x="58039" y="15748"/>
                  </a:lnTo>
                  <a:close/>
                </a:path>
                <a:path w="103505" h="3430904">
                  <a:moveTo>
                    <a:pt x="57150" y="15748"/>
                  </a:moveTo>
                  <a:lnTo>
                    <a:pt x="46228" y="15748"/>
                  </a:lnTo>
                  <a:lnTo>
                    <a:pt x="51689" y="25109"/>
                  </a:lnTo>
                  <a:lnTo>
                    <a:pt x="5715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64434" y="5284089"/>
              <a:ext cx="4066540" cy="103505"/>
            </a:xfrm>
            <a:custGeom>
              <a:avLst/>
              <a:gdLst/>
              <a:ahLst/>
              <a:cxnLst/>
              <a:rect l="l" t="t" r="r" b="b"/>
              <a:pathLst>
                <a:path w="4066540" h="103504">
                  <a:moveTo>
                    <a:pt x="4041430" y="51689"/>
                  </a:moveTo>
                  <a:lnTo>
                    <a:pt x="3974591" y="90678"/>
                  </a:lnTo>
                  <a:lnTo>
                    <a:pt x="3971543" y="92329"/>
                  </a:lnTo>
                  <a:lnTo>
                    <a:pt x="3970528" y="96266"/>
                  </a:lnTo>
                  <a:lnTo>
                    <a:pt x="3974084" y="102362"/>
                  </a:lnTo>
                  <a:lnTo>
                    <a:pt x="3977893" y="103378"/>
                  </a:lnTo>
                  <a:lnTo>
                    <a:pt x="4055649" y="58039"/>
                  </a:lnTo>
                  <a:lnTo>
                    <a:pt x="4054093" y="58039"/>
                  </a:lnTo>
                  <a:lnTo>
                    <a:pt x="4054093" y="57150"/>
                  </a:lnTo>
                  <a:lnTo>
                    <a:pt x="4050791" y="57150"/>
                  </a:lnTo>
                  <a:lnTo>
                    <a:pt x="4041430" y="51689"/>
                  </a:lnTo>
                  <a:close/>
                </a:path>
                <a:path w="4066540" h="103504">
                  <a:moveTo>
                    <a:pt x="4030544" y="45339"/>
                  </a:moveTo>
                  <a:lnTo>
                    <a:pt x="0" y="45339"/>
                  </a:lnTo>
                  <a:lnTo>
                    <a:pt x="0" y="58039"/>
                  </a:lnTo>
                  <a:lnTo>
                    <a:pt x="4030544" y="58039"/>
                  </a:lnTo>
                  <a:lnTo>
                    <a:pt x="4041430" y="51689"/>
                  </a:lnTo>
                  <a:lnTo>
                    <a:pt x="4030544" y="45339"/>
                  </a:lnTo>
                  <a:close/>
                </a:path>
                <a:path w="4066540" h="103504">
                  <a:moveTo>
                    <a:pt x="4055649" y="45339"/>
                  </a:moveTo>
                  <a:lnTo>
                    <a:pt x="4054093" y="45339"/>
                  </a:lnTo>
                  <a:lnTo>
                    <a:pt x="4054093" y="58039"/>
                  </a:lnTo>
                  <a:lnTo>
                    <a:pt x="4055649" y="58039"/>
                  </a:lnTo>
                  <a:lnTo>
                    <a:pt x="4066540" y="51689"/>
                  </a:lnTo>
                  <a:lnTo>
                    <a:pt x="4055649" y="45339"/>
                  </a:lnTo>
                  <a:close/>
                </a:path>
                <a:path w="4066540" h="103504">
                  <a:moveTo>
                    <a:pt x="4050791" y="46228"/>
                  </a:moveTo>
                  <a:lnTo>
                    <a:pt x="4041430" y="51689"/>
                  </a:lnTo>
                  <a:lnTo>
                    <a:pt x="4050791" y="57150"/>
                  </a:lnTo>
                  <a:lnTo>
                    <a:pt x="4050791" y="46228"/>
                  </a:lnTo>
                  <a:close/>
                </a:path>
                <a:path w="4066540" h="103504">
                  <a:moveTo>
                    <a:pt x="4054093" y="46228"/>
                  </a:moveTo>
                  <a:lnTo>
                    <a:pt x="4050791" y="46228"/>
                  </a:lnTo>
                  <a:lnTo>
                    <a:pt x="4050791" y="57150"/>
                  </a:lnTo>
                  <a:lnTo>
                    <a:pt x="4054093" y="57150"/>
                  </a:lnTo>
                  <a:lnTo>
                    <a:pt x="4054093" y="46228"/>
                  </a:lnTo>
                  <a:close/>
                </a:path>
                <a:path w="4066540" h="103504">
                  <a:moveTo>
                    <a:pt x="3977893" y="0"/>
                  </a:moveTo>
                  <a:lnTo>
                    <a:pt x="3974084" y="1016"/>
                  </a:lnTo>
                  <a:lnTo>
                    <a:pt x="3972305" y="4064"/>
                  </a:lnTo>
                  <a:lnTo>
                    <a:pt x="3970528" y="6985"/>
                  </a:lnTo>
                  <a:lnTo>
                    <a:pt x="3971543" y="10922"/>
                  </a:lnTo>
                  <a:lnTo>
                    <a:pt x="4041430" y="51689"/>
                  </a:lnTo>
                  <a:lnTo>
                    <a:pt x="4050791" y="46228"/>
                  </a:lnTo>
                  <a:lnTo>
                    <a:pt x="4054093" y="46228"/>
                  </a:lnTo>
                  <a:lnTo>
                    <a:pt x="4054093" y="45339"/>
                  </a:lnTo>
                  <a:lnTo>
                    <a:pt x="4055649" y="45339"/>
                  </a:lnTo>
                  <a:lnTo>
                    <a:pt x="3977893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53740" y="3176142"/>
              <a:ext cx="2830830" cy="1564640"/>
            </a:xfrm>
            <a:custGeom>
              <a:avLst/>
              <a:gdLst/>
              <a:ahLst/>
              <a:cxnLst/>
              <a:rect l="l" t="t" r="r" b="b"/>
              <a:pathLst>
                <a:path w="2830829" h="1564639">
                  <a:moveTo>
                    <a:pt x="0" y="633222"/>
                  </a:moveTo>
                  <a:lnTo>
                    <a:pt x="14921" y="683470"/>
                  </a:lnTo>
                  <a:lnTo>
                    <a:pt x="29984" y="733566"/>
                  </a:lnTo>
                  <a:lnTo>
                    <a:pt x="45330" y="783357"/>
                  </a:lnTo>
                  <a:lnTo>
                    <a:pt x="61098" y="832689"/>
                  </a:lnTo>
                  <a:lnTo>
                    <a:pt x="77428" y="881407"/>
                  </a:lnTo>
                  <a:lnTo>
                    <a:pt x="94460" y="929359"/>
                  </a:lnTo>
                  <a:lnTo>
                    <a:pt x="112336" y="976390"/>
                  </a:lnTo>
                  <a:lnTo>
                    <a:pt x="131194" y="1022347"/>
                  </a:lnTo>
                  <a:lnTo>
                    <a:pt x="151174" y="1067077"/>
                  </a:lnTo>
                  <a:lnTo>
                    <a:pt x="172418" y="1110424"/>
                  </a:lnTo>
                  <a:lnTo>
                    <a:pt x="195065" y="1152236"/>
                  </a:lnTo>
                  <a:lnTo>
                    <a:pt x="219254" y="1192359"/>
                  </a:lnTo>
                  <a:lnTo>
                    <a:pt x="245127" y="1230639"/>
                  </a:lnTo>
                  <a:lnTo>
                    <a:pt x="272824" y="1266922"/>
                  </a:lnTo>
                  <a:lnTo>
                    <a:pt x="302484" y="1301055"/>
                  </a:lnTo>
                  <a:lnTo>
                    <a:pt x="334247" y="1332884"/>
                  </a:lnTo>
                  <a:lnTo>
                    <a:pt x="368254" y="1362255"/>
                  </a:lnTo>
                  <a:lnTo>
                    <a:pt x="404646" y="1389014"/>
                  </a:lnTo>
                  <a:lnTo>
                    <a:pt x="443560" y="1413008"/>
                  </a:lnTo>
                  <a:lnTo>
                    <a:pt x="485139" y="1434084"/>
                  </a:lnTo>
                  <a:lnTo>
                    <a:pt x="555844" y="1463307"/>
                  </a:lnTo>
                  <a:lnTo>
                    <a:pt x="594413" y="1477136"/>
                  </a:lnTo>
                  <a:lnTo>
                    <a:pt x="634929" y="1490313"/>
                  </a:lnTo>
                  <a:lnTo>
                    <a:pt x="677244" y="1502737"/>
                  </a:lnTo>
                  <a:lnTo>
                    <a:pt x="721208" y="1514311"/>
                  </a:lnTo>
                  <a:lnTo>
                    <a:pt x="766675" y="1524937"/>
                  </a:lnTo>
                  <a:lnTo>
                    <a:pt x="813495" y="1534515"/>
                  </a:lnTo>
                  <a:lnTo>
                    <a:pt x="861520" y="1542947"/>
                  </a:lnTo>
                  <a:lnTo>
                    <a:pt x="910602" y="1550134"/>
                  </a:lnTo>
                  <a:lnTo>
                    <a:pt x="960592" y="1555978"/>
                  </a:lnTo>
                  <a:lnTo>
                    <a:pt x="1011342" y="1560381"/>
                  </a:lnTo>
                  <a:lnTo>
                    <a:pt x="1062704" y="1563243"/>
                  </a:lnTo>
                  <a:lnTo>
                    <a:pt x="1114529" y="1564465"/>
                  </a:lnTo>
                  <a:lnTo>
                    <a:pt x="1166669" y="1563951"/>
                  </a:lnTo>
                  <a:lnTo>
                    <a:pt x="1218975" y="1561600"/>
                  </a:lnTo>
                  <a:lnTo>
                    <a:pt x="1271300" y="1557315"/>
                  </a:lnTo>
                  <a:lnTo>
                    <a:pt x="1323495" y="1550996"/>
                  </a:lnTo>
                  <a:lnTo>
                    <a:pt x="1375411" y="1542545"/>
                  </a:lnTo>
                  <a:lnTo>
                    <a:pt x="1426900" y="1531864"/>
                  </a:lnTo>
                  <a:lnTo>
                    <a:pt x="1477814" y="1518853"/>
                  </a:lnTo>
                  <a:lnTo>
                    <a:pt x="1528005" y="1503415"/>
                  </a:lnTo>
                  <a:lnTo>
                    <a:pt x="1577323" y="1485451"/>
                  </a:lnTo>
                  <a:lnTo>
                    <a:pt x="1625621" y="1464862"/>
                  </a:lnTo>
                  <a:lnTo>
                    <a:pt x="1672751" y="1441549"/>
                  </a:lnTo>
                  <a:lnTo>
                    <a:pt x="1718563" y="1415415"/>
                  </a:lnTo>
                  <a:lnTo>
                    <a:pt x="2057229" y="1093422"/>
                  </a:lnTo>
                  <a:lnTo>
                    <a:pt x="2421159" y="618077"/>
                  </a:lnTo>
                  <a:lnTo>
                    <a:pt x="2711795" y="187547"/>
                  </a:lnTo>
                  <a:lnTo>
                    <a:pt x="28305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050795" y="3195954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15690" y="5379974"/>
            <a:ext cx="164465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52438" y="5379974"/>
            <a:ext cx="173990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84445" y="5489258"/>
            <a:ext cx="7112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4766" y="3879850"/>
            <a:ext cx="99821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Price=AR=MR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62753" y="2091054"/>
            <a:ext cx="1567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Firm </a:t>
            </a:r>
            <a:r>
              <a:rPr b="1" spc="-95" dirty="0">
                <a:latin typeface="Trebuchet MS"/>
                <a:cs typeface="Trebuchet MS"/>
              </a:rPr>
              <a:t>with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-100" dirty="0">
                <a:solidFill>
                  <a:srgbClr val="C00000"/>
                </a:solidFill>
                <a:latin typeface="Trebuchet MS"/>
                <a:cs typeface="Trebuchet MS"/>
              </a:rPr>
              <a:t>Profit</a:t>
            </a:r>
            <a:endParaRPr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30237" y="3075814"/>
            <a:ext cx="30797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15" dirty="0">
                <a:latin typeface="Arial"/>
                <a:cs typeface="Arial"/>
              </a:rPr>
              <a:t>MC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3979165" y="3826777"/>
          <a:ext cx="3723640" cy="1504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256">
                <a:tc>
                  <a:txBody>
                    <a:bodyPr/>
                    <a:lstStyle/>
                    <a:p>
                      <a:pPr marR="6350" algn="ctr">
                        <a:lnSpc>
                          <a:spcPts val="1845"/>
                        </a:lnSpc>
                      </a:pPr>
                      <a:r>
                        <a:rPr sz="1800" spc="-5" dirty="0">
                          <a:solidFill>
                            <a:srgbClr val="C00000"/>
                          </a:solidFill>
                          <a:latin typeface="Carlito"/>
                          <a:cs typeface="Carlito"/>
                        </a:rPr>
                        <a:t>Losses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R w="28575">
                      <a:solidFill>
                        <a:srgbClr val="385D8A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A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6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4A7EBB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345"/>
                        </a:lnSpc>
                        <a:spcBef>
                          <a:spcPts val="330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00685">
                        <a:lnSpc>
                          <a:spcPts val="1585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MC=MR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9050">
                      <a:solidFill>
                        <a:srgbClr val="4A7EBB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8766810" y="2694559"/>
            <a:ext cx="2724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45" dirty="0">
                <a:latin typeface="Arial"/>
                <a:cs typeface="Arial"/>
              </a:rPr>
              <a:t>AC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7531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9454" y="116769"/>
            <a:ext cx="8709101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57095" y="924813"/>
            <a:ext cx="727900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Long run equilibrium of a firm with Normal Profit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936746" y="1905001"/>
            <a:ext cx="4680585" cy="3482975"/>
            <a:chOff x="2412745" y="1905000"/>
            <a:chExt cx="4680585" cy="3482975"/>
          </a:xfrm>
        </p:grpSpPr>
        <p:sp>
          <p:nvSpPr>
            <p:cNvPr id="5" name="object 5"/>
            <p:cNvSpPr/>
            <p:nvPr/>
          </p:nvSpPr>
          <p:spPr>
            <a:xfrm>
              <a:off x="4109338" y="2819400"/>
              <a:ext cx="2977515" cy="1265555"/>
            </a:xfrm>
            <a:custGeom>
              <a:avLst/>
              <a:gdLst/>
              <a:ahLst/>
              <a:cxnLst/>
              <a:rect l="l" t="t" r="r" b="b"/>
              <a:pathLst>
                <a:path w="2977515" h="1265554">
                  <a:moveTo>
                    <a:pt x="0" y="616458"/>
                  </a:moveTo>
                  <a:lnTo>
                    <a:pt x="27374" y="655761"/>
                  </a:lnTo>
                  <a:lnTo>
                    <a:pt x="54815" y="694937"/>
                  </a:lnTo>
                  <a:lnTo>
                    <a:pt x="82388" y="733858"/>
                  </a:lnTo>
                  <a:lnTo>
                    <a:pt x="110157" y="772394"/>
                  </a:lnTo>
                  <a:lnTo>
                    <a:pt x="138190" y="810416"/>
                  </a:lnTo>
                  <a:lnTo>
                    <a:pt x="166553" y="847798"/>
                  </a:lnTo>
                  <a:lnTo>
                    <a:pt x="195310" y="884410"/>
                  </a:lnTo>
                  <a:lnTo>
                    <a:pt x="224527" y="920123"/>
                  </a:lnTo>
                  <a:lnTo>
                    <a:pt x="254272" y="954810"/>
                  </a:lnTo>
                  <a:lnTo>
                    <a:pt x="284608" y="988341"/>
                  </a:lnTo>
                  <a:lnTo>
                    <a:pt x="315603" y="1020589"/>
                  </a:lnTo>
                  <a:lnTo>
                    <a:pt x="347322" y="1051424"/>
                  </a:lnTo>
                  <a:lnTo>
                    <a:pt x="379830" y="1080719"/>
                  </a:lnTo>
                  <a:lnTo>
                    <a:pt x="413194" y="1108344"/>
                  </a:lnTo>
                  <a:lnTo>
                    <a:pt x="447479" y="1134172"/>
                  </a:lnTo>
                  <a:lnTo>
                    <a:pt x="482752" y="1158074"/>
                  </a:lnTo>
                  <a:lnTo>
                    <a:pt x="519078" y="1179922"/>
                  </a:lnTo>
                  <a:lnTo>
                    <a:pt x="556522" y="1199586"/>
                  </a:lnTo>
                  <a:lnTo>
                    <a:pt x="595151" y="1216939"/>
                  </a:lnTo>
                  <a:lnTo>
                    <a:pt x="635031" y="1231852"/>
                  </a:lnTo>
                  <a:lnTo>
                    <a:pt x="676227" y="1244197"/>
                  </a:lnTo>
                  <a:lnTo>
                    <a:pt x="718805" y="1253844"/>
                  </a:lnTo>
                  <a:lnTo>
                    <a:pt x="762831" y="1260667"/>
                  </a:lnTo>
                  <a:lnTo>
                    <a:pt x="808370" y="1264535"/>
                  </a:lnTo>
                  <a:lnTo>
                    <a:pt x="855490" y="1265321"/>
                  </a:lnTo>
                  <a:lnTo>
                    <a:pt x="904254" y="1262897"/>
                  </a:lnTo>
                  <a:lnTo>
                    <a:pt x="954730" y="1257133"/>
                  </a:lnTo>
                  <a:lnTo>
                    <a:pt x="1006983" y="1247902"/>
                  </a:lnTo>
                  <a:lnTo>
                    <a:pt x="1524222" y="1009572"/>
                  </a:lnTo>
                  <a:lnTo>
                    <a:pt x="2178240" y="585422"/>
                  </a:lnTo>
                  <a:lnTo>
                    <a:pt x="2739199" y="180536"/>
                  </a:lnTo>
                  <a:lnTo>
                    <a:pt x="2977261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12745" y="1905000"/>
              <a:ext cx="103505" cy="3430904"/>
            </a:xfrm>
            <a:custGeom>
              <a:avLst/>
              <a:gdLst/>
              <a:ahLst/>
              <a:cxnLst/>
              <a:rect l="l" t="t" r="r" b="b"/>
              <a:pathLst>
                <a:path w="103505" h="3430904">
                  <a:moveTo>
                    <a:pt x="51689" y="25109"/>
                  </a:moveTo>
                  <a:lnTo>
                    <a:pt x="45339" y="35995"/>
                  </a:lnTo>
                  <a:lnTo>
                    <a:pt x="45339" y="3430778"/>
                  </a:lnTo>
                  <a:lnTo>
                    <a:pt x="58039" y="3430778"/>
                  </a:lnTo>
                  <a:lnTo>
                    <a:pt x="58039" y="35995"/>
                  </a:lnTo>
                  <a:lnTo>
                    <a:pt x="51689" y="25109"/>
                  </a:lnTo>
                  <a:close/>
                </a:path>
                <a:path w="103505" h="3430904">
                  <a:moveTo>
                    <a:pt x="51689" y="0"/>
                  </a:moveTo>
                  <a:lnTo>
                    <a:pt x="0" y="88646"/>
                  </a:lnTo>
                  <a:lnTo>
                    <a:pt x="1016" y="92455"/>
                  </a:lnTo>
                  <a:lnTo>
                    <a:pt x="7112" y="96012"/>
                  </a:lnTo>
                  <a:lnTo>
                    <a:pt x="10922" y="94996"/>
                  </a:lnTo>
                  <a:lnTo>
                    <a:pt x="45338" y="35995"/>
                  </a:lnTo>
                  <a:lnTo>
                    <a:pt x="45339" y="12573"/>
                  </a:lnTo>
                  <a:lnTo>
                    <a:pt x="59020" y="12573"/>
                  </a:lnTo>
                  <a:lnTo>
                    <a:pt x="51689" y="0"/>
                  </a:lnTo>
                  <a:close/>
                </a:path>
                <a:path w="103505" h="3430904">
                  <a:moveTo>
                    <a:pt x="59020" y="12573"/>
                  </a:moveTo>
                  <a:lnTo>
                    <a:pt x="58039" y="12573"/>
                  </a:lnTo>
                  <a:lnTo>
                    <a:pt x="58039" y="35995"/>
                  </a:lnTo>
                  <a:lnTo>
                    <a:pt x="92456" y="94996"/>
                  </a:lnTo>
                  <a:lnTo>
                    <a:pt x="96266" y="96012"/>
                  </a:lnTo>
                  <a:lnTo>
                    <a:pt x="102362" y="92455"/>
                  </a:lnTo>
                  <a:lnTo>
                    <a:pt x="103378" y="88646"/>
                  </a:lnTo>
                  <a:lnTo>
                    <a:pt x="59020" y="12573"/>
                  </a:lnTo>
                  <a:close/>
                </a:path>
                <a:path w="103505" h="3430904">
                  <a:moveTo>
                    <a:pt x="58039" y="12573"/>
                  </a:moveTo>
                  <a:lnTo>
                    <a:pt x="45339" y="12573"/>
                  </a:lnTo>
                  <a:lnTo>
                    <a:pt x="45339" y="35995"/>
                  </a:lnTo>
                  <a:lnTo>
                    <a:pt x="51689" y="25109"/>
                  </a:lnTo>
                  <a:lnTo>
                    <a:pt x="46228" y="15748"/>
                  </a:lnTo>
                  <a:lnTo>
                    <a:pt x="58039" y="15748"/>
                  </a:lnTo>
                  <a:lnTo>
                    <a:pt x="58039" y="12573"/>
                  </a:lnTo>
                  <a:close/>
                </a:path>
                <a:path w="103505" h="3430904">
                  <a:moveTo>
                    <a:pt x="58039" y="15748"/>
                  </a:moveTo>
                  <a:lnTo>
                    <a:pt x="57150" y="15748"/>
                  </a:lnTo>
                  <a:lnTo>
                    <a:pt x="51689" y="25109"/>
                  </a:lnTo>
                  <a:lnTo>
                    <a:pt x="58039" y="35995"/>
                  </a:lnTo>
                  <a:lnTo>
                    <a:pt x="58039" y="15748"/>
                  </a:lnTo>
                  <a:close/>
                </a:path>
                <a:path w="103505" h="3430904">
                  <a:moveTo>
                    <a:pt x="57150" y="15748"/>
                  </a:moveTo>
                  <a:lnTo>
                    <a:pt x="46228" y="15748"/>
                  </a:lnTo>
                  <a:lnTo>
                    <a:pt x="51689" y="25109"/>
                  </a:lnTo>
                  <a:lnTo>
                    <a:pt x="5715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64434" y="5284089"/>
              <a:ext cx="4066540" cy="103505"/>
            </a:xfrm>
            <a:custGeom>
              <a:avLst/>
              <a:gdLst/>
              <a:ahLst/>
              <a:cxnLst/>
              <a:rect l="l" t="t" r="r" b="b"/>
              <a:pathLst>
                <a:path w="4066540" h="103504">
                  <a:moveTo>
                    <a:pt x="4041430" y="51689"/>
                  </a:moveTo>
                  <a:lnTo>
                    <a:pt x="3974591" y="90678"/>
                  </a:lnTo>
                  <a:lnTo>
                    <a:pt x="3971543" y="92329"/>
                  </a:lnTo>
                  <a:lnTo>
                    <a:pt x="3970528" y="96266"/>
                  </a:lnTo>
                  <a:lnTo>
                    <a:pt x="3974084" y="102362"/>
                  </a:lnTo>
                  <a:lnTo>
                    <a:pt x="3977893" y="103378"/>
                  </a:lnTo>
                  <a:lnTo>
                    <a:pt x="4055649" y="58039"/>
                  </a:lnTo>
                  <a:lnTo>
                    <a:pt x="4054093" y="58039"/>
                  </a:lnTo>
                  <a:lnTo>
                    <a:pt x="4054093" y="57150"/>
                  </a:lnTo>
                  <a:lnTo>
                    <a:pt x="4050791" y="57150"/>
                  </a:lnTo>
                  <a:lnTo>
                    <a:pt x="4041430" y="51689"/>
                  </a:lnTo>
                  <a:close/>
                </a:path>
                <a:path w="4066540" h="103504">
                  <a:moveTo>
                    <a:pt x="4030544" y="45339"/>
                  </a:moveTo>
                  <a:lnTo>
                    <a:pt x="0" y="45339"/>
                  </a:lnTo>
                  <a:lnTo>
                    <a:pt x="0" y="58039"/>
                  </a:lnTo>
                  <a:lnTo>
                    <a:pt x="4030544" y="58039"/>
                  </a:lnTo>
                  <a:lnTo>
                    <a:pt x="4041430" y="51689"/>
                  </a:lnTo>
                  <a:lnTo>
                    <a:pt x="4030544" y="45339"/>
                  </a:lnTo>
                  <a:close/>
                </a:path>
                <a:path w="4066540" h="103504">
                  <a:moveTo>
                    <a:pt x="4055649" y="45339"/>
                  </a:moveTo>
                  <a:lnTo>
                    <a:pt x="4054093" y="45339"/>
                  </a:lnTo>
                  <a:lnTo>
                    <a:pt x="4054093" y="58039"/>
                  </a:lnTo>
                  <a:lnTo>
                    <a:pt x="4055649" y="58039"/>
                  </a:lnTo>
                  <a:lnTo>
                    <a:pt x="4066540" y="51689"/>
                  </a:lnTo>
                  <a:lnTo>
                    <a:pt x="4055649" y="45339"/>
                  </a:lnTo>
                  <a:close/>
                </a:path>
                <a:path w="4066540" h="103504">
                  <a:moveTo>
                    <a:pt x="4050791" y="46228"/>
                  </a:moveTo>
                  <a:lnTo>
                    <a:pt x="4041430" y="51689"/>
                  </a:lnTo>
                  <a:lnTo>
                    <a:pt x="4050791" y="57150"/>
                  </a:lnTo>
                  <a:lnTo>
                    <a:pt x="4050791" y="46228"/>
                  </a:lnTo>
                  <a:close/>
                </a:path>
                <a:path w="4066540" h="103504">
                  <a:moveTo>
                    <a:pt x="4054093" y="46228"/>
                  </a:moveTo>
                  <a:lnTo>
                    <a:pt x="4050791" y="46228"/>
                  </a:lnTo>
                  <a:lnTo>
                    <a:pt x="4050791" y="57150"/>
                  </a:lnTo>
                  <a:lnTo>
                    <a:pt x="4054093" y="57150"/>
                  </a:lnTo>
                  <a:lnTo>
                    <a:pt x="4054093" y="46228"/>
                  </a:lnTo>
                  <a:close/>
                </a:path>
                <a:path w="4066540" h="103504">
                  <a:moveTo>
                    <a:pt x="3977893" y="0"/>
                  </a:moveTo>
                  <a:lnTo>
                    <a:pt x="3974084" y="1016"/>
                  </a:lnTo>
                  <a:lnTo>
                    <a:pt x="3972305" y="4064"/>
                  </a:lnTo>
                  <a:lnTo>
                    <a:pt x="3970528" y="6985"/>
                  </a:lnTo>
                  <a:lnTo>
                    <a:pt x="3971543" y="10922"/>
                  </a:lnTo>
                  <a:lnTo>
                    <a:pt x="4041430" y="51689"/>
                  </a:lnTo>
                  <a:lnTo>
                    <a:pt x="4050791" y="46228"/>
                  </a:lnTo>
                  <a:lnTo>
                    <a:pt x="4054093" y="46228"/>
                  </a:lnTo>
                  <a:lnTo>
                    <a:pt x="4054093" y="45339"/>
                  </a:lnTo>
                  <a:lnTo>
                    <a:pt x="4055649" y="45339"/>
                  </a:lnTo>
                  <a:lnTo>
                    <a:pt x="3977893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64434" y="4088257"/>
              <a:ext cx="3728085" cy="0"/>
            </a:xfrm>
            <a:custGeom>
              <a:avLst/>
              <a:gdLst/>
              <a:ahLst/>
              <a:cxnLst/>
              <a:rect l="l" t="t" r="r" b="b"/>
              <a:pathLst>
                <a:path w="3728085">
                  <a:moveTo>
                    <a:pt x="0" y="0"/>
                  </a:moveTo>
                  <a:lnTo>
                    <a:pt x="3727704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050795" y="3195954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4766" y="3879850"/>
            <a:ext cx="99821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Price=AR=MR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62753" y="2091054"/>
            <a:ext cx="1567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Firm </a:t>
            </a:r>
            <a:r>
              <a:rPr b="1" spc="-95" dirty="0">
                <a:latin typeface="Trebuchet MS"/>
                <a:cs typeface="Trebuchet MS"/>
              </a:rPr>
              <a:t>with</a:t>
            </a:r>
            <a:r>
              <a:rPr b="1" spc="-215" dirty="0">
                <a:latin typeface="Trebuchet MS"/>
                <a:cs typeface="Trebuchet MS"/>
              </a:rPr>
              <a:t> </a:t>
            </a:r>
            <a:r>
              <a:rPr b="1" spc="-100" dirty="0">
                <a:solidFill>
                  <a:srgbClr val="C00000"/>
                </a:solidFill>
                <a:latin typeface="Trebuchet MS"/>
                <a:cs typeface="Trebuchet MS"/>
              </a:rPr>
              <a:t>Profit</a:t>
            </a:r>
            <a:endParaRPr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268216" y="3166618"/>
            <a:ext cx="2849880" cy="2177415"/>
            <a:chOff x="2744216" y="3166617"/>
            <a:chExt cx="2849880" cy="2177415"/>
          </a:xfrm>
        </p:grpSpPr>
        <p:sp>
          <p:nvSpPr>
            <p:cNvPr id="13" name="object 13"/>
            <p:cNvSpPr/>
            <p:nvPr/>
          </p:nvSpPr>
          <p:spPr>
            <a:xfrm>
              <a:off x="2753741" y="3176142"/>
              <a:ext cx="2830830" cy="1564640"/>
            </a:xfrm>
            <a:custGeom>
              <a:avLst/>
              <a:gdLst/>
              <a:ahLst/>
              <a:cxnLst/>
              <a:rect l="l" t="t" r="r" b="b"/>
              <a:pathLst>
                <a:path w="2830829" h="1564639">
                  <a:moveTo>
                    <a:pt x="0" y="633222"/>
                  </a:moveTo>
                  <a:lnTo>
                    <a:pt x="14921" y="683470"/>
                  </a:lnTo>
                  <a:lnTo>
                    <a:pt x="29984" y="733566"/>
                  </a:lnTo>
                  <a:lnTo>
                    <a:pt x="45330" y="783357"/>
                  </a:lnTo>
                  <a:lnTo>
                    <a:pt x="61098" y="832689"/>
                  </a:lnTo>
                  <a:lnTo>
                    <a:pt x="77428" y="881407"/>
                  </a:lnTo>
                  <a:lnTo>
                    <a:pt x="94460" y="929359"/>
                  </a:lnTo>
                  <a:lnTo>
                    <a:pt x="112336" y="976390"/>
                  </a:lnTo>
                  <a:lnTo>
                    <a:pt x="131194" y="1022347"/>
                  </a:lnTo>
                  <a:lnTo>
                    <a:pt x="151174" y="1067077"/>
                  </a:lnTo>
                  <a:lnTo>
                    <a:pt x="172418" y="1110424"/>
                  </a:lnTo>
                  <a:lnTo>
                    <a:pt x="195065" y="1152236"/>
                  </a:lnTo>
                  <a:lnTo>
                    <a:pt x="219254" y="1192359"/>
                  </a:lnTo>
                  <a:lnTo>
                    <a:pt x="245127" y="1230639"/>
                  </a:lnTo>
                  <a:lnTo>
                    <a:pt x="272824" y="1266922"/>
                  </a:lnTo>
                  <a:lnTo>
                    <a:pt x="302484" y="1301055"/>
                  </a:lnTo>
                  <a:lnTo>
                    <a:pt x="334247" y="1332884"/>
                  </a:lnTo>
                  <a:lnTo>
                    <a:pt x="368254" y="1362255"/>
                  </a:lnTo>
                  <a:lnTo>
                    <a:pt x="404646" y="1389014"/>
                  </a:lnTo>
                  <a:lnTo>
                    <a:pt x="443560" y="1413008"/>
                  </a:lnTo>
                  <a:lnTo>
                    <a:pt x="485139" y="1434084"/>
                  </a:lnTo>
                  <a:lnTo>
                    <a:pt x="555844" y="1463307"/>
                  </a:lnTo>
                  <a:lnTo>
                    <a:pt x="594413" y="1477136"/>
                  </a:lnTo>
                  <a:lnTo>
                    <a:pt x="634929" y="1490313"/>
                  </a:lnTo>
                  <a:lnTo>
                    <a:pt x="677244" y="1502737"/>
                  </a:lnTo>
                  <a:lnTo>
                    <a:pt x="721208" y="1514311"/>
                  </a:lnTo>
                  <a:lnTo>
                    <a:pt x="766675" y="1524937"/>
                  </a:lnTo>
                  <a:lnTo>
                    <a:pt x="813495" y="1534515"/>
                  </a:lnTo>
                  <a:lnTo>
                    <a:pt x="861520" y="1542947"/>
                  </a:lnTo>
                  <a:lnTo>
                    <a:pt x="910602" y="1550134"/>
                  </a:lnTo>
                  <a:lnTo>
                    <a:pt x="960592" y="1555978"/>
                  </a:lnTo>
                  <a:lnTo>
                    <a:pt x="1011342" y="1560381"/>
                  </a:lnTo>
                  <a:lnTo>
                    <a:pt x="1062704" y="1563243"/>
                  </a:lnTo>
                  <a:lnTo>
                    <a:pt x="1114529" y="1564465"/>
                  </a:lnTo>
                  <a:lnTo>
                    <a:pt x="1166669" y="1563951"/>
                  </a:lnTo>
                  <a:lnTo>
                    <a:pt x="1218975" y="1561600"/>
                  </a:lnTo>
                  <a:lnTo>
                    <a:pt x="1271300" y="1557315"/>
                  </a:lnTo>
                  <a:lnTo>
                    <a:pt x="1323495" y="1550996"/>
                  </a:lnTo>
                  <a:lnTo>
                    <a:pt x="1375411" y="1542545"/>
                  </a:lnTo>
                  <a:lnTo>
                    <a:pt x="1426900" y="1531864"/>
                  </a:lnTo>
                  <a:lnTo>
                    <a:pt x="1477814" y="1518853"/>
                  </a:lnTo>
                  <a:lnTo>
                    <a:pt x="1528005" y="1503415"/>
                  </a:lnTo>
                  <a:lnTo>
                    <a:pt x="1577323" y="1485451"/>
                  </a:lnTo>
                  <a:lnTo>
                    <a:pt x="1625621" y="1464862"/>
                  </a:lnTo>
                  <a:lnTo>
                    <a:pt x="1672751" y="1441549"/>
                  </a:lnTo>
                  <a:lnTo>
                    <a:pt x="1718563" y="1415415"/>
                  </a:lnTo>
                  <a:lnTo>
                    <a:pt x="2057229" y="1093422"/>
                  </a:lnTo>
                  <a:lnTo>
                    <a:pt x="2421159" y="618077"/>
                  </a:lnTo>
                  <a:lnTo>
                    <a:pt x="2711795" y="187547"/>
                  </a:lnTo>
                  <a:lnTo>
                    <a:pt x="28305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46650" y="4089907"/>
              <a:ext cx="5080" cy="1247775"/>
            </a:xfrm>
            <a:custGeom>
              <a:avLst/>
              <a:gdLst/>
              <a:ahLst/>
              <a:cxnLst/>
              <a:rect l="l" t="t" r="r" b="b"/>
              <a:pathLst>
                <a:path w="5079" h="1247775">
                  <a:moveTo>
                    <a:pt x="4699" y="0"/>
                  </a:moveTo>
                  <a:lnTo>
                    <a:pt x="0" y="1247394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230236" y="3075814"/>
            <a:ext cx="413384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L</a:t>
            </a:r>
            <a:r>
              <a:rPr sz="1400" b="1" spc="15" dirty="0">
                <a:latin typeface="Arial"/>
                <a:cs typeface="Arial"/>
              </a:rPr>
              <a:t>M</a:t>
            </a:r>
            <a:r>
              <a:rPr sz="1400" b="1" dirty="0">
                <a:latin typeface="Arial"/>
                <a:cs typeface="Arial"/>
              </a:rPr>
              <a:t>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15690" y="5379974"/>
            <a:ext cx="164465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52438" y="5379974"/>
            <a:ext cx="173990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84445" y="5489258"/>
            <a:ext cx="7112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4291" y="3464178"/>
            <a:ext cx="7753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MC=MR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52438" y="4115561"/>
            <a:ext cx="1447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55305" y="3333751"/>
            <a:ext cx="38608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L</a:t>
            </a:r>
            <a:r>
              <a:rPr sz="1400" b="1" spc="-45" dirty="0">
                <a:latin typeface="Arial"/>
                <a:cs typeface="Arial"/>
              </a:rPr>
              <a:t>A</a:t>
            </a:r>
            <a:r>
              <a:rPr sz="1400" b="1" dirty="0">
                <a:latin typeface="Arial"/>
                <a:cs typeface="Arial"/>
              </a:rPr>
              <a:t>C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471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0D98-B176-7A4A-BC59-E3385C36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1F5C8-A239-D144-94AC-CA74D7D18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 </a:t>
            </a:r>
            <a:r>
              <a:rPr lang="en-IN" b="1" dirty="0"/>
              <a:t>market</a:t>
            </a:r>
            <a:r>
              <a:rPr lang="en-IN" dirty="0"/>
              <a:t> is a place where buyers and sellers can meet to facilitate the exchange or transaction of goods and services.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4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7594" y="328334"/>
            <a:ext cx="7308725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pc="-114" dirty="0"/>
              <a:t>Classification of Market</a:t>
            </a:r>
            <a:endParaRPr spc="-114" dirty="0"/>
          </a:p>
        </p:txBody>
      </p:sp>
      <p:grpSp>
        <p:nvGrpSpPr>
          <p:cNvPr id="4" name="object 4"/>
          <p:cNvGrpSpPr/>
          <p:nvPr/>
        </p:nvGrpSpPr>
        <p:grpSpPr>
          <a:xfrm>
            <a:off x="3919729" y="2560079"/>
            <a:ext cx="5736590" cy="3536315"/>
            <a:chOff x="1849754" y="2505075"/>
            <a:chExt cx="5736590" cy="3536315"/>
          </a:xfrm>
        </p:grpSpPr>
        <p:sp>
          <p:nvSpPr>
            <p:cNvPr id="5" name="object 5"/>
            <p:cNvSpPr/>
            <p:nvPr/>
          </p:nvSpPr>
          <p:spPr>
            <a:xfrm>
              <a:off x="1862454" y="3339083"/>
              <a:ext cx="5711190" cy="212725"/>
            </a:xfrm>
            <a:custGeom>
              <a:avLst/>
              <a:gdLst/>
              <a:ahLst/>
              <a:cxnLst/>
              <a:rect l="l" t="t" r="r" b="b"/>
              <a:pathLst>
                <a:path w="5711190" h="212725">
                  <a:moveTo>
                    <a:pt x="2900045" y="0"/>
                  </a:moveTo>
                  <a:lnTo>
                    <a:pt x="2900045" y="106299"/>
                  </a:lnTo>
                  <a:lnTo>
                    <a:pt x="5711190" y="106299"/>
                  </a:lnTo>
                  <a:lnTo>
                    <a:pt x="5711190" y="212725"/>
                  </a:lnTo>
                </a:path>
                <a:path w="5711190" h="212725">
                  <a:moveTo>
                    <a:pt x="2900045" y="0"/>
                  </a:moveTo>
                  <a:lnTo>
                    <a:pt x="2900045" y="106299"/>
                  </a:lnTo>
                  <a:lnTo>
                    <a:pt x="2811145" y="106299"/>
                  </a:lnTo>
                  <a:lnTo>
                    <a:pt x="2811145" y="212725"/>
                  </a:lnTo>
                </a:path>
                <a:path w="5711190" h="212725">
                  <a:moveTo>
                    <a:pt x="2900045" y="0"/>
                  </a:moveTo>
                  <a:lnTo>
                    <a:pt x="2900045" y="106299"/>
                  </a:lnTo>
                  <a:lnTo>
                    <a:pt x="0" y="106299"/>
                  </a:lnTo>
                  <a:lnTo>
                    <a:pt x="0" y="212725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52699" y="2505075"/>
              <a:ext cx="4410075" cy="914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34282" y="4058158"/>
              <a:ext cx="427355" cy="1970405"/>
            </a:xfrm>
            <a:custGeom>
              <a:avLst/>
              <a:gdLst/>
              <a:ahLst/>
              <a:cxnLst/>
              <a:rect l="l" t="t" r="r" b="b"/>
              <a:pathLst>
                <a:path w="427354" h="1970404">
                  <a:moveTo>
                    <a:pt x="0" y="0"/>
                  </a:moveTo>
                  <a:lnTo>
                    <a:pt x="0" y="1970290"/>
                  </a:lnTo>
                  <a:lnTo>
                    <a:pt x="427227" y="1970290"/>
                  </a:lnTo>
                </a:path>
                <a:path w="427354" h="1970404">
                  <a:moveTo>
                    <a:pt x="0" y="0"/>
                  </a:moveTo>
                  <a:lnTo>
                    <a:pt x="0" y="1218057"/>
                  </a:lnTo>
                  <a:lnTo>
                    <a:pt x="427227" y="1218057"/>
                  </a:lnTo>
                </a:path>
                <a:path w="427354" h="1970404">
                  <a:moveTo>
                    <a:pt x="0" y="0"/>
                  </a:moveTo>
                  <a:lnTo>
                    <a:pt x="0" y="465836"/>
                  </a:lnTo>
                  <a:lnTo>
                    <a:pt x="427227" y="465836"/>
                  </a:lnTo>
                </a:path>
              </a:pathLst>
            </a:custGeom>
            <a:ln w="25400">
              <a:solidFill>
                <a:srgbClr val="9BBB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095495" y="2642438"/>
            <a:ext cx="23844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spc="-114" dirty="0">
                <a:solidFill>
                  <a:srgbClr val="FFFFFF"/>
                </a:solidFill>
                <a:latin typeface="Trebuchet MS"/>
                <a:cs typeface="Trebuchet MS"/>
              </a:rPr>
              <a:t>Markets</a:t>
            </a:r>
            <a:r>
              <a:rPr sz="3200" b="1" spc="-3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225" dirty="0">
                <a:solidFill>
                  <a:srgbClr val="FFFFFF"/>
                </a:solidFill>
                <a:latin typeface="Trebuchet MS"/>
                <a:cs typeface="Trebuchet MS"/>
              </a:rPr>
              <a:t>Form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05025" y="3505201"/>
            <a:ext cx="2609850" cy="638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12619" y="3609214"/>
            <a:ext cx="21463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-145" dirty="0">
                <a:solidFill>
                  <a:srgbClr val="FFFFFF"/>
                </a:solidFill>
                <a:latin typeface="Trebuchet MS"/>
                <a:cs typeface="Trebuchet MS"/>
              </a:rPr>
              <a:t>Perfect</a:t>
            </a:r>
            <a:r>
              <a:rPr sz="2000" b="1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Trebuchet MS"/>
                <a:cs typeface="Trebuchet MS"/>
              </a:rPr>
              <a:t>Competition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05350" y="3505201"/>
            <a:ext cx="2971800" cy="638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984496" y="3609214"/>
            <a:ext cx="24269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-120" dirty="0">
                <a:solidFill>
                  <a:srgbClr val="FFFFFF"/>
                </a:solidFill>
                <a:latin typeface="Trebuchet MS"/>
                <a:cs typeface="Trebuchet MS"/>
              </a:rPr>
              <a:t>Imperfect</a:t>
            </a:r>
            <a:r>
              <a:rPr sz="2000" b="1" spc="-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Trebuchet MS"/>
                <a:cs typeface="Trebuchet MS"/>
              </a:rPr>
              <a:t>Competition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410201" y="4229100"/>
            <a:ext cx="3248025" cy="2133600"/>
            <a:chOff x="3886200" y="4229100"/>
            <a:chExt cx="3248025" cy="2133600"/>
          </a:xfrm>
        </p:grpSpPr>
        <p:sp>
          <p:nvSpPr>
            <p:cNvPr id="14" name="object 14"/>
            <p:cNvSpPr/>
            <p:nvPr/>
          </p:nvSpPr>
          <p:spPr>
            <a:xfrm>
              <a:off x="3886200" y="4229100"/>
              <a:ext cx="3248025" cy="6286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95725" y="4943475"/>
              <a:ext cx="3152775" cy="70485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95725" y="5734050"/>
              <a:ext cx="3152775" cy="62865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623305" y="4328237"/>
            <a:ext cx="2783840" cy="17105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spcBef>
                <a:spcPts val="105"/>
              </a:spcBef>
            </a:pPr>
            <a:r>
              <a:rPr sz="2000" b="1" spc="-65" dirty="0">
                <a:solidFill>
                  <a:srgbClr val="FFFFFF"/>
                </a:solidFill>
                <a:latin typeface="Trebuchet MS"/>
                <a:cs typeface="Trebuchet MS"/>
              </a:rPr>
              <a:t>Monopolistic</a:t>
            </a:r>
            <a:r>
              <a:rPr sz="2000" b="1" spc="-2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Trebuchet MS"/>
                <a:cs typeface="Trebuchet MS"/>
              </a:rPr>
              <a:t>Competition</a:t>
            </a:r>
            <a:endParaRPr sz="2000">
              <a:latin typeface="Trebuchet MS"/>
              <a:cs typeface="Trebuchet MS"/>
            </a:endParaRPr>
          </a:p>
          <a:p>
            <a:pPr marL="870585" marR="896619" algn="ctr">
              <a:lnSpc>
                <a:spcPct val="246800"/>
              </a:lnSpc>
            </a:pPr>
            <a:r>
              <a:rPr sz="2000" b="1" spc="-80" dirty="0">
                <a:solidFill>
                  <a:srgbClr val="FFFFFF"/>
                </a:solidFill>
                <a:latin typeface="Trebuchet MS"/>
                <a:cs typeface="Trebuchet MS"/>
              </a:rPr>
              <a:t>Oli</a:t>
            </a:r>
            <a:r>
              <a:rPr sz="2000" b="1" spc="-12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000" b="1" spc="-70" dirty="0">
                <a:solidFill>
                  <a:srgbClr val="FFFFFF"/>
                </a:solidFill>
                <a:latin typeface="Trebuchet MS"/>
                <a:cs typeface="Trebuchet MS"/>
              </a:rPr>
              <a:t>op</a:t>
            </a:r>
            <a:r>
              <a:rPr sz="2000" b="1" spc="-6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b="1" spc="-95" dirty="0">
                <a:solidFill>
                  <a:srgbClr val="FFFFFF"/>
                </a:solidFill>
                <a:latin typeface="Trebuchet MS"/>
                <a:cs typeface="Trebuchet MS"/>
              </a:rPr>
              <a:t>ly  </a:t>
            </a:r>
            <a:r>
              <a:rPr sz="2000" b="1" spc="-80" dirty="0">
                <a:solidFill>
                  <a:srgbClr val="FFFFFF"/>
                </a:solidFill>
                <a:latin typeface="Trebuchet MS"/>
                <a:cs typeface="Trebuchet MS"/>
              </a:rPr>
              <a:t>Duopoly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62876" y="3505201"/>
            <a:ext cx="2657475" cy="6381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539354" y="3609214"/>
            <a:ext cx="11169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30" dirty="0">
                <a:solidFill>
                  <a:srgbClr val="FFFFFF"/>
                </a:solidFill>
                <a:latin typeface="Trebuchet MS"/>
                <a:cs typeface="Trebuchet MS"/>
              </a:rPr>
              <a:t>Mon</a:t>
            </a:r>
            <a:r>
              <a:rPr sz="2000" b="1" spc="-70" dirty="0">
                <a:solidFill>
                  <a:srgbClr val="FFFFFF"/>
                </a:solidFill>
                <a:latin typeface="Trebuchet MS"/>
                <a:cs typeface="Trebuchet MS"/>
              </a:rPr>
              <a:t>op</a:t>
            </a:r>
            <a:r>
              <a:rPr sz="2000" b="1" spc="-6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b="1" spc="-110" dirty="0">
                <a:solidFill>
                  <a:srgbClr val="FFFFFF"/>
                </a:solidFill>
                <a:latin typeface="Trebuchet MS"/>
                <a:cs typeface="Trebuchet MS"/>
              </a:rPr>
              <a:t>ly</a:t>
            </a:r>
            <a:endParaRPr sz="200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07910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825296"/>
            <a:ext cx="8667532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1" y="2601594"/>
            <a:ext cx="7850505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100" algn="just">
              <a:spcBef>
                <a:spcPts val="95"/>
              </a:spcBef>
            </a:pPr>
            <a:r>
              <a:rPr sz="2800" dirty="0"/>
              <a:t>“A </a:t>
            </a:r>
            <a:r>
              <a:rPr lang="en-US" sz="2800" dirty="0"/>
              <a:t> </a:t>
            </a:r>
            <a:r>
              <a:rPr sz="2800" dirty="0"/>
              <a:t>Market situation in which a large number of</a:t>
            </a:r>
          </a:p>
          <a:p>
            <a:pPr marL="12700" algn="just"/>
            <a:r>
              <a:rPr sz="2800" dirty="0"/>
              <a:t>producers or sellers producing and selling</a:t>
            </a:r>
          </a:p>
          <a:p>
            <a:pPr marL="12700" algn="just"/>
            <a:r>
              <a:rPr sz="2800" dirty="0"/>
              <a:t>homogeneous product.”</a:t>
            </a:r>
          </a:p>
        </p:txBody>
      </p:sp>
    </p:spTree>
    <p:extLst>
      <p:ext uri="{BB962C8B-B14F-4D97-AF65-F5344CB8AC3E}">
        <p14:creationId xmlns:p14="http://schemas.microsoft.com/office/powerpoint/2010/main" val="136692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2459" y="403949"/>
            <a:ext cx="10147609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>
                <a:solidFill>
                  <a:schemeClr val="tx1"/>
                </a:solidFill>
              </a:rPr>
              <a:t>Main </a:t>
            </a:r>
            <a:r>
              <a:rPr spc="-195" dirty="0">
                <a:solidFill>
                  <a:schemeClr val="tx1"/>
                </a:solidFill>
              </a:rPr>
              <a:t>features </a:t>
            </a:r>
            <a:r>
              <a:rPr spc="-130" dirty="0">
                <a:solidFill>
                  <a:schemeClr val="tx1"/>
                </a:solidFill>
              </a:rPr>
              <a:t>of </a:t>
            </a:r>
            <a:r>
              <a:rPr spc="-229" dirty="0">
                <a:solidFill>
                  <a:schemeClr val="tx1"/>
                </a:solidFill>
              </a:rPr>
              <a:t>Perfect </a:t>
            </a:r>
            <a:r>
              <a:rPr spc="-170" dirty="0">
                <a:solidFill>
                  <a:schemeClr val="tx1"/>
                </a:solidFill>
              </a:rPr>
              <a:t>Competition</a:t>
            </a:r>
            <a:r>
              <a:rPr spc="-720" dirty="0">
                <a:solidFill>
                  <a:schemeClr val="tx1"/>
                </a:solidFill>
              </a:rPr>
              <a:t> </a:t>
            </a:r>
            <a:r>
              <a:rPr spc="-114" dirty="0">
                <a:solidFill>
                  <a:schemeClr val="tx1"/>
                </a:solidFill>
              </a:rPr>
              <a:t>Market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sz="half" idx="2"/>
          </p:nvPr>
        </p:nvSpPr>
        <p:spPr>
          <a:xfrm>
            <a:off x="412594" y="1260087"/>
            <a:ext cx="10727473" cy="3838102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ts val="2860"/>
              </a:lnSpc>
              <a:spcBef>
                <a:spcPts val="415"/>
              </a:spcBef>
            </a:pPr>
            <a:r>
              <a:rPr dirty="0"/>
              <a:t>Large no. of buyers  and sellers</a:t>
            </a:r>
            <a:endParaRPr lang="en-US" dirty="0"/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r>
              <a:rPr dirty="0"/>
              <a:t>Ho</a:t>
            </a:r>
            <a:r>
              <a:rPr lang="en-US" dirty="0"/>
              <a:t>m</a:t>
            </a:r>
            <a:r>
              <a:rPr dirty="0"/>
              <a:t>ogeneous  product</a:t>
            </a:r>
            <a:endParaRPr lang="en-US" dirty="0"/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r>
              <a:rPr dirty="0"/>
              <a:t>Free entry and  exit</a:t>
            </a:r>
            <a:endParaRPr lang="en-US" dirty="0"/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r>
              <a:rPr lang="en-IN" dirty="0"/>
              <a:t>Perfect knowledge  about market</a:t>
            </a:r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r>
              <a:rPr lang="en-IN" dirty="0"/>
              <a:t>Absents of selling  cost and Advt.  Cost</a:t>
            </a:r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r>
              <a:rPr lang="en-IN" dirty="0"/>
              <a:t>A single price of  product</a:t>
            </a:r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endParaRPr lang="en-IN" dirty="0"/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endParaRPr lang="en-IN" sz="2800" dirty="0"/>
          </a:p>
          <a:p>
            <a:pPr marL="12700" marR="5080">
              <a:lnSpc>
                <a:spcPts val="2860"/>
              </a:lnSpc>
              <a:spcBef>
                <a:spcPts val="415"/>
              </a:spcBef>
            </a:pP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7426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4761" y="395896"/>
            <a:ext cx="8458703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17445" y="1001013"/>
            <a:ext cx="68218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155" dirty="0">
                <a:solidFill>
                  <a:srgbClr val="002060"/>
                </a:solidFill>
                <a:latin typeface="Trebuchet MS"/>
                <a:cs typeface="Trebuchet MS"/>
              </a:rPr>
              <a:t>Nature </a:t>
            </a:r>
            <a:r>
              <a:rPr sz="2800" b="1" spc="-120" dirty="0">
                <a:solidFill>
                  <a:srgbClr val="002060"/>
                </a:solidFill>
                <a:latin typeface="Trebuchet MS"/>
                <a:cs typeface="Trebuchet MS"/>
              </a:rPr>
              <a:t>of </a:t>
            </a:r>
            <a:r>
              <a:rPr sz="2800" b="1" spc="-145" dirty="0">
                <a:solidFill>
                  <a:srgbClr val="002060"/>
                </a:solidFill>
                <a:latin typeface="Trebuchet MS"/>
                <a:cs typeface="Trebuchet MS"/>
              </a:rPr>
              <a:t>demand </a:t>
            </a:r>
            <a:r>
              <a:rPr sz="2800" b="1" spc="-130" dirty="0">
                <a:solidFill>
                  <a:srgbClr val="002060"/>
                </a:solidFill>
                <a:latin typeface="Trebuchet MS"/>
                <a:cs typeface="Trebuchet MS"/>
              </a:rPr>
              <a:t>and </a:t>
            </a:r>
            <a:r>
              <a:rPr sz="2800" b="1" spc="-175" dirty="0">
                <a:solidFill>
                  <a:srgbClr val="002060"/>
                </a:solidFill>
                <a:latin typeface="Trebuchet MS"/>
                <a:cs typeface="Trebuchet MS"/>
              </a:rPr>
              <a:t>AR, </a:t>
            </a:r>
            <a:r>
              <a:rPr sz="2800" b="1" spc="105" dirty="0">
                <a:solidFill>
                  <a:srgbClr val="002060"/>
                </a:solidFill>
                <a:latin typeface="Trebuchet MS"/>
                <a:cs typeface="Trebuchet MS"/>
              </a:rPr>
              <a:t>MR</a:t>
            </a:r>
            <a:r>
              <a:rPr sz="2800" b="1" spc="-65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2800" b="1" spc="-195" dirty="0">
                <a:solidFill>
                  <a:srgbClr val="002060"/>
                </a:solidFill>
                <a:latin typeface="Trebuchet MS"/>
                <a:cs typeface="Trebuchet MS"/>
              </a:rPr>
              <a:t>Curve </a:t>
            </a:r>
            <a:r>
              <a:rPr sz="2800" b="1" spc="-120" dirty="0">
                <a:solidFill>
                  <a:srgbClr val="002060"/>
                </a:solidFill>
                <a:latin typeface="Trebuchet MS"/>
                <a:cs typeface="Trebuchet MS"/>
              </a:rPr>
              <a:t>of </a:t>
            </a:r>
            <a:r>
              <a:rPr sz="2800" b="1" spc="-114" dirty="0">
                <a:solidFill>
                  <a:srgbClr val="002060"/>
                </a:solidFill>
                <a:latin typeface="Trebuchet MS"/>
                <a:cs typeface="Trebuchet MS"/>
              </a:rPr>
              <a:t>a </a:t>
            </a:r>
            <a:r>
              <a:rPr sz="2800" b="1" spc="-165" dirty="0">
                <a:solidFill>
                  <a:srgbClr val="002060"/>
                </a:solidFill>
                <a:latin typeface="Trebuchet MS"/>
                <a:cs typeface="Trebuchet MS"/>
              </a:rPr>
              <a:t>firm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20241" y="2145436"/>
            <a:ext cx="733425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b="1" spc="-85" dirty="0">
                <a:solidFill>
                  <a:srgbClr val="FFFFFF"/>
                </a:solidFill>
                <a:latin typeface="Trebuchet MS"/>
                <a:cs typeface="Trebuchet MS"/>
              </a:rPr>
              <a:t>Out</a:t>
            </a:r>
            <a:r>
              <a:rPr b="1" spc="-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b="1" spc="-90" dirty="0">
                <a:solidFill>
                  <a:srgbClr val="FFFFFF"/>
                </a:solidFill>
                <a:latin typeface="Trebuchet MS"/>
                <a:cs typeface="Trebuchet MS"/>
              </a:rPr>
              <a:t>put</a:t>
            </a:r>
            <a:endParaRPr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5289" y="2145436"/>
            <a:ext cx="470534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b="1" spc="-130" dirty="0">
                <a:solidFill>
                  <a:srgbClr val="FFFFFF"/>
                </a:solidFill>
                <a:latin typeface="Trebuchet MS"/>
                <a:cs typeface="Trebuchet MS"/>
              </a:rPr>
              <a:t>Price</a:t>
            </a:r>
            <a:endParaRPr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6660" y="2145436"/>
            <a:ext cx="241300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b="1" spc="-155" dirty="0">
                <a:solidFill>
                  <a:srgbClr val="FFFFFF"/>
                </a:solidFill>
                <a:latin typeface="Trebuchet MS"/>
                <a:cs typeface="Trebuchet MS"/>
              </a:rPr>
              <a:t>TR</a:t>
            </a:r>
            <a:endParaRPr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4426" y="2145436"/>
            <a:ext cx="267970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b="1" spc="-75" dirty="0">
                <a:solidFill>
                  <a:srgbClr val="FFFFFF"/>
                </a:solidFill>
                <a:latin typeface="Trebuchet MS"/>
                <a:cs typeface="Trebuchet MS"/>
              </a:rPr>
              <a:t>AR</a:t>
            </a:r>
            <a:endParaRPr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08754" y="2145436"/>
            <a:ext cx="328295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b="1" spc="65" dirty="0">
                <a:solidFill>
                  <a:srgbClr val="FFFFFF"/>
                </a:solidFill>
                <a:latin typeface="Trebuchet MS"/>
                <a:cs typeface="Trebuchet MS"/>
              </a:rPr>
              <a:t>MR</a:t>
            </a:r>
            <a:endParaRPr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8134" y="2516251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1</a:t>
            </a:r>
            <a:endParaRPr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47695" y="2516251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8134" y="2887217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2</a:t>
            </a:r>
            <a:endParaRPr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47695" y="2887217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88134" y="3258184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3</a:t>
            </a:r>
            <a:endParaRPr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47695" y="3258184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88134" y="3629152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4</a:t>
            </a:r>
            <a:endParaRPr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47695" y="3629152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88134" y="3999991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5</a:t>
            </a:r>
            <a:endParaRPr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47695" y="3999991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88134" y="4370959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6</a:t>
            </a:r>
            <a:endParaRPr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47695" y="4370959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88134" y="4741926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7</a:t>
            </a:r>
            <a:endParaRPr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47695" y="4741926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8134" y="5112892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dirty="0">
                <a:latin typeface="Carlito"/>
                <a:cs typeface="Carlito"/>
              </a:rPr>
              <a:t>8</a:t>
            </a:r>
            <a:endParaRPr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47695" y="5112892"/>
            <a:ext cx="23177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pc="-5" dirty="0">
                <a:latin typeface="Carlito"/>
                <a:cs typeface="Carlito"/>
              </a:rPr>
              <a:t>10</a:t>
            </a:r>
            <a:endParaRPr>
              <a:latin typeface="Carlito"/>
              <a:cs typeface="Carlito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242050" y="2438401"/>
            <a:ext cx="2749550" cy="2521585"/>
            <a:chOff x="4718050" y="2438400"/>
            <a:chExt cx="2749550" cy="2521585"/>
          </a:xfrm>
        </p:grpSpPr>
        <p:sp>
          <p:nvSpPr>
            <p:cNvPr id="26" name="object 26"/>
            <p:cNvSpPr/>
            <p:nvPr/>
          </p:nvSpPr>
          <p:spPr>
            <a:xfrm>
              <a:off x="4724400" y="2438400"/>
              <a:ext cx="0" cy="2515235"/>
            </a:xfrm>
            <a:custGeom>
              <a:avLst/>
              <a:gdLst/>
              <a:ahLst/>
              <a:cxnLst/>
              <a:rect l="l" t="t" r="r" b="b"/>
              <a:pathLst>
                <a:path h="2515235">
                  <a:moveTo>
                    <a:pt x="0" y="0"/>
                  </a:moveTo>
                  <a:lnTo>
                    <a:pt x="0" y="251510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724400" y="4953507"/>
              <a:ext cx="2743200" cy="0"/>
            </a:xfrm>
            <a:custGeom>
              <a:avLst/>
              <a:gdLst/>
              <a:ahLst/>
              <a:cxnLst/>
              <a:rect l="l" t="t" r="r" b="b"/>
              <a:pathLst>
                <a:path w="2743200">
                  <a:moveTo>
                    <a:pt x="0" y="0"/>
                  </a:moveTo>
                  <a:lnTo>
                    <a:pt x="2743200" y="0"/>
                  </a:lnTo>
                </a:path>
              </a:pathLst>
            </a:custGeom>
            <a:ln w="12700">
              <a:solidFill>
                <a:srgbClr val="1F49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24400" y="4038853"/>
              <a:ext cx="2514600" cy="0"/>
            </a:xfrm>
            <a:custGeom>
              <a:avLst/>
              <a:gdLst/>
              <a:ahLst/>
              <a:cxnLst/>
              <a:rect l="l" t="t" r="r" b="b"/>
              <a:pathLst>
                <a:path w="2514600">
                  <a:moveTo>
                    <a:pt x="0" y="0"/>
                  </a:moveTo>
                  <a:lnTo>
                    <a:pt x="25146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641976" y="3392170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18628" y="5057647"/>
            <a:ext cx="711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19210" y="3914090"/>
            <a:ext cx="14865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Price=AR=MR</a:t>
            </a:r>
            <a:endParaRPr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42939" y="2383663"/>
            <a:ext cx="3451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85" dirty="0">
                <a:solidFill>
                  <a:srgbClr val="002060"/>
                </a:solidFill>
                <a:latin typeface="Trebuchet MS"/>
                <a:cs typeface="Trebuchet MS"/>
              </a:rPr>
              <a:t>Demand</a:t>
            </a:r>
            <a:r>
              <a:rPr b="1" spc="-18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b="1" spc="-85" dirty="0">
                <a:solidFill>
                  <a:srgbClr val="002060"/>
                </a:solidFill>
                <a:latin typeface="Trebuchet MS"/>
                <a:cs typeface="Trebuchet MS"/>
              </a:rPr>
              <a:t>and</a:t>
            </a:r>
            <a:r>
              <a:rPr b="1" spc="-14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b="1" spc="-114" dirty="0">
                <a:solidFill>
                  <a:srgbClr val="002060"/>
                </a:solidFill>
                <a:latin typeface="Trebuchet MS"/>
                <a:cs typeface="Trebuchet MS"/>
              </a:rPr>
              <a:t>AR,</a:t>
            </a:r>
            <a:r>
              <a:rPr b="1" spc="-14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b="1" spc="70" dirty="0">
                <a:solidFill>
                  <a:srgbClr val="002060"/>
                </a:solidFill>
                <a:latin typeface="Trebuchet MS"/>
                <a:cs typeface="Trebuchet MS"/>
              </a:rPr>
              <a:t>MR</a:t>
            </a: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b="1" spc="-125" dirty="0">
                <a:solidFill>
                  <a:srgbClr val="002060"/>
                </a:solidFill>
                <a:latin typeface="Trebuchet MS"/>
                <a:cs typeface="Trebuchet MS"/>
              </a:rPr>
              <a:t>Curve</a:t>
            </a:r>
            <a:r>
              <a:rPr b="1" spc="-15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b="1" spc="-75" dirty="0">
                <a:solidFill>
                  <a:srgbClr val="002060"/>
                </a:solidFill>
                <a:latin typeface="Trebuchet MS"/>
                <a:cs typeface="Trebuchet MS"/>
              </a:rPr>
              <a:t>of</a:t>
            </a:r>
            <a:r>
              <a:rPr b="1" spc="-14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b="1" spc="-75" dirty="0">
                <a:solidFill>
                  <a:srgbClr val="002060"/>
                </a:solidFill>
                <a:latin typeface="Trebuchet MS"/>
                <a:cs typeface="Trebuchet MS"/>
              </a:rPr>
              <a:t>a</a:t>
            </a:r>
            <a:r>
              <a:rPr b="1" spc="-13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b="1" spc="-110" dirty="0">
                <a:solidFill>
                  <a:srgbClr val="002060"/>
                </a:solidFill>
                <a:latin typeface="Trebuchet MS"/>
                <a:cs typeface="Trebuchet MS"/>
              </a:rPr>
              <a:t>firm</a:t>
            </a:r>
            <a:endParaRPr>
              <a:latin typeface="Trebuchet MS"/>
              <a:cs typeface="Trebuchet MS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1822450" y="2051050"/>
          <a:ext cx="3659502" cy="3337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Out</a:t>
                      </a:r>
                      <a:r>
                        <a:rPr sz="1800" b="1" spc="-1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put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23114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TR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AR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4160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MR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1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2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20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3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30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4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40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5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50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6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60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7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70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8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7749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80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10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68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4333" y="421676"/>
            <a:ext cx="8269132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41756" y="1252221"/>
            <a:ext cx="6806942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Price determination in the industry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199001" y="2203450"/>
            <a:ext cx="3790950" cy="3110230"/>
            <a:chOff x="2675001" y="2203450"/>
            <a:chExt cx="3790950" cy="3110230"/>
          </a:xfrm>
        </p:grpSpPr>
        <p:sp>
          <p:nvSpPr>
            <p:cNvPr id="5" name="object 5"/>
            <p:cNvSpPr/>
            <p:nvPr/>
          </p:nvSpPr>
          <p:spPr>
            <a:xfrm>
              <a:off x="2694051" y="2209800"/>
              <a:ext cx="0" cy="3097530"/>
            </a:xfrm>
            <a:custGeom>
              <a:avLst/>
              <a:gdLst/>
              <a:ahLst/>
              <a:cxnLst/>
              <a:rect l="l" t="t" r="r" b="b"/>
              <a:pathLst>
                <a:path h="3097529">
                  <a:moveTo>
                    <a:pt x="0" y="0"/>
                  </a:moveTo>
                  <a:lnTo>
                    <a:pt x="0" y="309727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94051" y="5307076"/>
              <a:ext cx="3765550" cy="0"/>
            </a:xfrm>
            <a:custGeom>
              <a:avLst/>
              <a:gdLst/>
              <a:ahLst/>
              <a:cxnLst/>
              <a:rect l="l" t="t" r="r" b="b"/>
              <a:pathLst>
                <a:path w="3765550">
                  <a:moveTo>
                    <a:pt x="0" y="0"/>
                  </a:moveTo>
                  <a:lnTo>
                    <a:pt x="3765550" y="0"/>
                  </a:lnTo>
                </a:path>
              </a:pathLst>
            </a:custGeom>
            <a:ln w="12700">
              <a:solidFill>
                <a:srgbClr val="1F49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94051" y="3962400"/>
              <a:ext cx="3451225" cy="0"/>
            </a:xfrm>
            <a:custGeom>
              <a:avLst/>
              <a:gdLst/>
              <a:ahLst/>
              <a:cxnLst/>
              <a:rect l="l" t="t" r="r" b="b"/>
              <a:pathLst>
                <a:path w="3451225">
                  <a:moveTo>
                    <a:pt x="0" y="0"/>
                  </a:moveTo>
                  <a:lnTo>
                    <a:pt x="3451225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08376" y="2514600"/>
              <a:ext cx="3322954" cy="2710180"/>
            </a:xfrm>
            <a:custGeom>
              <a:avLst/>
              <a:gdLst/>
              <a:ahLst/>
              <a:cxnLst/>
              <a:rect l="l" t="t" r="r" b="b"/>
              <a:pathLst>
                <a:path w="3322954" h="2710179">
                  <a:moveTo>
                    <a:pt x="0" y="2590800"/>
                  </a:moveTo>
                  <a:lnTo>
                    <a:pt x="3322574" y="79375"/>
                  </a:lnTo>
                </a:path>
                <a:path w="3322954" h="2710179">
                  <a:moveTo>
                    <a:pt x="7874" y="0"/>
                  </a:moveTo>
                  <a:lnTo>
                    <a:pt x="2859024" y="2709799"/>
                  </a:lnTo>
                </a:path>
              </a:pathLst>
            </a:custGeom>
            <a:ln w="1905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55595" y="3377310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56326" y="5428589"/>
            <a:ext cx="711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99628" y="4793360"/>
            <a:ext cx="10439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Demand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28229" y="2772283"/>
            <a:ext cx="9340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Supply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171950" y="2813050"/>
            <a:ext cx="2781300" cy="2070100"/>
            <a:chOff x="2647950" y="2813050"/>
            <a:chExt cx="2781300" cy="2070100"/>
          </a:xfrm>
        </p:grpSpPr>
        <p:sp>
          <p:nvSpPr>
            <p:cNvPr id="14" name="object 14"/>
            <p:cNvSpPr/>
            <p:nvPr/>
          </p:nvSpPr>
          <p:spPr>
            <a:xfrm>
              <a:off x="2667000" y="3230498"/>
              <a:ext cx="2743200" cy="1158875"/>
            </a:xfrm>
            <a:custGeom>
              <a:avLst/>
              <a:gdLst/>
              <a:ahLst/>
              <a:cxnLst/>
              <a:rect l="l" t="t" r="r" b="b"/>
              <a:pathLst>
                <a:path w="2743200" h="1158875">
                  <a:moveTo>
                    <a:pt x="0" y="1112901"/>
                  </a:moveTo>
                  <a:lnTo>
                    <a:pt x="2286000" y="1158875"/>
                  </a:lnTo>
                </a:path>
                <a:path w="2743200" h="1158875">
                  <a:moveTo>
                    <a:pt x="76200" y="0"/>
                  </a:moveTo>
                  <a:lnTo>
                    <a:pt x="2743200" y="46100"/>
                  </a:lnTo>
                </a:path>
              </a:pathLst>
            </a:custGeom>
            <a:ln w="38100">
              <a:solidFill>
                <a:srgbClr val="00B0F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86200" y="2819400"/>
              <a:ext cx="1295400" cy="2057400"/>
            </a:xfrm>
            <a:custGeom>
              <a:avLst/>
              <a:gdLst/>
              <a:ahLst/>
              <a:cxnLst/>
              <a:rect l="l" t="t" r="r" b="b"/>
              <a:pathLst>
                <a:path w="1295400" h="2057400">
                  <a:moveTo>
                    <a:pt x="76200" y="457200"/>
                  </a:moveTo>
                  <a:lnTo>
                    <a:pt x="78138" y="384950"/>
                  </a:lnTo>
                  <a:lnTo>
                    <a:pt x="83539" y="322197"/>
                  </a:lnTo>
                  <a:lnTo>
                    <a:pt x="91781" y="272710"/>
                  </a:lnTo>
                  <a:lnTo>
                    <a:pt x="114300" y="228600"/>
                  </a:lnTo>
                  <a:lnTo>
                    <a:pt x="647700" y="228600"/>
                  </a:lnTo>
                  <a:lnTo>
                    <a:pt x="659757" y="216944"/>
                  </a:lnTo>
                  <a:lnTo>
                    <a:pt x="670218" y="184489"/>
                  </a:lnTo>
                  <a:lnTo>
                    <a:pt x="678460" y="135002"/>
                  </a:lnTo>
                  <a:lnTo>
                    <a:pt x="683861" y="72249"/>
                  </a:lnTo>
                  <a:lnTo>
                    <a:pt x="685800" y="0"/>
                  </a:lnTo>
                  <a:lnTo>
                    <a:pt x="687738" y="72249"/>
                  </a:lnTo>
                  <a:lnTo>
                    <a:pt x="693139" y="135002"/>
                  </a:lnTo>
                  <a:lnTo>
                    <a:pt x="701381" y="184489"/>
                  </a:lnTo>
                  <a:lnTo>
                    <a:pt x="711842" y="216944"/>
                  </a:lnTo>
                  <a:lnTo>
                    <a:pt x="723900" y="228600"/>
                  </a:lnTo>
                  <a:lnTo>
                    <a:pt x="1257300" y="228600"/>
                  </a:lnTo>
                  <a:lnTo>
                    <a:pt x="1269357" y="240255"/>
                  </a:lnTo>
                  <a:lnTo>
                    <a:pt x="1279818" y="272710"/>
                  </a:lnTo>
                  <a:lnTo>
                    <a:pt x="1288060" y="322197"/>
                  </a:lnTo>
                  <a:lnTo>
                    <a:pt x="1293461" y="384950"/>
                  </a:lnTo>
                  <a:lnTo>
                    <a:pt x="1295400" y="457200"/>
                  </a:lnTo>
                </a:path>
                <a:path w="1295400" h="2057400">
                  <a:moveTo>
                    <a:pt x="1219200" y="1676400"/>
                  </a:moveTo>
                  <a:lnTo>
                    <a:pt x="1216703" y="1750528"/>
                  </a:lnTo>
                  <a:lnTo>
                    <a:pt x="1209897" y="1811083"/>
                  </a:lnTo>
                  <a:lnTo>
                    <a:pt x="1199804" y="1851921"/>
                  </a:lnTo>
                  <a:lnTo>
                    <a:pt x="1187450" y="1866900"/>
                  </a:lnTo>
                  <a:lnTo>
                    <a:pt x="641350" y="1866900"/>
                  </a:lnTo>
                  <a:lnTo>
                    <a:pt x="628995" y="1881878"/>
                  </a:lnTo>
                  <a:lnTo>
                    <a:pt x="618902" y="1922716"/>
                  </a:lnTo>
                  <a:lnTo>
                    <a:pt x="612096" y="1983271"/>
                  </a:lnTo>
                  <a:lnTo>
                    <a:pt x="609600" y="2057400"/>
                  </a:lnTo>
                  <a:lnTo>
                    <a:pt x="607103" y="1983271"/>
                  </a:lnTo>
                  <a:lnTo>
                    <a:pt x="600297" y="1922716"/>
                  </a:lnTo>
                  <a:lnTo>
                    <a:pt x="590204" y="1881878"/>
                  </a:lnTo>
                  <a:lnTo>
                    <a:pt x="577850" y="1866900"/>
                  </a:lnTo>
                  <a:lnTo>
                    <a:pt x="31750" y="1866900"/>
                  </a:lnTo>
                  <a:lnTo>
                    <a:pt x="19395" y="1851921"/>
                  </a:lnTo>
                  <a:lnTo>
                    <a:pt x="9302" y="1811083"/>
                  </a:lnTo>
                  <a:lnTo>
                    <a:pt x="2496" y="1750528"/>
                  </a:lnTo>
                  <a:lnTo>
                    <a:pt x="0" y="1676400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413376" y="2315082"/>
            <a:ext cx="132270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Excess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supply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84776" y="4829936"/>
            <a:ext cx="150177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Excess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Demand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30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1580" y="258116"/>
            <a:ext cx="9266662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42602" y="1153033"/>
            <a:ext cx="650609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Price determination in the industry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272910" y="1981201"/>
            <a:ext cx="2795270" cy="2567305"/>
            <a:chOff x="4748910" y="1981200"/>
            <a:chExt cx="2795270" cy="2567305"/>
          </a:xfrm>
        </p:grpSpPr>
        <p:sp>
          <p:nvSpPr>
            <p:cNvPr id="5" name="object 5"/>
            <p:cNvSpPr/>
            <p:nvPr/>
          </p:nvSpPr>
          <p:spPr>
            <a:xfrm>
              <a:off x="4748910" y="1981200"/>
              <a:ext cx="103505" cy="2515235"/>
            </a:xfrm>
            <a:custGeom>
              <a:avLst/>
              <a:gdLst/>
              <a:ahLst/>
              <a:cxnLst/>
              <a:rect l="l" t="t" r="r" b="b"/>
              <a:pathLst>
                <a:path w="103504" h="2515235">
                  <a:moveTo>
                    <a:pt x="51688" y="25109"/>
                  </a:moveTo>
                  <a:lnTo>
                    <a:pt x="45338" y="35995"/>
                  </a:lnTo>
                  <a:lnTo>
                    <a:pt x="45338" y="2515108"/>
                  </a:lnTo>
                  <a:lnTo>
                    <a:pt x="58038" y="2515108"/>
                  </a:lnTo>
                  <a:lnTo>
                    <a:pt x="58038" y="35995"/>
                  </a:lnTo>
                  <a:lnTo>
                    <a:pt x="51688" y="25109"/>
                  </a:lnTo>
                  <a:close/>
                </a:path>
                <a:path w="103504" h="2515235">
                  <a:moveTo>
                    <a:pt x="51688" y="0"/>
                  </a:moveTo>
                  <a:lnTo>
                    <a:pt x="0" y="88646"/>
                  </a:lnTo>
                  <a:lnTo>
                    <a:pt x="1015" y="92455"/>
                  </a:lnTo>
                  <a:lnTo>
                    <a:pt x="7112" y="96012"/>
                  </a:lnTo>
                  <a:lnTo>
                    <a:pt x="10922" y="94996"/>
                  </a:lnTo>
                  <a:lnTo>
                    <a:pt x="45338" y="35995"/>
                  </a:lnTo>
                  <a:lnTo>
                    <a:pt x="45338" y="12573"/>
                  </a:lnTo>
                  <a:lnTo>
                    <a:pt x="59020" y="12573"/>
                  </a:lnTo>
                  <a:lnTo>
                    <a:pt x="51688" y="0"/>
                  </a:lnTo>
                  <a:close/>
                </a:path>
                <a:path w="103504" h="2515235">
                  <a:moveTo>
                    <a:pt x="59020" y="12573"/>
                  </a:moveTo>
                  <a:lnTo>
                    <a:pt x="58038" y="12573"/>
                  </a:lnTo>
                  <a:lnTo>
                    <a:pt x="58038" y="35995"/>
                  </a:lnTo>
                  <a:lnTo>
                    <a:pt x="92455" y="94996"/>
                  </a:lnTo>
                  <a:lnTo>
                    <a:pt x="96265" y="96012"/>
                  </a:lnTo>
                  <a:lnTo>
                    <a:pt x="102362" y="92455"/>
                  </a:lnTo>
                  <a:lnTo>
                    <a:pt x="103377" y="88646"/>
                  </a:lnTo>
                  <a:lnTo>
                    <a:pt x="59020" y="12573"/>
                  </a:lnTo>
                  <a:close/>
                </a:path>
                <a:path w="103504" h="2515235">
                  <a:moveTo>
                    <a:pt x="58038" y="12573"/>
                  </a:moveTo>
                  <a:lnTo>
                    <a:pt x="45338" y="12573"/>
                  </a:lnTo>
                  <a:lnTo>
                    <a:pt x="45338" y="35995"/>
                  </a:lnTo>
                  <a:lnTo>
                    <a:pt x="51688" y="25109"/>
                  </a:lnTo>
                  <a:lnTo>
                    <a:pt x="46227" y="15748"/>
                  </a:lnTo>
                  <a:lnTo>
                    <a:pt x="58038" y="15748"/>
                  </a:lnTo>
                  <a:lnTo>
                    <a:pt x="58038" y="12573"/>
                  </a:lnTo>
                  <a:close/>
                </a:path>
                <a:path w="103504" h="2515235">
                  <a:moveTo>
                    <a:pt x="58038" y="15748"/>
                  </a:moveTo>
                  <a:lnTo>
                    <a:pt x="57150" y="15748"/>
                  </a:lnTo>
                  <a:lnTo>
                    <a:pt x="51688" y="25109"/>
                  </a:lnTo>
                  <a:lnTo>
                    <a:pt x="58038" y="35995"/>
                  </a:lnTo>
                  <a:lnTo>
                    <a:pt x="58038" y="15748"/>
                  </a:lnTo>
                  <a:close/>
                </a:path>
                <a:path w="103504" h="2515235">
                  <a:moveTo>
                    <a:pt x="57150" y="15748"/>
                  </a:moveTo>
                  <a:lnTo>
                    <a:pt x="46227" y="15748"/>
                  </a:lnTo>
                  <a:lnTo>
                    <a:pt x="51688" y="25109"/>
                  </a:lnTo>
                  <a:lnTo>
                    <a:pt x="5715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00599" y="4444619"/>
              <a:ext cx="2743200" cy="103505"/>
            </a:xfrm>
            <a:custGeom>
              <a:avLst/>
              <a:gdLst/>
              <a:ahLst/>
              <a:cxnLst/>
              <a:rect l="l" t="t" r="r" b="b"/>
              <a:pathLst>
                <a:path w="2743200" h="103504">
                  <a:moveTo>
                    <a:pt x="2718090" y="51688"/>
                  </a:moveTo>
                  <a:lnTo>
                    <a:pt x="2651252" y="90677"/>
                  </a:lnTo>
                  <a:lnTo>
                    <a:pt x="2648204" y="92328"/>
                  </a:lnTo>
                  <a:lnTo>
                    <a:pt x="2647188" y="96265"/>
                  </a:lnTo>
                  <a:lnTo>
                    <a:pt x="2650744" y="102361"/>
                  </a:lnTo>
                  <a:lnTo>
                    <a:pt x="2654554" y="103377"/>
                  </a:lnTo>
                  <a:lnTo>
                    <a:pt x="2732309" y="58038"/>
                  </a:lnTo>
                  <a:lnTo>
                    <a:pt x="2730627" y="58038"/>
                  </a:lnTo>
                  <a:lnTo>
                    <a:pt x="2730627" y="57149"/>
                  </a:lnTo>
                  <a:lnTo>
                    <a:pt x="2727452" y="57149"/>
                  </a:lnTo>
                  <a:lnTo>
                    <a:pt x="2718090" y="51688"/>
                  </a:lnTo>
                  <a:close/>
                </a:path>
                <a:path w="2743200" h="103504">
                  <a:moveTo>
                    <a:pt x="2707204" y="45338"/>
                  </a:moveTo>
                  <a:lnTo>
                    <a:pt x="0" y="45338"/>
                  </a:lnTo>
                  <a:lnTo>
                    <a:pt x="0" y="58038"/>
                  </a:lnTo>
                  <a:lnTo>
                    <a:pt x="2707204" y="58038"/>
                  </a:lnTo>
                  <a:lnTo>
                    <a:pt x="2718090" y="51688"/>
                  </a:lnTo>
                  <a:lnTo>
                    <a:pt x="2707204" y="45338"/>
                  </a:lnTo>
                  <a:close/>
                </a:path>
                <a:path w="2743200" h="103504">
                  <a:moveTo>
                    <a:pt x="2732309" y="45338"/>
                  </a:moveTo>
                  <a:lnTo>
                    <a:pt x="2730627" y="45338"/>
                  </a:lnTo>
                  <a:lnTo>
                    <a:pt x="2730627" y="58038"/>
                  </a:lnTo>
                  <a:lnTo>
                    <a:pt x="2732309" y="58038"/>
                  </a:lnTo>
                  <a:lnTo>
                    <a:pt x="2743200" y="51688"/>
                  </a:lnTo>
                  <a:lnTo>
                    <a:pt x="2732309" y="45338"/>
                  </a:lnTo>
                  <a:close/>
                </a:path>
                <a:path w="2743200" h="103504">
                  <a:moveTo>
                    <a:pt x="2727452" y="46227"/>
                  </a:moveTo>
                  <a:lnTo>
                    <a:pt x="2718090" y="51688"/>
                  </a:lnTo>
                  <a:lnTo>
                    <a:pt x="2727452" y="57149"/>
                  </a:lnTo>
                  <a:lnTo>
                    <a:pt x="2727452" y="46227"/>
                  </a:lnTo>
                  <a:close/>
                </a:path>
                <a:path w="2743200" h="103504">
                  <a:moveTo>
                    <a:pt x="2730627" y="46227"/>
                  </a:moveTo>
                  <a:lnTo>
                    <a:pt x="2727452" y="46227"/>
                  </a:lnTo>
                  <a:lnTo>
                    <a:pt x="2727452" y="57149"/>
                  </a:lnTo>
                  <a:lnTo>
                    <a:pt x="2730627" y="57149"/>
                  </a:lnTo>
                  <a:lnTo>
                    <a:pt x="2730627" y="46227"/>
                  </a:lnTo>
                  <a:close/>
                </a:path>
                <a:path w="2743200" h="103504">
                  <a:moveTo>
                    <a:pt x="2654554" y="0"/>
                  </a:moveTo>
                  <a:lnTo>
                    <a:pt x="2650744" y="1015"/>
                  </a:lnTo>
                  <a:lnTo>
                    <a:pt x="2648966" y="4063"/>
                  </a:lnTo>
                  <a:lnTo>
                    <a:pt x="2647188" y="6984"/>
                  </a:lnTo>
                  <a:lnTo>
                    <a:pt x="2648204" y="10921"/>
                  </a:lnTo>
                  <a:lnTo>
                    <a:pt x="2718090" y="51688"/>
                  </a:lnTo>
                  <a:lnTo>
                    <a:pt x="2727452" y="46227"/>
                  </a:lnTo>
                  <a:lnTo>
                    <a:pt x="2730627" y="46227"/>
                  </a:lnTo>
                  <a:lnTo>
                    <a:pt x="2730627" y="45338"/>
                  </a:lnTo>
                  <a:lnTo>
                    <a:pt x="2732309" y="45338"/>
                  </a:lnTo>
                  <a:lnTo>
                    <a:pt x="2654554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800599" y="3581653"/>
              <a:ext cx="2514600" cy="0"/>
            </a:xfrm>
            <a:custGeom>
              <a:avLst/>
              <a:gdLst/>
              <a:ahLst/>
              <a:cxnLst/>
              <a:rect l="l" t="t" r="r" b="b"/>
              <a:pathLst>
                <a:path w="2514600">
                  <a:moveTo>
                    <a:pt x="0" y="0"/>
                  </a:moveTo>
                  <a:lnTo>
                    <a:pt x="25146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718176" y="2934970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95409" y="3456813"/>
            <a:ext cx="1485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Price=AR=MR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28229" y="2155063"/>
            <a:ext cx="20916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Firm </a:t>
            </a:r>
            <a:r>
              <a:rPr b="1" spc="-105" dirty="0">
                <a:solidFill>
                  <a:srgbClr val="C00000"/>
                </a:solidFill>
                <a:latin typeface="Trebuchet MS"/>
                <a:cs typeface="Trebuchet MS"/>
              </a:rPr>
              <a:t>( </a:t>
            </a:r>
            <a:r>
              <a:rPr b="1" spc="-80" dirty="0">
                <a:solidFill>
                  <a:srgbClr val="C00000"/>
                </a:solidFill>
                <a:latin typeface="Trebuchet MS"/>
                <a:cs typeface="Trebuchet MS"/>
              </a:rPr>
              <a:t>is </a:t>
            </a:r>
            <a:r>
              <a:rPr b="1" spc="-75" dirty="0">
                <a:solidFill>
                  <a:srgbClr val="C00000"/>
                </a:solidFill>
                <a:latin typeface="Trebuchet MS"/>
                <a:cs typeface="Trebuchet MS"/>
              </a:rPr>
              <a:t>a </a:t>
            </a:r>
            <a:r>
              <a:rPr b="1" spc="-130" dirty="0">
                <a:solidFill>
                  <a:srgbClr val="C00000"/>
                </a:solidFill>
                <a:latin typeface="Trebuchet MS"/>
                <a:cs typeface="Trebuchet MS"/>
              </a:rPr>
              <a:t>Price</a:t>
            </a:r>
            <a:r>
              <a:rPr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b="1" spc="-160" dirty="0">
                <a:solidFill>
                  <a:srgbClr val="C00000"/>
                </a:solidFill>
                <a:latin typeface="Trebuchet MS"/>
                <a:cs typeface="Trebuchet MS"/>
              </a:rPr>
              <a:t>Taker)</a:t>
            </a:r>
            <a:endParaRPr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539098" y="1981201"/>
            <a:ext cx="2795270" cy="2567305"/>
            <a:chOff x="1015098" y="1981200"/>
            <a:chExt cx="2795270" cy="2567305"/>
          </a:xfrm>
        </p:grpSpPr>
        <p:sp>
          <p:nvSpPr>
            <p:cNvPr id="12" name="object 12"/>
            <p:cNvSpPr/>
            <p:nvPr/>
          </p:nvSpPr>
          <p:spPr>
            <a:xfrm>
              <a:off x="1015098" y="1981200"/>
              <a:ext cx="103505" cy="2515235"/>
            </a:xfrm>
            <a:custGeom>
              <a:avLst/>
              <a:gdLst/>
              <a:ahLst/>
              <a:cxnLst/>
              <a:rect l="l" t="t" r="r" b="b"/>
              <a:pathLst>
                <a:path w="103505" h="2515235">
                  <a:moveTo>
                    <a:pt x="51701" y="25155"/>
                  </a:moveTo>
                  <a:lnTo>
                    <a:pt x="45351" y="36044"/>
                  </a:lnTo>
                  <a:lnTo>
                    <a:pt x="45351" y="2515108"/>
                  </a:lnTo>
                  <a:lnTo>
                    <a:pt x="58051" y="2515108"/>
                  </a:lnTo>
                  <a:lnTo>
                    <a:pt x="58051" y="36044"/>
                  </a:lnTo>
                  <a:lnTo>
                    <a:pt x="51701" y="25155"/>
                  </a:lnTo>
                  <a:close/>
                </a:path>
                <a:path w="103505" h="2515235">
                  <a:moveTo>
                    <a:pt x="51701" y="0"/>
                  </a:moveTo>
                  <a:lnTo>
                    <a:pt x="0" y="88646"/>
                  </a:lnTo>
                  <a:lnTo>
                    <a:pt x="1028" y="92455"/>
                  </a:lnTo>
                  <a:lnTo>
                    <a:pt x="7086" y="96012"/>
                  </a:lnTo>
                  <a:lnTo>
                    <a:pt x="10972" y="94996"/>
                  </a:lnTo>
                  <a:lnTo>
                    <a:pt x="45351" y="36044"/>
                  </a:lnTo>
                  <a:lnTo>
                    <a:pt x="45351" y="12573"/>
                  </a:lnTo>
                  <a:lnTo>
                    <a:pt x="59034" y="12573"/>
                  </a:lnTo>
                  <a:lnTo>
                    <a:pt x="51701" y="0"/>
                  </a:lnTo>
                  <a:close/>
                </a:path>
                <a:path w="103505" h="2515235">
                  <a:moveTo>
                    <a:pt x="59034" y="12573"/>
                  </a:moveTo>
                  <a:lnTo>
                    <a:pt x="58051" y="12573"/>
                  </a:lnTo>
                  <a:lnTo>
                    <a:pt x="58051" y="36044"/>
                  </a:lnTo>
                  <a:lnTo>
                    <a:pt x="92430" y="94996"/>
                  </a:lnTo>
                  <a:lnTo>
                    <a:pt x="96316" y="96012"/>
                  </a:lnTo>
                  <a:lnTo>
                    <a:pt x="102374" y="92455"/>
                  </a:lnTo>
                  <a:lnTo>
                    <a:pt x="103403" y="88646"/>
                  </a:lnTo>
                  <a:lnTo>
                    <a:pt x="59034" y="12573"/>
                  </a:lnTo>
                  <a:close/>
                </a:path>
                <a:path w="103505" h="2515235">
                  <a:moveTo>
                    <a:pt x="58051" y="12573"/>
                  </a:moveTo>
                  <a:lnTo>
                    <a:pt x="45351" y="12573"/>
                  </a:lnTo>
                  <a:lnTo>
                    <a:pt x="45351" y="36044"/>
                  </a:lnTo>
                  <a:lnTo>
                    <a:pt x="51701" y="25155"/>
                  </a:lnTo>
                  <a:lnTo>
                    <a:pt x="46215" y="15748"/>
                  </a:lnTo>
                  <a:lnTo>
                    <a:pt x="58051" y="15748"/>
                  </a:lnTo>
                  <a:lnTo>
                    <a:pt x="58051" y="12573"/>
                  </a:lnTo>
                  <a:close/>
                </a:path>
                <a:path w="103505" h="2515235">
                  <a:moveTo>
                    <a:pt x="58051" y="15748"/>
                  </a:moveTo>
                  <a:lnTo>
                    <a:pt x="57188" y="15748"/>
                  </a:lnTo>
                  <a:lnTo>
                    <a:pt x="51701" y="25155"/>
                  </a:lnTo>
                  <a:lnTo>
                    <a:pt x="58051" y="36044"/>
                  </a:lnTo>
                  <a:lnTo>
                    <a:pt x="58051" y="15748"/>
                  </a:lnTo>
                  <a:close/>
                </a:path>
                <a:path w="103505" h="2515235">
                  <a:moveTo>
                    <a:pt x="57188" y="15748"/>
                  </a:moveTo>
                  <a:lnTo>
                    <a:pt x="46215" y="15748"/>
                  </a:lnTo>
                  <a:lnTo>
                    <a:pt x="51701" y="25155"/>
                  </a:lnTo>
                  <a:lnTo>
                    <a:pt x="57188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66800" y="4444619"/>
              <a:ext cx="2743200" cy="103505"/>
            </a:xfrm>
            <a:custGeom>
              <a:avLst/>
              <a:gdLst/>
              <a:ahLst/>
              <a:cxnLst/>
              <a:rect l="l" t="t" r="r" b="b"/>
              <a:pathLst>
                <a:path w="2743200" h="103504">
                  <a:moveTo>
                    <a:pt x="2718090" y="51688"/>
                  </a:moveTo>
                  <a:lnTo>
                    <a:pt x="2651252" y="90677"/>
                  </a:lnTo>
                  <a:lnTo>
                    <a:pt x="2648204" y="92328"/>
                  </a:lnTo>
                  <a:lnTo>
                    <a:pt x="2647188" y="96265"/>
                  </a:lnTo>
                  <a:lnTo>
                    <a:pt x="2650744" y="102361"/>
                  </a:lnTo>
                  <a:lnTo>
                    <a:pt x="2654554" y="103377"/>
                  </a:lnTo>
                  <a:lnTo>
                    <a:pt x="2732309" y="58038"/>
                  </a:lnTo>
                  <a:lnTo>
                    <a:pt x="2730627" y="58038"/>
                  </a:lnTo>
                  <a:lnTo>
                    <a:pt x="2730627" y="57149"/>
                  </a:lnTo>
                  <a:lnTo>
                    <a:pt x="2727452" y="57149"/>
                  </a:lnTo>
                  <a:lnTo>
                    <a:pt x="2718090" y="51688"/>
                  </a:lnTo>
                  <a:close/>
                </a:path>
                <a:path w="2743200" h="103504">
                  <a:moveTo>
                    <a:pt x="2707204" y="45338"/>
                  </a:moveTo>
                  <a:lnTo>
                    <a:pt x="0" y="45338"/>
                  </a:lnTo>
                  <a:lnTo>
                    <a:pt x="0" y="58038"/>
                  </a:lnTo>
                  <a:lnTo>
                    <a:pt x="2707204" y="58038"/>
                  </a:lnTo>
                  <a:lnTo>
                    <a:pt x="2718090" y="51688"/>
                  </a:lnTo>
                  <a:lnTo>
                    <a:pt x="2707204" y="45338"/>
                  </a:lnTo>
                  <a:close/>
                </a:path>
                <a:path w="2743200" h="103504">
                  <a:moveTo>
                    <a:pt x="2732309" y="45338"/>
                  </a:moveTo>
                  <a:lnTo>
                    <a:pt x="2730627" y="45338"/>
                  </a:lnTo>
                  <a:lnTo>
                    <a:pt x="2730627" y="58038"/>
                  </a:lnTo>
                  <a:lnTo>
                    <a:pt x="2732309" y="58038"/>
                  </a:lnTo>
                  <a:lnTo>
                    <a:pt x="2743199" y="51688"/>
                  </a:lnTo>
                  <a:lnTo>
                    <a:pt x="2732309" y="45338"/>
                  </a:lnTo>
                  <a:close/>
                </a:path>
                <a:path w="2743200" h="103504">
                  <a:moveTo>
                    <a:pt x="2727452" y="46227"/>
                  </a:moveTo>
                  <a:lnTo>
                    <a:pt x="2718090" y="51688"/>
                  </a:lnTo>
                  <a:lnTo>
                    <a:pt x="2727452" y="57149"/>
                  </a:lnTo>
                  <a:lnTo>
                    <a:pt x="2727452" y="46227"/>
                  </a:lnTo>
                  <a:close/>
                </a:path>
                <a:path w="2743200" h="103504">
                  <a:moveTo>
                    <a:pt x="2730627" y="46227"/>
                  </a:moveTo>
                  <a:lnTo>
                    <a:pt x="2727452" y="46227"/>
                  </a:lnTo>
                  <a:lnTo>
                    <a:pt x="2727452" y="57149"/>
                  </a:lnTo>
                  <a:lnTo>
                    <a:pt x="2730627" y="57149"/>
                  </a:lnTo>
                  <a:lnTo>
                    <a:pt x="2730627" y="46227"/>
                  </a:lnTo>
                  <a:close/>
                </a:path>
                <a:path w="2743200" h="103504">
                  <a:moveTo>
                    <a:pt x="2654554" y="0"/>
                  </a:moveTo>
                  <a:lnTo>
                    <a:pt x="2650744" y="1015"/>
                  </a:lnTo>
                  <a:lnTo>
                    <a:pt x="2648966" y="4063"/>
                  </a:lnTo>
                  <a:lnTo>
                    <a:pt x="2647188" y="6984"/>
                  </a:lnTo>
                  <a:lnTo>
                    <a:pt x="2648204" y="10921"/>
                  </a:lnTo>
                  <a:lnTo>
                    <a:pt x="2718090" y="51688"/>
                  </a:lnTo>
                  <a:lnTo>
                    <a:pt x="2727452" y="46227"/>
                  </a:lnTo>
                  <a:lnTo>
                    <a:pt x="2730627" y="46227"/>
                  </a:lnTo>
                  <a:lnTo>
                    <a:pt x="2730627" y="45338"/>
                  </a:lnTo>
                  <a:lnTo>
                    <a:pt x="2732309" y="45338"/>
                  </a:lnTo>
                  <a:lnTo>
                    <a:pt x="2654554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66800" y="3581653"/>
              <a:ext cx="2514600" cy="0"/>
            </a:xfrm>
            <a:custGeom>
              <a:avLst/>
              <a:gdLst/>
              <a:ahLst/>
              <a:cxnLst/>
              <a:rect l="l" t="t" r="r" b="b"/>
              <a:pathLst>
                <a:path w="2514600">
                  <a:moveTo>
                    <a:pt x="0" y="0"/>
                  </a:moveTo>
                  <a:lnTo>
                    <a:pt x="251460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983741" y="2934970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7994" y="2078559"/>
            <a:ext cx="8153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60" dirty="0">
                <a:solidFill>
                  <a:srgbClr val="002060"/>
                </a:solidFill>
                <a:latin typeface="Trebuchet MS"/>
                <a:cs typeface="Trebuchet MS"/>
              </a:rPr>
              <a:t>In</a:t>
            </a:r>
            <a:r>
              <a:rPr b="1" spc="-75" dirty="0">
                <a:solidFill>
                  <a:srgbClr val="002060"/>
                </a:solidFill>
                <a:latin typeface="Trebuchet MS"/>
                <a:cs typeface="Trebuchet MS"/>
              </a:rPr>
              <a:t>d</a:t>
            </a:r>
            <a:r>
              <a:rPr b="1" spc="-90" dirty="0">
                <a:solidFill>
                  <a:srgbClr val="002060"/>
                </a:solidFill>
                <a:latin typeface="Trebuchet MS"/>
                <a:cs typeface="Trebuchet MS"/>
              </a:rPr>
              <a:t>u</a:t>
            </a:r>
            <a:r>
              <a:rPr b="1" spc="-8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b="1" spc="-105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b="1" spc="-110" dirty="0">
                <a:solidFill>
                  <a:srgbClr val="002060"/>
                </a:solidFill>
                <a:latin typeface="Trebuchet MS"/>
                <a:cs typeface="Trebuchet MS"/>
              </a:rPr>
              <a:t>ry</a:t>
            </a:r>
            <a:endParaRPr>
              <a:latin typeface="Trebuchet MS"/>
              <a:cs typeface="Trebuchet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809876" y="2962402"/>
            <a:ext cx="4810125" cy="1391285"/>
            <a:chOff x="1285875" y="2962401"/>
            <a:chExt cx="4810125" cy="1391285"/>
          </a:xfrm>
        </p:grpSpPr>
        <p:sp>
          <p:nvSpPr>
            <p:cNvPr id="18" name="object 18"/>
            <p:cNvSpPr/>
            <p:nvPr/>
          </p:nvSpPr>
          <p:spPr>
            <a:xfrm>
              <a:off x="1295400" y="2971926"/>
              <a:ext cx="1524000" cy="1372235"/>
            </a:xfrm>
            <a:custGeom>
              <a:avLst/>
              <a:gdLst/>
              <a:ahLst/>
              <a:cxnLst/>
              <a:rect l="l" t="t" r="r" b="b"/>
              <a:pathLst>
                <a:path w="1524000" h="1372235">
                  <a:moveTo>
                    <a:pt x="0" y="1295654"/>
                  </a:moveTo>
                  <a:lnTo>
                    <a:pt x="1447800" y="76326"/>
                  </a:lnTo>
                </a:path>
                <a:path w="1524000" h="1372235">
                  <a:moveTo>
                    <a:pt x="228600" y="0"/>
                  </a:moveTo>
                  <a:lnTo>
                    <a:pt x="1524000" y="1371854"/>
                  </a:lnTo>
                </a:path>
              </a:pathLst>
            </a:custGeom>
            <a:ln w="1905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581400" y="3581653"/>
              <a:ext cx="2514600" cy="0"/>
            </a:xfrm>
            <a:custGeom>
              <a:avLst/>
              <a:gdLst/>
              <a:ahLst/>
              <a:cxnLst/>
              <a:rect l="l" t="t" r="r" b="b"/>
              <a:pathLst>
                <a:path w="2514600">
                  <a:moveTo>
                    <a:pt x="0" y="0"/>
                  </a:moveTo>
                  <a:lnTo>
                    <a:pt x="2514600" y="0"/>
                  </a:lnTo>
                </a:path>
              </a:pathLst>
            </a:custGeom>
            <a:ln w="38100">
              <a:solidFill>
                <a:srgbClr val="C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498594" y="4172204"/>
            <a:ext cx="10439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Demand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36724" y="6054357"/>
            <a:ext cx="130873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b="1" dirty="0">
                <a:latin typeface="Arial"/>
                <a:cs typeface="Arial"/>
              </a:rPr>
              <a:t>from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bellow</a:t>
            </a:r>
            <a:endParaRPr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69995" y="2696083"/>
            <a:ext cx="9340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Supply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83740" y="4600448"/>
            <a:ext cx="7811770" cy="14875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445" algn="ctr">
              <a:spcBef>
                <a:spcPts val="100"/>
              </a:spcBef>
              <a:tabLst>
                <a:tab pos="3733800" algn="l"/>
              </a:tabLst>
            </a:pPr>
            <a:r>
              <a:rPr spc="-5" dirty="0">
                <a:latin typeface="Arial"/>
                <a:cs typeface="Arial"/>
              </a:rPr>
              <a:t>Output	Output</a:t>
            </a:r>
            <a:endParaRPr>
              <a:latin typeface="Arial"/>
              <a:cs typeface="Arial"/>
            </a:endParaRPr>
          </a:p>
          <a:p>
            <a:pPr>
              <a:spcBef>
                <a:spcPts val="50"/>
              </a:spcBef>
            </a:pPr>
            <a:endParaRPr sz="2250">
              <a:latin typeface="Arial"/>
              <a:cs typeface="Arial"/>
            </a:endParaRPr>
          </a:p>
          <a:p>
            <a:pPr marL="194945" indent="-182880">
              <a:buSzPct val="94444"/>
              <a:buFont typeface="Wingdings"/>
              <a:buChar char=""/>
              <a:tabLst>
                <a:tab pos="195580" algn="l"/>
              </a:tabLst>
            </a:pPr>
            <a:r>
              <a:rPr b="1" spc="-5" dirty="0">
                <a:latin typeface="Arial"/>
                <a:cs typeface="Arial"/>
              </a:rPr>
              <a:t>First Condition </a:t>
            </a:r>
            <a:r>
              <a:rPr b="1" dirty="0">
                <a:latin typeface="Arial"/>
                <a:cs typeface="Arial"/>
              </a:rPr>
              <a:t>for </a:t>
            </a:r>
            <a:r>
              <a:rPr b="1" spc="-5" dirty="0">
                <a:latin typeface="Arial"/>
                <a:cs typeface="Arial"/>
              </a:rPr>
              <a:t>maximization </a:t>
            </a:r>
            <a:r>
              <a:rPr b="1" dirty="0">
                <a:latin typeface="Arial"/>
                <a:cs typeface="Arial"/>
              </a:rPr>
              <a:t>of profit &gt; </a:t>
            </a:r>
            <a:r>
              <a:rPr b="1" spc="-5" dirty="0">
                <a:latin typeface="Arial"/>
                <a:cs typeface="Arial"/>
              </a:rPr>
              <a:t>MR=</a:t>
            </a:r>
            <a:r>
              <a:rPr b="1" spc="-3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MC</a:t>
            </a:r>
            <a:endParaRPr>
              <a:latin typeface="Arial"/>
              <a:cs typeface="Arial"/>
            </a:endParaRPr>
          </a:p>
          <a:p>
            <a:pPr>
              <a:spcBef>
                <a:spcPts val="30"/>
              </a:spcBef>
              <a:buFont typeface="Wingdings"/>
              <a:buChar char=""/>
            </a:pPr>
            <a:endParaRPr sz="1850">
              <a:latin typeface="Arial"/>
              <a:cs typeface="Arial"/>
            </a:endParaRPr>
          </a:p>
          <a:p>
            <a:pPr marL="194945" indent="-182245">
              <a:buSzPct val="94444"/>
              <a:buFont typeface="Wingdings"/>
              <a:buChar char=""/>
              <a:tabLst>
                <a:tab pos="194945" algn="l"/>
              </a:tabLst>
            </a:pPr>
            <a:r>
              <a:rPr b="1" spc="-5" dirty="0">
                <a:latin typeface="Arial"/>
                <a:cs typeface="Arial"/>
              </a:rPr>
              <a:t>Second </a:t>
            </a:r>
            <a:r>
              <a:rPr b="1" dirty="0">
                <a:latin typeface="Arial"/>
                <a:cs typeface="Arial"/>
              </a:rPr>
              <a:t>Condition for </a:t>
            </a:r>
            <a:r>
              <a:rPr b="1" spc="-5" dirty="0">
                <a:latin typeface="Arial"/>
                <a:cs typeface="Arial"/>
              </a:rPr>
              <a:t>maximization </a:t>
            </a:r>
            <a:r>
              <a:rPr b="1" dirty="0">
                <a:latin typeface="Arial"/>
                <a:cs typeface="Arial"/>
              </a:rPr>
              <a:t>of profit &gt; MC </a:t>
            </a:r>
            <a:r>
              <a:rPr b="1" spc="-15" dirty="0">
                <a:latin typeface="Arial"/>
                <a:cs typeface="Arial"/>
              </a:rPr>
              <a:t>curve </a:t>
            </a:r>
            <a:r>
              <a:rPr b="1" spc="-5" dirty="0">
                <a:latin typeface="Arial"/>
                <a:cs typeface="Arial"/>
              </a:rPr>
              <a:t>cut </a:t>
            </a:r>
            <a:r>
              <a:rPr b="1" dirty="0">
                <a:latin typeface="Arial"/>
                <a:cs typeface="Arial"/>
              </a:rPr>
              <a:t>MR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curve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645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8507" y="168286"/>
            <a:ext cx="8374566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Meaning </a:t>
            </a:r>
            <a:r>
              <a:rPr spc="-130" dirty="0"/>
              <a:t>of </a:t>
            </a:r>
            <a:r>
              <a:rPr spc="-229" dirty="0"/>
              <a:t>Perfect </a:t>
            </a:r>
            <a:r>
              <a:rPr spc="-170" dirty="0"/>
              <a:t>Competition</a:t>
            </a:r>
            <a:r>
              <a:rPr spc="-590" dirty="0"/>
              <a:t> </a:t>
            </a:r>
            <a:r>
              <a:rPr spc="-114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6724" y="1077299"/>
            <a:ext cx="6911974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/>
              <a:t>Price determination in the industry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652643" y="1981200"/>
            <a:ext cx="2409825" cy="1670050"/>
            <a:chOff x="4128642" y="1981200"/>
            <a:chExt cx="2409825" cy="1670050"/>
          </a:xfrm>
        </p:grpSpPr>
        <p:sp>
          <p:nvSpPr>
            <p:cNvPr id="5" name="object 5"/>
            <p:cNvSpPr/>
            <p:nvPr/>
          </p:nvSpPr>
          <p:spPr>
            <a:xfrm>
              <a:off x="4128642" y="1981200"/>
              <a:ext cx="103505" cy="1618615"/>
            </a:xfrm>
            <a:custGeom>
              <a:avLst/>
              <a:gdLst/>
              <a:ahLst/>
              <a:cxnLst/>
              <a:rect l="l" t="t" r="r" b="b"/>
              <a:pathLst>
                <a:path w="103504" h="1618614">
                  <a:moveTo>
                    <a:pt x="51688" y="25109"/>
                  </a:moveTo>
                  <a:lnTo>
                    <a:pt x="45339" y="35995"/>
                  </a:lnTo>
                  <a:lnTo>
                    <a:pt x="45339" y="1618234"/>
                  </a:lnTo>
                  <a:lnTo>
                    <a:pt x="58039" y="1618234"/>
                  </a:lnTo>
                  <a:lnTo>
                    <a:pt x="58039" y="35995"/>
                  </a:lnTo>
                  <a:lnTo>
                    <a:pt x="51688" y="25109"/>
                  </a:lnTo>
                  <a:close/>
                </a:path>
                <a:path w="103504" h="1618614">
                  <a:moveTo>
                    <a:pt x="51689" y="0"/>
                  </a:moveTo>
                  <a:lnTo>
                    <a:pt x="0" y="88646"/>
                  </a:lnTo>
                  <a:lnTo>
                    <a:pt x="1016" y="92455"/>
                  </a:lnTo>
                  <a:lnTo>
                    <a:pt x="4064" y="94234"/>
                  </a:lnTo>
                  <a:lnTo>
                    <a:pt x="6985" y="96012"/>
                  </a:lnTo>
                  <a:lnTo>
                    <a:pt x="10922" y="94996"/>
                  </a:lnTo>
                  <a:lnTo>
                    <a:pt x="45338" y="35995"/>
                  </a:lnTo>
                  <a:lnTo>
                    <a:pt x="45339" y="12573"/>
                  </a:lnTo>
                  <a:lnTo>
                    <a:pt x="59020" y="12573"/>
                  </a:lnTo>
                  <a:lnTo>
                    <a:pt x="51689" y="0"/>
                  </a:lnTo>
                  <a:close/>
                </a:path>
                <a:path w="103504" h="1618614">
                  <a:moveTo>
                    <a:pt x="59020" y="12573"/>
                  </a:moveTo>
                  <a:lnTo>
                    <a:pt x="58039" y="12573"/>
                  </a:lnTo>
                  <a:lnTo>
                    <a:pt x="58039" y="35995"/>
                  </a:lnTo>
                  <a:lnTo>
                    <a:pt x="92456" y="94996"/>
                  </a:lnTo>
                  <a:lnTo>
                    <a:pt x="96266" y="96012"/>
                  </a:lnTo>
                  <a:lnTo>
                    <a:pt x="102362" y="92455"/>
                  </a:lnTo>
                  <a:lnTo>
                    <a:pt x="103378" y="88646"/>
                  </a:lnTo>
                  <a:lnTo>
                    <a:pt x="59020" y="12573"/>
                  </a:lnTo>
                  <a:close/>
                </a:path>
                <a:path w="103504" h="1618614">
                  <a:moveTo>
                    <a:pt x="58039" y="12573"/>
                  </a:moveTo>
                  <a:lnTo>
                    <a:pt x="45339" y="12573"/>
                  </a:lnTo>
                  <a:lnTo>
                    <a:pt x="45339" y="35995"/>
                  </a:lnTo>
                  <a:lnTo>
                    <a:pt x="51689" y="25109"/>
                  </a:lnTo>
                  <a:lnTo>
                    <a:pt x="46228" y="15748"/>
                  </a:lnTo>
                  <a:lnTo>
                    <a:pt x="58039" y="15748"/>
                  </a:lnTo>
                  <a:lnTo>
                    <a:pt x="58039" y="12573"/>
                  </a:lnTo>
                  <a:close/>
                </a:path>
                <a:path w="103504" h="1618614">
                  <a:moveTo>
                    <a:pt x="58039" y="15748"/>
                  </a:moveTo>
                  <a:lnTo>
                    <a:pt x="57150" y="15748"/>
                  </a:lnTo>
                  <a:lnTo>
                    <a:pt x="51688" y="25109"/>
                  </a:lnTo>
                  <a:lnTo>
                    <a:pt x="58039" y="35995"/>
                  </a:lnTo>
                  <a:lnTo>
                    <a:pt x="58039" y="15748"/>
                  </a:lnTo>
                  <a:close/>
                </a:path>
                <a:path w="103504" h="1618614">
                  <a:moveTo>
                    <a:pt x="57150" y="15748"/>
                  </a:moveTo>
                  <a:lnTo>
                    <a:pt x="46228" y="15748"/>
                  </a:lnTo>
                  <a:lnTo>
                    <a:pt x="51688" y="25109"/>
                  </a:lnTo>
                  <a:lnTo>
                    <a:pt x="57150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80331" y="3547744"/>
              <a:ext cx="2358390" cy="103505"/>
            </a:xfrm>
            <a:custGeom>
              <a:avLst/>
              <a:gdLst/>
              <a:ahLst/>
              <a:cxnLst/>
              <a:rect l="l" t="t" r="r" b="b"/>
              <a:pathLst>
                <a:path w="2358390" h="103504">
                  <a:moveTo>
                    <a:pt x="2332917" y="51752"/>
                  </a:moveTo>
                  <a:lnTo>
                    <a:pt x="2263140" y="92455"/>
                  </a:lnTo>
                  <a:lnTo>
                    <a:pt x="2262123" y="96392"/>
                  </a:lnTo>
                  <a:lnTo>
                    <a:pt x="2263902" y="99440"/>
                  </a:lnTo>
                  <a:lnTo>
                    <a:pt x="2265679" y="102361"/>
                  </a:lnTo>
                  <a:lnTo>
                    <a:pt x="2269616" y="103377"/>
                  </a:lnTo>
                  <a:lnTo>
                    <a:pt x="2272538" y="101726"/>
                  </a:lnTo>
                  <a:lnTo>
                    <a:pt x="2347273" y="58038"/>
                  </a:lnTo>
                  <a:lnTo>
                    <a:pt x="2345563" y="58038"/>
                  </a:lnTo>
                  <a:lnTo>
                    <a:pt x="2345563" y="57276"/>
                  </a:lnTo>
                  <a:lnTo>
                    <a:pt x="2342388" y="57276"/>
                  </a:lnTo>
                  <a:lnTo>
                    <a:pt x="2332917" y="51752"/>
                  </a:lnTo>
                  <a:close/>
                </a:path>
                <a:path w="2358390" h="103504">
                  <a:moveTo>
                    <a:pt x="2321922" y="45338"/>
                  </a:moveTo>
                  <a:lnTo>
                    <a:pt x="0" y="45338"/>
                  </a:lnTo>
                  <a:lnTo>
                    <a:pt x="0" y="58038"/>
                  </a:lnTo>
                  <a:lnTo>
                    <a:pt x="2322140" y="58038"/>
                  </a:lnTo>
                  <a:lnTo>
                    <a:pt x="2332917" y="51752"/>
                  </a:lnTo>
                  <a:lnTo>
                    <a:pt x="2321922" y="45338"/>
                  </a:lnTo>
                  <a:close/>
                </a:path>
                <a:path w="2358390" h="103504">
                  <a:moveTo>
                    <a:pt x="2347245" y="45338"/>
                  </a:moveTo>
                  <a:lnTo>
                    <a:pt x="2345563" y="45338"/>
                  </a:lnTo>
                  <a:lnTo>
                    <a:pt x="2345563" y="58038"/>
                  </a:lnTo>
                  <a:lnTo>
                    <a:pt x="2347273" y="58038"/>
                  </a:lnTo>
                  <a:lnTo>
                    <a:pt x="2358136" y="51688"/>
                  </a:lnTo>
                  <a:lnTo>
                    <a:pt x="2347245" y="45338"/>
                  </a:lnTo>
                  <a:close/>
                </a:path>
                <a:path w="2358390" h="103504">
                  <a:moveTo>
                    <a:pt x="2342388" y="46227"/>
                  </a:moveTo>
                  <a:lnTo>
                    <a:pt x="2332917" y="51752"/>
                  </a:lnTo>
                  <a:lnTo>
                    <a:pt x="2342388" y="57276"/>
                  </a:lnTo>
                  <a:lnTo>
                    <a:pt x="2342388" y="46227"/>
                  </a:lnTo>
                  <a:close/>
                </a:path>
                <a:path w="2358390" h="103504">
                  <a:moveTo>
                    <a:pt x="2345563" y="46227"/>
                  </a:moveTo>
                  <a:lnTo>
                    <a:pt x="2342388" y="46227"/>
                  </a:lnTo>
                  <a:lnTo>
                    <a:pt x="2342388" y="57276"/>
                  </a:lnTo>
                  <a:lnTo>
                    <a:pt x="2345563" y="57276"/>
                  </a:lnTo>
                  <a:lnTo>
                    <a:pt x="2345563" y="46227"/>
                  </a:lnTo>
                  <a:close/>
                </a:path>
                <a:path w="2358390" h="103504">
                  <a:moveTo>
                    <a:pt x="2269616" y="0"/>
                  </a:moveTo>
                  <a:lnTo>
                    <a:pt x="2265679" y="1015"/>
                  </a:lnTo>
                  <a:lnTo>
                    <a:pt x="2262123" y="7112"/>
                  </a:lnTo>
                  <a:lnTo>
                    <a:pt x="2263140" y="11049"/>
                  </a:lnTo>
                  <a:lnTo>
                    <a:pt x="2332917" y="51752"/>
                  </a:lnTo>
                  <a:lnTo>
                    <a:pt x="2342388" y="46227"/>
                  </a:lnTo>
                  <a:lnTo>
                    <a:pt x="2345563" y="46227"/>
                  </a:lnTo>
                  <a:lnTo>
                    <a:pt x="2345563" y="45338"/>
                  </a:lnTo>
                  <a:lnTo>
                    <a:pt x="2347245" y="45338"/>
                  </a:lnTo>
                  <a:lnTo>
                    <a:pt x="2272538" y="1777"/>
                  </a:lnTo>
                  <a:lnTo>
                    <a:pt x="2269616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0331" y="3011042"/>
              <a:ext cx="2162175" cy="0"/>
            </a:xfrm>
            <a:custGeom>
              <a:avLst/>
              <a:gdLst/>
              <a:ahLst/>
              <a:cxnLst/>
              <a:rect l="l" t="t" r="r" b="b"/>
              <a:pathLst>
                <a:path w="2162175">
                  <a:moveTo>
                    <a:pt x="0" y="0"/>
                  </a:moveTo>
                  <a:lnTo>
                    <a:pt x="2161666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956176" y="2618359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35241" y="3676269"/>
            <a:ext cx="711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11160" y="2999359"/>
            <a:ext cx="99821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Price=AR=MR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93966" y="2100453"/>
            <a:ext cx="20916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35" dirty="0">
                <a:solidFill>
                  <a:srgbClr val="002060"/>
                </a:solidFill>
                <a:latin typeface="Trebuchet MS"/>
                <a:cs typeface="Trebuchet MS"/>
              </a:rPr>
              <a:t>Firm </a:t>
            </a:r>
            <a:r>
              <a:rPr b="1" spc="-105" dirty="0">
                <a:solidFill>
                  <a:srgbClr val="C00000"/>
                </a:solidFill>
                <a:latin typeface="Trebuchet MS"/>
                <a:cs typeface="Trebuchet MS"/>
              </a:rPr>
              <a:t>( </a:t>
            </a:r>
            <a:r>
              <a:rPr b="1" spc="-80" dirty="0">
                <a:solidFill>
                  <a:srgbClr val="C00000"/>
                </a:solidFill>
                <a:latin typeface="Trebuchet MS"/>
                <a:cs typeface="Trebuchet MS"/>
              </a:rPr>
              <a:t>is </a:t>
            </a:r>
            <a:r>
              <a:rPr b="1" spc="-75" dirty="0">
                <a:solidFill>
                  <a:srgbClr val="C00000"/>
                </a:solidFill>
                <a:latin typeface="Trebuchet MS"/>
                <a:cs typeface="Trebuchet MS"/>
              </a:rPr>
              <a:t>a </a:t>
            </a:r>
            <a:r>
              <a:rPr b="1" spc="-130" dirty="0">
                <a:solidFill>
                  <a:srgbClr val="C00000"/>
                </a:solidFill>
                <a:latin typeface="Trebuchet MS"/>
                <a:cs typeface="Trebuchet MS"/>
              </a:rPr>
              <a:t>Price</a:t>
            </a:r>
            <a:r>
              <a:rPr b="1" spc="-37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b="1" spc="-160" dirty="0">
                <a:solidFill>
                  <a:srgbClr val="C00000"/>
                </a:solidFill>
                <a:latin typeface="Trebuchet MS"/>
                <a:cs typeface="Trebuchet MS"/>
              </a:rPr>
              <a:t>Taker)</a:t>
            </a:r>
            <a:endParaRPr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442844" y="1981200"/>
            <a:ext cx="2410460" cy="1670050"/>
            <a:chOff x="918844" y="1981200"/>
            <a:chExt cx="2410460" cy="1670050"/>
          </a:xfrm>
        </p:grpSpPr>
        <p:sp>
          <p:nvSpPr>
            <p:cNvPr id="13" name="object 13"/>
            <p:cNvSpPr/>
            <p:nvPr/>
          </p:nvSpPr>
          <p:spPr>
            <a:xfrm>
              <a:off x="918844" y="1981200"/>
              <a:ext cx="103505" cy="1618615"/>
            </a:xfrm>
            <a:custGeom>
              <a:avLst/>
              <a:gdLst/>
              <a:ahLst/>
              <a:cxnLst/>
              <a:rect l="l" t="t" r="r" b="b"/>
              <a:pathLst>
                <a:path w="103505" h="1618614">
                  <a:moveTo>
                    <a:pt x="51701" y="25155"/>
                  </a:moveTo>
                  <a:lnTo>
                    <a:pt x="45351" y="36044"/>
                  </a:lnTo>
                  <a:lnTo>
                    <a:pt x="45351" y="1618234"/>
                  </a:lnTo>
                  <a:lnTo>
                    <a:pt x="58051" y="1618234"/>
                  </a:lnTo>
                  <a:lnTo>
                    <a:pt x="58051" y="36044"/>
                  </a:lnTo>
                  <a:lnTo>
                    <a:pt x="51701" y="25155"/>
                  </a:lnTo>
                  <a:close/>
                </a:path>
                <a:path w="103505" h="1618614">
                  <a:moveTo>
                    <a:pt x="51701" y="0"/>
                  </a:moveTo>
                  <a:lnTo>
                    <a:pt x="0" y="88646"/>
                  </a:lnTo>
                  <a:lnTo>
                    <a:pt x="1028" y="92455"/>
                  </a:lnTo>
                  <a:lnTo>
                    <a:pt x="7086" y="96012"/>
                  </a:lnTo>
                  <a:lnTo>
                    <a:pt x="10972" y="94996"/>
                  </a:lnTo>
                  <a:lnTo>
                    <a:pt x="45351" y="36044"/>
                  </a:lnTo>
                  <a:lnTo>
                    <a:pt x="45351" y="12573"/>
                  </a:lnTo>
                  <a:lnTo>
                    <a:pt x="59034" y="12573"/>
                  </a:lnTo>
                  <a:lnTo>
                    <a:pt x="51701" y="0"/>
                  </a:lnTo>
                  <a:close/>
                </a:path>
                <a:path w="103505" h="1618614">
                  <a:moveTo>
                    <a:pt x="59034" y="12573"/>
                  </a:moveTo>
                  <a:lnTo>
                    <a:pt x="58051" y="12573"/>
                  </a:lnTo>
                  <a:lnTo>
                    <a:pt x="58051" y="36044"/>
                  </a:lnTo>
                  <a:lnTo>
                    <a:pt x="92430" y="94996"/>
                  </a:lnTo>
                  <a:lnTo>
                    <a:pt x="96316" y="96012"/>
                  </a:lnTo>
                  <a:lnTo>
                    <a:pt x="102374" y="92455"/>
                  </a:lnTo>
                  <a:lnTo>
                    <a:pt x="103403" y="88646"/>
                  </a:lnTo>
                  <a:lnTo>
                    <a:pt x="59034" y="12573"/>
                  </a:lnTo>
                  <a:close/>
                </a:path>
                <a:path w="103505" h="1618614">
                  <a:moveTo>
                    <a:pt x="58051" y="12573"/>
                  </a:moveTo>
                  <a:lnTo>
                    <a:pt x="45351" y="12573"/>
                  </a:lnTo>
                  <a:lnTo>
                    <a:pt x="45351" y="36044"/>
                  </a:lnTo>
                  <a:lnTo>
                    <a:pt x="51701" y="25155"/>
                  </a:lnTo>
                  <a:lnTo>
                    <a:pt x="46215" y="15748"/>
                  </a:lnTo>
                  <a:lnTo>
                    <a:pt x="58051" y="15748"/>
                  </a:lnTo>
                  <a:lnTo>
                    <a:pt x="58051" y="12573"/>
                  </a:lnTo>
                  <a:close/>
                </a:path>
                <a:path w="103505" h="1618614">
                  <a:moveTo>
                    <a:pt x="58051" y="15748"/>
                  </a:moveTo>
                  <a:lnTo>
                    <a:pt x="57188" y="15748"/>
                  </a:lnTo>
                  <a:lnTo>
                    <a:pt x="51701" y="25155"/>
                  </a:lnTo>
                  <a:lnTo>
                    <a:pt x="58051" y="36044"/>
                  </a:lnTo>
                  <a:lnTo>
                    <a:pt x="58051" y="15748"/>
                  </a:lnTo>
                  <a:close/>
                </a:path>
                <a:path w="103505" h="1618614">
                  <a:moveTo>
                    <a:pt x="57188" y="15748"/>
                  </a:moveTo>
                  <a:lnTo>
                    <a:pt x="46215" y="15748"/>
                  </a:lnTo>
                  <a:lnTo>
                    <a:pt x="51701" y="25155"/>
                  </a:lnTo>
                  <a:lnTo>
                    <a:pt x="57188" y="157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70546" y="3547744"/>
              <a:ext cx="2358390" cy="103505"/>
            </a:xfrm>
            <a:custGeom>
              <a:avLst/>
              <a:gdLst/>
              <a:ahLst/>
              <a:cxnLst/>
              <a:rect l="l" t="t" r="r" b="b"/>
              <a:pathLst>
                <a:path w="2358390" h="103504">
                  <a:moveTo>
                    <a:pt x="2332904" y="51752"/>
                  </a:moveTo>
                  <a:lnTo>
                    <a:pt x="2263127" y="92455"/>
                  </a:lnTo>
                  <a:lnTo>
                    <a:pt x="2262111" y="96392"/>
                  </a:lnTo>
                  <a:lnTo>
                    <a:pt x="2263889" y="99440"/>
                  </a:lnTo>
                  <a:lnTo>
                    <a:pt x="2265667" y="102361"/>
                  </a:lnTo>
                  <a:lnTo>
                    <a:pt x="2269604" y="103377"/>
                  </a:lnTo>
                  <a:lnTo>
                    <a:pt x="2272652" y="101726"/>
                  </a:lnTo>
                  <a:lnTo>
                    <a:pt x="2347387" y="58038"/>
                  </a:lnTo>
                  <a:lnTo>
                    <a:pt x="2345677" y="58038"/>
                  </a:lnTo>
                  <a:lnTo>
                    <a:pt x="2345677" y="57276"/>
                  </a:lnTo>
                  <a:lnTo>
                    <a:pt x="2342375" y="57276"/>
                  </a:lnTo>
                  <a:lnTo>
                    <a:pt x="2332904" y="51752"/>
                  </a:lnTo>
                  <a:close/>
                </a:path>
                <a:path w="2358390" h="103504">
                  <a:moveTo>
                    <a:pt x="2321910" y="45338"/>
                  </a:moveTo>
                  <a:lnTo>
                    <a:pt x="0" y="45338"/>
                  </a:lnTo>
                  <a:lnTo>
                    <a:pt x="0" y="58038"/>
                  </a:lnTo>
                  <a:lnTo>
                    <a:pt x="2322127" y="58038"/>
                  </a:lnTo>
                  <a:lnTo>
                    <a:pt x="2332904" y="51752"/>
                  </a:lnTo>
                  <a:lnTo>
                    <a:pt x="2321910" y="45338"/>
                  </a:lnTo>
                  <a:close/>
                </a:path>
                <a:path w="2358390" h="103504">
                  <a:moveTo>
                    <a:pt x="2347359" y="45338"/>
                  </a:moveTo>
                  <a:lnTo>
                    <a:pt x="2345677" y="45338"/>
                  </a:lnTo>
                  <a:lnTo>
                    <a:pt x="2345677" y="58038"/>
                  </a:lnTo>
                  <a:lnTo>
                    <a:pt x="2347387" y="58038"/>
                  </a:lnTo>
                  <a:lnTo>
                    <a:pt x="2358250" y="51688"/>
                  </a:lnTo>
                  <a:lnTo>
                    <a:pt x="2347359" y="45338"/>
                  </a:lnTo>
                  <a:close/>
                </a:path>
                <a:path w="2358390" h="103504">
                  <a:moveTo>
                    <a:pt x="2342375" y="46227"/>
                  </a:moveTo>
                  <a:lnTo>
                    <a:pt x="2332904" y="51752"/>
                  </a:lnTo>
                  <a:lnTo>
                    <a:pt x="2342375" y="57276"/>
                  </a:lnTo>
                  <a:lnTo>
                    <a:pt x="2342375" y="46227"/>
                  </a:lnTo>
                  <a:close/>
                </a:path>
                <a:path w="2358390" h="103504">
                  <a:moveTo>
                    <a:pt x="2345677" y="46227"/>
                  </a:moveTo>
                  <a:lnTo>
                    <a:pt x="2342375" y="46227"/>
                  </a:lnTo>
                  <a:lnTo>
                    <a:pt x="2342375" y="57276"/>
                  </a:lnTo>
                  <a:lnTo>
                    <a:pt x="2345677" y="57276"/>
                  </a:lnTo>
                  <a:lnTo>
                    <a:pt x="2345677" y="46227"/>
                  </a:lnTo>
                  <a:close/>
                </a:path>
                <a:path w="2358390" h="103504">
                  <a:moveTo>
                    <a:pt x="2269604" y="0"/>
                  </a:moveTo>
                  <a:lnTo>
                    <a:pt x="2265667" y="1015"/>
                  </a:lnTo>
                  <a:lnTo>
                    <a:pt x="2262111" y="7112"/>
                  </a:lnTo>
                  <a:lnTo>
                    <a:pt x="2263127" y="11049"/>
                  </a:lnTo>
                  <a:lnTo>
                    <a:pt x="2332904" y="51752"/>
                  </a:lnTo>
                  <a:lnTo>
                    <a:pt x="2342375" y="46227"/>
                  </a:lnTo>
                  <a:lnTo>
                    <a:pt x="2345677" y="46227"/>
                  </a:lnTo>
                  <a:lnTo>
                    <a:pt x="2345677" y="45338"/>
                  </a:lnTo>
                  <a:lnTo>
                    <a:pt x="2347359" y="45338"/>
                  </a:lnTo>
                  <a:lnTo>
                    <a:pt x="2269604" y="0"/>
                  </a:lnTo>
                  <a:close/>
                </a:path>
              </a:pathLst>
            </a:custGeom>
            <a:solidFill>
              <a:srgbClr val="1F4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70546" y="3011042"/>
              <a:ext cx="2162175" cy="0"/>
            </a:xfrm>
            <a:custGeom>
              <a:avLst/>
              <a:gdLst/>
              <a:ahLst/>
              <a:cxnLst/>
              <a:rect l="l" t="t" r="r" b="b"/>
              <a:pathLst>
                <a:path w="2162175">
                  <a:moveTo>
                    <a:pt x="0" y="0"/>
                  </a:moveTo>
                  <a:lnTo>
                    <a:pt x="2161654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602740" y="2618359"/>
            <a:ext cx="546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Price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25189" y="3676269"/>
            <a:ext cx="711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Outp</a:t>
            </a:r>
            <a:r>
              <a:rPr spc="-10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681541" y="2609214"/>
            <a:ext cx="4155440" cy="901700"/>
            <a:chOff x="1157541" y="2609214"/>
            <a:chExt cx="4155440" cy="901700"/>
          </a:xfrm>
        </p:grpSpPr>
        <p:sp>
          <p:nvSpPr>
            <p:cNvPr id="19" name="object 19"/>
            <p:cNvSpPr/>
            <p:nvPr/>
          </p:nvSpPr>
          <p:spPr>
            <a:xfrm>
              <a:off x="1167066" y="2618739"/>
              <a:ext cx="1310640" cy="882650"/>
            </a:xfrm>
            <a:custGeom>
              <a:avLst/>
              <a:gdLst/>
              <a:ahLst/>
              <a:cxnLst/>
              <a:rect l="l" t="t" r="r" b="b"/>
              <a:pathLst>
                <a:path w="1310639" h="882650">
                  <a:moveTo>
                    <a:pt x="0" y="833627"/>
                  </a:moveTo>
                  <a:lnTo>
                    <a:pt x="1244536" y="49022"/>
                  </a:lnTo>
                </a:path>
                <a:path w="1310639" h="882650">
                  <a:moveTo>
                    <a:pt x="196532" y="0"/>
                  </a:moveTo>
                  <a:lnTo>
                    <a:pt x="1310068" y="882650"/>
                  </a:lnTo>
                </a:path>
              </a:pathLst>
            </a:custGeom>
            <a:ln w="19050">
              <a:solidFill>
                <a:srgbClr val="C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132200" y="3011042"/>
              <a:ext cx="2162175" cy="0"/>
            </a:xfrm>
            <a:custGeom>
              <a:avLst/>
              <a:gdLst/>
              <a:ahLst/>
              <a:cxnLst/>
              <a:rect l="l" t="t" r="r" b="b"/>
              <a:pathLst>
                <a:path w="2162175">
                  <a:moveTo>
                    <a:pt x="0" y="0"/>
                  </a:moveTo>
                  <a:lnTo>
                    <a:pt x="2161666" y="0"/>
                  </a:lnTo>
                </a:path>
              </a:pathLst>
            </a:custGeom>
            <a:ln w="38100">
              <a:solidFill>
                <a:srgbClr val="C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145661" y="3229483"/>
            <a:ext cx="603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De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and 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94127" y="2051431"/>
            <a:ext cx="1589405" cy="60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90" dirty="0">
                <a:solidFill>
                  <a:srgbClr val="002060"/>
                </a:solidFill>
                <a:latin typeface="Trebuchet MS"/>
                <a:cs typeface="Trebuchet MS"/>
              </a:rPr>
              <a:t>Industry</a:t>
            </a:r>
            <a:endParaRPr>
              <a:latin typeface="Trebuchet MS"/>
              <a:cs typeface="Trebuchet MS"/>
            </a:endParaRPr>
          </a:p>
          <a:p>
            <a:pPr marL="667385">
              <a:spcBef>
                <a:spcPts val="990"/>
              </a:spcBef>
            </a:pPr>
            <a:r>
              <a:rPr sz="1200" spc="-5" dirty="0">
                <a:latin typeface="Arial"/>
                <a:cs typeface="Arial"/>
              </a:rPr>
              <a:t>Supply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Curve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83741" y="4384930"/>
            <a:ext cx="7977505" cy="167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78880" marR="5080" indent="103505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Carlito"/>
                <a:cs typeface="Carlito"/>
              </a:rPr>
              <a:t>What is level of  output of </a:t>
            </a:r>
            <a:r>
              <a:rPr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pc="-5" dirty="0">
                <a:solidFill>
                  <a:srgbClr val="FFFFFF"/>
                </a:solidFill>
                <a:latin typeface="Carlito"/>
                <a:cs typeface="Carlito"/>
              </a:rPr>
              <a:t>firm</a:t>
            </a:r>
            <a:r>
              <a:rPr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>
                <a:solidFill>
                  <a:srgbClr val="FFFFFF"/>
                </a:solidFill>
                <a:latin typeface="Carlito"/>
                <a:cs typeface="Carlito"/>
              </a:rPr>
              <a:t>?</a:t>
            </a:r>
            <a:endParaRPr dirty="0">
              <a:latin typeface="Carlito"/>
              <a:cs typeface="Carlito"/>
            </a:endParaRPr>
          </a:p>
          <a:p>
            <a:pPr>
              <a:spcBef>
                <a:spcPts val="35"/>
              </a:spcBef>
            </a:pPr>
            <a:endParaRPr sz="1750" dirty="0">
              <a:latin typeface="Carlito"/>
              <a:cs typeface="Carlito"/>
            </a:endParaRPr>
          </a:p>
          <a:p>
            <a:pPr marL="194945" indent="-182880">
              <a:buSzPct val="94444"/>
              <a:buFont typeface="Wingdings"/>
              <a:buChar char=""/>
              <a:tabLst>
                <a:tab pos="195580" algn="l"/>
              </a:tabLst>
            </a:pPr>
            <a:r>
              <a:rPr b="1" spc="-5" dirty="0">
                <a:latin typeface="Arial"/>
                <a:cs typeface="Arial"/>
              </a:rPr>
              <a:t>First Condition </a:t>
            </a:r>
            <a:r>
              <a:rPr b="1" dirty="0">
                <a:latin typeface="Arial"/>
                <a:cs typeface="Arial"/>
              </a:rPr>
              <a:t>for </a:t>
            </a:r>
            <a:r>
              <a:rPr b="1" spc="-5" dirty="0">
                <a:latin typeface="Arial"/>
                <a:cs typeface="Arial"/>
              </a:rPr>
              <a:t>maximization </a:t>
            </a:r>
            <a:r>
              <a:rPr b="1" dirty="0">
                <a:latin typeface="Arial"/>
                <a:cs typeface="Arial"/>
              </a:rPr>
              <a:t>of profit is </a:t>
            </a:r>
            <a:r>
              <a:rPr b="1" spc="-5" dirty="0">
                <a:latin typeface="Arial"/>
                <a:cs typeface="Arial"/>
              </a:rPr>
              <a:t>MR=</a:t>
            </a:r>
            <a:r>
              <a:rPr b="1" spc="-4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MC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35"/>
              </a:spcBef>
              <a:buFont typeface="Wingdings"/>
              <a:buChar char=""/>
            </a:pPr>
            <a:endParaRPr sz="1850" dirty="0">
              <a:latin typeface="Arial"/>
              <a:cs typeface="Arial"/>
            </a:endParaRPr>
          </a:p>
          <a:p>
            <a:pPr marL="194945" indent="-182245">
              <a:buSzPct val="94444"/>
              <a:buFont typeface="Wingdings"/>
              <a:buChar char=""/>
              <a:tabLst>
                <a:tab pos="194945" algn="l"/>
              </a:tabLst>
            </a:pPr>
            <a:r>
              <a:rPr b="1" spc="-5" dirty="0">
                <a:latin typeface="Arial"/>
                <a:cs typeface="Arial"/>
              </a:rPr>
              <a:t>Second </a:t>
            </a:r>
            <a:r>
              <a:rPr b="1" dirty="0">
                <a:latin typeface="Arial"/>
                <a:cs typeface="Arial"/>
              </a:rPr>
              <a:t>Condition for </a:t>
            </a:r>
            <a:r>
              <a:rPr b="1" spc="-5" dirty="0">
                <a:latin typeface="Arial"/>
                <a:cs typeface="Arial"/>
              </a:rPr>
              <a:t>maximization </a:t>
            </a:r>
            <a:r>
              <a:rPr b="1" dirty="0">
                <a:latin typeface="Arial"/>
                <a:cs typeface="Arial"/>
              </a:rPr>
              <a:t>of profit is MC </a:t>
            </a:r>
            <a:r>
              <a:rPr b="1" spc="-15" dirty="0">
                <a:latin typeface="Arial"/>
                <a:cs typeface="Arial"/>
              </a:rPr>
              <a:t>curve </a:t>
            </a:r>
            <a:r>
              <a:rPr b="1" spc="-5" dirty="0">
                <a:latin typeface="Arial"/>
                <a:cs typeface="Arial"/>
              </a:rPr>
              <a:t>cut </a:t>
            </a:r>
            <a:r>
              <a:rPr b="1" dirty="0">
                <a:latin typeface="Arial"/>
                <a:cs typeface="Arial"/>
              </a:rPr>
              <a:t>MR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curve</a:t>
            </a:r>
            <a:endParaRPr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36724" y="6054357"/>
            <a:ext cx="130873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b="1" dirty="0">
                <a:latin typeface="Arial"/>
                <a:cs typeface="Arial"/>
              </a:rPr>
              <a:t>from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bellow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771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549</Words>
  <Application>Microsoft Macintosh PowerPoint</Application>
  <PresentationFormat>Widescreen</PresentationFormat>
  <Paragraphs>207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Carlito</vt:lpstr>
      <vt:lpstr>Times New Roman</vt:lpstr>
      <vt:lpstr>Trebuchet MS</vt:lpstr>
      <vt:lpstr>Wingdings</vt:lpstr>
      <vt:lpstr>Office Theme</vt:lpstr>
      <vt:lpstr>Perfect Competetion</vt:lpstr>
      <vt:lpstr>                     Market</vt:lpstr>
      <vt:lpstr>Classification of Market</vt:lpstr>
      <vt:lpstr>Meaning of Perfect Competition Market</vt:lpstr>
      <vt:lpstr>Main features of Perfect Competition Market</vt:lpstr>
      <vt:lpstr>Meaning of Perfect Competition Market</vt:lpstr>
      <vt:lpstr>Meaning of Perfect Competition Market</vt:lpstr>
      <vt:lpstr>Meaning of Perfect Competition Market</vt:lpstr>
      <vt:lpstr>Meaning of Perfect Competition Market</vt:lpstr>
      <vt:lpstr>Meaning of Perfect Competition Market</vt:lpstr>
      <vt:lpstr>Meaning of Perfect Competition Market</vt:lpstr>
      <vt:lpstr>Meaning of Perfect Competition Market</vt:lpstr>
      <vt:lpstr>Meaning of Perfect Competition Market</vt:lpstr>
      <vt:lpstr>Meaning of Perfect Competition Market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Sarika</dc:creator>
  <cp:lastModifiedBy>Sarika</cp:lastModifiedBy>
  <cp:revision>2</cp:revision>
  <dcterms:created xsi:type="dcterms:W3CDTF">2021-04-28T17:27:42Z</dcterms:created>
  <dcterms:modified xsi:type="dcterms:W3CDTF">2021-04-28T17:46:07Z</dcterms:modified>
</cp:coreProperties>
</file>