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317" r:id="rId3"/>
    <p:sldId id="324" r:id="rId4"/>
    <p:sldId id="325" r:id="rId5"/>
    <p:sldId id="326" r:id="rId6"/>
    <p:sldId id="327" r:id="rId7"/>
    <p:sldId id="318" r:id="rId8"/>
    <p:sldId id="331" r:id="rId9"/>
    <p:sldId id="334" r:id="rId10"/>
    <p:sldId id="487" r:id="rId11"/>
    <p:sldId id="332" r:id="rId12"/>
    <p:sldId id="335" r:id="rId13"/>
    <p:sldId id="333" r:id="rId14"/>
    <p:sldId id="446" r:id="rId15"/>
    <p:sldId id="336" r:id="rId16"/>
    <p:sldId id="337" r:id="rId17"/>
    <p:sldId id="489" r:id="rId18"/>
    <p:sldId id="3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34"/>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9A322-DF61-BD4D-A027-AE9018E89FA3}" type="datetimeFigureOut">
              <a:rPr lang="en-US" smtClean="0"/>
              <a:t>4/29/21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4939B-0C5A-A243-AE65-44FFEF9FB0DC}" type="slidenum">
              <a:rPr lang="en-US" smtClean="0"/>
              <a:t>‹#›</a:t>
            </a:fld>
            <a:endParaRPr lang="en-US"/>
          </a:p>
        </p:txBody>
      </p:sp>
    </p:spTree>
    <p:extLst>
      <p:ext uri="{BB962C8B-B14F-4D97-AF65-F5344CB8AC3E}">
        <p14:creationId xmlns:p14="http://schemas.microsoft.com/office/powerpoint/2010/main" val="293697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D0497D51-A9B9-8D49-A243-D675C26513F9}"/>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5417883A-DCAD-E24E-8E3A-B02A364EBF15}" type="slidenum">
              <a:rPr lang="en-US" altLang="en-US" b="0"/>
              <a:pPr eaLnBrk="1" hangingPunct="1"/>
              <a:t>2</a:t>
            </a:fld>
            <a:endParaRPr lang="en-US" altLang="en-US" b="0"/>
          </a:p>
        </p:txBody>
      </p:sp>
      <p:sp>
        <p:nvSpPr>
          <p:cNvPr id="49155" name="Rectangle 2">
            <a:extLst>
              <a:ext uri="{FF2B5EF4-FFF2-40B4-BE49-F238E27FC236}">
                <a16:creationId xmlns:a16="http://schemas.microsoft.com/office/drawing/2014/main" id="{D12C5518-6E01-A245-B749-040A08AE052D}"/>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F4520929-02A8-8C4D-9CBD-DC41C7EA076D}"/>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2993443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0576FBD-6AE7-6F44-B3E1-C7B872909663}"/>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2238A1BE-9EB2-8049-A90A-74E25A0A8942}" type="slidenum">
              <a:rPr lang="en-US" altLang="en-US" b="0"/>
              <a:pPr eaLnBrk="1" hangingPunct="1"/>
              <a:t>11</a:t>
            </a:fld>
            <a:endParaRPr lang="en-US" altLang="en-US" b="0"/>
          </a:p>
        </p:txBody>
      </p:sp>
      <p:sp>
        <p:nvSpPr>
          <p:cNvPr id="59395" name="Rectangle 2">
            <a:extLst>
              <a:ext uri="{FF2B5EF4-FFF2-40B4-BE49-F238E27FC236}">
                <a16:creationId xmlns:a16="http://schemas.microsoft.com/office/drawing/2014/main" id="{ACCA690A-325C-CD45-9209-5CCC1BA806EF}"/>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C916DBC5-5D62-8B4E-94D4-87C955077A4D}"/>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411134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77921090-D596-1949-9B53-BC760A82886D}"/>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4925167B-92D2-5940-95A0-440CD64C3596}" type="slidenum">
              <a:rPr lang="en-US" altLang="en-US" b="0"/>
              <a:pPr eaLnBrk="1" hangingPunct="1"/>
              <a:t>12</a:t>
            </a:fld>
            <a:endParaRPr lang="en-US" altLang="en-US" b="0"/>
          </a:p>
        </p:txBody>
      </p:sp>
      <p:sp>
        <p:nvSpPr>
          <p:cNvPr id="60419" name="Rectangle 2">
            <a:extLst>
              <a:ext uri="{FF2B5EF4-FFF2-40B4-BE49-F238E27FC236}">
                <a16:creationId xmlns:a16="http://schemas.microsoft.com/office/drawing/2014/main" id="{36FA6BE1-218E-E94F-99A3-4032FBA0246C}"/>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139AA29A-B7DC-9E4B-9041-279373330C7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3713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37224DBB-AE3B-0F41-8E20-66CAD3C8BCA3}"/>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280DAC16-64FE-3E4C-89B9-C9C276EC8150}" type="slidenum">
              <a:rPr lang="en-US" altLang="en-US" b="0"/>
              <a:pPr eaLnBrk="1" hangingPunct="1"/>
              <a:t>13</a:t>
            </a:fld>
            <a:endParaRPr lang="en-US" altLang="en-US" b="0"/>
          </a:p>
        </p:txBody>
      </p:sp>
      <p:sp>
        <p:nvSpPr>
          <p:cNvPr id="61443" name="Rectangle 2">
            <a:extLst>
              <a:ext uri="{FF2B5EF4-FFF2-40B4-BE49-F238E27FC236}">
                <a16:creationId xmlns:a16="http://schemas.microsoft.com/office/drawing/2014/main" id="{398154F5-100C-C746-81D2-7EBA277E4A4F}"/>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19375894-CE16-5949-BC06-106EF4D77F73}"/>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4121392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45B546FF-DA8B-AC45-A3D3-0A641C324294}"/>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FA5BBC46-6763-054F-A964-4C46241053D2}" type="slidenum">
              <a:rPr lang="en-US" altLang="en-US" b="0"/>
              <a:pPr eaLnBrk="1" hangingPunct="1"/>
              <a:t>14</a:t>
            </a:fld>
            <a:endParaRPr lang="en-US" altLang="en-US" b="0"/>
          </a:p>
        </p:txBody>
      </p:sp>
      <p:sp>
        <p:nvSpPr>
          <p:cNvPr id="62467" name="Rectangle 2">
            <a:extLst>
              <a:ext uri="{FF2B5EF4-FFF2-40B4-BE49-F238E27FC236}">
                <a16:creationId xmlns:a16="http://schemas.microsoft.com/office/drawing/2014/main" id="{19BE23B0-694F-2742-B83B-1DB8AED60C19}"/>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25085E4B-E455-4346-9C49-44634090284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1365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AA55520-54EB-A44C-8E0D-871426FF2881}"/>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77AEC027-5FA3-9745-91A6-257E625C0BB3}" type="slidenum">
              <a:rPr lang="en-US" altLang="en-US" b="0"/>
              <a:pPr eaLnBrk="1" hangingPunct="1"/>
              <a:t>15</a:t>
            </a:fld>
            <a:endParaRPr lang="en-US" altLang="en-US" b="0"/>
          </a:p>
        </p:txBody>
      </p:sp>
      <p:sp>
        <p:nvSpPr>
          <p:cNvPr id="63491" name="Rectangle 2">
            <a:extLst>
              <a:ext uri="{FF2B5EF4-FFF2-40B4-BE49-F238E27FC236}">
                <a16:creationId xmlns:a16="http://schemas.microsoft.com/office/drawing/2014/main" id="{D89476FD-7225-464F-8D06-26D651FE209E}"/>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D55CFC92-73C7-1B46-BD86-78F283619D7F}"/>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93446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085B4402-03D5-BC47-B5B6-E05568DF0709}"/>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8D4BEB01-3DB1-0C45-B00F-5937F9CDD29A}" type="slidenum">
              <a:rPr lang="en-US" altLang="en-US" b="0"/>
              <a:pPr eaLnBrk="1" hangingPunct="1"/>
              <a:t>16</a:t>
            </a:fld>
            <a:endParaRPr lang="en-US" altLang="en-US" b="0"/>
          </a:p>
        </p:txBody>
      </p:sp>
      <p:sp>
        <p:nvSpPr>
          <p:cNvPr id="64515" name="Rectangle 2">
            <a:extLst>
              <a:ext uri="{FF2B5EF4-FFF2-40B4-BE49-F238E27FC236}">
                <a16:creationId xmlns:a16="http://schemas.microsoft.com/office/drawing/2014/main" id="{D1FB32A2-1CBC-FB45-A2ED-F89AB5E00D6C}"/>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1964D351-D48C-B545-B433-B0CDEAE23AA7}"/>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3802133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35623D5-16B4-E44B-B157-CB7DCE33D3CE}"/>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02744AB2-E17B-2749-A8BF-F4B281E4330D}" type="slidenum">
              <a:rPr lang="en-US" altLang="en-US" b="0"/>
              <a:pPr eaLnBrk="1" hangingPunct="1"/>
              <a:t>17</a:t>
            </a:fld>
            <a:endParaRPr lang="en-US" altLang="en-US" b="0"/>
          </a:p>
        </p:txBody>
      </p:sp>
      <p:sp>
        <p:nvSpPr>
          <p:cNvPr id="65539" name="Rectangle 2">
            <a:extLst>
              <a:ext uri="{FF2B5EF4-FFF2-40B4-BE49-F238E27FC236}">
                <a16:creationId xmlns:a16="http://schemas.microsoft.com/office/drawing/2014/main" id="{FDC4B269-9741-D649-B3F7-D9F43F8A21FB}"/>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31403164-D632-4C48-8BB6-1763D10A6720}"/>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4220419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F09F769A-F0F5-1A41-A402-C6EF8D471446}"/>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EEA43048-3978-3E48-928C-C335E90130EB}" type="slidenum">
              <a:rPr lang="en-US" altLang="en-US" b="0"/>
              <a:pPr eaLnBrk="1" hangingPunct="1"/>
              <a:t>18</a:t>
            </a:fld>
            <a:endParaRPr lang="en-US" altLang="en-US" b="0"/>
          </a:p>
        </p:txBody>
      </p:sp>
      <p:sp>
        <p:nvSpPr>
          <p:cNvPr id="66563" name="Rectangle 2">
            <a:extLst>
              <a:ext uri="{FF2B5EF4-FFF2-40B4-BE49-F238E27FC236}">
                <a16:creationId xmlns:a16="http://schemas.microsoft.com/office/drawing/2014/main" id="{94676765-E159-0545-A853-99C300E0B7EA}"/>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5482DCB5-F4F3-4449-9C90-AD1CEDF412AE}"/>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330108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2C6F9357-5DE9-6A4D-93AC-0C3DB503AAB1}"/>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3DCF977F-2826-4B4F-99C5-927CEF5B6D0C}" type="slidenum">
              <a:rPr lang="en-US" altLang="en-US" b="0"/>
              <a:pPr eaLnBrk="1" hangingPunct="1"/>
              <a:t>3</a:t>
            </a:fld>
            <a:endParaRPr lang="en-US" altLang="en-US" b="0"/>
          </a:p>
        </p:txBody>
      </p:sp>
      <p:sp>
        <p:nvSpPr>
          <p:cNvPr id="50179" name="Rectangle 2">
            <a:extLst>
              <a:ext uri="{FF2B5EF4-FFF2-40B4-BE49-F238E27FC236}">
                <a16:creationId xmlns:a16="http://schemas.microsoft.com/office/drawing/2014/main" id="{A1B0B435-7A78-2F4B-AA1D-E316433B97A4}"/>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08879C43-862F-4048-9B9D-7584F4D7FADB}"/>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84939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1CB7E881-B8BD-5243-A148-B97401F3EA2D}"/>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ECCBEA48-CC67-784B-A566-ACF175A9ADC6}" type="slidenum">
              <a:rPr lang="en-US" altLang="en-US" b="0"/>
              <a:pPr eaLnBrk="1" hangingPunct="1"/>
              <a:t>4</a:t>
            </a:fld>
            <a:endParaRPr lang="en-US" altLang="en-US" b="0"/>
          </a:p>
        </p:txBody>
      </p:sp>
      <p:sp>
        <p:nvSpPr>
          <p:cNvPr id="51203" name="Rectangle 2">
            <a:extLst>
              <a:ext uri="{FF2B5EF4-FFF2-40B4-BE49-F238E27FC236}">
                <a16:creationId xmlns:a16="http://schemas.microsoft.com/office/drawing/2014/main" id="{0A25B167-63E3-054E-B2E5-8248CE589CA7}"/>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57A43279-855F-DE46-A5FB-AEAC61560AB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76879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ADFF53E6-B3B8-FF47-8F14-499E43FBCCB9}"/>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DE9F1DB5-2159-0A4D-9B30-D069737D2CC3}" type="slidenum">
              <a:rPr lang="en-US" altLang="en-US" b="0"/>
              <a:pPr eaLnBrk="1" hangingPunct="1"/>
              <a:t>5</a:t>
            </a:fld>
            <a:endParaRPr lang="en-US" altLang="en-US" b="0"/>
          </a:p>
        </p:txBody>
      </p:sp>
      <p:sp>
        <p:nvSpPr>
          <p:cNvPr id="52227" name="Rectangle 2">
            <a:extLst>
              <a:ext uri="{FF2B5EF4-FFF2-40B4-BE49-F238E27FC236}">
                <a16:creationId xmlns:a16="http://schemas.microsoft.com/office/drawing/2014/main" id="{E56CED5C-1CC1-844A-8467-7D550F515469}"/>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CC514387-91B3-414F-9B44-6736EB816856}"/>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408592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85D5B292-F075-4F41-8469-8967D2F12E5C}"/>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ED57EE0D-245E-454E-99A8-F8F8997B80DE}" type="slidenum">
              <a:rPr lang="en-US" altLang="en-US" b="0"/>
              <a:pPr eaLnBrk="1" hangingPunct="1"/>
              <a:t>6</a:t>
            </a:fld>
            <a:endParaRPr lang="en-US" altLang="en-US" b="0"/>
          </a:p>
        </p:txBody>
      </p:sp>
      <p:sp>
        <p:nvSpPr>
          <p:cNvPr id="53251" name="Rectangle 2">
            <a:extLst>
              <a:ext uri="{FF2B5EF4-FFF2-40B4-BE49-F238E27FC236}">
                <a16:creationId xmlns:a16="http://schemas.microsoft.com/office/drawing/2014/main" id="{44B0912C-2270-934A-A770-216950CFE029}"/>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34DA72F8-59C9-394F-8107-1DB69516A7B9}"/>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223879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C0E2596A-5569-6445-8184-BF3FF5E283EB}"/>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8933D5D3-A1EC-354F-ADBC-FC994350D6F9}" type="slidenum">
              <a:rPr lang="en-US" altLang="en-US" b="0"/>
              <a:pPr eaLnBrk="1" hangingPunct="1"/>
              <a:t>7</a:t>
            </a:fld>
            <a:endParaRPr lang="en-US" altLang="en-US" b="0"/>
          </a:p>
        </p:txBody>
      </p:sp>
      <p:sp>
        <p:nvSpPr>
          <p:cNvPr id="55299" name="Rectangle 2">
            <a:extLst>
              <a:ext uri="{FF2B5EF4-FFF2-40B4-BE49-F238E27FC236}">
                <a16:creationId xmlns:a16="http://schemas.microsoft.com/office/drawing/2014/main" id="{28AACF5E-C3CC-2F40-A0F4-F789D358F0AD}"/>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DA11463B-B16F-F14D-8901-F8984537AF3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2303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00219474-0121-B04B-839B-A84F2F0F6704}"/>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739A74BD-01D4-2A4A-9EDA-7D296B393582}" type="slidenum">
              <a:rPr lang="en-US" altLang="en-US" b="0"/>
              <a:pPr eaLnBrk="1" hangingPunct="1"/>
              <a:t>8</a:t>
            </a:fld>
            <a:endParaRPr lang="en-US" altLang="en-US" b="0"/>
          </a:p>
        </p:txBody>
      </p:sp>
      <p:sp>
        <p:nvSpPr>
          <p:cNvPr id="56323" name="Rectangle 2">
            <a:extLst>
              <a:ext uri="{FF2B5EF4-FFF2-40B4-BE49-F238E27FC236}">
                <a16:creationId xmlns:a16="http://schemas.microsoft.com/office/drawing/2014/main" id="{AB594184-37CB-9448-86C5-84CEB6C838F2}"/>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DA910C3C-1729-3240-ADCB-6D2EEDDA0BF6}"/>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252858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38BEA62-16D4-A14F-8421-88B0E614F0B4}"/>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ABE040E8-1387-ED4E-A36E-4474B09170B7}" type="slidenum">
              <a:rPr lang="en-US" altLang="en-US" b="0"/>
              <a:pPr eaLnBrk="1" hangingPunct="1"/>
              <a:t>9</a:t>
            </a:fld>
            <a:endParaRPr lang="en-US" altLang="en-US" b="0"/>
          </a:p>
        </p:txBody>
      </p:sp>
      <p:sp>
        <p:nvSpPr>
          <p:cNvPr id="57347" name="Rectangle 2">
            <a:extLst>
              <a:ext uri="{FF2B5EF4-FFF2-40B4-BE49-F238E27FC236}">
                <a16:creationId xmlns:a16="http://schemas.microsoft.com/office/drawing/2014/main" id="{3A9681C2-4675-D24E-B0A0-1ED5F3E938FE}"/>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5445D4A3-A62E-474A-BAFD-A63CFDDCADC9}"/>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668626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55E569A1-6FCF-0249-834C-4BC65CC67717}"/>
              </a:ext>
            </a:extLst>
          </p:cNvPr>
          <p:cNvSpPr>
            <a:spLocks noGrp="1" noChangeArrowheads="1"/>
          </p:cNvSpPr>
          <p:nvPr>
            <p:ph type="sldNum" sz="quarter" idx="5"/>
          </p:nvPr>
        </p:nvSpPr>
        <p:spPr>
          <a:noFill/>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D021BCE2-0B4C-0B43-B648-6F00D7ABAD15}" type="slidenum">
              <a:rPr lang="en-US" altLang="en-US" b="0"/>
              <a:pPr eaLnBrk="1" hangingPunct="1"/>
              <a:t>10</a:t>
            </a:fld>
            <a:endParaRPr lang="en-US" altLang="en-US" b="0"/>
          </a:p>
        </p:txBody>
      </p:sp>
      <p:sp>
        <p:nvSpPr>
          <p:cNvPr id="58371" name="Rectangle 2">
            <a:extLst>
              <a:ext uri="{FF2B5EF4-FFF2-40B4-BE49-F238E27FC236}">
                <a16:creationId xmlns:a16="http://schemas.microsoft.com/office/drawing/2014/main" id="{E6A2645C-B411-3043-BA56-F94374B61410}"/>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1AFCA8CA-1B03-AB46-9BE1-F7F66CBD3264}"/>
              </a:ext>
            </a:extLst>
          </p:cNvPr>
          <p:cNvSpPr>
            <a:spLocks noGrp="1" noChangeArrowheads="1"/>
          </p:cNvSpPr>
          <p:nvPr>
            <p:ph type="body" idx="1"/>
          </p:nvPr>
        </p:nvSpPr>
        <p:spPr>
          <a:noFill/>
        </p:spPr>
        <p:txBody>
          <a:bodyPr/>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417918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6A2B-03AE-D14E-AE91-C5DFC2232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0C1261-418B-3A48-AF38-BD22F6EA0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08CB06-D1C0-6B4B-AAD1-07ABF55E94FA}"/>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3305EC3D-1DE1-D047-8065-961B1045B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EFF83-7B6C-084F-8032-5DAC1AFFE514}"/>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81937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CCF03-B323-2743-B787-CE4885E84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D8789A-5BB1-DF4C-A2BC-19D8DE7713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621FA-850A-EC4B-A94C-EABF396AB596}"/>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76739980-F34B-AF42-AE91-DE7943F61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0CE46-5FFD-D349-8E67-1DE7D3E5C1B3}"/>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400936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C8B0A-BA63-D340-90AC-D4D37B957A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D955C5-0301-B747-9B09-9894D07E7D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B7A26-EB55-B64F-8506-B6CFBF71371D}"/>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4633D309-D430-A14C-B95A-1379BF4EE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B87387-FACE-6342-B20C-6166D610751E}"/>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319745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64A3-5A66-FE49-972A-634F840E6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234A0E-7DEE-194A-9F98-8BADE5BAF8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B5D7B5-1BE0-3D4B-B625-B5DA5EB1C524}"/>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D18BFCC5-8480-BC4E-BFF8-1FA926477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D0E67-90F8-4A4E-B922-05F6C856978E}"/>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223241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F655-DF9E-6049-A9EF-8F443826CB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A6FFBA-BA6D-A848-A80C-825CEBA3C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796FDB-8E92-5047-B6D7-0B21DE403551}"/>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309EB483-8F1E-6C41-8A13-6EC64F0EB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7E914-6733-B542-A71B-7F634A896A1D}"/>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341651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0162-44F0-5649-A342-E5413C6E3C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9E772-9984-9147-BE57-0475942D73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E3046D-C0F8-0E44-B3E2-D842128012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0DBE1F-C917-A340-9D41-8B6900C1EC31}"/>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6" name="Footer Placeholder 5">
            <a:extLst>
              <a:ext uri="{FF2B5EF4-FFF2-40B4-BE49-F238E27FC236}">
                <a16:creationId xmlns:a16="http://schemas.microsoft.com/office/drawing/2014/main" id="{A81CA45B-792C-B140-AB72-8F1C3F327F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8A1A46-342A-414E-B0BF-01B617D2AA22}"/>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1303440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7201-ECA0-8F44-AF45-A9A2D38A26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7CB9C8-E7CC-E244-9834-8EB3C79E08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8878FD-690C-744B-98AC-12CA8D7615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E41987-C30F-714E-AB3E-94E39E7382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6F33CB-2486-6F4E-9DED-5ACE798F77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3345AA-07A8-8C4C-8DFC-C8C7939A5622}"/>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8" name="Footer Placeholder 7">
            <a:extLst>
              <a:ext uri="{FF2B5EF4-FFF2-40B4-BE49-F238E27FC236}">
                <a16:creationId xmlns:a16="http://schemas.microsoft.com/office/drawing/2014/main" id="{3A96FDF5-C636-D046-B82B-81596EDC79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2BC6D5-1E5F-A74E-B70D-F6B0F6705623}"/>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23954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349A-3FC9-5E40-A3B4-28432658B1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E6BE70-F9B8-0742-AAD2-757F4D7B6293}"/>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4" name="Footer Placeholder 3">
            <a:extLst>
              <a:ext uri="{FF2B5EF4-FFF2-40B4-BE49-F238E27FC236}">
                <a16:creationId xmlns:a16="http://schemas.microsoft.com/office/drawing/2014/main" id="{541E2170-B02B-0849-8260-2A838E1011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50451C-A623-5041-AFE4-52562485E966}"/>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30292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EA1783-1693-4943-91BE-22A48FD9ABCE}"/>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3" name="Footer Placeholder 2">
            <a:extLst>
              <a:ext uri="{FF2B5EF4-FFF2-40B4-BE49-F238E27FC236}">
                <a16:creationId xmlns:a16="http://schemas.microsoft.com/office/drawing/2014/main" id="{DA5FD19E-E233-0C40-8F72-717D951129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A89791-EC99-F948-A6F3-88B869DA5A12}"/>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85041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063B2-3EF7-534D-BE9D-62C19CB2E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D46C90-A5ED-E74F-9590-E929E41231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BB713-9952-454C-983A-773ACD305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C71B6D-2E3D-244E-AB6F-E43068DCAF0B}"/>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6" name="Footer Placeholder 5">
            <a:extLst>
              <a:ext uri="{FF2B5EF4-FFF2-40B4-BE49-F238E27FC236}">
                <a16:creationId xmlns:a16="http://schemas.microsoft.com/office/drawing/2014/main" id="{A3ADB8B1-8F71-4B4B-8EA8-B1097D68C1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E382F-BEFB-8D44-9416-B7829C47683E}"/>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136758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464D-C3BF-5544-BCAB-E641F48AA6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861E84-5BCD-204A-860C-D89E2099F9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08E86C-F94D-B043-8992-DE5D76A5B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C69E5C-452A-4346-AC86-8276B09368C0}"/>
              </a:ext>
            </a:extLst>
          </p:cNvPr>
          <p:cNvSpPr>
            <a:spLocks noGrp="1"/>
          </p:cNvSpPr>
          <p:nvPr>
            <p:ph type="dt" sz="half" idx="10"/>
          </p:nvPr>
        </p:nvSpPr>
        <p:spPr/>
        <p:txBody>
          <a:bodyPr/>
          <a:lstStyle/>
          <a:p>
            <a:fld id="{E13D184C-F249-ED44-8CFB-E73DB516F0B5}" type="datetimeFigureOut">
              <a:rPr lang="en-US" smtClean="0"/>
              <a:t>4/29/21</a:t>
            </a:fld>
            <a:endParaRPr lang="en-US"/>
          </a:p>
        </p:txBody>
      </p:sp>
      <p:sp>
        <p:nvSpPr>
          <p:cNvPr id="6" name="Footer Placeholder 5">
            <a:extLst>
              <a:ext uri="{FF2B5EF4-FFF2-40B4-BE49-F238E27FC236}">
                <a16:creationId xmlns:a16="http://schemas.microsoft.com/office/drawing/2014/main" id="{8A0EDB7E-4DCF-9243-9C31-D2149E4B0B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FDE4D6-76F3-B245-BF9A-9C4523CBE031}"/>
              </a:ext>
            </a:extLst>
          </p:cNvPr>
          <p:cNvSpPr>
            <a:spLocks noGrp="1"/>
          </p:cNvSpPr>
          <p:nvPr>
            <p:ph type="sldNum" sz="quarter" idx="12"/>
          </p:nvPr>
        </p:nvSpPr>
        <p:spPr/>
        <p:txBody>
          <a:bodyPr/>
          <a:lstStyle/>
          <a:p>
            <a:fld id="{9188FD98-A63F-0A49-9769-AA907410F45C}" type="slidenum">
              <a:rPr lang="en-US" smtClean="0"/>
              <a:t>‹#›</a:t>
            </a:fld>
            <a:endParaRPr lang="en-US"/>
          </a:p>
        </p:txBody>
      </p:sp>
    </p:spTree>
    <p:extLst>
      <p:ext uri="{BB962C8B-B14F-4D97-AF65-F5344CB8AC3E}">
        <p14:creationId xmlns:p14="http://schemas.microsoft.com/office/powerpoint/2010/main" val="401327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C9D59-5E2B-8C4C-948E-8CF342257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E97F86-9CE1-E941-AA54-EF273249C2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D5C6D2-5101-ED42-B9BB-609215B157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D184C-F249-ED44-8CFB-E73DB516F0B5}" type="datetimeFigureOut">
              <a:rPr lang="en-US" smtClean="0"/>
              <a:t>4/29/21</a:t>
            </a:fld>
            <a:endParaRPr lang="en-US"/>
          </a:p>
        </p:txBody>
      </p:sp>
      <p:sp>
        <p:nvSpPr>
          <p:cNvPr id="5" name="Footer Placeholder 4">
            <a:extLst>
              <a:ext uri="{FF2B5EF4-FFF2-40B4-BE49-F238E27FC236}">
                <a16:creationId xmlns:a16="http://schemas.microsoft.com/office/drawing/2014/main" id="{6B8F195A-661D-AE40-A6A7-98E25512E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63C4A5-9F68-A944-A446-F84983BE7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8FD98-A63F-0A49-9769-AA907410F45C}" type="slidenum">
              <a:rPr lang="en-US" smtClean="0"/>
              <a:t>‹#›</a:t>
            </a:fld>
            <a:endParaRPr lang="en-US"/>
          </a:p>
        </p:txBody>
      </p:sp>
    </p:spTree>
    <p:extLst>
      <p:ext uri="{BB962C8B-B14F-4D97-AF65-F5344CB8AC3E}">
        <p14:creationId xmlns:p14="http://schemas.microsoft.com/office/powerpoint/2010/main" val="1534276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7D4A-55EA-6F45-8EBF-FD7B91D287DA}"/>
              </a:ext>
            </a:extLst>
          </p:cNvPr>
          <p:cNvSpPr>
            <a:spLocks noGrp="1"/>
          </p:cNvSpPr>
          <p:nvPr>
            <p:ph type="ctrTitle"/>
          </p:nvPr>
        </p:nvSpPr>
        <p:spPr/>
        <p:txBody>
          <a:bodyPr/>
          <a:lstStyle/>
          <a:p>
            <a:r>
              <a:rPr lang="en-US" altLang="en-US" dirty="0">
                <a:latin typeface="Times New Roman" panose="02020603050405020304" pitchFamily="18" charset="0"/>
              </a:rPr>
              <a:t>Monopolistic Competition</a:t>
            </a:r>
            <a:br>
              <a:rPr lang="en-US" altLang="en-US" dirty="0">
                <a:latin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719E9789-470D-D047-A747-E6A44711F9C0}"/>
              </a:ext>
            </a:extLst>
          </p:cNvPr>
          <p:cNvSpPr>
            <a:spLocks noGrp="1"/>
          </p:cNvSpPr>
          <p:nvPr>
            <p:ph type="subTitle" idx="1"/>
          </p:nvPr>
        </p:nvSpPr>
        <p:spPr/>
        <p:txBody>
          <a:bodyPr/>
          <a:lstStyle/>
          <a:p>
            <a:r>
              <a:rPr lang="en-US" dirty="0" err="1"/>
              <a:t>Mrs</a:t>
            </a:r>
            <a:r>
              <a:rPr lang="en-US" dirty="0"/>
              <a:t> Sarika Singh</a:t>
            </a:r>
          </a:p>
          <a:p>
            <a:r>
              <a:rPr lang="en-US" dirty="0"/>
              <a:t>FMS MLSU Udaipur</a:t>
            </a:r>
          </a:p>
        </p:txBody>
      </p:sp>
    </p:spTree>
    <p:extLst>
      <p:ext uri="{BB962C8B-B14F-4D97-AF65-F5344CB8AC3E}">
        <p14:creationId xmlns:p14="http://schemas.microsoft.com/office/powerpoint/2010/main" val="125564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F083DCF-6C5A-B849-8702-66CCC253DFF2}"/>
              </a:ext>
            </a:extLst>
          </p:cNvPr>
          <p:cNvSpPr>
            <a:spLocks noGrp="1" noChangeArrowheads="1"/>
          </p:cNvSpPr>
          <p:nvPr>
            <p:ph type="title"/>
          </p:nvPr>
        </p:nvSpPr>
        <p:spPr>
          <a:xfrm>
            <a:off x="635620" y="234177"/>
            <a:ext cx="10571356" cy="888109"/>
          </a:xfrm>
        </p:spPr>
        <p:txBody>
          <a:bodyPr/>
          <a:lstStyle/>
          <a:p>
            <a:pPr eaLnBrk="1" hangingPunct="1"/>
            <a:r>
              <a:rPr lang="en-US" altLang="en-US" dirty="0"/>
              <a:t>Price and Output in Monopolistic Competition</a:t>
            </a:r>
          </a:p>
        </p:txBody>
      </p:sp>
      <p:sp>
        <p:nvSpPr>
          <p:cNvPr id="509955" name="Rectangle 3">
            <a:extLst>
              <a:ext uri="{FF2B5EF4-FFF2-40B4-BE49-F238E27FC236}">
                <a16:creationId xmlns:a16="http://schemas.microsoft.com/office/drawing/2014/main" id="{BA3CBCFA-368B-6D47-8EDF-D6D64B23CEBE}"/>
              </a:ext>
            </a:extLst>
          </p:cNvPr>
          <p:cNvSpPr>
            <a:spLocks noGrp="1" noChangeArrowheads="1"/>
          </p:cNvSpPr>
          <p:nvPr>
            <p:ph type="body" idx="1"/>
          </p:nvPr>
        </p:nvSpPr>
        <p:spPr/>
        <p:txBody>
          <a:bodyPr/>
          <a:lstStyle/>
          <a:p>
            <a:pPr marL="0" indent="0"/>
            <a:r>
              <a:rPr lang="en-US" altLang="en-US"/>
              <a:t>Profit Maximizing Might be Loss Minimizing</a:t>
            </a:r>
          </a:p>
          <a:p>
            <a:pPr lvl="1" indent="0"/>
            <a:r>
              <a:rPr lang="en-US" altLang="en-US"/>
              <a:t>A firm might incur an economic loss in the short run.</a:t>
            </a:r>
          </a:p>
          <a:p>
            <a:pPr lvl="1" indent="0"/>
            <a:r>
              <a:rPr lang="en-US" altLang="en-US"/>
              <a:t>Here is an example.</a:t>
            </a:r>
          </a:p>
          <a:p>
            <a:pPr lvl="1" indent="0"/>
            <a:r>
              <a:rPr lang="en-US" altLang="en-US"/>
              <a:t>In this case, </a:t>
            </a:r>
            <a:r>
              <a:rPr lang="en-US" altLang="en-US" i="1"/>
              <a:t>P</a:t>
            </a:r>
            <a:r>
              <a:rPr lang="en-US" altLang="en-US"/>
              <a:t> &lt; </a:t>
            </a:r>
            <a:r>
              <a:rPr lang="en-US" altLang="en-US" i="1"/>
              <a:t>ATC</a:t>
            </a:r>
            <a:r>
              <a:rPr lang="en-US" altLang="en-US"/>
              <a:t>. </a:t>
            </a:r>
          </a:p>
        </p:txBody>
      </p:sp>
      <p:pic>
        <p:nvPicPr>
          <p:cNvPr id="23556" name="Picture 11" descr="FIG1303d">
            <a:extLst>
              <a:ext uri="{FF2B5EF4-FFF2-40B4-BE49-F238E27FC236}">
                <a16:creationId xmlns:a16="http://schemas.microsoft.com/office/drawing/2014/main" id="{7D6F911F-DD33-484D-96DC-8BB9A177A4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3168" y="2884565"/>
            <a:ext cx="3960813" cy="399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232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9955">
                                            <p:txEl>
                                              <p:pRg st="1" end="1"/>
                                            </p:txEl>
                                          </p:spTgt>
                                        </p:tgtEl>
                                        <p:attrNameLst>
                                          <p:attrName>style.visibility</p:attrName>
                                        </p:attrNameLst>
                                      </p:cBhvr>
                                      <p:to>
                                        <p:strVal val="visible"/>
                                      </p:to>
                                    </p:set>
                                    <p:animEffect transition="in" filter="wipe(left)">
                                      <p:cBhvr>
                                        <p:cTn id="7" dur="1000"/>
                                        <p:tgtEl>
                                          <p:spTgt spid="5099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9955">
                                            <p:txEl>
                                              <p:pRg st="2" end="2"/>
                                            </p:txEl>
                                          </p:spTgt>
                                        </p:tgtEl>
                                        <p:attrNameLst>
                                          <p:attrName>style.visibility</p:attrName>
                                        </p:attrNameLst>
                                      </p:cBhvr>
                                      <p:to>
                                        <p:strVal val="visible"/>
                                      </p:to>
                                    </p:set>
                                    <p:animEffect transition="in" filter="wipe(left)">
                                      <p:cBhvr>
                                        <p:cTn id="12" dur="1000"/>
                                        <p:tgtEl>
                                          <p:spTgt spid="5099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9955">
                                            <p:txEl>
                                              <p:pRg st="3" end="3"/>
                                            </p:txEl>
                                          </p:spTgt>
                                        </p:tgtEl>
                                        <p:attrNameLst>
                                          <p:attrName>style.visibility</p:attrName>
                                        </p:attrNameLst>
                                      </p:cBhvr>
                                      <p:to>
                                        <p:strVal val="visible"/>
                                      </p:to>
                                    </p:set>
                                    <p:animEffect transition="in" filter="wipe(left)">
                                      <p:cBhvr>
                                        <p:cTn id="17" dur="1000"/>
                                        <p:tgtEl>
                                          <p:spTgt spid="509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311DCA1-40E4-754C-990B-B72CD883A931}"/>
              </a:ext>
            </a:extLst>
          </p:cNvPr>
          <p:cNvSpPr>
            <a:spLocks noGrp="1" noChangeArrowheads="1"/>
          </p:cNvSpPr>
          <p:nvPr>
            <p:ph type="title"/>
          </p:nvPr>
        </p:nvSpPr>
        <p:spPr>
          <a:xfrm>
            <a:off x="747131" y="211873"/>
            <a:ext cx="10838985" cy="680225"/>
          </a:xfrm>
        </p:spPr>
        <p:txBody>
          <a:bodyPr>
            <a:normAutofit fontScale="90000"/>
          </a:bodyPr>
          <a:lstStyle/>
          <a:p>
            <a:pPr eaLnBrk="1" hangingPunct="1"/>
            <a:r>
              <a:rPr lang="en-US" altLang="en-US"/>
              <a:t>Price and Output in Monopolistic Competition</a:t>
            </a:r>
          </a:p>
        </p:txBody>
      </p:sp>
      <p:sp>
        <p:nvSpPr>
          <p:cNvPr id="228355" name="Rectangle 3">
            <a:extLst>
              <a:ext uri="{FF2B5EF4-FFF2-40B4-BE49-F238E27FC236}">
                <a16:creationId xmlns:a16="http://schemas.microsoft.com/office/drawing/2014/main" id="{472E055F-4F61-0444-B366-667E0E74C806}"/>
              </a:ext>
            </a:extLst>
          </p:cNvPr>
          <p:cNvSpPr>
            <a:spLocks noGrp="1" noChangeArrowheads="1"/>
          </p:cNvSpPr>
          <p:nvPr>
            <p:ph type="body" idx="1"/>
          </p:nvPr>
        </p:nvSpPr>
        <p:spPr/>
        <p:txBody>
          <a:bodyPr/>
          <a:lstStyle/>
          <a:p>
            <a:pPr marL="0" indent="0"/>
            <a:r>
              <a:rPr lang="en-US" altLang="en-US"/>
              <a:t>Long Run: Zero Economic Profit</a:t>
            </a:r>
          </a:p>
          <a:p>
            <a:pPr lvl="1" indent="0"/>
            <a:r>
              <a:rPr lang="en-US" altLang="en-US"/>
              <a:t>In the long run, economic profit induces entry.</a:t>
            </a:r>
          </a:p>
          <a:p>
            <a:pPr lvl="1" indent="0"/>
            <a:r>
              <a:rPr lang="en-US" altLang="en-US"/>
              <a:t>And entry continues as long as firms in the industry make an economic profit—as long as (</a:t>
            </a:r>
            <a:r>
              <a:rPr lang="en-US" altLang="en-US" i="1"/>
              <a:t>P </a:t>
            </a:r>
            <a:r>
              <a:rPr lang="en-US" altLang="en-US"/>
              <a:t>&gt; </a:t>
            </a:r>
            <a:r>
              <a:rPr lang="en-US" altLang="en-US" i="1"/>
              <a:t>ATC</a:t>
            </a:r>
            <a:r>
              <a:rPr lang="en-US" altLang="en-US"/>
              <a:t>).</a:t>
            </a:r>
          </a:p>
          <a:p>
            <a:pPr lvl="1" indent="0"/>
            <a:r>
              <a:rPr lang="en-US" altLang="en-US"/>
              <a:t>In the long run, a firm in monopolistic competition maximizes its profit by producing the quantity at which its marginal revenue equals its marginal cost, </a:t>
            </a:r>
            <a:r>
              <a:rPr lang="en-US" altLang="en-US" i="1"/>
              <a:t>MR</a:t>
            </a:r>
            <a:r>
              <a:rPr lang="en-US" altLang="en-US"/>
              <a:t> = </a:t>
            </a:r>
            <a:r>
              <a:rPr lang="en-US" altLang="en-US" i="1"/>
              <a:t>MC</a:t>
            </a:r>
            <a:r>
              <a:rPr lang="en-US" altLang="en-US"/>
              <a:t>.</a:t>
            </a:r>
          </a:p>
        </p:txBody>
      </p:sp>
    </p:spTree>
    <p:extLst>
      <p:ext uri="{BB962C8B-B14F-4D97-AF65-F5344CB8AC3E}">
        <p14:creationId xmlns:p14="http://schemas.microsoft.com/office/powerpoint/2010/main" val="117280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1" end="1"/>
                                            </p:txEl>
                                          </p:spTgt>
                                        </p:tgtEl>
                                        <p:attrNameLst>
                                          <p:attrName>style.visibility</p:attrName>
                                        </p:attrNameLst>
                                      </p:cBhvr>
                                      <p:to>
                                        <p:strVal val="visible"/>
                                      </p:to>
                                    </p:set>
                                    <p:animEffect transition="in" filter="wipe(left)">
                                      <p:cBhvr>
                                        <p:cTn id="7" dur="1000"/>
                                        <p:tgtEl>
                                          <p:spTgt spid="2283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2" end="2"/>
                                            </p:txEl>
                                          </p:spTgt>
                                        </p:tgtEl>
                                        <p:attrNameLst>
                                          <p:attrName>style.visibility</p:attrName>
                                        </p:attrNameLst>
                                      </p:cBhvr>
                                      <p:to>
                                        <p:strVal val="visible"/>
                                      </p:to>
                                    </p:set>
                                    <p:animEffect transition="in" filter="wipe(left)">
                                      <p:cBhvr>
                                        <p:cTn id="12" dur="1000"/>
                                        <p:tgtEl>
                                          <p:spTgt spid="2283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55">
                                            <p:txEl>
                                              <p:pRg st="3" end="3"/>
                                            </p:txEl>
                                          </p:spTgt>
                                        </p:tgtEl>
                                        <p:attrNameLst>
                                          <p:attrName>style.visibility</p:attrName>
                                        </p:attrNameLst>
                                      </p:cBhvr>
                                      <p:to>
                                        <p:strVal val="visible"/>
                                      </p:to>
                                    </p:set>
                                    <p:animEffect transition="in" filter="wipe(left)">
                                      <p:cBhvr>
                                        <p:cTn id="17" dur="1000"/>
                                        <p:tgtEl>
                                          <p:spTgt spid="228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5488A1E-E5B3-8449-92ED-C11299B597E5}"/>
              </a:ext>
            </a:extLst>
          </p:cNvPr>
          <p:cNvSpPr>
            <a:spLocks noGrp="1" noChangeArrowheads="1"/>
          </p:cNvSpPr>
          <p:nvPr>
            <p:ph type="title"/>
          </p:nvPr>
        </p:nvSpPr>
        <p:spPr>
          <a:xfrm>
            <a:off x="713677" y="178421"/>
            <a:ext cx="10816683" cy="970155"/>
          </a:xfrm>
        </p:spPr>
        <p:txBody>
          <a:bodyPr/>
          <a:lstStyle/>
          <a:p>
            <a:pPr eaLnBrk="1" hangingPunct="1"/>
            <a:r>
              <a:rPr lang="en-US" altLang="en-US"/>
              <a:t>Price and Output in Monopolistic Competition</a:t>
            </a:r>
          </a:p>
        </p:txBody>
      </p:sp>
      <p:sp>
        <p:nvSpPr>
          <p:cNvPr id="231427" name="Rectangle 3">
            <a:extLst>
              <a:ext uri="{FF2B5EF4-FFF2-40B4-BE49-F238E27FC236}">
                <a16:creationId xmlns:a16="http://schemas.microsoft.com/office/drawing/2014/main" id="{48776797-183E-A545-8C07-B27C00F2ED10}"/>
              </a:ext>
            </a:extLst>
          </p:cNvPr>
          <p:cNvSpPr>
            <a:spLocks noGrp="1" noChangeArrowheads="1"/>
          </p:cNvSpPr>
          <p:nvPr>
            <p:ph type="body" idx="1"/>
          </p:nvPr>
        </p:nvSpPr>
        <p:spPr/>
        <p:txBody>
          <a:bodyPr/>
          <a:lstStyle/>
          <a:p>
            <a:pPr lvl="1" indent="0"/>
            <a:r>
              <a:rPr lang="en-US" altLang="en-US"/>
              <a:t>As firms enter the industry, each existing firm loses some of its market share. The demand for its product decreases and the demand curve for its product shifts leftward.</a:t>
            </a:r>
          </a:p>
          <a:p>
            <a:pPr lvl="1" indent="0"/>
            <a:r>
              <a:rPr lang="en-US" altLang="en-US"/>
              <a:t>The decrease in demand decreases the quantity at which </a:t>
            </a:r>
            <a:r>
              <a:rPr lang="en-US" altLang="en-US" i="1"/>
              <a:t>MR</a:t>
            </a:r>
            <a:r>
              <a:rPr lang="en-US" altLang="en-US"/>
              <a:t> = </a:t>
            </a:r>
            <a:r>
              <a:rPr lang="en-US" altLang="en-US" i="1"/>
              <a:t>MC</a:t>
            </a:r>
            <a:r>
              <a:rPr lang="en-US" altLang="en-US"/>
              <a:t> and lowers the maximum price that the firm can charge to sell this quantity.</a:t>
            </a:r>
          </a:p>
          <a:p>
            <a:pPr lvl="1" indent="0"/>
            <a:r>
              <a:rPr lang="en-US" altLang="en-US"/>
              <a:t>Price and quantity fall with firm entry until </a:t>
            </a:r>
            <a:r>
              <a:rPr lang="en-US" altLang="en-US" i="1"/>
              <a:t>P</a:t>
            </a:r>
            <a:r>
              <a:rPr lang="en-US" altLang="en-US"/>
              <a:t> = </a:t>
            </a:r>
            <a:r>
              <a:rPr lang="en-US" altLang="en-US" i="1"/>
              <a:t>ATC</a:t>
            </a:r>
            <a:r>
              <a:rPr lang="en-US" altLang="en-US"/>
              <a:t> and firms earn zero economic profit.</a:t>
            </a:r>
          </a:p>
        </p:txBody>
      </p:sp>
    </p:spTree>
    <p:extLst>
      <p:ext uri="{BB962C8B-B14F-4D97-AF65-F5344CB8AC3E}">
        <p14:creationId xmlns:p14="http://schemas.microsoft.com/office/powerpoint/2010/main" val="2610882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7">
                                            <p:txEl>
                                              <p:pRg st="1" end="1"/>
                                            </p:txEl>
                                          </p:spTgt>
                                        </p:tgtEl>
                                        <p:attrNameLst>
                                          <p:attrName>style.visibility</p:attrName>
                                        </p:attrNameLst>
                                      </p:cBhvr>
                                      <p:to>
                                        <p:strVal val="visible"/>
                                      </p:to>
                                    </p:set>
                                    <p:animEffect transition="in" filter="wipe(left)">
                                      <p:cBhvr>
                                        <p:cTn id="7" dur="1000"/>
                                        <p:tgtEl>
                                          <p:spTgt spid="2314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1427">
                                            <p:txEl>
                                              <p:pRg st="2" end="2"/>
                                            </p:txEl>
                                          </p:spTgt>
                                        </p:tgtEl>
                                        <p:attrNameLst>
                                          <p:attrName>style.visibility</p:attrName>
                                        </p:attrNameLst>
                                      </p:cBhvr>
                                      <p:to>
                                        <p:strVal val="visible"/>
                                      </p:to>
                                    </p:set>
                                    <p:animEffect transition="in" filter="wipe(left)">
                                      <p:cBhvr>
                                        <p:cTn id="12" dur="1000"/>
                                        <p:tgtEl>
                                          <p:spTgt spid="2314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23A377E-ACAD-4444-BCEF-C259FC49F4E6}"/>
              </a:ext>
            </a:extLst>
          </p:cNvPr>
          <p:cNvSpPr>
            <a:spLocks noGrp="1" noChangeArrowheads="1"/>
          </p:cNvSpPr>
          <p:nvPr>
            <p:ph type="title"/>
          </p:nvPr>
        </p:nvSpPr>
        <p:spPr>
          <a:xfrm>
            <a:off x="557561" y="256479"/>
            <a:ext cx="12177132" cy="869794"/>
          </a:xfrm>
        </p:spPr>
        <p:txBody>
          <a:bodyPr>
            <a:normAutofit fontScale="90000"/>
          </a:bodyPr>
          <a:lstStyle/>
          <a:p>
            <a:pPr eaLnBrk="1" hangingPunct="1"/>
            <a:r>
              <a:rPr lang="en-US" altLang="en-US" dirty="0"/>
              <a:t>Price and Output in Long run  Monopolistic Competition</a:t>
            </a:r>
          </a:p>
        </p:txBody>
      </p:sp>
      <p:sp>
        <p:nvSpPr>
          <p:cNvPr id="229379" name="Rectangle 3">
            <a:extLst>
              <a:ext uri="{FF2B5EF4-FFF2-40B4-BE49-F238E27FC236}">
                <a16:creationId xmlns:a16="http://schemas.microsoft.com/office/drawing/2014/main" id="{3C893F7B-DF9A-EC47-9404-D706EE0F8D60}"/>
              </a:ext>
            </a:extLst>
          </p:cNvPr>
          <p:cNvSpPr>
            <a:spLocks noGrp="1" noChangeArrowheads="1"/>
          </p:cNvSpPr>
          <p:nvPr>
            <p:ph type="body" idx="1"/>
          </p:nvPr>
        </p:nvSpPr>
        <p:spPr/>
        <p:txBody>
          <a:bodyPr/>
          <a:lstStyle/>
          <a:p>
            <a:pPr lvl="1" indent="0"/>
            <a:r>
              <a:rPr lang="en-US" altLang="en-US"/>
              <a:t>Figure shows a firm in monopolistic competition in long-run equilibrium.</a:t>
            </a:r>
          </a:p>
          <a:p>
            <a:pPr lvl="1" indent="0"/>
            <a:r>
              <a:rPr lang="en-US" altLang="en-US"/>
              <a:t>If firms incur an economic loss, firms exit to achieve the long-run equilibrium.</a:t>
            </a:r>
          </a:p>
        </p:txBody>
      </p:sp>
      <p:pic>
        <p:nvPicPr>
          <p:cNvPr id="26628" name="Picture 10" descr="FIG1304">
            <a:extLst>
              <a:ext uri="{FF2B5EF4-FFF2-40B4-BE49-F238E27FC236}">
                <a16:creationId xmlns:a16="http://schemas.microsoft.com/office/drawing/2014/main" id="{B6753363-91AA-AB45-90AF-F124016650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9150" y="2650442"/>
            <a:ext cx="3322599" cy="330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254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9379">
                                            <p:txEl>
                                              <p:pRg st="1" end="1"/>
                                            </p:txEl>
                                          </p:spTgt>
                                        </p:tgtEl>
                                        <p:attrNameLst>
                                          <p:attrName>style.visibility</p:attrName>
                                        </p:attrNameLst>
                                      </p:cBhvr>
                                      <p:to>
                                        <p:strVal val="visible"/>
                                      </p:to>
                                    </p:set>
                                    <p:animEffect transition="in" filter="wipe(left)">
                                      <p:cBhvr>
                                        <p:cTn id="7" dur="1000"/>
                                        <p:tgtEl>
                                          <p:spTgt spid="2293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7650" name="Picture 4" descr="FIG1304">
            <a:extLst>
              <a:ext uri="{FF2B5EF4-FFF2-40B4-BE49-F238E27FC236}">
                <a16:creationId xmlns:a16="http://schemas.microsoft.com/office/drawing/2014/main" id="{31CED77F-9953-E942-A460-A8BDC52F88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939" y="657225"/>
            <a:ext cx="5572125"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694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1BD1BF5-675E-1546-894C-36C58C7E59D8}"/>
              </a:ext>
            </a:extLst>
          </p:cNvPr>
          <p:cNvSpPr>
            <a:spLocks noGrp="1" noChangeArrowheads="1"/>
          </p:cNvSpPr>
          <p:nvPr>
            <p:ph type="title"/>
          </p:nvPr>
        </p:nvSpPr>
        <p:spPr>
          <a:xfrm>
            <a:off x="345688" y="189572"/>
            <a:ext cx="11008112" cy="1081668"/>
          </a:xfrm>
        </p:spPr>
        <p:txBody>
          <a:bodyPr/>
          <a:lstStyle/>
          <a:p>
            <a:pPr eaLnBrk="1" hangingPunct="1"/>
            <a:r>
              <a:rPr lang="en-US" altLang="en-US"/>
              <a:t>Price and Output in Monopolistic Competition</a:t>
            </a:r>
          </a:p>
        </p:txBody>
      </p:sp>
      <p:sp>
        <p:nvSpPr>
          <p:cNvPr id="232451" name="Rectangle 3">
            <a:extLst>
              <a:ext uri="{FF2B5EF4-FFF2-40B4-BE49-F238E27FC236}">
                <a16:creationId xmlns:a16="http://schemas.microsoft.com/office/drawing/2014/main" id="{EC817C9A-21B3-4648-8803-C733063AE191}"/>
              </a:ext>
            </a:extLst>
          </p:cNvPr>
          <p:cNvSpPr>
            <a:spLocks noGrp="1" noChangeArrowheads="1"/>
          </p:cNvSpPr>
          <p:nvPr>
            <p:ph type="body" idx="1"/>
          </p:nvPr>
        </p:nvSpPr>
        <p:spPr/>
        <p:txBody>
          <a:bodyPr/>
          <a:lstStyle/>
          <a:p>
            <a:pPr marL="0" indent="0"/>
            <a:r>
              <a:rPr lang="en-US" altLang="en-US"/>
              <a:t>Monopolistic Competition and Perfect Competition</a:t>
            </a:r>
          </a:p>
          <a:p>
            <a:pPr lvl="1" indent="0"/>
            <a:r>
              <a:rPr lang="en-US" altLang="en-US"/>
              <a:t>Two key differences between monopolistic competition and perfect competition are:</a:t>
            </a:r>
          </a:p>
          <a:p>
            <a:pPr lvl="1" indent="0">
              <a:buClr>
                <a:srgbClr val="3963AB"/>
              </a:buClr>
              <a:buFont typeface="Wingdings" pitchFamily="2" charset="2"/>
              <a:buChar char="§"/>
            </a:pPr>
            <a:r>
              <a:rPr lang="en-US" altLang="en-US"/>
              <a:t> Excess capacity</a:t>
            </a:r>
          </a:p>
          <a:p>
            <a:pPr lvl="1" indent="0">
              <a:buClr>
                <a:srgbClr val="3963AB"/>
              </a:buClr>
              <a:buFont typeface="Wingdings" pitchFamily="2" charset="2"/>
              <a:buChar char="§"/>
            </a:pPr>
            <a:r>
              <a:rPr lang="en-US" altLang="en-US"/>
              <a:t> Markup</a:t>
            </a:r>
          </a:p>
          <a:p>
            <a:pPr lvl="1" indent="0"/>
            <a:r>
              <a:rPr lang="en-US" altLang="en-US"/>
              <a:t>A firm has excess capacity if it produces less than the quantity at which </a:t>
            </a:r>
            <a:r>
              <a:rPr lang="en-US" altLang="en-US" i="1"/>
              <a:t>ATC</a:t>
            </a:r>
            <a:r>
              <a:rPr lang="en-US" altLang="en-US"/>
              <a:t> is a minimum.</a:t>
            </a:r>
          </a:p>
          <a:p>
            <a:pPr lvl="1" indent="0"/>
            <a:r>
              <a:rPr lang="en-US" altLang="en-US"/>
              <a:t>A firm’s markup is the amount by which its price exceeds its marginal cost. </a:t>
            </a:r>
          </a:p>
        </p:txBody>
      </p:sp>
    </p:spTree>
    <p:extLst>
      <p:ext uri="{BB962C8B-B14F-4D97-AF65-F5344CB8AC3E}">
        <p14:creationId xmlns:p14="http://schemas.microsoft.com/office/powerpoint/2010/main" val="3668247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2451">
                                            <p:txEl>
                                              <p:pRg st="1" end="1"/>
                                            </p:txEl>
                                          </p:spTgt>
                                        </p:tgtEl>
                                        <p:attrNameLst>
                                          <p:attrName>style.visibility</p:attrName>
                                        </p:attrNameLst>
                                      </p:cBhvr>
                                      <p:to>
                                        <p:strVal val="visible"/>
                                      </p:to>
                                    </p:set>
                                    <p:animEffect transition="in" filter="wipe(left)">
                                      <p:cBhvr>
                                        <p:cTn id="7" dur="1000"/>
                                        <p:tgtEl>
                                          <p:spTgt spid="2324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2451">
                                            <p:txEl>
                                              <p:pRg st="2" end="2"/>
                                            </p:txEl>
                                          </p:spTgt>
                                        </p:tgtEl>
                                        <p:attrNameLst>
                                          <p:attrName>style.visibility</p:attrName>
                                        </p:attrNameLst>
                                      </p:cBhvr>
                                      <p:to>
                                        <p:strVal val="visible"/>
                                      </p:to>
                                    </p:set>
                                    <p:animEffect transition="in" filter="wipe(left)">
                                      <p:cBhvr>
                                        <p:cTn id="12" dur="1000"/>
                                        <p:tgtEl>
                                          <p:spTgt spid="2324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2451">
                                            <p:txEl>
                                              <p:pRg st="3" end="3"/>
                                            </p:txEl>
                                          </p:spTgt>
                                        </p:tgtEl>
                                        <p:attrNameLst>
                                          <p:attrName>style.visibility</p:attrName>
                                        </p:attrNameLst>
                                      </p:cBhvr>
                                      <p:to>
                                        <p:strVal val="visible"/>
                                      </p:to>
                                    </p:set>
                                    <p:animEffect transition="in" filter="wipe(left)">
                                      <p:cBhvr>
                                        <p:cTn id="17" dur="1000"/>
                                        <p:tgtEl>
                                          <p:spTgt spid="23245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2451">
                                            <p:txEl>
                                              <p:pRg st="4" end="4"/>
                                            </p:txEl>
                                          </p:spTgt>
                                        </p:tgtEl>
                                        <p:attrNameLst>
                                          <p:attrName>style.visibility</p:attrName>
                                        </p:attrNameLst>
                                      </p:cBhvr>
                                      <p:to>
                                        <p:strVal val="visible"/>
                                      </p:to>
                                    </p:set>
                                    <p:animEffect transition="in" filter="wipe(left)">
                                      <p:cBhvr>
                                        <p:cTn id="22" dur="1000"/>
                                        <p:tgtEl>
                                          <p:spTgt spid="23245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2451">
                                            <p:txEl>
                                              <p:pRg st="5" end="5"/>
                                            </p:txEl>
                                          </p:spTgt>
                                        </p:tgtEl>
                                        <p:attrNameLst>
                                          <p:attrName>style.visibility</p:attrName>
                                        </p:attrNameLst>
                                      </p:cBhvr>
                                      <p:to>
                                        <p:strVal val="visible"/>
                                      </p:to>
                                    </p:set>
                                    <p:animEffect transition="in" filter="wipe(left)">
                                      <p:cBhvr>
                                        <p:cTn id="27" dur="1000"/>
                                        <p:tgtEl>
                                          <p:spTgt spid="232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F9E829E-10CF-D84C-B319-F4050C7B91AA}"/>
              </a:ext>
            </a:extLst>
          </p:cNvPr>
          <p:cNvSpPr>
            <a:spLocks noGrp="1" noChangeArrowheads="1"/>
          </p:cNvSpPr>
          <p:nvPr>
            <p:ph type="title"/>
          </p:nvPr>
        </p:nvSpPr>
        <p:spPr>
          <a:xfrm>
            <a:off x="369269" y="146360"/>
            <a:ext cx="10703892" cy="913006"/>
          </a:xfrm>
        </p:spPr>
        <p:txBody>
          <a:bodyPr/>
          <a:lstStyle/>
          <a:p>
            <a:pPr eaLnBrk="1" hangingPunct="1"/>
            <a:r>
              <a:rPr lang="en-US" altLang="en-US" dirty="0"/>
              <a:t>Price and Output in Monopolistic Competition</a:t>
            </a:r>
          </a:p>
        </p:txBody>
      </p:sp>
      <p:sp>
        <p:nvSpPr>
          <p:cNvPr id="233475" name="Rectangle 3">
            <a:extLst>
              <a:ext uri="{FF2B5EF4-FFF2-40B4-BE49-F238E27FC236}">
                <a16:creationId xmlns:a16="http://schemas.microsoft.com/office/drawing/2014/main" id="{D90161C2-4673-6F4A-B3B5-DB08C1C23503}"/>
              </a:ext>
            </a:extLst>
          </p:cNvPr>
          <p:cNvSpPr>
            <a:spLocks noGrp="1" noChangeArrowheads="1"/>
          </p:cNvSpPr>
          <p:nvPr>
            <p:ph type="body" idx="1"/>
          </p:nvPr>
        </p:nvSpPr>
        <p:spPr>
          <a:xfrm>
            <a:off x="1981200" y="2016125"/>
            <a:ext cx="3962400" cy="4110038"/>
          </a:xfrm>
        </p:spPr>
        <p:txBody>
          <a:bodyPr/>
          <a:lstStyle/>
          <a:p>
            <a:pPr lvl="1" indent="0"/>
            <a:r>
              <a:rPr lang="en-US" altLang="en-US" b="1">
                <a:solidFill>
                  <a:srgbClr val="3963AB"/>
                </a:solidFill>
              </a:rPr>
              <a:t>Excess Capacity</a:t>
            </a:r>
          </a:p>
          <a:p>
            <a:pPr lvl="1" indent="0"/>
            <a:r>
              <a:rPr lang="en-US" altLang="en-US"/>
              <a:t>Firms in monopolistic competition operate with  excess capacity in long-run equilibrium.</a:t>
            </a:r>
          </a:p>
          <a:p>
            <a:pPr lvl="1" indent="0"/>
            <a:r>
              <a:rPr lang="en-US" altLang="en-US"/>
              <a:t>The downward-sloping demand curve for their products drives this result.</a:t>
            </a:r>
          </a:p>
        </p:txBody>
      </p:sp>
      <p:pic>
        <p:nvPicPr>
          <p:cNvPr id="29700" name="Picture 9" descr="FIG1305aa">
            <a:extLst>
              <a:ext uri="{FF2B5EF4-FFF2-40B4-BE49-F238E27FC236}">
                <a16:creationId xmlns:a16="http://schemas.microsoft.com/office/drawing/2014/main" id="{99A66EEC-ED77-B346-B4CC-A3D5C8262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482" name="Picture 10" descr="FIG1305ab">
            <a:extLst>
              <a:ext uri="{FF2B5EF4-FFF2-40B4-BE49-F238E27FC236}">
                <a16:creationId xmlns:a16="http://schemas.microsoft.com/office/drawing/2014/main" id="{70EC7824-D286-564B-A75C-C4982EC26F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483" name="Picture 11" descr="FIG1305ac">
            <a:extLst>
              <a:ext uri="{FF2B5EF4-FFF2-40B4-BE49-F238E27FC236}">
                <a16:creationId xmlns:a16="http://schemas.microsoft.com/office/drawing/2014/main" id="{B46D0461-5361-994D-A457-E6D2CD8B9A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841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3475">
                                            <p:txEl>
                                              <p:pRg st="1" end="1"/>
                                            </p:txEl>
                                          </p:spTgt>
                                        </p:tgtEl>
                                        <p:attrNameLst>
                                          <p:attrName>style.visibility</p:attrName>
                                        </p:attrNameLst>
                                      </p:cBhvr>
                                      <p:to>
                                        <p:strVal val="visible"/>
                                      </p:to>
                                    </p:set>
                                    <p:animEffect transition="in" filter="wipe(left)">
                                      <p:cBhvr>
                                        <p:cTn id="7" dur="1000"/>
                                        <p:tgtEl>
                                          <p:spTgt spid="233475">
                                            <p:txEl>
                                              <p:pRg st="1" end="1"/>
                                            </p:txEl>
                                          </p:spTgt>
                                        </p:tgtEl>
                                      </p:cBhvr>
                                    </p:animEffect>
                                  </p:childTnLst>
                                </p:cTn>
                              </p:par>
                            </p:childTnLst>
                          </p:cTn>
                        </p:par>
                        <p:par>
                          <p:cTn id="8" fill="hold" nodeType="afterGroup">
                            <p:stCondLst>
                              <p:cond delay="1000"/>
                            </p:stCondLst>
                            <p:childTnLst>
                              <p:par>
                                <p:cTn id="9" presetID="22" presetClass="entr" presetSubtype="4" fill="hold" nodeType="afterEffect">
                                  <p:stCondLst>
                                    <p:cond delay="0"/>
                                  </p:stCondLst>
                                  <p:childTnLst>
                                    <p:set>
                                      <p:cBhvr>
                                        <p:cTn id="10" dur="1" fill="hold">
                                          <p:stCondLst>
                                            <p:cond delay="0"/>
                                          </p:stCondLst>
                                        </p:cTn>
                                        <p:tgtEl>
                                          <p:spTgt spid="233482"/>
                                        </p:tgtEl>
                                        <p:attrNameLst>
                                          <p:attrName>style.visibility</p:attrName>
                                        </p:attrNameLst>
                                      </p:cBhvr>
                                      <p:to>
                                        <p:strVal val="visible"/>
                                      </p:to>
                                    </p:set>
                                    <p:animEffect transition="in" filter="wipe(down)">
                                      <p:cBhvr>
                                        <p:cTn id="11" dur="1000"/>
                                        <p:tgtEl>
                                          <p:spTgt spid="233482"/>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233483"/>
                                        </p:tgtEl>
                                        <p:attrNameLst>
                                          <p:attrName>style.visibility</p:attrName>
                                        </p:attrNameLst>
                                      </p:cBhvr>
                                      <p:to>
                                        <p:strVal val="visible"/>
                                      </p:to>
                                    </p:set>
                                    <p:animEffect transition="in" filter="wipe(left)">
                                      <p:cBhvr>
                                        <p:cTn id="15" dur="1000"/>
                                        <p:tgtEl>
                                          <p:spTgt spid="23348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33475">
                                            <p:txEl>
                                              <p:pRg st="2" end="2"/>
                                            </p:txEl>
                                          </p:spTgt>
                                        </p:tgtEl>
                                        <p:attrNameLst>
                                          <p:attrName>style.visibility</p:attrName>
                                        </p:attrNameLst>
                                      </p:cBhvr>
                                      <p:to>
                                        <p:strVal val="visible"/>
                                      </p:to>
                                    </p:set>
                                    <p:animEffect transition="in" filter="wipe(left)">
                                      <p:cBhvr>
                                        <p:cTn id="20" dur="1000"/>
                                        <p:tgtEl>
                                          <p:spTgt spid="233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16BFC45-295C-2042-8642-5C6A974943B3}"/>
              </a:ext>
            </a:extLst>
          </p:cNvPr>
          <p:cNvSpPr>
            <a:spLocks noGrp="1" noChangeArrowheads="1"/>
          </p:cNvSpPr>
          <p:nvPr>
            <p:ph type="title"/>
          </p:nvPr>
        </p:nvSpPr>
        <p:spPr>
          <a:xfrm>
            <a:off x="446049" y="267630"/>
            <a:ext cx="11151219" cy="747132"/>
          </a:xfrm>
        </p:spPr>
        <p:txBody>
          <a:bodyPr/>
          <a:lstStyle/>
          <a:p>
            <a:pPr eaLnBrk="1" hangingPunct="1"/>
            <a:r>
              <a:rPr lang="en-US" altLang="en-US"/>
              <a:t>Price and Output in Monopolistic Competition</a:t>
            </a:r>
          </a:p>
        </p:txBody>
      </p:sp>
      <p:sp>
        <p:nvSpPr>
          <p:cNvPr id="513027" name="Rectangle 3">
            <a:extLst>
              <a:ext uri="{FF2B5EF4-FFF2-40B4-BE49-F238E27FC236}">
                <a16:creationId xmlns:a16="http://schemas.microsoft.com/office/drawing/2014/main" id="{421ECEFA-F563-2943-9CD8-A6C0B3C76D61}"/>
              </a:ext>
            </a:extLst>
          </p:cNvPr>
          <p:cNvSpPr>
            <a:spLocks noGrp="1" noChangeArrowheads="1"/>
          </p:cNvSpPr>
          <p:nvPr>
            <p:ph type="body" idx="1"/>
          </p:nvPr>
        </p:nvSpPr>
        <p:spPr>
          <a:xfrm>
            <a:off x="1981200" y="1727200"/>
            <a:ext cx="3962400" cy="4110038"/>
          </a:xfrm>
        </p:spPr>
        <p:txBody>
          <a:bodyPr/>
          <a:lstStyle/>
          <a:p>
            <a:pPr lvl="1" indent="0"/>
            <a:r>
              <a:rPr lang="en-US" altLang="en-US" b="1">
                <a:solidFill>
                  <a:srgbClr val="3963AB"/>
                </a:solidFill>
              </a:rPr>
              <a:t>Markup</a:t>
            </a:r>
          </a:p>
          <a:p>
            <a:pPr lvl="1" indent="0"/>
            <a:r>
              <a:rPr lang="en-US" altLang="en-US"/>
              <a:t>Firms in monopolistic competition operate with  positive mark up.</a:t>
            </a:r>
          </a:p>
          <a:p>
            <a:pPr lvl="1" indent="0"/>
            <a:r>
              <a:rPr lang="en-US" altLang="en-US"/>
              <a:t>Again, the downward-sloping demand curve for their products drives this result.</a:t>
            </a:r>
          </a:p>
        </p:txBody>
      </p:sp>
      <p:pic>
        <p:nvPicPr>
          <p:cNvPr id="30724" name="Picture 10" descr="FIG1305aa">
            <a:extLst>
              <a:ext uri="{FF2B5EF4-FFF2-40B4-BE49-F238E27FC236}">
                <a16:creationId xmlns:a16="http://schemas.microsoft.com/office/drawing/2014/main" id="{8E120DBA-E68E-A14A-AF26-201017DC33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1" descr="FIG1305ab">
            <a:extLst>
              <a:ext uri="{FF2B5EF4-FFF2-40B4-BE49-F238E27FC236}">
                <a16:creationId xmlns:a16="http://schemas.microsoft.com/office/drawing/2014/main" id="{5E356D79-0C5D-B34F-9A62-69A53E1249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12" descr="FIG1305ac">
            <a:extLst>
              <a:ext uri="{FF2B5EF4-FFF2-40B4-BE49-F238E27FC236}">
                <a16:creationId xmlns:a16="http://schemas.microsoft.com/office/drawing/2014/main" id="{7036003E-0A06-DF4C-8C0C-2E974F4BD2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37" name="Picture 13" descr="FIG1305ad">
            <a:extLst>
              <a:ext uri="{FF2B5EF4-FFF2-40B4-BE49-F238E27FC236}">
                <a16:creationId xmlns:a16="http://schemas.microsoft.com/office/drawing/2014/main" id="{6876AC1D-9F90-0942-86A3-F4058CAF24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0464" y="1916114"/>
            <a:ext cx="40608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7941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3027">
                                            <p:txEl>
                                              <p:pRg st="1" end="1"/>
                                            </p:txEl>
                                          </p:spTgt>
                                        </p:tgtEl>
                                        <p:attrNameLst>
                                          <p:attrName>style.visibility</p:attrName>
                                        </p:attrNameLst>
                                      </p:cBhvr>
                                      <p:to>
                                        <p:strVal val="visible"/>
                                      </p:to>
                                    </p:set>
                                    <p:animEffect transition="in" filter="wipe(left)">
                                      <p:cBhvr>
                                        <p:cTn id="7" dur="1000"/>
                                        <p:tgtEl>
                                          <p:spTgt spid="513027">
                                            <p:txEl>
                                              <p:pRg st="1" end="1"/>
                                            </p:txEl>
                                          </p:spTgt>
                                        </p:tgtEl>
                                      </p:cBhvr>
                                    </p:animEffect>
                                  </p:childTnLst>
                                </p:cTn>
                              </p:par>
                            </p:childTnLst>
                          </p:cTn>
                        </p:par>
                        <p:par>
                          <p:cTn id="8" fill="hold" nodeType="afterGroup">
                            <p:stCondLst>
                              <p:cond delay="1000"/>
                            </p:stCondLst>
                            <p:childTnLst>
                              <p:par>
                                <p:cTn id="9" presetID="22" presetClass="entr" presetSubtype="4" fill="hold" nodeType="afterEffect">
                                  <p:stCondLst>
                                    <p:cond delay="0"/>
                                  </p:stCondLst>
                                  <p:childTnLst>
                                    <p:set>
                                      <p:cBhvr>
                                        <p:cTn id="10" dur="1" fill="hold">
                                          <p:stCondLst>
                                            <p:cond delay="0"/>
                                          </p:stCondLst>
                                        </p:cTn>
                                        <p:tgtEl>
                                          <p:spTgt spid="513037"/>
                                        </p:tgtEl>
                                        <p:attrNameLst>
                                          <p:attrName>style.visibility</p:attrName>
                                        </p:attrNameLst>
                                      </p:cBhvr>
                                      <p:to>
                                        <p:strVal val="visible"/>
                                      </p:to>
                                    </p:set>
                                    <p:animEffect transition="in" filter="wipe(down)">
                                      <p:cBhvr>
                                        <p:cTn id="11" dur="1000"/>
                                        <p:tgtEl>
                                          <p:spTgt spid="51303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13027">
                                            <p:txEl>
                                              <p:pRg st="2" end="2"/>
                                            </p:txEl>
                                          </p:spTgt>
                                        </p:tgtEl>
                                        <p:attrNameLst>
                                          <p:attrName>style.visibility</p:attrName>
                                        </p:attrNameLst>
                                      </p:cBhvr>
                                      <p:to>
                                        <p:strVal val="visible"/>
                                      </p:to>
                                    </p:set>
                                    <p:animEffect transition="in" filter="wipe(left)">
                                      <p:cBhvr>
                                        <p:cTn id="16" dur="1000"/>
                                        <p:tgtEl>
                                          <p:spTgt spid="513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73CCDC8-6546-E249-AB5F-2301588D3CE8}"/>
              </a:ext>
            </a:extLst>
          </p:cNvPr>
          <p:cNvSpPr>
            <a:spLocks noGrp="1" noChangeArrowheads="1"/>
          </p:cNvSpPr>
          <p:nvPr>
            <p:ph type="title"/>
          </p:nvPr>
        </p:nvSpPr>
        <p:spPr>
          <a:xfrm>
            <a:off x="501805" y="211873"/>
            <a:ext cx="10972800" cy="1126273"/>
          </a:xfrm>
        </p:spPr>
        <p:txBody>
          <a:bodyPr/>
          <a:lstStyle/>
          <a:p>
            <a:pPr eaLnBrk="1" hangingPunct="1"/>
            <a:r>
              <a:rPr lang="en-US" altLang="en-US" dirty="0"/>
              <a:t>Price and Output in Monopolistic Competition</a:t>
            </a:r>
          </a:p>
        </p:txBody>
      </p:sp>
      <p:sp>
        <p:nvSpPr>
          <p:cNvPr id="234499" name="Rectangle 3">
            <a:extLst>
              <a:ext uri="{FF2B5EF4-FFF2-40B4-BE49-F238E27FC236}">
                <a16:creationId xmlns:a16="http://schemas.microsoft.com/office/drawing/2014/main" id="{2B436116-2D90-D648-8E4D-DB26C72E28E0}"/>
              </a:ext>
            </a:extLst>
          </p:cNvPr>
          <p:cNvSpPr>
            <a:spLocks noGrp="1" noChangeArrowheads="1"/>
          </p:cNvSpPr>
          <p:nvPr>
            <p:ph type="body" idx="1"/>
          </p:nvPr>
        </p:nvSpPr>
        <p:spPr>
          <a:xfrm>
            <a:off x="613317" y="1881188"/>
            <a:ext cx="5330283" cy="4244975"/>
          </a:xfrm>
        </p:spPr>
        <p:txBody>
          <a:bodyPr/>
          <a:lstStyle/>
          <a:p>
            <a:pPr lvl="1" indent="0"/>
            <a:r>
              <a:rPr lang="en-US" altLang="en-US" dirty="0"/>
              <a:t>In contrast, firms in perfect competition have no excess capacity and no markup.</a:t>
            </a:r>
          </a:p>
          <a:p>
            <a:pPr lvl="1" indent="0"/>
            <a:r>
              <a:rPr lang="en-US" altLang="en-US" dirty="0"/>
              <a:t>The perfectly elastic demand curve for their products drives this result.</a:t>
            </a:r>
          </a:p>
        </p:txBody>
      </p:sp>
      <p:pic>
        <p:nvPicPr>
          <p:cNvPr id="31748" name="Picture 18">
            <a:extLst>
              <a:ext uri="{FF2B5EF4-FFF2-40B4-BE49-F238E27FC236}">
                <a16:creationId xmlns:a16="http://schemas.microsoft.com/office/drawing/2014/main" id="{16F25A50-C237-4644-BD52-CAE9E8A20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3" y="1881188"/>
            <a:ext cx="4100512" cy="446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076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4499">
                                            <p:txEl>
                                              <p:pRg st="1" end="1"/>
                                            </p:txEl>
                                          </p:spTgt>
                                        </p:tgtEl>
                                        <p:attrNameLst>
                                          <p:attrName>style.visibility</p:attrName>
                                        </p:attrNameLst>
                                      </p:cBhvr>
                                      <p:to>
                                        <p:strVal val="visible"/>
                                      </p:to>
                                    </p:set>
                                    <p:animEffect transition="in" filter="wipe(left)">
                                      <p:cBhvr>
                                        <p:cTn id="7" dur="1000"/>
                                        <p:tgtEl>
                                          <p:spTgt spid="234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019BDE8-7A80-4D49-B1B8-1CC5A0F08401}"/>
              </a:ext>
            </a:extLst>
          </p:cNvPr>
          <p:cNvSpPr>
            <a:spLocks noGrp="1" noChangeArrowheads="1"/>
          </p:cNvSpPr>
          <p:nvPr>
            <p:ph type="title"/>
          </p:nvPr>
        </p:nvSpPr>
        <p:spPr/>
        <p:txBody>
          <a:bodyPr/>
          <a:lstStyle/>
          <a:p>
            <a:pPr eaLnBrk="1" hangingPunct="1"/>
            <a:r>
              <a:rPr lang="en-US" altLang="en-US"/>
              <a:t>What Is Monopolistic Competition?</a:t>
            </a:r>
          </a:p>
        </p:txBody>
      </p:sp>
      <p:sp>
        <p:nvSpPr>
          <p:cNvPr id="14339" name="Rectangle 3">
            <a:extLst>
              <a:ext uri="{FF2B5EF4-FFF2-40B4-BE49-F238E27FC236}">
                <a16:creationId xmlns:a16="http://schemas.microsoft.com/office/drawing/2014/main" id="{C2E50606-6410-E847-B321-471F440105FE}"/>
              </a:ext>
            </a:extLst>
          </p:cNvPr>
          <p:cNvSpPr>
            <a:spLocks noGrp="1" noChangeArrowheads="1"/>
          </p:cNvSpPr>
          <p:nvPr>
            <p:ph type="body" idx="1"/>
          </p:nvPr>
        </p:nvSpPr>
        <p:spPr/>
        <p:txBody>
          <a:bodyPr/>
          <a:lstStyle/>
          <a:p>
            <a:pPr lvl="1" indent="0">
              <a:buNone/>
            </a:pPr>
            <a:r>
              <a:rPr lang="en-US" altLang="en-US" dirty="0"/>
              <a:t>Monopolistic competition is a market where:</a:t>
            </a:r>
          </a:p>
          <a:p>
            <a:pPr marL="1028700" lvl="1" indent="-342900">
              <a:buClr>
                <a:srgbClr val="8B037E"/>
              </a:buClr>
            </a:pPr>
            <a:r>
              <a:rPr lang="en-US" altLang="en-US" dirty="0"/>
              <a:t> A large number of firms.</a:t>
            </a:r>
          </a:p>
          <a:p>
            <a:pPr marL="1028700" lvl="1" indent="-342900">
              <a:buClr>
                <a:srgbClr val="8B037E"/>
              </a:buClr>
            </a:pPr>
            <a:r>
              <a:rPr lang="en-US" altLang="en-US" dirty="0"/>
              <a:t> Each firm produces a differentiated product.</a:t>
            </a:r>
          </a:p>
          <a:p>
            <a:pPr marL="1028700" lvl="1" indent="-342900">
              <a:buClr>
                <a:srgbClr val="8B037E"/>
              </a:buClr>
            </a:pPr>
            <a:r>
              <a:rPr lang="en-US" altLang="en-US" dirty="0"/>
              <a:t> Firms compete on product quality, price, and marketing.</a:t>
            </a:r>
          </a:p>
          <a:p>
            <a:pPr marL="1028700" lvl="1" indent="-342900">
              <a:buClr>
                <a:srgbClr val="8B037E"/>
              </a:buClr>
            </a:pPr>
            <a:r>
              <a:rPr lang="en-US" altLang="en-US" dirty="0"/>
              <a:t> Firms are free to enter and exit the industry.</a:t>
            </a:r>
          </a:p>
        </p:txBody>
      </p:sp>
    </p:spTree>
    <p:extLst>
      <p:ext uri="{BB962C8B-B14F-4D97-AF65-F5344CB8AC3E}">
        <p14:creationId xmlns:p14="http://schemas.microsoft.com/office/powerpoint/2010/main" val="2831831393"/>
      </p:ext>
    </p:extLst>
  </p:cSld>
  <p:clrMapOvr>
    <a:masterClrMapping/>
  </p:clrMapOvr>
  <p:transition spd="med">
    <p:pull dir="d"/>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2B9477F-C53E-EA46-ADCD-7A0F043D1BE7}"/>
              </a:ext>
            </a:extLst>
          </p:cNvPr>
          <p:cNvSpPr>
            <a:spLocks noGrp="1" noChangeArrowheads="1"/>
          </p:cNvSpPr>
          <p:nvPr>
            <p:ph type="title"/>
          </p:nvPr>
        </p:nvSpPr>
        <p:spPr/>
        <p:txBody>
          <a:bodyPr/>
          <a:lstStyle/>
          <a:p>
            <a:pPr eaLnBrk="1" hangingPunct="1"/>
            <a:r>
              <a:rPr lang="en-US" altLang="en-US"/>
              <a:t>What Is Monopolistic Competition?</a:t>
            </a:r>
          </a:p>
        </p:txBody>
      </p:sp>
      <p:sp>
        <p:nvSpPr>
          <p:cNvPr id="211971" name="Rectangle 3">
            <a:extLst>
              <a:ext uri="{FF2B5EF4-FFF2-40B4-BE49-F238E27FC236}">
                <a16:creationId xmlns:a16="http://schemas.microsoft.com/office/drawing/2014/main" id="{044BD4BB-068E-9F4C-BDE4-1F2EAB5C7939}"/>
              </a:ext>
            </a:extLst>
          </p:cNvPr>
          <p:cNvSpPr>
            <a:spLocks noGrp="1" noChangeArrowheads="1"/>
          </p:cNvSpPr>
          <p:nvPr>
            <p:ph type="body" idx="1"/>
          </p:nvPr>
        </p:nvSpPr>
        <p:spPr/>
        <p:txBody>
          <a:bodyPr/>
          <a:lstStyle/>
          <a:p>
            <a:pPr marL="0" indent="0">
              <a:tabLst>
                <a:tab pos="344488" algn="l"/>
              </a:tabLst>
            </a:pPr>
            <a:r>
              <a:rPr lang="en-US" altLang="en-US"/>
              <a:t>Large Number of Firms</a:t>
            </a:r>
          </a:p>
          <a:p>
            <a:pPr lvl="1" indent="0">
              <a:tabLst>
                <a:tab pos="344488" algn="l"/>
              </a:tabLst>
            </a:pPr>
            <a:r>
              <a:rPr lang="en-US" altLang="en-US"/>
              <a:t>The presence of a large number of firms in the market implies:</a:t>
            </a:r>
          </a:p>
          <a:p>
            <a:pPr lvl="1" indent="0">
              <a:buClr>
                <a:srgbClr val="3963AB"/>
              </a:buClr>
              <a:buFont typeface="Wingdings" pitchFamily="2" charset="2"/>
              <a:buChar char="§"/>
              <a:tabLst>
                <a:tab pos="344488" algn="l"/>
              </a:tabLst>
            </a:pPr>
            <a:r>
              <a:rPr lang="en-US" altLang="en-US"/>
              <a:t> Each firm has only a small market share and therefore 	has limited market power to influence the price of its 	product.</a:t>
            </a:r>
          </a:p>
          <a:p>
            <a:pPr lvl="1" indent="0">
              <a:buClr>
                <a:srgbClr val="3963AB"/>
              </a:buClr>
              <a:buFont typeface="Wingdings" pitchFamily="2" charset="2"/>
              <a:buChar char="§"/>
              <a:tabLst>
                <a:tab pos="344488" algn="l"/>
              </a:tabLst>
            </a:pPr>
            <a:r>
              <a:rPr lang="en-US" altLang="en-US"/>
              <a:t> Each firm is sensitive to the average market price, but no 	firm pays attention to the actions of the other, and no 	one firm’s actions directly affect the actions of other 	firms.</a:t>
            </a:r>
          </a:p>
          <a:p>
            <a:pPr lvl="1" indent="0">
              <a:buClr>
                <a:srgbClr val="3963AB"/>
              </a:buClr>
              <a:buFont typeface="Wingdings" pitchFamily="2" charset="2"/>
              <a:buChar char="§"/>
              <a:tabLst>
                <a:tab pos="344488" algn="l"/>
              </a:tabLst>
            </a:pPr>
            <a:r>
              <a:rPr lang="en-US" altLang="en-US"/>
              <a:t> Collusion, or conspiring to fix prices, is impossible.</a:t>
            </a:r>
          </a:p>
        </p:txBody>
      </p:sp>
    </p:spTree>
    <p:extLst>
      <p:ext uri="{BB962C8B-B14F-4D97-AF65-F5344CB8AC3E}">
        <p14:creationId xmlns:p14="http://schemas.microsoft.com/office/powerpoint/2010/main" val="1277372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1" end="1"/>
                                            </p:txEl>
                                          </p:spTgt>
                                        </p:tgtEl>
                                        <p:attrNameLst>
                                          <p:attrName>style.visibility</p:attrName>
                                        </p:attrNameLst>
                                      </p:cBhvr>
                                      <p:to>
                                        <p:strVal val="visible"/>
                                      </p:to>
                                    </p:set>
                                    <p:animEffect transition="in" filter="wipe(left)">
                                      <p:cBhvr>
                                        <p:cTn id="7" dur="1000"/>
                                        <p:tgtEl>
                                          <p:spTgt spid="211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wipe(left)">
                                      <p:cBhvr>
                                        <p:cTn id="12" dur="1000"/>
                                        <p:tgtEl>
                                          <p:spTgt spid="211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1971">
                                            <p:txEl>
                                              <p:pRg st="3" end="3"/>
                                            </p:txEl>
                                          </p:spTgt>
                                        </p:tgtEl>
                                        <p:attrNameLst>
                                          <p:attrName>style.visibility</p:attrName>
                                        </p:attrNameLst>
                                      </p:cBhvr>
                                      <p:to>
                                        <p:strVal val="visible"/>
                                      </p:to>
                                    </p:set>
                                    <p:animEffect transition="in" filter="wipe(left)">
                                      <p:cBhvr>
                                        <p:cTn id="17" dur="1000"/>
                                        <p:tgtEl>
                                          <p:spTgt spid="211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1971">
                                            <p:txEl>
                                              <p:pRg st="4" end="4"/>
                                            </p:txEl>
                                          </p:spTgt>
                                        </p:tgtEl>
                                        <p:attrNameLst>
                                          <p:attrName>style.visibility</p:attrName>
                                        </p:attrNameLst>
                                      </p:cBhvr>
                                      <p:to>
                                        <p:strVal val="visible"/>
                                      </p:to>
                                    </p:set>
                                    <p:animEffect transition="in" filter="wipe(left)">
                                      <p:cBhvr>
                                        <p:cTn id="22" dur="1000"/>
                                        <p:tgtEl>
                                          <p:spTgt spid="211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096A65-E40B-8F41-9DC8-5D581C25FE80}"/>
              </a:ext>
            </a:extLst>
          </p:cNvPr>
          <p:cNvSpPr>
            <a:spLocks noGrp="1" noChangeArrowheads="1"/>
          </p:cNvSpPr>
          <p:nvPr>
            <p:ph type="title"/>
          </p:nvPr>
        </p:nvSpPr>
        <p:spPr/>
        <p:txBody>
          <a:bodyPr/>
          <a:lstStyle/>
          <a:p>
            <a:pPr eaLnBrk="1" hangingPunct="1"/>
            <a:r>
              <a:rPr lang="en-US" altLang="en-US"/>
              <a:t>What Is Monopolistic Competition?</a:t>
            </a:r>
          </a:p>
        </p:txBody>
      </p:sp>
      <p:sp>
        <p:nvSpPr>
          <p:cNvPr id="212995" name="Rectangle 3">
            <a:extLst>
              <a:ext uri="{FF2B5EF4-FFF2-40B4-BE49-F238E27FC236}">
                <a16:creationId xmlns:a16="http://schemas.microsoft.com/office/drawing/2014/main" id="{C95FBA71-87AF-B940-B328-DD725805F87F}"/>
              </a:ext>
            </a:extLst>
          </p:cNvPr>
          <p:cNvSpPr>
            <a:spLocks noGrp="1" noChangeArrowheads="1"/>
          </p:cNvSpPr>
          <p:nvPr>
            <p:ph type="body" idx="1"/>
          </p:nvPr>
        </p:nvSpPr>
        <p:spPr/>
        <p:txBody>
          <a:bodyPr/>
          <a:lstStyle/>
          <a:p>
            <a:pPr marL="0" indent="0"/>
            <a:r>
              <a:rPr lang="en-US" altLang="en-US" dirty="0"/>
              <a:t>Product Differentiation</a:t>
            </a:r>
          </a:p>
          <a:p>
            <a:pPr lvl="1" indent="0"/>
            <a:r>
              <a:rPr lang="en-US" altLang="en-US" dirty="0"/>
              <a:t>Firms in monopolistic competition practice product differentiation, which means that each firm makes a product that is slightly different from the products of competing firms.</a:t>
            </a:r>
          </a:p>
        </p:txBody>
      </p:sp>
    </p:spTree>
    <p:extLst>
      <p:ext uri="{BB962C8B-B14F-4D97-AF65-F5344CB8AC3E}">
        <p14:creationId xmlns:p14="http://schemas.microsoft.com/office/powerpoint/2010/main" val="3012430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Effect transition="in" filter="wipe(left)">
                                      <p:cBhvr>
                                        <p:cTn id="7" dur="1000"/>
                                        <p:tgtEl>
                                          <p:spTgt spid="2129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17AD182-5CC4-3C42-A8EF-849E87FD2E14}"/>
              </a:ext>
            </a:extLst>
          </p:cNvPr>
          <p:cNvSpPr>
            <a:spLocks noGrp="1" noChangeArrowheads="1"/>
          </p:cNvSpPr>
          <p:nvPr>
            <p:ph type="title"/>
          </p:nvPr>
        </p:nvSpPr>
        <p:spPr/>
        <p:txBody>
          <a:bodyPr/>
          <a:lstStyle/>
          <a:p>
            <a:pPr eaLnBrk="1" hangingPunct="1"/>
            <a:r>
              <a:rPr lang="en-US" altLang="en-US"/>
              <a:t>What Is Monopolistic Competition?</a:t>
            </a:r>
          </a:p>
        </p:txBody>
      </p:sp>
      <p:sp>
        <p:nvSpPr>
          <p:cNvPr id="214019" name="Rectangle 3">
            <a:extLst>
              <a:ext uri="{FF2B5EF4-FFF2-40B4-BE49-F238E27FC236}">
                <a16:creationId xmlns:a16="http://schemas.microsoft.com/office/drawing/2014/main" id="{EB1825BD-BD1C-834E-B9F4-E9B374DA1684}"/>
              </a:ext>
            </a:extLst>
          </p:cNvPr>
          <p:cNvSpPr>
            <a:spLocks noGrp="1" noChangeArrowheads="1"/>
          </p:cNvSpPr>
          <p:nvPr>
            <p:ph type="body" idx="1"/>
          </p:nvPr>
        </p:nvSpPr>
        <p:spPr/>
        <p:txBody>
          <a:bodyPr/>
          <a:lstStyle/>
          <a:p>
            <a:pPr marL="0" indent="0"/>
            <a:r>
              <a:rPr lang="en-US" altLang="en-US"/>
              <a:t>Competing on Quality, Price, and Marketing</a:t>
            </a:r>
          </a:p>
          <a:p>
            <a:pPr lvl="1" indent="0"/>
            <a:r>
              <a:rPr lang="en-US" altLang="en-US"/>
              <a:t>Product differentiation enables firms to compete in three areas: quality, price, and marketing.</a:t>
            </a:r>
          </a:p>
          <a:p>
            <a:pPr lvl="1" indent="0"/>
            <a:r>
              <a:rPr lang="en-US" altLang="en-US"/>
              <a:t>Quality includes design, reliability, and service.</a:t>
            </a:r>
          </a:p>
          <a:p>
            <a:pPr lvl="1" indent="0"/>
            <a:r>
              <a:rPr lang="en-US" altLang="en-US"/>
              <a:t>Because firms produce differentiated products, each firm has a downward-sloping demand curve for its own product.</a:t>
            </a:r>
          </a:p>
          <a:p>
            <a:pPr lvl="1" indent="0"/>
            <a:r>
              <a:rPr lang="en-US" altLang="en-US"/>
              <a:t>But there is a tradeoff between price and quality.</a:t>
            </a:r>
          </a:p>
          <a:p>
            <a:pPr lvl="1" indent="0"/>
            <a:r>
              <a:rPr lang="en-US" altLang="en-US"/>
              <a:t>Differentiated products must be marketed using advertising and packaging.</a:t>
            </a:r>
          </a:p>
        </p:txBody>
      </p:sp>
    </p:spTree>
    <p:extLst>
      <p:ext uri="{BB962C8B-B14F-4D97-AF65-F5344CB8AC3E}">
        <p14:creationId xmlns:p14="http://schemas.microsoft.com/office/powerpoint/2010/main" val="2574998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1" end="1"/>
                                            </p:txEl>
                                          </p:spTgt>
                                        </p:tgtEl>
                                        <p:attrNameLst>
                                          <p:attrName>style.visibility</p:attrName>
                                        </p:attrNameLst>
                                      </p:cBhvr>
                                      <p:to>
                                        <p:strVal val="visible"/>
                                      </p:to>
                                    </p:set>
                                    <p:animEffect transition="in" filter="wipe(left)">
                                      <p:cBhvr>
                                        <p:cTn id="7" dur="1000"/>
                                        <p:tgtEl>
                                          <p:spTgt spid="2140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19">
                                            <p:txEl>
                                              <p:pRg st="2" end="2"/>
                                            </p:txEl>
                                          </p:spTgt>
                                        </p:tgtEl>
                                        <p:attrNameLst>
                                          <p:attrName>style.visibility</p:attrName>
                                        </p:attrNameLst>
                                      </p:cBhvr>
                                      <p:to>
                                        <p:strVal val="visible"/>
                                      </p:to>
                                    </p:set>
                                    <p:animEffect transition="in" filter="wipe(left)">
                                      <p:cBhvr>
                                        <p:cTn id="12" dur="1000"/>
                                        <p:tgtEl>
                                          <p:spTgt spid="2140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4019">
                                            <p:txEl>
                                              <p:pRg st="3" end="3"/>
                                            </p:txEl>
                                          </p:spTgt>
                                        </p:tgtEl>
                                        <p:attrNameLst>
                                          <p:attrName>style.visibility</p:attrName>
                                        </p:attrNameLst>
                                      </p:cBhvr>
                                      <p:to>
                                        <p:strVal val="visible"/>
                                      </p:to>
                                    </p:set>
                                    <p:animEffect transition="in" filter="wipe(left)">
                                      <p:cBhvr>
                                        <p:cTn id="17" dur="1000"/>
                                        <p:tgtEl>
                                          <p:spTgt spid="2140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4019">
                                            <p:txEl>
                                              <p:pRg st="4" end="4"/>
                                            </p:txEl>
                                          </p:spTgt>
                                        </p:tgtEl>
                                        <p:attrNameLst>
                                          <p:attrName>style.visibility</p:attrName>
                                        </p:attrNameLst>
                                      </p:cBhvr>
                                      <p:to>
                                        <p:strVal val="visible"/>
                                      </p:to>
                                    </p:set>
                                    <p:animEffect transition="in" filter="wipe(left)">
                                      <p:cBhvr>
                                        <p:cTn id="22" dur="1000"/>
                                        <p:tgtEl>
                                          <p:spTgt spid="2140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4019">
                                            <p:txEl>
                                              <p:pRg st="5" end="5"/>
                                            </p:txEl>
                                          </p:spTgt>
                                        </p:tgtEl>
                                        <p:attrNameLst>
                                          <p:attrName>style.visibility</p:attrName>
                                        </p:attrNameLst>
                                      </p:cBhvr>
                                      <p:to>
                                        <p:strVal val="visible"/>
                                      </p:to>
                                    </p:set>
                                    <p:animEffect transition="in" filter="wipe(left)">
                                      <p:cBhvr>
                                        <p:cTn id="27" dur="1000"/>
                                        <p:tgtEl>
                                          <p:spTgt spid="214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9268232-4592-7748-869D-3AFDA7E4C288}"/>
              </a:ext>
            </a:extLst>
          </p:cNvPr>
          <p:cNvSpPr>
            <a:spLocks noGrp="1" noChangeArrowheads="1"/>
          </p:cNvSpPr>
          <p:nvPr>
            <p:ph type="title"/>
          </p:nvPr>
        </p:nvSpPr>
        <p:spPr/>
        <p:txBody>
          <a:bodyPr/>
          <a:lstStyle/>
          <a:p>
            <a:pPr eaLnBrk="1" hangingPunct="1"/>
            <a:r>
              <a:rPr lang="en-US" altLang="en-US"/>
              <a:t>What Is Monopolistic Competition?</a:t>
            </a:r>
          </a:p>
        </p:txBody>
      </p:sp>
      <p:sp>
        <p:nvSpPr>
          <p:cNvPr id="215043" name="Rectangle 3">
            <a:extLst>
              <a:ext uri="{FF2B5EF4-FFF2-40B4-BE49-F238E27FC236}">
                <a16:creationId xmlns:a16="http://schemas.microsoft.com/office/drawing/2014/main" id="{43E91A66-5C82-1C48-93DB-42DB807657AD}"/>
              </a:ext>
            </a:extLst>
          </p:cNvPr>
          <p:cNvSpPr>
            <a:spLocks noGrp="1" noChangeArrowheads="1"/>
          </p:cNvSpPr>
          <p:nvPr>
            <p:ph type="body" idx="1"/>
          </p:nvPr>
        </p:nvSpPr>
        <p:spPr/>
        <p:txBody>
          <a:bodyPr/>
          <a:lstStyle/>
          <a:p>
            <a:pPr marL="0" indent="0"/>
            <a:r>
              <a:rPr lang="en-US" altLang="en-US" dirty="0"/>
              <a:t>Entry and Exit</a:t>
            </a:r>
          </a:p>
          <a:p>
            <a:pPr lvl="1" indent="0"/>
            <a:r>
              <a:rPr lang="en-US" altLang="en-US" dirty="0"/>
              <a:t>There are no barriers to entry in monopolistic competition, so firms cannot earn an economic profit in the long run.</a:t>
            </a:r>
          </a:p>
        </p:txBody>
      </p:sp>
    </p:spTree>
    <p:extLst>
      <p:ext uri="{BB962C8B-B14F-4D97-AF65-F5344CB8AC3E}">
        <p14:creationId xmlns:p14="http://schemas.microsoft.com/office/powerpoint/2010/main" val="323542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3">
                                            <p:txEl>
                                              <p:pRg st="1" end="1"/>
                                            </p:txEl>
                                          </p:spTgt>
                                        </p:tgtEl>
                                        <p:attrNameLst>
                                          <p:attrName>style.visibility</p:attrName>
                                        </p:attrNameLst>
                                      </p:cBhvr>
                                      <p:to>
                                        <p:strVal val="visible"/>
                                      </p:to>
                                    </p:set>
                                    <p:animEffect transition="in" filter="wipe(left)">
                                      <p:cBhvr>
                                        <p:cTn id="7" dur="1000"/>
                                        <p:tgtEl>
                                          <p:spTgt spid="215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90BDDFC-DCC6-1D48-9C8E-A38FFD5F16C4}"/>
              </a:ext>
            </a:extLst>
          </p:cNvPr>
          <p:cNvSpPr>
            <a:spLocks noGrp="1" noChangeArrowheads="1"/>
          </p:cNvSpPr>
          <p:nvPr>
            <p:ph type="title"/>
          </p:nvPr>
        </p:nvSpPr>
        <p:spPr>
          <a:xfrm>
            <a:off x="501805" y="256479"/>
            <a:ext cx="10851995" cy="1037062"/>
          </a:xfrm>
        </p:spPr>
        <p:txBody>
          <a:bodyPr/>
          <a:lstStyle/>
          <a:p>
            <a:pPr eaLnBrk="1" hangingPunct="1"/>
            <a:r>
              <a:rPr lang="en-US" altLang="en-US"/>
              <a:t>Price and Output in Monopolistic Competition</a:t>
            </a:r>
          </a:p>
        </p:txBody>
      </p:sp>
      <p:sp>
        <p:nvSpPr>
          <p:cNvPr id="205827" name="Rectangle 3">
            <a:extLst>
              <a:ext uri="{FF2B5EF4-FFF2-40B4-BE49-F238E27FC236}">
                <a16:creationId xmlns:a16="http://schemas.microsoft.com/office/drawing/2014/main" id="{6939EAC4-F73A-ED45-8ADA-D33C1CB28C88}"/>
              </a:ext>
            </a:extLst>
          </p:cNvPr>
          <p:cNvSpPr>
            <a:spLocks noGrp="1" noChangeArrowheads="1"/>
          </p:cNvSpPr>
          <p:nvPr>
            <p:ph type="body" idx="1"/>
          </p:nvPr>
        </p:nvSpPr>
        <p:spPr/>
        <p:txBody>
          <a:bodyPr/>
          <a:lstStyle/>
          <a:p>
            <a:pPr marL="0" indent="0"/>
            <a:r>
              <a:rPr lang="en-US" altLang="en-US"/>
              <a:t>The Firm’s Short-Run Output and Price Decision</a:t>
            </a:r>
          </a:p>
          <a:p>
            <a:pPr lvl="1" indent="0"/>
            <a:r>
              <a:rPr lang="en-US" altLang="en-US"/>
              <a:t>A firm that has decided the quality of its product and its marketing program produces the profit-maximizing quantity at which its marginal revenue equals its marginal cost (</a:t>
            </a:r>
            <a:r>
              <a:rPr lang="en-US" altLang="en-US" i="1"/>
              <a:t>MR</a:t>
            </a:r>
            <a:r>
              <a:rPr lang="en-US" altLang="en-US"/>
              <a:t> = </a:t>
            </a:r>
            <a:r>
              <a:rPr lang="en-US" altLang="en-US" i="1"/>
              <a:t>MC</a:t>
            </a:r>
            <a:r>
              <a:rPr lang="en-US" altLang="en-US"/>
              <a:t>).</a:t>
            </a:r>
          </a:p>
          <a:p>
            <a:pPr lvl="1" indent="0"/>
            <a:r>
              <a:rPr lang="en-US" altLang="en-US"/>
              <a:t>Price is set at the highest price the firm can charge for the profit-maximizing quantity.</a:t>
            </a:r>
          </a:p>
          <a:p>
            <a:pPr lvl="1" indent="0"/>
            <a:r>
              <a:rPr lang="en-US" altLang="en-US"/>
              <a:t>The price is determined from the demand curve for the firm’s product. </a:t>
            </a:r>
          </a:p>
        </p:txBody>
      </p:sp>
    </p:spTree>
    <p:extLst>
      <p:ext uri="{BB962C8B-B14F-4D97-AF65-F5344CB8AC3E}">
        <p14:creationId xmlns:p14="http://schemas.microsoft.com/office/powerpoint/2010/main" val="850189160"/>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7">
                                            <p:txEl>
                                              <p:pRg st="1" end="1"/>
                                            </p:txEl>
                                          </p:spTgt>
                                        </p:tgtEl>
                                        <p:attrNameLst>
                                          <p:attrName>style.visibility</p:attrName>
                                        </p:attrNameLst>
                                      </p:cBhvr>
                                      <p:to>
                                        <p:strVal val="visible"/>
                                      </p:to>
                                    </p:set>
                                    <p:animEffect transition="in" filter="wipe(left)">
                                      <p:cBhvr>
                                        <p:cTn id="7" dur="1000"/>
                                        <p:tgtEl>
                                          <p:spTgt spid="2058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27">
                                            <p:txEl>
                                              <p:pRg st="2" end="2"/>
                                            </p:txEl>
                                          </p:spTgt>
                                        </p:tgtEl>
                                        <p:attrNameLst>
                                          <p:attrName>style.visibility</p:attrName>
                                        </p:attrNameLst>
                                      </p:cBhvr>
                                      <p:to>
                                        <p:strVal val="visible"/>
                                      </p:to>
                                    </p:set>
                                    <p:animEffect transition="in" filter="wipe(left)">
                                      <p:cBhvr>
                                        <p:cTn id="12" dur="1000"/>
                                        <p:tgtEl>
                                          <p:spTgt spid="2058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27">
                                            <p:txEl>
                                              <p:pRg st="3" end="3"/>
                                            </p:txEl>
                                          </p:spTgt>
                                        </p:tgtEl>
                                        <p:attrNameLst>
                                          <p:attrName>style.visibility</p:attrName>
                                        </p:attrNameLst>
                                      </p:cBhvr>
                                      <p:to>
                                        <p:strVal val="visible"/>
                                      </p:to>
                                    </p:set>
                                    <p:animEffect transition="in" filter="wipe(left)">
                                      <p:cBhvr>
                                        <p:cTn id="17" dur="1000"/>
                                        <p:tgtEl>
                                          <p:spTgt spid="205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6D41B4-F435-0041-8D02-4AE26CACD6EE}"/>
              </a:ext>
            </a:extLst>
          </p:cNvPr>
          <p:cNvSpPr>
            <a:spLocks noGrp="1" noChangeArrowheads="1"/>
          </p:cNvSpPr>
          <p:nvPr>
            <p:ph type="title"/>
          </p:nvPr>
        </p:nvSpPr>
        <p:spPr>
          <a:xfrm>
            <a:off x="602166" y="223024"/>
            <a:ext cx="10660566" cy="1193181"/>
          </a:xfrm>
        </p:spPr>
        <p:txBody>
          <a:bodyPr/>
          <a:lstStyle/>
          <a:p>
            <a:pPr eaLnBrk="1" hangingPunct="1"/>
            <a:r>
              <a:rPr lang="en-US" altLang="en-US" dirty="0"/>
              <a:t>Price and Output in Monopolistic Competition</a:t>
            </a:r>
          </a:p>
        </p:txBody>
      </p:sp>
      <p:sp>
        <p:nvSpPr>
          <p:cNvPr id="227331" name="Rectangle 3">
            <a:extLst>
              <a:ext uri="{FF2B5EF4-FFF2-40B4-BE49-F238E27FC236}">
                <a16:creationId xmlns:a16="http://schemas.microsoft.com/office/drawing/2014/main" id="{F78E6DF3-A227-6A47-944F-ACF12C41AF38}"/>
              </a:ext>
            </a:extLst>
          </p:cNvPr>
          <p:cNvSpPr>
            <a:spLocks noGrp="1" noChangeArrowheads="1"/>
          </p:cNvSpPr>
          <p:nvPr>
            <p:ph type="body" idx="1"/>
          </p:nvPr>
        </p:nvSpPr>
        <p:spPr>
          <a:xfrm>
            <a:off x="1981200" y="1844675"/>
            <a:ext cx="3962400" cy="3994150"/>
          </a:xfrm>
        </p:spPr>
        <p:txBody>
          <a:bodyPr/>
          <a:lstStyle/>
          <a:p>
            <a:pPr lvl="1" indent="0"/>
            <a:r>
              <a:rPr lang="en-US" altLang="en-US"/>
              <a:t>Figure shows a short-run equilibrium for a firm in monopolistic competition.</a:t>
            </a:r>
          </a:p>
          <a:p>
            <a:pPr lvl="1" indent="0"/>
            <a:r>
              <a:rPr lang="en-US" altLang="en-US"/>
              <a:t>It operates much like a single-price monopoly.</a:t>
            </a:r>
          </a:p>
        </p:txBody>
      </p:sp>
      <p:pic>
        <p:nvPicPr>
          <p:cNvPr id="21508" name="Picture 14" descr="FIG1302a">
            <a:extLst>
              <a:ext uri="{FF2B5EF4-FFF2-40B4-BE49-F238E27FC236}">
                <a16:creationId xmlns:a16="http://schemas.microsoft.com/office/drawing/2014/main" id="{F5927764-F7A0-DF46-B090-420EDBFE1C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2241550"/>
            <a:ext cx="38465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734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7331">
                                            <p:txEl>
                                              <p:pRg st="1" end="1"/>
                                            </p:txEl>
                                          </p:spTgt>
                                        </p:tgtEl>
                                        <p:attrNameLst>
                                          <p:attrName>style.visibility</p:attrName>
                                        </p:attrNameLst>
                                      </p:cBhvr>
                                      <p:to>
                                        <p:strVal val="visible"/>
                                      </p:to>
                                    </p:set>
                                    <p:animEffect transition="in" filter="wipe(left)">
                                      <p:cBhvr>
                                        <p:cTn id="7" dur="1000"/>
                                        <p:tgtEl>
                                          <p:spTgt spid="2273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1DE399B-AFDF-9C4E-9560-4A410E6E4BC5}"/>
              </a:ext>
            </a:extLst>
          </p:cNvPr>
          <p:cNvSpPr>
            <a:spLocks noGrp="1" noChangeArrowheads="1"/>
          </p:cNvSpPr>
          <p:nvPr>
            <p:ph type="title"/>
          </p:nvPr>
        </p:nvSpPr>
        <p:spPr>
          <a:xfrm>
            <a:off x="457201" y="122663"/>
            <a:ext cx="11106614" cy="1025913"/>
          </a:xfrm>
        </p:spPr>
        <p:txBody>
          <a:bodyPr/>
          <a:lstStyle/>
          <a:p>
            <a:pPr eaLnBrk="1" hangingPunct="1"/>
            <a:r>
              <a:rPr lang="en-US" altLang="en-US" dirty="0"/>
              <a:t>Price and Output in Monopolistic Competition</a:t>
            </a:r>
          </a:p>
        </p:txBody>
      </p:sp>
      <p:sp>
        <p:nvSpPr>
          <p:cNvPr id="230403" name="Rectangle 3">
            <a:extLst>
              <a:ext uri="{FF2B5EF4-FFF2-40B4-BE49-F238E27FC236}">
                <a16:creationId xmlns:a16="http://schemas.microsoft.com/office/drawing/2014/main" id="{FF0481BB-3BC6-9347-B1DE-8343CDC2B322}"/>
              </a:ext>
            </a:extLst>
          </p:cNvPr>
          <p:cNvSpPr>
            <a:spLocks noGrp="1" noChangeArrowheads="1"/>
          </p:cNvSpPr>
          <p:nvPr>
            <p:ph type="body" idx="1"/>
          </p:nvPr>
        </p:nvSpPr>
        <p:spPr>
          <a:xfrm>
            <a:off x="1981200" y="2143126"/>
            <a:ext cx="3962400" cy="4525963"/>
          </a:xfrm>
        </p:spPr>
        <p:txBody>
          <a:bodyPr/>
          <a:lstStyle/>
          <a:p>
            <a:pPr lvl="1" indent="0"/>
            <a:r>
              <a:rPr lang="en-US" altLang="en-US"/>
              <a:t>The firm produces the quantity at which marginal revenue equals marginal cost</a:t>
            </a:r>
          </a:p>
          <a:p>
            <a:pPr lvl="1" indent="0"/>
            <a:r>
              <a:rPr lang="en-US" altLang="en-US"/>
              <a:t>and sells that quantity for the highest possible price.</a:t>
            </a:r>
          </a:p>
          <a:p>
            <a:pPr lvl="1" indent="0"/>
            <a:r>
              <a:rPr lang="en-US" altLang="en-US"/>
              <a:t>It makes an economic profit (as in this example) when </a:t>
            </a:r>
            <a:r>
              <a:rPr lang="en-US" altLang="en-US" i="1"/>
              <a:t>P</a:t>
            </a:r>
            <a:r>
              <a:rPr lang="en-US" altLang="en-US"/>
              <a:t> &gt; </a:t>
            </a:r>
            <a:r>
              <a:rPr lang="en-US" altLang="en-US" i="1"/>
              <a:t>ATC</a:t>
            </a:r>
            <a:r>
              <a:rPr lang="en-US" altLang="en-US"/>
              <a:t>. </a:t>
            </a:r>
          </a:p>
        </p:txBody>
      </p:sp>
      <p:pic>
        <p:nvPicPr>
          <p:cNvPr id="22532" name="Picture 17" descr="FIG1302a">
            <a:extLst>
              <a:ext uri="{FF2B5EF4-FFF2-40B4-BE49-F238E27FC236}">
                <a16:creationId xmlns:a16="http://schemas.microsoft.com/office/drawing/2014/main" id="{1BBB6DD4-83F7-1242-9138-0E3623CD8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2241550"/>
            <a:ext cx="38465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418" name="Picture 18" descr="FIG1302b">
            <a:extLst>
              <a:ext uri="{FF2B5EF4-FFF2-40B4-BE49-F238E27FC236}">
                <a16:creationId xmlns:a16="http://schemas.microsoft.com/office/drawing/2014/main" id="{E9D3CB49-D444-D34C-9E79-A4E50C73F1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9" y="2241550"/>
            <a:ext cx="39068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419" name="Picture 19" descr="FIG1302c">
            <a:extLst>
              <a:ext uri="{FF2B5EF4-FFF2-40B4-BE49-F238E27FC236}">
                <a16:creationId xmlns:a16="http://schemas.microsoft.com/office/drawing/2014/main" id="{E88C99C6-6F10-5246-97FF-305D31CA4B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7439" y="2241550"/>
            <a:ext cx="39068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420" name="Picture 20" descr="FIG1302d">
            <a:extLst>
              <a:ext uri="{FF2B5EF4-FFF2-40B4-BE49-F238E27FC236}">
                <a16:creationId xmlns:a16="http://schemas.microsoft.com/office/drawing/2014/main" id="{7F0B3E19-7DAA-C94E-8BB4-530EF7B365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7439" y="2241550"/>
            <a:ext cx="39068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559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0418"/>
                                        </p:tgtEl>
                                        <p:attrNameLst>
                                          <p:attrName>style.visibility</p:attrName>
                                        </p:attrNameLst>
                                      </p:cBhvr>
                                      <p:to>
                                        <p:strVal val="visible"/>
                                      </p:to>
                                    </p:set>
                                    <p:animEffect transition="in" filter="wipe(left)">
                                      <p:cBhvr>
                                        <p:cTn id="7" dur="1000"/>
                                        <p:tgtEl>
                                          <p:spTgt spid="23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wipe(left)">
                                      <p:cBhvr>
                                        <p:cTn id="12" dur="1000"/>
                                        <p:tgtEl>
                                          <p:spTgt spid="230403">
                                            <p:txEl>
                                              <p:pRg st="1" end="1"/>
                                            </p:txEl>
                                          </p:spTgt>
                                        </p:tgtEl>
                                      </p:cBhvr>
                                    </p:animEffect>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230419"/>
                                        </p:tgtEl>
                                        <p:attrNameLst>
                                          <p:attrName>style.visibility</p:attrName>
                                        </p:attrNameLst>
                                      </p:cBhvr>
                                      <p:to>
                                        <p:strVal val="visible"/>
                                      </p:to>
                                    </p:set>
                                    <p:animEffect transition="in" filter="wipe(down)">
                                      <p:cBhvr>
                                        <p:cTn id="16" dur="1000"/>
                                        <p:tgtEl>
                                          <p:spTgt spid="23041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30403">
                                            <p:txEl>
                                              <p:pRg st="2" end="2"/>
                                            </p:txEl>
                                          </p:spTgt>
                                        </p:tgtEl>
                                        <p:attrNameLst>
                                          <p:attrName>style.visibility</p:attrName>
                                        </p:attrNameLst>
                                      </p:cBhvr>
                                      <p:to>
                                        <p:strVal val="visible"/>
                                      </p:to>
                                    </p:set>
                                    <p:animEffect transition="in" filter="wipe(left)">
                                      <p:cBhvr>
                                        <p:cTn id="21" dur="1000"/>
                                        <p:tgtEl>
                                          <p:spTgt spid="230403">
                                            <p:txEl>
                                              <p:pRg st="2" end="2"/>
                                            </p:txEl>
                                          </p:spTgt>
                                        </p:tgtEl>
                                      </p:cBhvr>
                                    </p:animEffect>
                                  </p:childTnLst>
                                </p:cTn>
                              </p:par>
                            </p:childTnLst>
                          </p:cTn>
                        </p:par>
                        <p:par>
                          <p:cTn id="22" fill="hold" nodeType="afterGroup">
                            <p:stCondLst>
                              <p:cond delay="1000"/>
                            </p:stCondLst>
                            <p:childTnLst>
                              <p:par>
                                <p:cTn id="23" presetID="10" presetClass="entr" presetSubtype="0" fill="hold" nodeType="afterEffect">
                                  <p:stCondLst>
                                    <p:cond delay="0"/>
                                  </p:stCondLst>
                                  <p:childTnLst>
                                    <p:set>
                                      <p:cBhvr>
                                        <p:cTn id="24" dur="1" fill="hold">
                                          <p:stCondLst>
                                            <p:cond delay="0"/>
                                          </p:stCondLst>
                                        </p:cTn>
                                        <p:tgtEl>
                                          <p:spTgt spid="230420"/>
                                        </p:tgtEl>
                                        <p:attrNameLst>
                                          <p:attrName>style.visibility</p:attrName>
                                        </p:attrNameLst>
                                      </p:cBhvr>
                                      <p:to>
                                        <p:strVal val="visible"/>
                                      </p:to>
                                    </p:set>
                                    <p:animEffect transition="in" filter="fade">
                                      <p:cBhvr>
                                        <p:cTn id="25" dur="500"/>
                                        <p:tgtEl>
                                          <p:spTgt spid="23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844</Words>
  <Application>Microsoft Macintosh PowerPoint</Application>
  <PresentationFormat>Widescreen</PresentationFormat>
  <Paragraphs>92</Paragraphs>
  <Slides>18</Slides>
  <Notes>17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Monopolistic Competition </vt:lpstr>
      <vt:lpstr>What Is Monopolistic Competition?</vt:lpstr>
      <vt:lpstr>What Is Monopolistic Competition?</vt:lpstr>
      <vt:lpstr>What Is Monopolistic Competition?</vt:lpstr>
      <vt:lpstr>What Is Monopolistic Competition?</vt:lpstr>
      <vt:lpstr>What Is Monopolistic Competition?</vt:lpstr>
      <vt:lpstr>Price and Output in Monopolistic Competition</vt:lpstr>
      <vt:lpstr>Price and Output in Monopolistic Competition</vt:lpstr>
      <vt:lpstr>Price and Output in Monopolistic Competition</vt:lpstr>
      <vt:lpstr>Price and Output in Monopolistic Competition</vt:lpstr>
      <vt:lpstr>Price and Output in Monopolistic Competition</vt:lpstr>
      <vt:lpstr>Price and Output in Monopolistic Competition</vt:lpstr>
      <vt:lpstr>Price and Output in Long run  Monopolistic Competition</vt:lpstr>
      <vt:lpstr>PowerPoint Presentation</vt:lpstr>
      <vt:lpstr>Price and Output in Monopolistic Competition</vt:lpstr>
      <vt:lpstr>Price and Output in Monopolistic Competition</vt:lpstr>
      <vt:lpstr>Price and Output in Monopolistic Competition</vt:lpstr>
      <vt:lpstr>Price and Output in Monopolistic Competition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Monopolistic Competition </dc:title>
  <dc:creator>Sarika</dc:creator>
  <cp:lastModifiedBy>Sarika</cp:lastModifiedBy>
  <cp:revision>3</cp:revision>
  <dcterms:created xsi:type="dcterms:W3CDTF">2021-04-28T18:54:13Z</dcterms:created>
  <dcterms:modified xsi:type="dcterms:W3CDTF">2021-04-28T19:03:46Z</dcterms:modified>
</cp:coreProperties>
</file>