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7" r:id="rId5"/>
    <p:sldId id="264" r:id="rId6"/>
    <p:sldId id="268" r:id="rId7"/>
    <p:sldId id="269" r:id="rId8"/>
    <p:sldId id="270" r:id="rId9"/>
    <p:sldId id="271" r:id="rId10"/>
    <p:sldId id="257" r:id="rId11"/>
    <p:sldId id="258" r:id="rId12"/>
    <p:sldId id="261" r:id="rId13"/>
    <p:sldId id="259" r:id="rId14"/>
    <p:sldId id="262" r:id="rId15"/>
    <p:sldId id="260" r:id="rId16"/>
    <p:sldId id="26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25C2F-F5FD-417C-9837-E4B5DDABA9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0885996-CD17-45F9-A5E7-86C6E88545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329A6CC-0F2B-42D6-98CF-D83780C39802}"/>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5" name="Footer Placeholder 4">
            <a:extLst>
              <a:ext uri="{FF2B5EF4-FFF2-40B4-BE49-F238E27FC236}">
                <a16:creationId xmlns:a16="http://schemas.microsoft.com/office/drawing/2014/main" id="{BF1401D7-942D-4BAB-9600-66E0E446BF3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3EE022E-C007-466B-AE88-5DCACA0F19B8}"/>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383121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4100A-6A5A-4AC7-9F2C-D371A255C3A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6424780-F8E3-4297-A40E-50FACD7DF2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E8E5B33-0F62-4B9F-99C2-603698DE2533}"/>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5" name="Footer Placeholder 4">
            <a:extLst>
              <a:ext uri="{FF2B5EF4-FFF2-40B4-BE49-F238E27FC236}">
                <a16:creationId xmlns:a16="http://schemas.microsoft.com/office/drawing/2014/main" id="{59D9D7D6-856C-4699-A4E4-53B9D918F9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994690C-CFBE-4D1E-B574-9A5C7D74E337}"/>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1592412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0D22EE-99F7-47F4-A338-5DCC344AEF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868DE25-F813-48DD-A163-1645B0179E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1DD65C-A4C6-4930-8494-CA2C7170DE18}"/>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5" name="Footer Placeholder 4">
            <a:extLst>
              <a:ext uri="{FF2B5EF4-FFF2-40B4-BE49-F238E27FC236}">
                <a16:creationId xmlns:a16="http://schemas.microsoft.com/office/drawing/2014/main" id="{6CA2D741-2222-4EBC-BF5F-8857EB2415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E57B032-4D68-4232-9959-E2AA132B0DE3}"/>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484545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6B143-BFE3-4682-A611-95BD74FDB22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A6BDA50-F54F-44E3-ABB8-284B21BADB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16ABDF9-BFF5-44C2-AE70-2E3972C79EAE}"/>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5" name="Footer Placeholder 4">
            <a:extLst>
              <a:ext uri="{FF2B5EF4-FFF2-40B4-BE49-F238E27FC236}">
                <a16:creationId xmlns:a16="http://schemas.microsoft.com/office/drawing/2014/main" id="{B3E04BCF-DE7E-4973-B153-8BA0E86B19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4823260-879F-487E-B4EF-618AFD2CFE69}"/>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74534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A2364-C28A-414D-83E9-6F371FF11E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7B564AA-CA2D-4BEA-9E32-7636C20282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6D11BB-FAAF-4128-BCCB-0F2D7839DAB3}"/>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5" name="Footer Placeholder 4">
            <a:extLst>
              <a:ext uri="{FF2B5EF4-FFF2-40B4-BE49-F238E27FC236}">
                <a16:creationId xmlns:a16="http://schemas.microsoft.com/office/drawing/2014/main" id="{59EE3677-AC85-402F-97F1-01D2A392FE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2F9BDBB-EB39-45AC-9F1E-B394C34D74B7}"/>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3014096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31C14-9F0C-454F-AD39-DA92160DA6A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5BA26EE-A9A7-4AD8-8AB8-7783C3770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149BF60-F141-40AE-8FB9-2E4A3B9148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FD5DE18-5B31-4400-9259-BB1C4352AE8C}"/>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6" name="Footer Placeholder 5">
            <a:extLst>
              <a:ext uri="{FF2B5EF4-FFF2-40B4-BE49-F238E27FC236}">
                <a16:creationId xmlns:a16="http://schemas.microsoft.com/office/drawing/2014/main" id="{970F066B-1DD2-4182-B472-BD2A623941C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129AF23-4254-4A9C-B7F5-E1243EEECBCE}"/>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2797765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8FB5-BE8E-4DFC-9A62-1133481AE37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FD55CDA-ACA8-4CAF-A861-5496F60829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12EC82-CC12-4433-83AA-89E769A8DC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0948D73-8D69-48BE-996D-41FCB13494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6C305E-4BB2-439F-9A0E-29B19477CA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0A9B192-EA35-479B-ADEF-CB0B77CB7CBC}"/>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8" name="Footer Placeholder 7">
            <a:extLst>
              <a:ext uri="{FF2B5EF4-FFF2-40B4-BE49-F238E27FC236}">
                <a16:creationId xmlns:a16="http://schemas.microsoft.com/office/drawing/2014/main" id="{97DA3C1C-8FF9-4EAA-948F-0F1DBB716B4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18146B7-049C-4AE1-92A2-CED93D8FFD8B}"/>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501627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F067B-54EC-49AA-A17C-CF84A12789C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A66A1A8-FEBE-4BCB-9742-1C9244369855}"/>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4" name="Footer Placeholder 3">
            <a:extLst>
              <a:ext uri="{FF2B5EF4-FFF2-40B4-BE49-F238E27FC236}">
                <a16:creationId xmlns:a16="http://schemas.microsoft.com/office/drawing/2014/main" id="{DB283E5F-99AE-4F77-8DE1-624F11F5853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DA05B14-4358-43C2-9946-0DEA82C732E2}"/>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296162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6E527B-9C8F-4416-9C67-323F4E748956}"/>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3" name="Footer Placeholder 2">
            <a:extLst>
              <a:ext uri="{FF2B5EF4-FFF2-40B4-BE49-F238E27FC236}">
                <a16:creationId xmlns:a16="http://schemas.microsoft.com/office/drawing/2014/main" id="{FA77296B-9FB3-433D-BADC-AF55A36AD0B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73E2323-A94D-42CD-B65C-D9F55F1D99DF}"/>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721406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CAFF4-D4CC-4C0E-971A-4EEA1A30E7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25BB617-676C-4288-B6E2-3B06B392A3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42B0528-030D-481E-BC24-39613100D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61A03E-9C91-4C6A-B787-71B070EA9FB7}"/>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6" name="Footer Placeholder 5">
            <a:extLst>
              <a:ext uri="{FF2B5EF4-FFF2-40B4-BE49-F238E27FC236}">
                <a16:creationId xmlns:a16="http://schemas.microsoft.com/office/drawing/2014/main" id="{C5287C6F-82BB-4F28-AA99-49FC6A193F3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53A3066-2E4A-4240-9E11-2C7BCDEAF4D6}"/>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224868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70984-998D-495F-AE6F-207382D48B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EEEA2DF-E1C1-45C4-AC52-4549AE6EA2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21F53C8-84A6-4BCD-9272-585451989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06F332-651D-4EE2-9DBC-F3BBBE263610}"/>
              </a:ext>
            </a:extLst>
          </p:cNvPr>
          <p:cNvSpPr>
            <a:spLocks noGrp="1"/>
          </p:cNvSpPr>
          <p:nvPr>
            <p:ph type="dt" sz="half" idx="10"/>
          </p:nvPr>
        </p:nvSpPr>
        <p:spPr/>
        <p:txBody>
          <a:bodyPr/>
          <a:lstStyle/>
          <a:p>
            <a:fld id="{F6D534A8-B86E-4685-9407-81A6E2236842}" type="datetimeFigureOut">
              <a:rPr lang="en-IN" smtClean="0"/>
              <a:t>31-01-2021</a:t>
            </a:fld>
            <a:endParaRPr lang="en-IN"/>
          </a:p>
        </p:txBody>
      </p:sp>
      <p:sp>
        <p:nvSpPr>
          <p:cNvPr id="6" name="Footer Placeholder 5">
            <a:extLst>
              <a:ext uri="{FF2B5EF4-FFF2-40B4-BE49-F238E27FC236}">
                <a16:creationId xmlns:a16="http://schemas.microsoft.com/office/drawing/2014/main" id="{FE8E43E9-5E4E-4B64-821B-4F7D5FCC5F6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12ABBB6-025D-4AF2-B4F5-B6C5B67B036F}"/>
              </a:ext>
            </a:extLst>
          </p:cNvPr>
          <p:cNvSpPr>
            <a:spLocks noGrp="1"/>
          </p:cNvSpPr>
          <p:nvPr>
            <p:ph type="sldNum" sz="quarter" idx="12"/>
          </p:nvPr>
        </p:nvSpPr>
        <p:spPr/>
        <p:txBody>
          <a:bodyPr/>
          <a:lstStyle/>
          <a:p>
            <a:fld id="{C4189C2C-B093-4E58-AC99-11F21C73B63E}" type="slidenum">
              <a:rPr lang="en-IN" smtClean="0"/>
              <a:t>‹#›</a:t>
            </a:fld>
            <a:endParaRPr lang="en-IN"/>
          </a:p>
        </p:txBody>
      </p:sp>
    </p:spTree>
    <p:extLst>
      <p:ext uri="{BB962C8B-B14F-4D97-AF65-F5344CB8AC3E}">
        <p14:creationId xmlns:p14="http://schemas.microsoft.com/office/powerpoint/2010/main" val="94237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AF84D7-CBBD-4062-95C1-52E9FFDEEF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7FB03C7-D21A-4148-BBFC-BA774D80DC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B7022DD-B6F3-42DA-B527-2D3D198FB4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D534A8-B86E-4685-9407-81A6E2236842}" type="datetimeFigureOut">
              <a:rPr lang="en-IN" smtClean="0"/>
              <a:t>31-01-2021</a:t>
            </a:fld>
            <a:endParaRPr lang="en-IN"/>
          </a:p>
        </p:txBody>
      </p:sp>
      <p:sp>
        <p:nvSpPr>
          <p:cNvPr id="5" name="Footer Placeholder 4">
            <a:extLst>
              <a:ext uri="{FF2B5EF4-FFF2-40B4-BE49-F238E27FC236}">
                <a16:creationId xmlns:a16="http://schemas.microsoft.com/office/drawing/2014/main" id="{973E6B64-6152-4C61-B782-9A7BBC2A52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6A34D13-03F9-4930-A42D-1710B850C6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89C2C-B093-4E58-AC99-11F21C73B63E}" type="slidenum">
              <a:rPr lang="en-IN" smtClean="0"/>
              <a:t>‹#›</a:t>
            </a:fld>
            <a:endParaRPr lang="en-IN"/>
          </a:p>
        </p:txBody>
      </p:sp>
    </p:spTree>
    <p:extLst>
      <p:ext uri="{BB962C8B-B14F-4D97-AF65-F5344CB8AC3E}">
        <p14:creationId xmlns:p14="http://schemas.microsoft.com/office/powerpoint/2010/main" val="3247126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66478-0B54-4B11-AB93-4067619DBA4A}"/>
              </a:ext>
            </a:extLst>
          </p:cNvPr>
          <p:cNvSpPr>
            <a:spLocks noGrp="1"/>
          </p:cNvSpPr>
          <p:nvPr>
            <p:ph type="ctrTitle"/>
          </p:nvPr>
        </p:nvSpPr>
        <p:spPr/>
        <p:txBody>
          <a:bodyPr>
            <a:normAutofit fontScale="90000"/>
          </a:bodyPr>
          <a:lstStyle/>
          <a:p>
            <a:r>
              <a:rPr lang="en-US" dirty="0"/>
              <a:t>Market segmentation strategies</a:t>
            </a:r>
            <a:br>
              <a:rPr lang="en-US" dirty="0"/>
            </a:br>
            <a:endParaRPr lang="en-IN" dirty="0"/>
          </a:p>
        </p:txBody>
      </p:sp>
      <p:sp>
        <p:nvSpPr>
          <p:cNvPr id="3" name="Subtitle 2">
            <a:extLst>
              <a:ext uri="{FF2B5EF4-FFF2-40B4-BE49-F238E27FC236}">
                <a16:creationId xmlns:a16="http://schemas.microsoft.com/office/drawing/2014/main" id="{863AE05C-9427-4AC8-834D-DF6416EC04E8}"/>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4029451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3D26C-BC63-40E7-8C0F-8C0D851165EA}"/>
              </a:ext>
            </a:extLst>
          </p:cNvPr>
          <p:cNvSpPr>
            <a:spLocks noGrp="1"/>
          </p:cNvSpPr>
          <p:nvPr>
            <p:ph type="title"/>
          </p:nvPr>
        </p:nvSpPr>
        <p:spPr/>
        <p:txBody>
          <a:bodyPr/>
          <a:lstStyle/>
          <a:p>
            <a:r>
              <a:rPr lang="en-US" dirty="0"/>
              <a:t>There are basically 3 main strategies</a:t>
            </a:r>
            <a:br>
              <a:rPr lang="en-US" dirty="0"/>
            </a:br>
            <a:endParaRPr lang="en-IN" dirty="0"/>
          </a:p>
        </p:txBody>
      </p:sp>
      <p:sp>
        <p:nvSpPr>
          <p:cNvPr id="3" name="Content Placeholder 2">
            <a:extLst>
              <a:ext uri="{FF2B5EF4-FFF2-40B4-BE49-F238E27FC236}">
                <a16:creationId xmlns:a16="http://schemas.microsoft.com/office/drawing/2014/main" id="{A2D13931-82F6-44D2-B255-444FD053B6B9}"/>
              </a:ext>
            </a:extLst>
          </p:cNvPr>
          <p:cNvSpPr>
            <a:spLocks noGrp="1"/>
          </p:cNvSpPr>
          <p:nvPr>
            <p:ph idx="1"/>
          </p:nvPr>
        </p:nvSpPr>
        <p:spPr/>
        <p:txBody>
          <a:bodyPr/>
          <a:lstStyle/>
          <a:p>
            <a:r>
              <a:rPr lang="en-US" dirty="0"/>
              <a:t>Undifferentiated marketing strategy</a:t>
            </a:r>
          </a:p>
          <a:p>
            <a:r>
              <a:rPr lang="en-US" dirty="0"/>
              <a:t>Differentiated marketing strategy</a:t>
            </a:r>
          </a:p>
          <a:p>
            <a:r>
              <a:rPr lang="en-US" dirty="0"/>
              <a:t>Concentrated marketing strategy</a:t>
            </a:r>
          </a:p>
          <a:p>
            <a:pPr marL="0" indent="0">
              <a:buNone/>
            </a:pPr>
            <a:endParaRPr lang="en-IN" dirty="0"/>
          </a:p>
        </p:txBody>
      </p:sp>
    </p:spTree>
    <p:extLst>
      <p:ext uri="{BB962C8B-B14F-4D97-AF65-F5344CB8AC3E}">
        <p14:creationId xmlns:p14="http://schemas.microsoft.com/office/powerpoint/2010/main" val="2310959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7AC194-60EC-4935-ABB4-90F4043C6700}"/>
              </a:ext>
            </a:extLst>
          </p:cNvPr>
          <p:cNvSpPr>
            <a:spLocks noGrp="1"/>
          </p:cNvSpPr>
          <p:nvPr>
            <p:ph idx="1"/>
          </p:nvPr>
        </p:nvSpPr>
        <p:spPr>
          <a:xfrm>
            <a:off x="731668" y="680406"/>
            <a:ext cx="10515600" cy="4351338"/>
          </a:xfrm>
        </p:spPr>
        <p:txBody>
          <a:bodyPr/>
          <a:lstStyle/>
          <a:p>
            <a:pPr marL="0" indent="0">
              <a:buNone/>
            </a:pPr>
            <a:r>
              <a:rPr lang="en-US" dirty="0"/>
              <a:t> undifferentiated marketing strategy</a:t>
            </a:r>
          </a:p>
          <a:p>
            <a:r>
              <a:rPr lang="en-US" dirty="0"/>
              <a:t>management focusses on common needs of the people</a:t>
            </a:r>
          </a:p>
          <a:p>
            <a:r>
              <a:rPr lang="en-US" dirty="0"/>
              <a:t>products and services are designed to satisfy the maximum number of customers</a:t>
            </a:r>
          </a:p>
          <a:p>
            <a:r>
              <a:rPr lang="en-US" dirty="0"/>
              <a:t>strategy does not make any differences among the consumers</a:t>
            </a:r>
          </a:p>
          <a:p>
            <a:r>
              <a:rPr lang="en-US" dirty="0"/>
              <a:t>relies on mass production, mass advertising and mass distribution</a:t>
            </a:r>
          </a:p>
          <a:p>
            <a:pPr marL="0" indent="0">
              <a:buNone/>
            </a:pPr>
            <a:endParaRPr lang="en-IN" dirty="0"/>
          </a:p>
        </p:txBody>
      </p:sp>
    </p:spTree>
    <p:extLst>
      <p:ext uri="{BB962C8B-B14F-4D97-AF65-F5344CB8AC3E}">
        <p14:creationId xmlns:p14="http://schemas.microsoft.com/office/powerpoint/2010/main" val="2172548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FF3D8D-60BA-4E8F-BE84-7F8BE486CC87}"/>
              </a:ext>
            </a:extLst>
          </p:cNvPr>
          <p:cNvSpPr>
            <a:spLocks noGrp="1"/>
          </p:cNvSpPr>
          <p:nvPr>
            <p:ph idx="1"/>
          </p:nvPr>
        </p:nvSpPr>
        <p:spPr>
          <a:xfrm>
            <a:off x="683581" y="692458"/>
            <a:ext cx="10670219" cy="5484505"/>
          </a:xfrm>
        </p:spPr>
        <p:txBody>
          <a:bodyPr/>
          <a:lstStyle/>
          <a:p>
            <a:pPr marL="0" indent="0">
              <a:buNone/>
            </a:pPr>
            <a:r>
              <a:rPr lang="en-US" dirty="0"/>
              <a:t>Example:</a:t>
            </a:r>
          </a:p>
          <a:p>
            <a:pPr marL="0" indent="0">
              <a:buNone/>
            </a:pPr>
            <a:r>
              <a:rPr lang="en-US" dirty="0"/>
              <a:t>Common examples are of soft drinks or television advertisements, radio ads, print news ads</a:t>
            </a:r>
            <a:endParaRPr lang="en-IN" dirty="0"/>
          </a:p>
        </p:txBody>
      </p:sp>
    </p:spTree>
    <p:extLst>
      <p:ext uri="{BB962C8B-B14F-4D97-AF65-F5344CB8AC3E}">
        <p14:creationId xmlns:p14="http://schemas.microsoft.com/office/powerpoint/2010/main" val="1844408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2C6A34-ABFE-42F6-9505-9D45072BEA7B}"/>
              </a:ext>
            </a:extLst>
          </p:cNvPr>
          <p:cNvSpPr>
            <a:spLocks noGrp="1"/>
          </p:cNvSpPr>
          <p:nvPr>
            <p:ph idx="1"/>
          </p:nvPr>
        </p:nvSpPr>
        <p:spPr>
          <a:xfrm>
            <a:off x="665825" y="683581"/>
            <a:ext cx="10687975" cy="5493382"/>
          </a:xfrm>
        </p:spPr>
        <p:txBody>
          <a:bodyPr/>
          <a:lstStyle/>
          <a:p>
            <a:pPr marL="0" indent="0">
              <a:buNone/>
            </a:pPr>
            <a:r>
              <a:rPr lang="en-US" dirty="0"/>
              <a:t>Differentiated marketing strategy</a:t>
            </a:r>
          </a:p>
          <a:p>
            <a:r>
              <a:rPr lang="en-US" dirty="0"/>
              <a:t>Grouping of customers is done</a:t>
            </a:r>
          </a:p>
          <a:p>
            <a:r>
              <a:rPr lang="en-US" dirty="0"/>
              <a:t>Market is divided into various segments</a:t>
            </a:r>
          </a:p>
          <a:p>
            <a:r>
              <a:rPr lang="en-US" dirty="0"/>
              <a:t>Different products are offered for different consumers</a:t>
            </a:r>
          </a:p>
          <a:p>
            <a:r>
              <a:rPr lang="en-US" dirty="0"/>
              <a:t>It provides higher customer satisfaction </a:t>
            </a:r>
          </a:p>
          <a:p>
            <a:r>
              <a:rPr lang="en-US" dirty="0"/>
              <a:t>Goods are provided as per the needs and wants of individual customer</a:t>
            </a:r>
          </a:p>
          <a:p>
            <a:endParaRPr lang="en-US" dirty="0"/>
          </a:p>
          <a:p>
            <a:pPr marL="0" indent="0">
              <a:buNone/>
            </a:pPr>
            <a:endParaRPr lang="en-IN" dirty="0"/>
          </a:p>
        </p:txBody>
      </p:sp>
    </p:spTree>
    <p:extLst>
      <p:ext uri="{BB962C8B-B14F-4D97-AF65-F5344CB8AC3E}">
        <p14:creationId xmlns:p14="http://schemas.microsoft.com/office/powerpoint/2010/main" val="2010864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C75041-ADC6-490F-9763-643016DA654D}"/>
              </a:ext>
            </a:extLst>
          </p:cNvPr>
          <p:cNvSpPr>
            <a:spLocks noGrp="1"/>
          </p:cNvSpPr>
          <p:nvPr>
            <p:ph idx="1"/>
          </p:nvPr>
        </p:nvSpPr>
        <p:spPr>
          <a:xfrm>
            <a:off x="669524" y="493975"/>
            <a:ext cx="10515600" cy="4351338"/>
          </a:xfrm>
        </p:spPr>
        <p:txBody>
          <a:bodyPr/>
          <a:lstStyle/>
          <a:p>
            <a:pPr marL="0" indent="0">
              <a:buNone/>
            </a:pPr>
            <a:r>
              <a:rPr lang="en-US" dirty="0"/>
              <a:t>Example</a:t>
            </a:r>
          </a:p>
          <a:p>
            <a:pPr marL="0" indent="0">
              <a:buNone/>
            </a:pPr>
            <a:r>
              <a:rPr lang="en-US" dirty="0"/>
              <a:t> a restaurant can target both college students and families. They use differentiated marketing strategy such as they can offer cheap food and drink menus for college students. On the other hand, it can also appeal to a kid-friendly environment and meal options for families.</a:t>
            </a:r>
            <a:endParaRPr lang="en-IN" dirty="0"/>
          </a:p>
        </p:txBody>
      </p:sp>
    </p:spTree>
    <p:extLst>
      <p:ext uri="{BB962C8B-B14F-4D97-AF65-F5344CB8AC3E}">
        <p14:creationId xmlns:p14="http://schemas.microsoft.com/office/powerpoint/2010/main" val="3883623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B1C08D-8E44-44D6-9D9F-4511E08BB6E2}"/>
              </a:ext>
            </a:extLst>
          </p:cNvPr>
          <p:cNvSpPr>
            <a:spLocks noGrp="1"/>
          </p:cNvSpPr>
          <p:nvPr>
            <p:ph idx="1"/>
          </p:nvPr>
        </p:nvSpPr>
        <p:spPr>
          <a:xfrm>
            <a:off x="852256" y="710214"/>
            <a:ext cx="10501544" cy="5466749"/>
          </a:xfrm>
        </p:spPr>
        <p:txBody>
          <a:bodyPr/>
          <a:lstStyle/>
          <a:p>
            <a:pPr marL="0" indent="0">
              <a:buNone/>
            </a:pPr>
            <a:r>
              <a:rPr lang="en-US" dirty="0"/>
              <a:t>Concentrated marketing strategy</a:t>
            </a:r>
          </a:p>
          <a:p>
            <a:r>
              <a:rPr lang="en-US" dirty="0"/>
              <a:t>Marketer concentrates on one particular segment rather than various segments</a:t>
            </a:r>
          </a:p>
          <a:p>
            <a:r>
              <a:rPr lang="en-US" dirty="0"/>
              <a:t>Follows the principle of one product and one segment</a:t>
            </a:r>
          </a:p>
          <a:p>
            <a:r>
              <a:rPr lang="en-US" dirty="0"/>
              <a:t>Best suitable when new products are introduced in the market</a:t>
            </a:r>
            <a:endParaRPr lang="en-IN" dirty="0"/>
          </a:p>
        </p:txBody>
      </p:sp>
    </p:spTree>
    <p:extLst>
      <p:ext uri="{BB962C8B-B14F-4D97-AF65-F5344CB8AC3E}">
        <p14:creationId xmlns:p14="http://schemas.microsoft.com/office/powerpoint/2010/main" val="952136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5D21AA-1483-49D0-AEC1-3E1C77AA9C13}"/>
              </a:ext>
            </a:extLst>
          </p:cNvPr>
          <p:cNvSpPr>
            <a:spLocks noGrp="1"/>
          </p:cNvSpPr>
          <p:nvPr>
            <p:ph idx="1"/>
          </p:nvPr>
        </p:nvSpPr>
        <p:spPr>
          <a:xfrm>
            <a:off x="953610" y="609385"/>
            <a:ext cx="10515600" cy="4351338"/>
          </a:xfrm>
        </p:spPr>
        <p:txBody>
          <a:bodyPr/>
          <a:lstStyle/>
          <a:p>
            <a:pPr marL="0" indent="0">
              <a:buNone/>
            </a:pPr>
            <a:r>
              <a:rPr lang="en-US" dirty="0"/>
              <a:t>Example</a:t>
            </a:r>
          </a:p>
          <a:p>
            <a:r>
              <a:rPr lang="en-US" dirty="0"/>
              <a:t>The manufacturer of Rolex watches has chosen to concentrate on luxury segment of watch market.</a:t>
            </a:r>
          </a:p>
          <a:p>
            <a:pPr marL="0" indent="0">
              <a:buNone/>
            </a:pPr>
            <a:endParaRPr lang="en-US" dirty="0"/>
          </a:p>
          <a:p>
            <a:r>
              <a:rPr lang="en-US" dirty="0"/>
              <a:t>Apple is also a great example of concentrated marketing strategy. The company only focusses on high income group people because it uses premium pricing policy for all its products.</a:t>
            </a:r>
          </a:p>
          <a:p>
            <a:pPr marL="0" indent="0">
              <a:buNone/>
            </a:pPr>
            <a:endParaRPr lang="en-IN" dirty="0"/>
          </a:p>
        </p:txBody>
      </p:sp>
    </p:spTree>
    <p:extLst>
      <p:ext uri="{BB962C8B-B14F-4D97-AF65-F5344CB8AC3E}">
        <p14:creationId xmlns:p14="http://schemas.microsoft.com/office/powerpoint/2010/main" val="295470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2DFC25-94A7-42DA-8A21-CA1A7AB7161A}"/>
              </a:ext>
            </a:extLst>
          </p:cNvPr>
          <p:cNvSpPr>
            <a:spLocks noGrp="1"/>
          </p:cNvSpPr>
          <p:nvPr>
            <p:ph idx="1"/>
          </p:nvPr>
        </p:nvSpPr>
        <p:spPr>
          <a:xfrm>
            <a:off x="670249" y="705952"/>
            <a:ext cx="10515600" cy="4351338"/>
          </a:xfrm>
        </p:spPr>
        <p:txBody>
          <a:bodyPr/>
          <a:lstStyle/>
          <a:p>
            <a:r>
              <a:rPr lang="en-US" dirty="0"/>
              <a:t>A segment is a relatively homogeneous group which responds to the marketing mix in a similar way.</a:t>
            </a:r>
          </a:p>
          <a:p>
            <a:r>
              <a:rPr lang="en-US" dirty="0"/>
              <a:t>Segmentation helps to customize the products or services and tailor its promotional campaigns</a:t>
            </a:r>
            <a:endParaRPr lang="en-IN" dirty="0"/>
          </a:p>
        </p:txBody>
      </p:sp>
    </p:spTree>
    <p:extLst>
      <p:ext uri="{BB962C8B-B14F-4D97-AF65-F5344CB8AC3E}">
        <p14:creationId xmlns:p14="http://schemas.microsoft.com/office/powerpoint/2010/main" val="95092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B287A-161C-4621-A53B-4F710F2F29E2}"/>
              </a:ext>
            </a:extLst>
          </p:cNvPr>
          <p:cNvSpPr>
            <a:spLocks noGrp="1"/>
          </p:cNvSpPr>
          <p:nvPr>
            <p:ph type="title"/>
          </p:nvPr>
        </p:nvSpPr>
        <p:spPr/>
        <p:txBody>
          <a:bodyPr/>
          <a:lstStyle/>
          <a:p>
            <a:r>
              <a:rPr lang="en-US" dirty="0"/>
              <a:t>Benefits of segmentation</a:t>
            </a:r>
            <a:endParaRPr lang="en-IN" dirty="0"/>
          </a:p>
        </p:txBody>
      </p:sp>
      <p:sp>
        <p:nvSpPr>
          <p:cNvPr id="3" name="Content Placeholder 2">
            <a:extLst>
              <a:ext uri="{FF2B5EF4-FFF2-40B4-BE49-F238E27FC236}">
                <a16:creationId xmlns:a16="http://schemas.microsoft.com/office/drawing/2014/main" id="{55EAA3DC-8495-45D5-B2A6-C3EE59A8D5DC}"/>
              </a:ext>
            </a:extLst>
          </p:cNvPr>
          <p:cNvSpPr>
            <a:spLocks noGrp="1"/>
          </p:cNvSpPr>
          <p:nvPr>
            <p:ph idx="1"/>
          </p:nvPr>
        </p:nvSpPr>
        <p:spPr/>
        <p:txBody>
          <a:bodyPr/>
          <a:lstStyle/>
          <a:p>
            <a:r>
              <a:rPr lang="en-US" dirty="0"/>
              <a:t>Developing of marketing mix</a:t>
            </a:r>
          </a:p>
          <a:p>
            <a:r>
              <a:rPr lang="en-US" dirty="0"/>
              <a:t>Decision in store location</a:t>
            </a:r>
          </a:p>
          <a:p>
            <a:r>
              <a:rPr lang="en-US" dirty="0"/>
              <a:t>Understanding consumer </a:t>
            </a:r>
            <a:r>
              <a:rPr lang="en-US" dirty="0" err="1"/>
              <a:t>behaviour</a:t>
            </a:r>
            <a:endParaRPr lang="en-US" dirty="0"/>
          </a:p>
          <a:p>
            <a:r>
              <a:rPr lang="en-US" dirty="0"/>
              <a:t>Promotional campaign</a:t>
            </a:r>
          </a:p>
          <a:p>
            <a:r>
              <a:rPr lang="en-US" dirty="0"/>
              <a:t>Merchandising decision</a:t>
            </a:r>
          </a:p>
          <a:p>
            <a:r>
              <a:rPr lang="en-US" dirty="0"/>
              <a:t>positioning</a:t>
            </a:r>
          </a:p>
        </p:txBody>
      </p:sp>
    </p:spTree>
    <p:extLst>
      <p:ext uri="{BB962C8B-B14F-4D97-AF65-F5344CB8AC3E}">
        <p14:creationId xmlns:p14="http://schemas.microsoft.com/office/powerpoint/2010/main" val="72650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01EB3-BF1D-4EB0-BE5E-41153C946957}"/>
              </a:ext>
            </a:extLst>
          </p:cNvPr>
          <p:cNvSpPr>
            <a:spLocks noGrp="1"/>
          </p:cNvSpPr>
          <p:nvPr>
            <p:ph type="title"/>
          </p:nvPr>
        </p:nvSpPr>
        <p:spPr/>
        <p:txBody>
          <a:bodyPr/>
          <a:lstStyle/>
          <a:p>
            <a:r>
              <a:rPr lang="en-US" dirty="0"/>
              <a:t>Criteria for effective market segmentation</a:t>
            </a:r>
            <a:endParaRPr lang="en-IN" dirty="0"/>
          </a:p>
        </p:txBody>
      </p:sp>
      <p:sp>
        <p:nvSpPr>
          <p:cNvPr id="3" name="Content Placeholder 2">
            <a:extLst>
              <a:ext uri="{FF2B5EF4-FFF2-40B4-BE49-F238E27FC236}">
                <a16:creationId xmlns:a16="http://schemas.microsoft.com/office/drawing/2014/main" id="{740B6852-834F-4780-9806-58FF745B6A89}"/>
              </a:ext>
            </a:extLst>
          </p:cNvPr>
          <p:cNvSpPr>
            <a:spLocks noGrp="1"/>
          </p:cNvSpPr>
          <p:nvPr>
            <p:ph idx="1"/>
          </p:nvPr>
        </p:nvSpPr>
        <p:spPr/>
        <p:txBody>
          <a:bodyPr/>
          <a:lstStyle/>
          <a:p>
            <a:r>
              <a:rPr lang="en-US" dirty="0"/>
              <a:t>Homogeneous within</a:t>
            </a:r>
          </a:p>
          <a:p>
            <a:r>
              <a:rPr lang="en-US" dirty="0"/>
              <a:t>Heterogeneous between</a:t>
            </a:r>
          </a:p>
          <a:p>
            <a:r>
              <a:rPr lang="en-US" dirty="0"/>
              <a:t>Substantial (profitable, for example: Bombay store) </a:t>
            </a:r>
          </a:p>
          <a:p>
            <a:r>
              <a:rPr lang="en-US" dirty="0"/>
              <a:t>Actionable (useful for identifying customers, for example: Barista coffee)</a:t>
            </a:r>
          </a:p>
          <a:p>
            <a:r>
              <a:rPr lang="en-US" dirty="0"/>
              <a:t>Accessible</a:t>
            </a:r>
          </a:p>
          <a:p>
            <a:r>
              <a:rPr lang="en-US" dirty="0"/>
              <a:t>Measurable </a:t>
            </a:r>
            <a:endParaRPr lang="en-IN" dirty="0"/>
          </a:p>
        </p:txBody>
      </p:sp>
    </p:spTree>
    <p:extLst>
      <p:ext uri="{BB962C8B-B14F-4D97-AF65-F5344CB8AC3E}">
        <p14:creationId xmlns:p14="http://schemas.microsoft.com/office/powerpoint/2010/main" val="2368090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6A639-479B-460B-AAFF-3CE5C83C2B0A}"/>
              </a:ext>
            </a:extLst>
          </p:cNvPr>
          <p:cNvSpPr>
            <a:spLocks noGrp="1"/>
          </p:cNvSpPr>
          <p:nvPr>
            <p:ph type="title"/>
          </p:nvPr>
        </p:nvSpPr>
        <p:spPr/>
        <p:txBody>
          <a:bodyPr/>
          <a:lstStyle/>
          <a:p>
            <a:r>
              <a:rPr lang="en-US" dirty="0"/>
              <a:t>Dimensions of segmentation</a:t>
            </a:r>
            <a:br>
              <a:rPr lang="en-US" dirty="0"/>
            </a:br>
            <a:endParaRPr lang="en-IN" dirty="0"/>
          </a:p>
        </p:txBody>
      </p:sp>
      <p:sp>
        <p:nvSpPr>
          <p:cNvPr id="3" name="Content Placeholder 2">
            <a:extLst>
              <a:ext uri="{FF2B5EF4-FFF2-40B4-BE49-F238E27FC236}">
                <a16:creationId xmlns:a16="http://schemas.microsoft.com/office/drawing/2014/main" id="{E58B9AAB-EC9C-444E-B50D-7D411E81FE97}"/>
              </a:ext>
            </a:extLst>
          </p:cNvPr>
          <p:cNvSpPr>
            <a:spLocks noGrp="1"/>
          </p:cNvSpPr>
          <p:nvPr>
            <p:ph idx="1"/>
          </p:nvPr>
        </p:nvSpPr>
        <p:spPr/>
        <p:txBody>
          <a:bodyPr/>
          <a:lstStyle/>
          <a:p>
            <a:r>
              <a:rPr lang="en-US" dirty="0"/>
              <a:t>Demographic</a:t>
            </a:r>
          </a:p>
          <a:p>
            <a:r>
              <a:rPr lang="en-US" dirty="0"/>
              <a:t>Psychographic</a:t>
            </a:r>
          </a:p>
          <a:p>
            <a:r>
              <a:rPr lang="en-US" dirty="0"/>
              <a:t>Behavior</a:t>
            </a:r>
          </a:p>
          <a:p>
            <a:r>
              <a:rPr lang="en-US" dirty="0"/>
              <a:t>Geographic</a:t>
            </a:r>
          </a:p>
          <a:p>
            <a:pPr marL="0" indent="0">
              <a:buNone/>
            </a:pPr>
            <a:endParaRPr lang="en-IN" dirty="0"/>
          </a:p>
        </p:txBody>
      </p:sp>
    </p:spTree>
    <p:extLst>
      <p:ext uri="{BB962C8B-B14F-4D97-AF65-F5344CB8AC3E}">
        <p14:creationId xmlns:p14="http://schemas.microsoft.com/office/powerpoint/2010/main" val="395702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764D3-F133-455D-8A61-773A673E9316}"/>
              </a:ext>
            </a:extLst>
          </p:cNvPr>
          <p:cNvSpPr>
            <a:spLocks noGrp="1"/>
          </p:cNvSpPr>
          <p:nvPr>
            <p:ph type="title"/>
          </p:nvPr>
        </p:nvSpPr>
        <p:spPr>
          <a:xfrm>
            <a:off x="845976" y="306062"/>
            <a:ext cx="10599576" cy="1550729"/>
          </a:xfrm>
        </p:spPr>
        <p:txBody>
          <a:bodyPr/>
          <a:lstStyle/>
          <a:p>
            <a:r>
              <a:rPr lang="en-US" dirty="0"/>
              <a:t>Demographic segmentation</a:t>
            </a:r>
            <a:endParaRPr lang="en-IN" dirty="0"/>
          </a:p>
        </p:txBody>
      </p:sp>
      <p:sp>
        <p:nvSpPr>
          <p:cNvPr id="3" name="Content Placeholder 2">
            <a:extLst>
              <a:ext uri="{FF2B5EF4-FFF2-40B4-BE49-F238E27FC236}">
                <a16:creationId xmlns:a16="http://schemas.microsoft.com/office/drawing/2014/main" id="{4B828355-1797-4731-A767-D7CA395BC42B}"/>
              </a:ext>
            </a:extLst>
          </p:cNvPr>
          <p:cNvSpPr>
            <a:spLocks noGrp="1"/>
          </p:cNvSpPr>
          <p:nvPr>
            <p:ph idx="1"/>
          </p:nvPr>
        </p:nvSpPr>
        <p:spPr>
          <a:xfrm>
            <a:off x="838200" y="1856791"/>
            <a:ext cx="10515600" cy="3867993"/>
          </a:xfrm>
        </p:spPr>
        <p:txBody>
          <a:bodyPr>
            <a:normAutofit fontScale="70000" lnSpcReduction="20000"/>
          </a:bodyPr>
          <a:lstStyle/>
          <a:p>
            <a:r>
              <a:rPr lang="en-US" dirty="0"/>
              <a:t>Gender – ex: Benetton, shoppers stop</a:t>
            </a:r>
          </a:p>
          <a:p>
            <a:r>
              <a:rPr lang="en-US" dirty="0"/>
              <a:t>Age – ex: mom and me</a:t>
            </a:r>
          </a:p>
          <a:p>
            <a:r>
              <a:rPr lang="en-US" dirty="0"/>
              <a:t>Income – for example : Tupperware target middle class married women in 30’s who are making money</a:t>
            </a:r>
          </a:p>
          <a:p>
            <a:r>
              <a:rPr lang="en-US" dirty="0"/>
              <a:t>Social class – under this segmentation is done on the basis of societal standards</a:t>
            </a:r>
          </a:p>
          <a:p>
            <a:r>
              <a:rPr lang="en-US" dirty="0"/>
              <a:t>Family – Mc Donald’s positioned itself as a family joint and provides reliable and safe dining experience. For example: play areas for children for their cool shopping experience</a:t>
            </a:r>
          </a:p>
          <a:p>
            <a:r>
              <a:rPr lang="en-US" dirty="0"/>
              <a:t>Occupation – working women overall spending is about 10% more than that of a housewife and they spent much more on life style products. For example: KSA technopak study(2002) which states that youths in India are core target customer for life style products like personal care, music, eating outs, parks, etc.</a:t>
            </a:r>
          </a:p>
          <a:p>
            <a:r>
              <a:rPr lang="en-US" dirty="0"/>
              <a:t>Education level – under this segmentation is doe on the basis on the level of education such as highly educated, educated or uneducated</a:t>
            </a:r>
            <a:endParaRPr lang="en-IN" dirty="0"/>
          </a:p>
        </p:txBody>
      </p:sp>
    </p:spTree>
    <p:extLst>
      <p:ext uri="{BB962C8B-B14F-4D97-AF65-F5344CB8AC3E}">
        <p14:creationId xmlns:p14="http://schemas.microsoft.com/office/powerpoint/2010/main" val="2224472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734B9-8452-4947-9B76-6FF9D8EB713F}"/>
              </a:ext>
            </a:extLst>
          </p:cNvPr>
          <p:cNvSpPr>
            <a:spLocks noGrp="1"/>
          </p:cNvSpPr>
          <p:nvPr>
            <p:ph type="title"/>
          </p:nvPr>
        </p:nvSpPr>
        <p:spPr/>
        <p:txBody>
          <a:bodyPr/>
          <a:lstStyle/>
          <a:p>
            <a:r>
              <a:rPr lang="en-US" dirty="0"/>
              <a:t>Psychographic segmentation</a:t>
            </a:r>
            <a:endParaRPr lang="en-IN" dirty="0"/>
          </a:p>
        </p:txBody>
      </p:sp>
      <p:sp>
        <p:nvSpPr>
          <p:cNvPr id="3" name="Content Placeholder 2">
            <a:extLst>
              <a:ext uri="{FF2B5EF4-FFF2-40B4-BE49-F238E27FC236}">
                <a16:creationId xmlns:a16="http://schemas.microsoft.com/office/drawing/2014/main" id="{FE35C390-18C3-4225-8941-076FDEC74585}"/>
              </a:ext>
            </a:extLst>
          </p:cNvPr>
          <p:cNvSpPr>
            <a:spLocks noGrp="1"/>
          </p:cNvSpPr>
          <p:nvPr>
            <p:ph idx="1"/>
          </p:nvPr>
        </p:nvSpPr>
        <p:spPr/>
        <p:txBody>
          <a:bodyPr/>
          <a:lstStyle/>
          <a:p>
            <a:pPr marL="0" indent="0">
              <a:buNone/>
            </a:pPr>
            <a:r>
              <a:rPr lang="en-US" dirty="0"/>
              <a:t>It includes</a:t>
            </a:r>
          </a:p>
          <a:p>
            <a:r>
              <a:rPr lang="en-US" dirty="0"/>
              <a:t>Life style: it is reflected in activities (work, social, hobbies) and opinion (politics, education, social issues)</a:t>
            </a:r>
          </a:p>
          <a:p>
            <a:pPr marL="0" indent="0">
              <a:buNone/>
            </a:pPr>
            <a:r>
              <a:rPr lang="en-US" dirty="0"/>
              <a:t>   For example: Barista CCD is visited mostly by youngsters</a:t>
            </a:r>
          </a:p>
          <a:p>
            <a:pPr marL="0" indent="0">
              <a:buNone/>
            </a:pPr>
            <a:r>
              <a:rPr lang="en-US" dirty="0"/>
              <a:t>   For example: khadi reflects Gandhi wadi, politicians and painters</a:t>
            </a:r>
          </a:p>
          <a:p>
            <a:r>
              <a:rPr lang="en-US" dirty="0"/>
              <a:t>Personality</a:t>
            </a:r>
          </a:p>
          <a:p>
            <a:r>
              <a:rPr lang="en-US" dirty="0"/>
              <a:t>Values: it determines the attitude and behavior</a:t>
            </a:r>
          </a:p>
          <a:p>
            <a:pPr marL="0" indent="0">
              <a:buNone/>
            </a:pPr>
            <a:r>
              <a:rPr lang="en-US" dirty="0"/>
              <a:t>VALS – value and lifestyle segmentation applied to India</a:t>
            </a:r>
          </a:p>
          <a:p>
            <a:pPr marL="0" indent="0">
              <a:buNone/>
            </a:pPr>
            <a:endParaRPr lang="en-IN" dirty="0"/>
          </a:p>
        </p:txBody>
      </p:sp>
    </p:spTree>
    <p:extLst>
      <p:ext uri="{BB962C8B-B14F-4D97-AF65-F5344CB8AC3E}">
        <p14:creationId xmlns:p14="http://schemas.microsoft.com/office/powerpoint/2010/main" val="4243457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86B4A-8DBC-4AA9-9C27-33DA95047A63}"/>
              </a:ext>
            </a:extLst>
          </p:cNvPr>
          <p:cNvSpPr>
            <a:spLocks noGrp="1"/>
          </p:cNvSpPr>
          <p:nvPr>
            <p:ph type="title"/>
          </p:nvPr>
        </p:nvSpPr>
        <p:spPr/>
        <p:txBody>
          <a:bodyPr/>
          <a:lstStyle/>
          <a:p>
            <a:r>
              <a:rPr lang="en-US" dirty="0"/>
              <a:t>Behavior segmentation</a:t>
            </a:r>
            <a:endParaRPr lang="en-IN" dirty="0"/>
          </a:p>
        </p:txBody>
      </p:sp>
      <p:sp>
        <p:nvSpPr>
          <p:cNvPr id="3" name="Content Placeholder 2">
            <a:extLst>
              <a:ext uri="{FF2B5EF4-FFF2-40B4-BE49-F238E27FC236}">
                <a16:creationId xmlns:a16="http://schemas.microsoft.com/office/drawing/2014/main" id="{AC98C34D-C7B5-48F1-A5FE-D5ED824E2D6B}"/>
              </a:ext>
            </a:extLst>
          </p:cNvPr>
          <p:cNvSpPr>
            <a:spLocks noGrp="1"/>
          </p:cNvSpPr>
          <p:nvPr>
            <p:ph idx="1"/>
          </p:nvPr>
        </p:nvSpPr>
        <p:spPr/>
        <p:txBody>
          <a:bodyPr/>
          <a:lstStyle/>
          <a:p>
            <a:pPr marL="0" indent="0">
              <a:buNone/>
            </a:pPr>
            <a:r>
              <a:rPr lang="en-US" dirty="0"/>
              <a:t>Customers are divided into groups based on the ways they respond to use or know a product or a service. Basis of segmentation under behavior segmentation are:</a:t>
            </a:r>
          </a:p>
          <a:p>
            <a:r>
              <a:rPr lang="en-US" dirty="0"/>
              <a:t>Occasion – does the customer make regular purchases or occasional such as on festivals</a:t>
            </a:r>
          </a:p>
          <a:p>
            <a:r>
              <a:rPr lang="en-US" dirty="0"/>
              <a:t>Frequency of purchase – daily, weekly or monthly</a:t>
            </a:r>
          </a:p>
          <a:p>
            <a:r>
              <a:rPr lang="en-US" dirty="0"/>
              <a:t>Quantity of purchase – bulk or in small quantities</a:t>
            </a:r>
          </a:p>
          <a:p>
            <a:r>
              <a:rPr lang="en-US" dirty="0"/>
              <a:t>Buyer readiness stage</a:t>
            </a:r>
          </a:p>
          <a:p>
            <a:r>
              <a:rPr lang="en-US" dirty="0"/>
              <a:t>Source of purchase</a:t>
            </a:r>
            <a:endParaRPr lang="en-IN" dirty="0"/>
          </a:p>
        </p:txBody>
      </p:sp>
    </p:spTree>
    <p:extLst>
      <p:ext uri="{BB962C8B-B14F-4D97-AF65-F5344CB8AC3E}">
        <p14:creationId xmlns:p14="http://schemas.microsoft.com/office/powerpoint/2010/main" val="1649447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F596F-FB93-4293-ACD6-79B9200BF923}"/>
              </a:ext>
            </a:extLst>
          </p:cNvPr>
          <p:cNvSpPr>
            <a:spLocks noGrp="1"/>
          </p:cNvSpPr>
          <p:nvPr>
            <p:ph type="title"/>
          </p:nvPr>
        </p:nvSpPr>
        <p:spPr/>
        <p:txBody>
          <a:bodyPr/>
          <a:lstStyle/>
          <a:p>
            <a:r>
              <a:rPr lang="en-US" dirty="0"/>
              <a:t>Geographic segmentation</a:t>
            </a:r>
            <a:endParaRPr lang="en-IN" dirty="0"/>
          </a:p>
        </p:txBody>
      </p:sp>
      <p:sp>
        <p:nvSpPr>
          <p:cNvPr id="3" name="Content Placeholder 2">
            <a:extLst>
              <a:ext uri="{FF2B5EF4-FFF2-40B4-BE49-F238E27FC236}">
                <a16:creationId xmlns:a16="http://schemas.microsoft.com/office/drawing/2014/main" id="{D829E284-4EE2-464F-BCE9-C635A2CA1C4B}"/>
              </a:ext>
            </a:extLst>
          </p:cNvPr>
          <p:cNvSpPr>
            <a:spLocks noGrp="1"/>
          </p:cNvSpPr>
          <p:nvPr>
            <p:ph idx="1"/>
          </p:nvPr>
        </p:nvSpPr>
        <p:spPr/>
        <p:txBody>
          <a:bodyPr/>
          <a:lstStyle/>
          <a:p>
            <a:r>
              <a:rPr lang="en-US" dirty="0"/>
              <a:t>Under this segmentation is done on the basis of area such as rural, urban, suburban, metro, driving time, etc.</a:t>
            </a:r>
          </a:p>
          <a:p>
            <a:r>
              <a:rPr lang="en-US" dirty="0"/>
              <a:t>In this type of segmentation, people of same geographic location or area are segmented together.</a:t>
            </a:r>
          </a:p>
          <a:p>
            <a:r>
              <a:rPr lang="en-US" dirty="0"/>
              <a:t>For example: </a:t>
            </a:r>
            <a:r>
              <a:rPr lang="en-US" dirty="0" err="1"/>
              <a:t>Subhiksha</a:t>
            </a:r>
            <a:r>
              <a:rPr lang="en-US" dirty="0"/>
              <a:t> – short distances in Chennai</a:t>
            </a:r>
            <a:endParaRPr lang="en-IN" dirty="0"/>
          </a:p>
        </p:txBody>
      </p:sp>
    </p:spTree>
    <p:extLst>
      <p:ext uri="{BB962C8B-B14F-4D97-AF65-F5344CB8AC3E}">
        <p14:creationId xmlns:p14="http://schemas.microsoft.com/office/powerpoint/2010/main" val="1199410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697</Words>
  <Application>Microsoft Office PowerPoint</Application>
  <PresentationFormat>Widescreen</PresentationFormat>
  <Paragraphs>76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Market segmentation strategies </vt:lpstr>
      <vt:lpstr>PowerPoint Presentation</vt:lpstr>
      <vt:lpstr>Benefits of segmentation</vt:lpstr>
      <vt:lpstr>Criteria for effective market segmentation</vt:lpstr>
      <vt:lpstr>Dimensions of segmentation </vt:lpstr>
      <vt:lpstr>Demographic segmentation</vt:lpstr>
      <vt:lpstr>Psychographic segmentation</vt:lpstr>
      <vt:lpstr>Behavior segmentation</vt:lpstr>
      <vt:lpstr>Geographic segmentation</vt:lpstr>
      <vt:lpstr>There are basically 3 main strategies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segmentation strategies</dc:title>
  <dc:creator>Anjani</dc:creator>
  <cp:lastModifiedBy>Shreya Pokharna</cp:lastModifiedBy>
  <cp:revision>12</cp:revision>
  <dcterms:created xsi:type="dcterms:W3CDTF">2021-01-07T16:06:17Z</dcterms:created>
  <dcterms:modified xsi:type="dcterms:W3CDTF">2021-01-31T12:17:10Z</dcterms:modified>
</cp:coreProperties>
</file>