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C837-D798-4861-817E-3C17055848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11CAE42-FDE1-4D3C-83A3-4CA7C471D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57A5543-169B-4958-8829-369F407181C1}"/>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75420F78-BABB-4050-9A36-9E99277C8F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253885-97AC-4073-B971-05BBB4191250}"/>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271901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9F95-B346-410B-AB9C-A6996E3FA28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A2B7C56-60DD-448E-8D45-C35C1C9112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E058756-0431-48AA-BA29-7D44CB09B587}"/>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0A908089-7667-42A4-A3C4-B6B334CD4F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61DF3E-4942-4143-9F97-9FD3216FD9C3}"/>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862517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7E3B66-F696-4B97-8CA8-F8FBEF654D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02361C8-1430-4D54-9D6E-3D83E8DDB1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7ECA64-B096-43BA-96ED-0E9948D84DFA}"/>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67BC1A0B-58D8-4BE9-BEE6-C2AFBAD9CFA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3A3C215-B135-4ED9-9E6D-33CD0B859FC5}"/>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84273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7B7DD-D3DF-4232-A71D-4FD2FC1EB14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B869EA6-1DB1-42EB-84E6-24D7E935BA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7A4622-8512-4319-8424-4CE3EB9F6C32}"/>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155930F1-5C1F-444D-8833-71BEB385DB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D9B3442-E229-4A80-84AA-64EB39C0F268}"/>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140151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36CD8-4605-46C1-871C-C112222F4D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ACD9E4C-CEBE-4074-9FF5-B67F383018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89C0-D547-4823-84F4-5B921C4D7B3C}"/>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410A1ADB-DE3B-4697-86CD-ED4E6EBE7B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9A35225-4F11-4CF7-9513-F7162525DDFB}"/>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149264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B732F-A230-47AC-AD9D-C49A0FB5D38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851F03-2EC3-4AE0-8F43-A5174807E0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92650C9-8B7B-47B3-8801-D1487A712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A6FD0F5-5CD0-49A4-9741-A37937762138}"/>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6" name="Footer Placeholder 5">
            <a:extLst>
              <a:ext uri="{FF2B5EF4-FFF2-40B4-BE49-F238E27FC236}">
                <a16:creationId xmlns:a16="http://schemas.microsoft.com/office/drawing/2014/main" id="{F0A5C06F-81ED-49DF-95D5-E63871817FA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188CA46-59BA-4101-A315-A0FAE967E0BC}"/>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110006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F5C6-0391-45F1-AAEE-815D6833FBF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649CCA9-DBEC-4BF7-B75C-FFC52E5C98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A9BE39-4FFA-4A55-8FC7-9EAC46C989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B7B86BD-E913-44E4-90A1-8B2585336C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C7D0E5-7C41-4E2D-882E-602F6F5FF9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2FDC37C-2F89-42B8-834D-E96D9E6078FD}"/>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8" name="Footer Placeholder 7">
            <a:extLst>
              <a:ext uri="{FF2B5EF4-FFF2-40B4-BE49-F238E27FC236}">
                <a16:creationId xmlns:a16="http://schemas.microsoft.com/office/drawing/2014/main" id="{9310186F-61CF-4E5B-8913-1C56A907A2B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56E23D4-0D69-47ED-BA4B-1FC241ED15A4}"/>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24103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1ABB-560A-41B8-BB88-8267E9788D1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8AB56D9-570B-496D-900D-B4F7B4C8EF22}"/>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4" name="Footer Placeholder 3">
            <a:extLst>
              <a:ext uri="{FF2B5EF4-FFF2-40B4-BE49-F238E27FC236}">
                <a16:creationId xmlns:a16="http://schemas.microsoft.com/office/drawing/2014/main" id="{BDADD75C-B45B-46A2-8448-1D562710624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7B69B1F-DFDE-4519-BE37-1E0DE2003E73}"/>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384946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0DE884-97FF-4033-9FB7-AFBE24119540}"/>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3" name="Footer Placeholder 2">
            <a:extLst>
              <a:ext uri="{FF2B5EF4-FFF2-40B4-BE49-F238E27FC236}">
                <a16:creationId xmlns:a16="http://schemas.microsoft.com/office/drawing/2014/main" id="{533F3499-3343-4AF7-8019-3DF2269A4EF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284D21E-98E9-4FD9-8EB7-3448F83209E4}"/>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15320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7F7A-F8B4-4444-ADEA-8901099C5E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F02D340-AB05-43FD-B1B8-825C25AD9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7DA9AED-13E3-4D13-99F9-7D40648B5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4EA216-465B-4B8F-A6BA-C707ACCD015A}"/>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6" name="Footer Placeholder 5">
            <a:extLst>
              <a:ext uri="{FF2B5EF4-FFF2-40B4-BE49-F238E27FC236}">
                <a16:creationId xmlns:a16="http://schemas.microsoft.com/office/drawing/2014/main" id="{7AD68639-9ED4-44E8-BB67-B36153AABFF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68ABEDD-E325-4446-94F9-5D287E19C32E}"/>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268456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A6321-D924-44B0-BB98-E86786AB6C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8727825-27D2-4B50-A4D3-8B4E2C1CF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43B6251-47A4-41CC-A85E-E05E96A20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0F9F61-CD88-499F-8D5F-1AC2A432B842}"/>
              </a:ext>
            </a:extLst>
          </p:cNvPr>
          <p:cNvSpPr>
            <a:spLocks noGrp="1"/>
          </p:cNvSpPr>
          <p:nvPr>
            <p:ph type="dt" sz="half" idx="10"/>
          </p:nvPr>
        </p:nvSpPr>
        <p:spPr/>
        <p:txBody>
          <a:bodyPr/>
          <a:lstStyle/>
          <a:p>
            <a:fld id="{EF86AECE-A043-4512-A871-CFBD1BC49A75}" type="datetimeFigureOut">
              <a:rPr lang="en-IN" smtClean="0"/>
              <a:t>31-01-2021</a:t>
            </a:fld>
            <a:endParaRPr lang="en-IN"/>
          </a:p>
        </p:txBody>
      </p:sp>
      <p:sp>
        <p:nvSpPr>
          <p:cNvPr id="6" name="Footer Placeholder 5">
            <a:extLst>
              <a:ext uri="{FF2B5EF4-FFF2-40B4-BE49-F238E27FC236}">
                <a16:creationId xmlns:a16="http://schemas.microsoft.com/office/drawing/2014/main" id="{5707EA50-F752-419A-A81A-DF6489C1454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2FA5B95-7BD6-4F14-A7CE-FD3562D78491}"/>
              </a:ext>
            </a:extLst>
          </p:cNvPr>
          <p:cNvSpPr>
            <a:spLocks noGrp="1"/>
          </p:cNvSpPr>
          <p:nvPr>
            <p:ph type="sldNum" sz="quarter" idx="12"/>
          </p:nvPr>
        </p:nvSpPr>
        <p:spPr/>
        <p:txBody>
          <a:bodyPr/>
          <a:lstStyle/>
          <a:p>
            <a:fld id="{4A23A6F7-6D70-4ABA-8D7C-B18CF69490DB}" type="slidenum">
              <a:rPr lang="en-IN" smtClean="0"/>
              <a:t>‹#›</a:t>
            </a:fld>
            <a:endParaRPr lang="en-IN"/>
          </a:p>
        </p:txBody>
      </p:sp>
    </p:spTree>
    <p:extLst>
      <p:ext uri="{BB962C8B-B14F-4D97-AF65-F5344CB8AC3E}">
        <p14:creationId xmlns:p14="http://schemas.microsoft.com/office/powerpoint/2010/main" val="1608717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E87F02-B3CF-4E96-A5C9-5AFFDA425F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8BE0D5-6A7B-45F1-B00C-854A9FE422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A75947-5211-4C07-B0D9-9D9E69350B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6AECE-A043-4512-A871-CFBD1BC49A75}" type="datetimeFigureOut">
              <a:rPr lang="en-IN" smtClean="0"/>
              <a:t>31-01-2021</a:t>
            </a:fld>
            <a:endParaRPr lang="en-IN"/>
          </a:p>
        </p:txBody>
      </p:sp>
      <p:sp>
        <p:nvSpPr>
          <p:cNvPr id="5" name="Footer Placeholder 4">
            <a:extLst>
              <a:ext uri="{FF2B5EF4-FFF2-40B4-BE49-F238E27FC236}">
                <a16:creationId xmlns:a16="http://schemas.microsoft.com/office/drawing/2014/main" id="{BA6C2C40-A183-4E52-B072-27C3FDA990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9297C56-4EAE-41B2-9530-3F96B3C4B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3A6F7-6D70-4ABA-8D7C-B18CF69490DB}" type="slidenum">
              <a:rPr lang="en-IN" smtClean="0"/>
              <a:t>‹#›</a:t>
            </a:fld>
            <a:endParaRPr lang="en-IN"/>
          </a:p>
        </p:txBody>
      </p:sp>
    </p:spTree>
    <p:extLst>
      <p:ext uri="{BB962C8B-B14F-4D97-AF65-F5344CB8AC3E}">
        <p14:creationId xmlns:p14="http://schemas.microsoft.com/office/powerpoint/2010/main" val="2648977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0292E-7704-40CA-8EC4-CED9A5C57B07}"/>
              </a:ext>
            </a:extLst>
          </p:cNvPr>
          <p:cNvSpPr>
            <a:spLocks noGrp="1"/>
          </p:cNvSpPr>
          <p:nvPr>
            <p:ph type="ctrTitle"/>
          </p:nvPr>
        </p:nvSpPr>
        <p:spPr/>
        <p:txBody>
          <a:bodyPr/>
          <a:lstStyle/>
          <a:p>
            <a:r>
              <a:rPr lang="en-US" dirty="0"/>
              <a:t>Strategic marketing applications</a:t>
            </a:r>
            <a:endParaRPr lang="en-IN" dirty="0"/>
          </a:p>
        </p:txBody>
      </p:sp>
    </p:spTree>
    <p:extLst>
      <p:ext uri="{BB962C8B-B14F-4D97-AF65-F5344CB8AC3E}">
        <p14:creationId xmlns:p14="http://schemas.microsoft.com/office/powerpoint/2010/main" val="237204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5C85-9BB7-46B0-93E4-EF7071332C32}"/>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a16="http://schemas.microsoft.com/office/drawing/2014/main" id="{2A9498B6-D7F3-44C7-89C8-B4AE4B745814}"/>
              </a:ext>
            </a:extLst>
          </p:cNvPr>
          <p:cNvSpPr>
            <a:spLocks noGrp="1"/>
          </p:cNvSpPr>
          <p:nvPr>
            <p:ph idx="1"/>
          </p:nvPr>
        </p:nvSpPr>
        <p:spPr/>
        <p:txBody>
          <a:bodyPr>
            <a:normAutofit/>
          </a:bodyPr>
          <a:lstStyle/>
          <a:p>
            <a:pPr marL="0" indent="0" algn="just">
              <a:buNone/>
            </a:pPr>
            <a:r>
              <a:rPr lang="en-US" dirty="0"/>
              <a:t>As compared to ten or even twenty years ago, today, consumers have so many choices to make. Today as always, business growth depends heavily on loyal customers who return because they are satisfied with the product and/or service they have received. Thus, firstly companies have to bring consumers into the stores. The companies bring consumers into the store by marketing their product. It is necessary to discuss strategic marketing applications because it gives direction to a firm’s efforts and better enables it to understand the dimensions of marketing research, consumer analysis, product, distribution, promotion, and price planning.</a:t>
            </a:r>
            <a:endParaRPr lang="en-IN" dirty="0"/>
          </a:p>
        </p:txBody>
      </p:sp>
    </p:spTree>
    <p:extLst>
      <p:ext uri="{BB962C8B-B14F-4D97-AF65-F5344CB8AC3E}">
        <p14:creationId xmlns:p14="http://schemas.microsoft.com/office/powerpoint/2010/main" val="3899742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3976B4-5007-492A-B950-9F1540A450BC}"/>
              </a:ext>
            </a:extLst>
          </p:cNvPr>
          <p:cNvSpPr>
            <a:spLocks noGrp="1"/>
          </p:cNvSpPr>
          <p:nvPr>
            <p:ph idx="1"/>
          </p:nvPr>
        </p:nvSpPr>
        <p:spPr>
          <a:xfrm>
            <a:off x="722790" y="556118"/>
            <a:ext cx="10072457" cy="5835804"/>
          </a:xfrm>
        </p:spPr>
        <p:txBody>
          <a:bodyPr>
            <a:normAutofit fontScale="92500" lnSpcReduction="10000"/>
          </a:bodyPr>
          <a:lstStyle/>
          <a:p>
            <a:pPr marL="0" indent="0" algn="just">
              <a:buNone/>
            </a:pPr>
            <a:r>
              <a:rPr lang="en-US" b="1" dirty="0"/>
              <a:t>The study of consumers helps firms and organizations improve their marketing strategies by understanding issues such as: </a:t>
            </a:r>
          </a:p>
          <a:p>
            <a:pPr marL="0" indent="0" algn="just">
              <a:buNone/>
            </a:pPr>
            <a:r>
              <a:rPr lang="en-US" dirty="0"/>
              <a:t>➢The psychology of consumers as to how they think, feel, reason, and select between different alternatives (e.g., brands, products); </a:t>
            </a:r>
          </a:p>
          <a:p>
            <a:pPr marL="0" indent="0" algn="just">
              <a:buNone/>
            </a:pPr>
            <a:r>
              <a:rPr lang="en-US" dirty="0"/>
              <a:t>➢The psychology of consumers as to how they are influenced by their environment (e.g., culture, family, signs, media); </a:t>
            </a:r>
          </a:p>
          <a:p>
            <a:pPr marL="0" indent="0" algn="just">
              <a:buNone/>
            </a:pPr>
            <a:r>
              <a:rPr lang="en-US" dirty="0"/>
              <a:t>➢The behavior of consumers while shopping or making other marketing decisions;</a:t>
            </a:r>
          </a:p>
          <a:p>
            <a:pPr marL="0" indent="0" algn="just">
              <a:buNone/>
            </a:pPr>
            <a:r>
              <a:rPr lang="en-US" dirty="0"/>
              <a:t>➢How limitations in consumer knowledge or information processing abilities influence decisions and marketing outcome;  </a:t>
            </a:r>
          </a:p>
          <a:p>
            <a:pPr marL="0" indent="0" algn="just">
              <a:buNone/>
            </a:pPr>
            <a:r>
              <a:rPr lang="en-US" dirty="0"/>
              <a:t>➢How consumer motivation and decision strategies differ between products that differ in their level of importance or interest that they entail for the consumer; and</a:t>
            </a:r>
          </a:p>
          <a:p>
            <a:pPr marL="0" indent="0" algn="just">
              <a:buNone/>
            </a:pPr>
            <a:r>
              <a:rPr lang="en-US" dirty="0"/>
              <a:t>➢How marketers can adapt and improve their marketing campaigns and marketing strategies to reach the consumer more effectively</a:t>
            </a:r>
            <a:endParaRPr lang="en-IN" dirty="0"/>
          </a:p>
        </p:txBody>
      </p:sp>
    </p:spTree>
    <p:extLst>
      <p:ext uri="{BB962C8B-B14F-4D97-AF65-F5344CB8AC3E}">
        <p14:creationId xmlns:p14="http://schemas.microsoft.com/office/powerpoint/2010/main" val="1575635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844256-1CDA-45CC-8BA5-E26E7685577A}"/>
              </a:ext>
            </a:extLst>
          </p:cNvPr>
          <p:cNvSpPr>
            <a:spLocks noGrp="1"/>
          </p:cNvSpPr>
          <p:nvPr>
            <p:ph idx="1"/>
          </p:nvPr>
        </p:nvSpPr>
        <p:spPr>
          <a:xfrm>
            <a:off x="838200" y="671513"/>
            <a:ext cx="10329909" cy="4351337"/>
          </a:xfrm>
        </p:spPr>
        <p:txBody>
          <a:bodyPr>
            <a:normAutofit fontScale="92500"/>
          </a:bodyPr>
          <a:lstStyle/>
          <a:p>
            <a:pPr marL="0" indent="0">
              <a:buNone/>
            </a:pPr>
            <a:r>
              <a:rPr lang="en-US" dirty="0"/>
              <a:t>Understanding these issues helps us adapt our strategies by taking</a:t>
            </a:r>
          </a:p>
          <a:p>
            <a:pPr marL="0" indent="0">
              <a:buNone/>
            </a:pPr>
            <a:r>
              <a:rPr lang="en-US" dirty="0"/>
              <a:t>the consumer into consideration. For example, by understanding that</a:t>
            </a:r>
          </a:p>
          <a:p>
            <a:pPr marL="0" indent="0">
              <a:buNone/>
            </a:pPr>
            <a:r>
              <a:rPr lang="en-US" dirty="0"/>
              <a:t>a number of different messages compete for our potential customers’</a:t>
            </a:r>
          </a:p>
          <a:p>
            <a:pPr marL="0" indent="0">
              <a:buNone/>
            </a:pPr>
            <a:r>
              <a:rPr lang="en-US" dirty="0"/>
              <a:t>attention, we learn that to be effective, advertisements must usually be</a:t>
            </a:r>
          </a:p>
          <a:p>
            <a:pPr marL="0" indent="0">
              <a:buNone/>
            </a:pPr>
            <a:r>
              <a:rPr lang="en-US" dirty="0"/>
              <a:t>repeated extensively. We also learn that consumers will sometimes be</a:t>
            </a:r>
          </a:p>
          <a:p>
            <a:pPr marL="0" indent="0">
              <a:buNone/>
            </a:pPr>
            <a:r>
              <a:rPr lang="en-US" dirty="0"/>
              <a:t>persuaded more by logical arguments, but at other times will be persuaded</a:t>
            </a:r>
          </a:p>
          <a:p>
            <a:pPr marL="0" indent="0">
              <a:buNone/>
            </a:pPr>
            <a:r>
              <a:rPr lang="en-US" dirty="0"/>
              <a:t>more by emotional or symbolic appeals. By understanding the consumer,</a:t>
            </a:r>
          </a:p>
          <a:p>
            <a:pPr marL="0" indent="0">
              <a:buNone/>
            </a:pPr>
            <a:r>
              <a:rPr lang="en-US" dirty="0"/>
              <a:t>we will be able to make a more informed decision as to which strategy to</a:t>
            </a:r>
          </a:p>
          <a:p>
            <a:pPr marL="0" indent="0">
              <a:buNone/>
            </a:pPr>
            <a:r>
              <a:rPr lang="en-US" dirty="0"/>
              <a:t>Employ.</a:t>
            </a:r>
            <a:endParaRPr lang="en-IN" dirty="0"/>
          </a:p>
        </p:txBody>
      </p:sp>
    </p:spTree>
    <p:extLst>
      <p:ext uri="{BB962C8B-B14F-4D97-AF65-F5344CB8AC3E}">
        <p14:creationId xmlns:p14="http://schemas.microsoft.com/office/powerpoint/2010/main" val="295120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36BC2-9F77-4FCA-8ACD-0B050C2B9C13}"/>
              </a:ext>
            </a:extLst>
          </p:cNvPr>
          <p:cNvSpPr>
            <a:spLocks noGrp="1"/>
          </p:cNvSpPr>
          <p:nvPr>
            <p:ph idx="1"/>
          </p:nvPr>
        </p:nvSpPr>
        <p:spPr>
          <a:xfrm>
            <a:off x="838200" y="698160"/>
            <a:ext cx="10515600" cy="5488035"/>
          </a:xfrm>
        </p:spPr>
        <p:txBody>
          <a:bodyPr>
            <a:normAutofit fontScale="62500" lnSpcReduction="20000"/>
          </a:bodyPr>
          <a:lstStyle/>
          <a:p>
            <a:pPr marL="0" indent="0">
              <a:buNone/>
            </a:pPr>
            <a:r>
              <a:rPr lang="en-US" sz="4500" b="1" dirty="0"/>
              <a:t>There are four main applications of consumer behavior:</a:t>
            </a:r>
          </a:p>
          <a:p>
            <a:pPr marL="0" indent="0">
              <a:buNone/>
            </a:pPr>
            <a:endParaRPr lang="en-US" sz="3800" dirty="0"/>
          </a:p>
          <a:p>
            <a:pPr marL="0" indent="0">
              <a:buNone/>
            </a:pPr>
            <a:r>
              <a:rPr lang="en-US" sz="3800" dirty="0"/>
              <a:t>➢The most obvious is for marketing strategy—i.e., for making</a:t>
            </a:r>
          </a:p>
          <a:p>
            <a:pPr marL="0" indent="0">
              <a:buNone/>
            </a:pPr>
            <a:r>
              <a:rPr lang="en-US" sz="3800" dirty="0"/>
              <a:t>better marketing campaigns. For example, by understanding that</a:t>
            </a:r>
          </a:p>
          <a:p>
            <a:pPr marL="0" indent="0">
              <a:buNone/>
            </a:pPr>
            <a:r>
              <a:rPr lang="en-US" sz="3800" dirty="0"/>
              <a:t>consumers are more receptive to food advertising when they are</a:t>
            </a:r>
          </a:p>
          <a:p>
            <a:pPr marL="0" indent="0">
              <a:buNone/>
            </a:pPr>
            <a:r>
              <a:rPr lang="en-US" sz="3800" dirty="0"/>
              <a:t>hungry, we learn to schedule snack advertisements late in the</a:t>
            </a:r>
          </a:p>
          <a:p>
            <a:pPr marL="0" indent="0">
              <a:buNone/>
            </a:pPr>
            <a:r>
              <a:rPr lang="en-US" sz="3800" dirty="0"/>
              <a:t>afternoon. By understanding that new products are usually initially</a:t>
            </a:r>
          </a:p>
          <a:p>
            <a:pPr marL="0" indent="0">
              <a:buNone/>
            </a:pPr>
            <a:r>
              <a:rPr lang="en-US" sz="3800" dirty="0"/>
              <a:t>adopted by a few consumers and only spread later, and then only</a:t>
            </a:r>
          </a:p>
          <a:p>
            <a:pPr marL="0" indent="0">
              <a:buNone/>
            </a:pPr>
            <a:r>
              <a:rPr lang="en-US" sz="3800" dirty="0"/>
              <a:t>gradually, to the rest of the population, we learn that </a:t>
            </a:r>
          </a:p>
          <a:p>
            <a:pPr marL="0" indent="0">
              <a:buNone/>
            </a:pPr>
            <a:r>
              <a:rPr lang="en-US" sz="3800" dirty="0"/>
              <a:t>(1) Companies that introduce new products must be well financed</a:t>
            </a:r>
          </a:p>
          <a:p>
            <a:pPr marL="0" indent="0">
              <a:buNone/>
            </a:pPr>
            <a:r>
              <a:rPr lang="en-US" sz="3800" dirty="0"/>
              <a:t>so that they can stay afloat until their products become a commercial </a:t>
            </a:r>
          </a:p>
          <a:p>
            <a:pPr marL="0" indent="0">
              <a:buNone/>
            </a:pPr>
            <a:r>
              <a:rPr lang="en-US" sz="3800" dirty="0"/>
              <a:t>success and</a:t>
            </a:r>
          </a:p>
          <a:p>
            <a:pPr marL="0" indent="0">
              <a:buNone/>
            </a:pPr>
            <a:r>
              <a:rPr lang="en-US" sz="3800" dirty="0"/>
              <a:t>(2) it is important to please initial customers, since they will in turn</a:t>
            </a:r>
          </a:p>
          <a:p>
            <a:pPr marL="0" indent="0">
              <a:buNone/>
            </a:pPr>
            <a:r>
              <a:rPr lang="en-US" sz="3800" dirty="0"/>
              <a:t>influence many subsequent customers’ brand choices</a:t>
            </a:r>
            <a:r>
              <a:rPr lang="en-US" dirty="0"/>
              <a:t>.</a:t>
            </a:r>
            <a:endParaRPr lang="en-IN" dirty="0"/>
          </a:p>
        </p:txBody>
      </p:sp>
    </p:spTree>
    <p:extLst>
      <p:ext uri="{BB962C8B-B14F-4D97-AF65-F5344CB8AC3E}">
        <p14:creationId xmlns:p14="http://schemas.microsoft.com/office/powerpoint/2010/main" val="74482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BBA921-3285-496E-A783-6E31598E6D76}"/>
              </a:ext>
            </a:extLst>
          </p:cNvPr>
          <p:cNvSpPr>
            <a:spLocks noGrp="1"/>
          </p:cNvSpPr>
          <p:nvPr>
            <p:ph idx="1"/>
          </p:nvPr>
        </p:nvSpPr>
        <p:spPr>
          <a:xfrm>
            <a:off x="877078" y="802433"/>
            <a:ext cx="10476722" cy="5374530"/>
          </a:xfrm>
        </p:spPr>
        <p:txBody>
          <a:bodyPr>
            <a:normAutofit fontScale="92500" lnSpcReduction="10000"/>
          </a:bodyPr>
          <a:lstStyle/>
          <a:p>
            <a:pPr marL="0" indent="0">
              <a:buNone/>
            </a:pPr>
            <a:r>
              <a:rPr lang="en-US" dirty="0"/>
              <a:t>➢A second application is public policy. In the 1980s, Acutance, a near</a:t>
            </a:r>
          </a:p>
          <a:p>
            <a:pPr marL="0" indent="0">
              <a:buNone/>
            </a:pPr>
            <a:r>
              <a:rPr lang="en-US" dirty="0"/>
              <a:t>miracle cure for acne, was introduced. Unfortunately, Acutance</a:t>
            </a:r>
          </a:p>
          <a:p>
            <a:pPr marL="0" indent="0">
              <a:buNone/>
            </a:pPr>
            <a:r>
              <a:rPr lang="en-US" dirty="0"/>
              <a:t>resulted in severe birth defects if taken by pregnant women. To</a:t>
            </a:r>
          </a:p>
          <a:p>
            <a:pPr marL="0" indent="0">
              <a:buNone/>
            </a:pPr>
            <a:r>
              <a:rPr lang="en-US" dirty="0"/>
              <a:t>get consumers’ attention, the Federal Drug Administration (FDA)</a:t>
            </a:r>
          </a:p>
          <a:p>
            <a:pPr marL="0" indent="0">
              <a:buNone/>
            </a:pPr>
            <a:r>
              <a:rPr lang="en-US" dirty="0"/>
              <a:t>took the step of requiring that very graphic pictures of deformed</a:t>
            </a:r>
          </a:p>
          <a:p>
            <a:pPr marL="0" indent="0">
              <a:buNone/>
            </a:pPr>
            <a:r>
              <a:rPr lang="en-US" dirty="0"/>
              <a:t>babies be shown on the medicine containers. </a:t>
            </a:r>
          </a:p>
          <a:p>
            <a:pPr marL="0" indent="0">
              <a:buNone/>
            </a:pPr>
            <a:endParaRPr lang="en-US" dirty="0"/>
          </a:p>
          <a:p>
            <a:pPr marL="0" indent="0">
              <a:buNone/>
            </a:pPr>
            <a:r>
              <a:rPr lang="en-US" dirty="0"/>
              <a:t>➢ Social marketing involves getting ideas across to consumers rather</a:t>
            </a:r>
          </a:p>
          <a:p>
            <a:pPr marL="0" indent="0">
              <a:buNone/>
            </a:pPr>
            <a:r>
              <a:rPr lang="en-US" dirty="0"/>
              <a:t>than selling something.</a:t>
            </a:r>
          </a:p>
          <a:p>
            <a:pPr marL="0" indent="0">
              <a:buNone/>
            </a:pPr>
            <a:endParaRPr lang="en-US" dirty="0"/>
          </a:p>
          <a:p>
            <a:pPr marL="0" indent="0">
              <a:buNone/>
            </a:pPr>
            <a:r>
              <a:rPr lang="en-US" dirty="0"/>
              <a:t>➢As a final benefit, studying consumer behavior should make us</a:t>
            </a:r>
          </a:p>
          <a:p>
            <a:pPr marL="0" indent="0">
              <a:buNone/>
            </a:pPr>
            <a:r>
              <a:rPr lang="en-US" dirty="0"/>
              <a:t>better consumers. </a:t>
            </a:r>
          </a:p>
          <a:p>
            <a:pPr marL="0" indent="0">
              <a:buNone/>
            </a:pPr>
            <a:endParaRPr lang="en-IN" dirty="0"/>
          </a:p>
        </p:txBody>
      </p:sp>
    </p:spTree>
    <p:extLst>
      <p:ext uri="{BB962C8B-B14F-4D97-AF65-F5344CB8AC3E}">
        <p14:creationId xmlns:p14="http://schemas.microsoft.com/office/powerpoint/2010/main" val="4081895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B90006-BF07-40BE-A154-F940CE515D9C}"/>
              </a:ext>
            </a:extLst>
          </p:cNvPr>
          <p:cNvSpPr>
            <a:spLocks noGrp="1"/>
          </p:cNvSpPr>
          <p:nvPr>
            <p:ph idx="1"/>
          </p:nvPr>
        </p:nvSpPr>
        <p:spPr>
          <a:xfrm>
            <a:off x="707571" y="519340"/>
            <a:ext cx="10515600" cy="5396268"/>
          </a:xfrm>
        </p:spPr>
        <p:txBody>
          <a:bodyPr>
            <a:normAutofit fontScale="92500" lnSpcReduction="10000"/>
          </a:bodyPr>
          <a:lstStyle/>
          <a:p>
            <a:pPr marL="0" indent="0">
              <a:buNone/>
            </a:pPr>
            <a:r>
              <a:rPr lang="en-US" b="1" dirty="0"/>
              <a:t>What is a Market?</a:t>
            </a:r>
          </a:p>
          <a:p>
            <a:pPr marL="0" indent="0">
              <a:buNone/>
            </a:pPr>
            <a:r>
              <a:rPr lang="en-US" dirty="0"/>
              <a:t>A market is: “An aggregate of people who, as individuals or</a:t>
            </a:r>
          </a:p>
          <a:p>
            <a:pPr marL="0" indent="0">
              <a:buNone/>
            </a:pPr>
            <a:r>
              <a:rPr lang="en-US" dirty="0"/>
              <a:t>organizations, have needs for products in a product class and who have the</a:t>
            </a:r>
          </a:p>
          <a:p>
            <a:pPr marL="0" indent="0">
              <a:buNone/>
            </a:pPr>
            <a:r>
              <a:rPr lang="en-US" dirty="0"/>
              <a:t>ability, willingness and authority to purchase such products (conditions</a:t>
            </a:r>
          </a:p>
          <a:p>
            <a:pPr marL="0" indent="0">
              <a:buNone/>
            </a:pPr>
            <a:r>
              <a:rPr lang="en-US" dirty="0"/>
              <a:t>needed for an exchange).”</a:t>
            </a:r>
          </a:p>
          <a:p>
            <a:pPr marL="0" indent="0">
              <a:buNone/>
            </a:pPr>
            <a:endParaRPr lang="en-US" dirty="0"/>
          </a:p>
          <a:p>
            <a:pPr marL="0" indent="0">
              <a:buNone/>
            </a:pPr>
            <a:r>
              <a:rPr lang="en-US" b="1" dirty="0"/>
              <a:t>Types of markets</a:t>
            </a:r>
          </a:p>
          <a:p>
            <a:pPr marL="0" indent="0">
              <a:buNone/>
            </a:pPr>
            <a:r>
              <a:rPr lang="en-US" dirty="0"/>
              <a:t>1. Consumer Intend to consume or benefit, but not to make a profit.</a:t>
            </a:r>
          </a:p>
          <a:p>
            <a:pPr marL="0" indent="0">
              <a:buNone/>
            </a:pPr>
            <a:r>
              <a:rPr lang="en-US" dirty="0"/>
              <a:t>2. Organizational/Business For:</a:t>
            </a:r>
          </a:p>
          <a:p>
            <a:pPr marL="0" indent="0">
              <a:buNone/>
            </a:pPr>
            <a:r>
              <a:rPr lang="en-US" dirty="0"/>
              <a:t>➢Resale</a:t>
            </a:r>
          </a:p>
          <a:p>
            <a:pPr marL="0" indent="0">
              <a:buNone/>
            </a:pPr>
            <a:r>
              <a:rPr lang="en-US" dirty="0"/>
              <a:t>➢Direct use in production</a:t>
            </a:r>
          </a:p>
          <a:p>
            <a:pPr marL="0" indent="0">
              <a:buNone/>
            </a:pPr>
            <a:r>
              <a:rPr lang="en-US" dirty="0"/>
              <a:t>➢or general daily operations.</a:t>
            </a:r>
            <a:endParaRPr lang="en-IN" dirty="0"/>
          </a:p>
        </p:txBody>
      </p:sp>
    </p:spTree>
    <p:extLst>
      <p:ext uri="{BB962C8B-B14F-4D97-AF65-F5344CB8AC3E}">
        <p14:creationId xmlns:p14="http://schemas.microsoft.com/office/powerpoint/2010/main" val="1499237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691</Words>
  <Application>Microsoft Office PowerPoint</Application>
  <PresentationFormat>Widescreen</PresentationFormat>
  <Paragraphs>57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Strategic marketing applications</vt:lpstr>
      <vt:lpstr>INTRODUCTION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marketing applications</dc:title>
  <dc:creator>Anjani Kothari</dc:creator>
  <cp:lastModifiedBy>Shreya Pokharna</cp:lastModifiedBy>
  <cp:revision>6</cp:revision>
  <dcterms:created xsi:type="dcterms:W3CDTF">2021-01-19T07:41:29Z</dcterms:created>
  <dcterms:modified xsi:type="dcterms:W3CDTF">2021-01-31T12:20:04Z</dcterms:modified>
</cp:coreProperties>
</file>