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2" r:id="rId5"/>
    <p:sldId id="258" r:id="rId6"/>
    <p:sldId id="260" r:id="rId7"/>
    <p:sldId id="267" r:id="rId8"/>
    <p:sldId id="268" r:id="rId9"/>
    <p:sldId id="263" r:id="rId10"/>
    <p:sldId id="264" r:id="rId11"/>
    <p:sldId id="265" r:id="rId12"/>
    <p:sldId id="26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54" autoAdjust="0"/>
    <p:restoredTop sz="94660"/>
  </p:normalViewPr>
  <p:slideViewPr>
    <p:cSldViewPr snapToGrid="0">
      <p:cViewPr varScale="1">
        <p:scale>
          <a:sx n="82" d="100"/>
          <a:sy n="82" d="100"/>
        </p:scale>
        <p:origin x="76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tableStyles" Target="tableStyles.xml" /><Relationship Id="rId2" Type="http://schemas.openxmlformats.org/officeDocument/2006/relationships/slide" Target="slides/slide1.xml" /><Relationship Id="rId16"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viewProps" Target="viewProp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ACDD8-FF18-4B74-B4CA-129074FB224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C40EB23C-0286-47A4-9831-93DC02913D6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3F7D6AE4-9335-4375-961E-0EBAC8E525E0}"/>
              </a:ext>
            </a:extLst>
          </p:cNvPr>
          <p:cNvSpPr>
            <a:spLocks noGrp="1"/>
          </p:cNvSpPr>
          <p:nvPr>
            <p:ph type="dt" sz="half" idx="10"/>
          </p:nvPr>
        </p:nvSpPr>
        <p:spPr/>
        <p:txBody>
          <a:bodyPr/>
          <a:lstStyle/>
          <a:p>
            <a:fld id="{86090F61-00DA-469E-A613-3FAAA9A05103}" type="datetimeFigureOut">
              <a:rPr lang="en-IN" smtClean="0"/>
              <a:t>31-01-2021</a:t>
            </a:fld>
            <a:endParaRPr lang="en-IN"/>
          </a:p>
        </p:txBody>
      </p:sp>
      <p:sp>
        <p:nvSpPr>
          <p:cNvPr id="5" name="Footer Placeholder 4">
            <a:extLst>
              <a:ext uri="{FF2B5EF4-FFF2-40B4-BE49-F238E27FC236}">
                <a16:creationId xmlns:a16="http://schemas.microsoft.com/office/drawing/2014/main" id="{D976F939-4A07-4956-A0A2-35AB82417D2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2666236-C02A-47D6-B104-40913C1C8DD1}"/>
              </a:ext>
            </a:extLst>
          </p:cNvPr>
          <p:cNvSpPr>
            <a:spLocks noGrp="1"/>
          </p:cNvSpPr>
          <p:nvPr>
            <p:ph type="sldNum" sz="quarter" idx="12"/>
          </p:nvPr>
        </p:nvSpPr>
        <p:spPr/>
        <p:txBody>
          <a:bodyPr/>
          <a:lstStyle/>
          <a:p>
            <a:fld id="{38DD40E5-AD42-4A5F-A911-CED0AAAA3311}" type="slidenum">
              <a:rPr lang="en-IN" smtClean="0"/>
              <a:t>‹#›</a:t>
            </a:fld>
            <a:endParaRPr lang="en-IN"/>
          </a:p>
        </p:txBody>
      </p:sp>
    </p:spTree>
    <p:extLst>
      <p:ext uri="{BB962C8B-B14F-4D97-AF65-F5344CB8AC3E}">
        <p14:creationId xmlns:p14="http://schemas.microsoft.com/office/powerpoint/2010/main" val="248255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02DC4-8162-43A5-B1E4-78128AC65BA6}"/>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23487933-640F-4CC0-B924-753C901CA56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1678E64-3DF9-4F26-BAC2-F7CCD94C178B}"/>
              </a:ext>
            </a:extLst>
          </p:cNvPr>
          <p:cNvSpPr>
            <a:spLocks noGrp="1"/>
          </p:cNvSpPr>
          <p:nvPr>
            <p:ph type="dt" sz="half" idx="10"/>
          </p:nvPr>
        </p:nvSpPr>
        <p:spPr/>
        <p:txBody>
          <a:bodyPr/>
          <a:lstStyle/>
          <a:p>
            <a:fld id="{86090F61-00DA-469E-A613-3FAAA9A05103}" type="datetimeFigureOut">
              <a:rPr lang="en-IN" smtClean="0"/>
              <a:t>31-01-2021</a:t>
            </a:fld>
            <a:endParaRPr lang="en-IN"/>
          </a:p>
        </p:txBody>
      </p:sp>
      <p:sp>
        <p:nvSpPr>
          <p:cNvPr id="5" name="Footer Placeholder 4">
            <a:extLst>
              <a:ext uri="{FF2B5EF4-FFF2-40B4-BE49-F238E27FC236}">
                <a16:creationId xmlns:a16="http://schemas.microsoft.com/office/drawing/2014/main" id="{D024F5A3-9564-4DA3-82ED-7F2E298D309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59CBFC7-C0B8-420C-9AEA-542B204FE85D}"/>
              </a:ext>
            </a:extLst>
          </p:cNvPr>
          <p:cNvSpPr>
            <a:spLocks noGrp="1"/>
          </p:cNvSpPr>
          <p:nvPr>
            <p:ph type="sldNum" sz="quarter" idx="12"/>
          </p:nvPr>
        </p:nvSpPr>
        <p:spPr/>
        <p:txBody>
          <a:bodyPr/>
          <a:lstStyle/>
          <a:p>
            <a:fld id="{38DD40E5-AD42-4A5F-A911-CED0AAAA3311}" type="slidenum">
              <a:rPr lang="en-IN" smtClean="0"/>
              <a:t>‹#›</a:t>
            </a:fld>
            <a:endParaRPr lang="en-IN"/>
          </a:p>
        </p:txBody>
      </p:sp>
    </p:spTree>
    <p:extLst>
      <p:ext uri="{BB962C8B-B14F-4D97-AF65-F5344CB8AC3E}">
        <p14:creationId xmlns:p14="http://schemas.microsoft.com/office/powerpoint/2010/main" val="579115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6CF1B12-714B-4875-B639-460DC8F539D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0D4A9A68-8587-45DF-996D-CD56913A6B0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0B1D267-0331-4C91-B4A9-4C62ADDAC11B}"/>
              </a:ext>
            </a:extLst>
          </p:cNvPr>
          <p:cNvSpPr>
            <a:spLocks noGrp="1"/>
          </p:cNvSpPr>
          <p:nvPr>
            <p:ph type="dt" sz="half" idx="10"/>
          </p:nvPr>
        </p:nvSpPr>
        <p:spPr/>
        <p:txBody>
          <a:bodyPr/>
          <a:lstStyle/>
          <a:p>
            <a:fld id="{86090F61-00DA-469E-A613-3FAAA9A05103}" type="datetimeFigureOut">
              <a:rPr lang="en-IN" smtClean="0"/>
              <a:t>31-01-2021</a:t>
            </a:fld>
            <a:endParaRPr lang="en-IN"/>
          </a:p>
        </p:txBody>
      </p:sp>
      <p:sp>
        <p:nvSpPr>
          <p:cNvPr id="5" name="Footer Placeholder 4">
            <a:extLst>
              <a:ext uri="{FF2B5EF4-FFF2-40B4-BE49-F238E27FC236}">
                <a16:creationId xmlns:a16="http://schemas.microsoft.com/office/drawing/2014/main" id="{56E342A8-C721-411E-A941-2CDA2D5C618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455E703-794D-489D-9E16-6F405486B411}"/>
              </a:ext>
            </a:extLst>
          </p:cNvPr>
          <p:cNvSpPr>
            <a:spLocks noGrp="1"/>
          </p:cNvSpPr>
          <p:nvPr>
            <p:ph type="sldNum" sz="quarter" idx="12"/>
          </p:nvPr>
        </p:nvSpPr>
        <p:spPr/>
        <p:txBody>
          <a:bodyPr/>
          <a:lstStyle/>
          <a:p>
            <a:fld id="{38DD40E5-AD42-4A5F-A911-CED0AAAA3311}" type="slidenum">
              <a:rPr lang="en-IN" smtClean="0"/>
              <a:t>‹#›</a:t>
            </a:fld>
            <a:endParaRPr lang="en-IN"/>
          </a:p>
        </p:txBody>
      </p:sp>
    </p:spTree>
    <p:extLst>
      <p:ext uri="{BB962C8B-B14F-4D97-AF65-F5344CB8AC3E}">
        <p14:creationId xmlns:p14="http://schemas.microsoft.com/office/powerpoint/2010/main" val="3290494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3B21B-3675-4D4B-BDFD-2E7D7C0D6011}"/>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80CD7CC5-5522-44CC-B499-29205038BD0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59B53DD-4D41-4CCE-AB9B-E7373D545380}"/>
              </a:ext>
            </a:extLst>
          </p:cNvPr>
          <p:cNvSpPr>
            <a:spLocks noGrp="1"/>
          </p:cNvSpPr>
          <p:nvPr>
            <p:ph type="dt" sz="half" idx="10"/>
          </p:nvPr>
        </p:nvSpPr>
        <p:spPr/>
        <p:txBody>
          <a:bodyPr/>
          <a:lstStyle/>
          <a:p>
            <a:fld id="{86090F61-00DA-469E-A613-3FAAA9A05103}" type="datetimeFigureOut">
              <a:rPr lang="en-IN" smtClean="0"/>
              <a:t>31-01-2021</a:t>
            </a:fld>
            <a:endParaRPr lang="en-IN"/>
          </a:p>
        </p:txBody>
      </p:sp>
      <p:sp>
        <p:nvSpPr>
          <p:cNvPr id="5" name="Footer Placeholder 4">
            <a:extLst>
              <a:ext uri="{FF2B5EF4-FFF2-40B4-BE49-F238E27FC236}">
                <a16:creationId xmlns:a16="http://schemas.microsoft.com/office/drawing/2014/main" id="{6E5024CE-CBF5-4859-AD99-97B1CA12E03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37AAB54-B2FC-4EE6-9A5B-291B68290B91}"/>
              </a:ext>
            </a:extLst>
          </p:cNvPr>
          <p:cNvSpPr>
            <a:spLocks noGrp="1"/>
          </p:cNvSpPr>
          <p:nvPr>
            <p:ph type="sldNum" sz="quarter" idx="12"/>
          </p:nvPr>
        </p:nvSpPr>
        <p:spPr/>
        <p:txBody>
          <a:bodyPr/>
          <a:lstStyle/>
          <a:p>
            <a:fld id="{38DD40E5-AD42-4A5F-A911-CED0AAAA3311}" type="slidenum">
              <a:rPr lang="en-IN" smtClean="0"/>
              <a:t>‹#›</a:t>
            </a:fld>
            <a:endParaRPr lang="en-IN"/>
          </a:p>
        </p:txBody>
      </p:sp>
    </p:spTree>
    <p:extLst>
      <p:ext uri="{BB962C8B-B14F-4D97-AF65-F5344CB8AC3E}">
        <p14:creationId xmlns:p14="http://schemas.microsoft.com/office/powerpoint/2010/main" val="2257463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C496B-8214-473E-9389-7E5E98D6757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9B0CE9F7-6939-4C62-80FF-A160631155D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F7251C9-32EA-4F2A-92D8-B79A377E2854}"/>
              </a:ext>
            </a:extLst>
          </p:cNvPr>
          <p:cNvSpPr>
            <a:spLocks noGrp="1"/>
          </p:cNvSpPr>
          <p:nvPr>
            <p:ph type="dt" sz="half" idx="10"/>
          </p:nvPr>
        </p:nvSpPr>
        <p:spPr/>
        <p:txBody>
          <a:bodyPr/>
          <a:lstStyle/>
          <a:p>
            <a:fld id="{86090F61-00DA-469E-A613-3FAAA9A05103}" type="datetimeFigureOut">
              <a:rPr lang="en-IN" smtClean="0"/>
              <a:t>31-01-2021</a:t>
            </a:fld>
            <a:endParaRPr lang="en-IN"/>
          </a:p>
        </p:txBody>
      </p:sp>
      <p:sp>
        <p:nvSpPr>
          <p:cNvPr id="5" name="Footer Placeholder 4">
            <a:extLst>
              <a:ext uri="{FF2B5EF4-FFF2-40B4-BE49-F238E27FC236}">
                <a16:creationId xmlns:a16="http://schemas.microsoft.com/office/drawing/2014/main" id="{3A770B20-2044-405A-BBAC-4D8A4144019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C853801-42A8-45A0-BA26-4461107D977F}"/>
              </a:ext>
            </a:extLst>
          </p:cNvPr>
          <p:cNvSpPr>
            <a:spLocks noGrp="1"/>
          </p:cNvSpPr>
          <p:nvPr>
            <p:ph type="sldNum" sz="quarter" idx="12"/>
          </p:nvPr>
        </p:nvSpPr>
        <p:spPr/>
        <p:txBody>
          <a:bodyPr/>
          <a:lstStyle/>
          <a:p>
            <a:fld id="{38DD40E5-AD42-4A5F-A911-CED0AAAA3311}" type="slidenum">
              <a:rPr lang="en-IN" smtClean="0"/>
              <a:t>‹#›</a:t>
            </a:fld>
            <a:endParaRPr lang="en-IN"/>
          </a:p>
        </p:txBody>
      </p:sp>
    </p:spTree>
    <p:extLst>
      <p:ext uri="{BB962C8B-B14F-4D97-AF65-F5344CB8AC3E}">
        <p14:creationId xmlns:p14="http://schemas.microsoft.com/office/powerpoint/2010/main" val="2010755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203572-071B-4F64-BC6B-D17F077821BB}"/>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A54D680A-191C-4066-89EB-085DBB3BD94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19C10C61-8714-47A8-BE03-FFEF8C2586E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4F8DFECE-F851-4936-9A6E-A46E4C97CFB9}"/>
              </a:ext>
            </a:extLst>
          </p:cNvPr>
          <p:cNvSpPr>
            <a:spLocks noGrp="1"/>
          </p:cNvSpPr>
          <p:nvPr>
            <p:ph type="dt" sz="half" idx="10"/>
          </p:nvPr>
        </p:nvSpPr>
        <p:spPr/>
        <p:txBody>
          <a:bodyPr/>
          <a:lstStyle/>
          <a:p>
            <a:fld id="{86090F61-00DA-469E-A613-3FAAA9A05103}" type="datetimeFigureOut">
              <a:rPr lang="en-IN" smtClean="0"/>
              <a:t>31-01-2021</a:t>
            </a:fld>
            <a:endParaRPr lang="en-IN"/>
          </a:p>
        </p:txBody>
      </p:sp>
      <p:sp>
        <p:nvSpPr>
          <p:cNvPr id="6" name="Footer Placeholder 5">
            <a:extLst>
              <a:ext uri="{FF2B5EF4-FFF2-40B4-BE49-F238E27FC236}">
                <a16:creationId xmlns:a16="http://schemas.microsoft.com/office/drawing/2014/main" id="{3AE76B0A-81B8-4D58-984A-3B7921A67E1C}"/>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CDD6DC16-BD46-462E-8C2C-B8B29CB9FC46}"/>
              </a:ext>
            </a:extLst>
          </p:cNvPr>
          <p:cNvSpPr>
            <a:spLocks noGrp="1"/>
          </p:cNvSpPr>
          <p:nvPr>
            <p:ph type="sldNum" sz="quarter" idx="12"/>
          </p:nvPr>
        </p:nvSpPr>
        <p:spPr/>
        <p:txBody>
          <a:bodyPr/>
          <a:lstStyle/>
          <a:p>
            <a:fld id="{38DD40E5-AD42-4A5F-A911-CED0AAAA3311}" type="slidenum">
              <a:rPr lang="en-IN" smtClean="0"/>
              <a:t>‹#›</a:t>
            </a:fld>
            <a:endParaRPr lang="en-IN"/>
          </a:p>
        </p:txBody>
      </p:sp>
    </p:spTree>
    <p:extLst>
      <p:ext uri="{BB962C8B-B14F-4D97-AF65-F5344CB8AC3E}">
        <p14:creationId xmlns:p14="http://schemas.microsoft.com/office/powerpoint/2010/main" val="1127405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8BB8E-7121-4E06-81C4-37F8B92480F5}"/>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D7EC5283-0AA5-4010-A005-75A689D31D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5A56B42-8278-42DB-801E-5BC86A05432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98550791-EA5A-40E3-BA8E-C82FD394A96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13A8CB3-E601-46CA-A94F-5A6958DDF99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4C0C92A2-F174-4FA2-8B47-1E362BD1BB39}"/>
              </a:ext>
            </a:extLst>
          </p:cNvPr>
          <p:cNvSpPr>
            <a:spLocks noGrp="1"/>
          </p:cNvSpPr>
          <p:nvPr>
            <p:ph type="dt" sz="half" idx="10"/>
          </p:nvPr>
        </p:nvSpPr>
        <p:spPr/>
        <p:txBody>
          <a:bodyPr/>
          <a:lstStyle/>
          <a:p>
            <a:fld id="{86090F61-00DA-469E-A613-3FAAA9A05103}" type="datetimeFigureOut">
              <a:rPr lang="en-IN" smtClean="0"/>
              <a:t>31-01-2021</a:t>
            </a:fld>
            <a:endParaRPr lang="en-IN"/>
          </a:p>
        </p:txBody>
      </p:sp>
      <p:sp>
        <p:nvSpPr>
          <p:cNvPr id="8" name="Footer Placeholder 7">
            <a:extLst>
              <a:ext uri="{FF2B5EF4-FFF2-40B4-BE49-F238E27FC236}">
                <a16:creationId xmlns:a16="http://schemas.microsoft.com/office/drawing/2014/main" id="{39A62C20-3CD9-4F4E-9BD3-14266B9B1090}"/>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708BA853-28A6-49AC-8F2A-CF047F366F89}"/>
              </a:ext>
            </a:extLst>
          </p:cNvPr>
          <p:cNvSpPr>
            <a:spLocks noGrp="1"/>
          </p:cNvSpPr>
          <p:nvPr>
            <p:ph type="sldNum" sz="quarter" idx="12"/>
          </p:nvPr>
        </p:nvSpPr>
        <p:spPr/>
        <p:txBody>
          <a:bodyPr/>
          <a:lstStyle/>
          <a:p>
            <a:fld id="{38DD40E5-AD42-4A5F-A911-CED0AAAA3311}" type="slidenum">
              <a:rPr lang="en-IN" smtClean="0"/>
              <a:t>‹#›</a:t>
            </a:fld>
            <a:endParaRPr lang="en-IN"/>
          </a:p>
        </p:txBody>
      </p:sp>
    </p:spTree>
    <p:extLst>
      <p:ext uri="{BB962C8B-B14F-4D97-AF65-F5344CB8AC3E}">
        <p14:creationId xmlns:p14="http://schemas.microsoft.com/office/powerpoint/2010/main" val="1444912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93A1F-80B6-4DCE-A3DF-BC32CAB80B0A}"/>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DB2B267B-47F7-49EE-A7B3-479E416F2B0C}"/>
              </a:ext>
            </a:extLst>
          </p:cNvPr>
          <p:cNvSpPr>
            <a:spLocks noGrp="1"/>
          </p:cNvSpPr>
          <p:nvPr>
            <p:ph type="dt" sz="half" idx="10"/>
          </p:nvPr>
        </p:nvSpPr>
        <p:spPr/>
        <p:txBody>
          <a:bodyPr/>
          <a:lstStyle/>
          <a:p>
            <a:fld id="{86090F61-00DA-469E-A613-3FAAA9A05103}" type="datetimeFigureOut">
              <a:rPr lang="en-IN" smtClean="0"/>
              <a:t>31-01-2021</a:t>
            </a:fld>
            <a:endParaRPr lang="en-IN"/>
          </a:p>
        </p:txBody>
      </p:sp>
      <p:sp>
        <p:nvSpPr>
          <p:cNvPr id="4" name="Footer Placeholder 3">
            <a:extLst>
              <a:ext uri="{FF2B5EF4-FFF2-40B4-BE49-F238E27FC236}">
                <a16:creationId xmlns:a16="http://schemas.microsoft.com/office/drawing/2014/main" id="{CFE05102-4757-4D45-9EE0-CFEEB628E96A}"/>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65218FD2-136A-4A3A-94F9-34A003C24F2B}"/>
              </a:ext>
            </a:extLst>
          </p:cNvPr>
          <p:cNvSpPr>
            <a:spLocks noGrp="1"/>
          </p:cNvSpPr>
          <p:nvPr>
            <p:ph type="sldNum" sz="quarter" idx="12"/>
          </p:nvPr>
        </p:nvSpPr>
        <p:spPr/>
        <p:txBody>
          <a:bodyPr/>
          <a:lstStyle/>
          <a:p>
            <a:fld id="{38DD40E5-AD42-4A5F-A911-CED0AAAA3311}" type="slidenum">
              <a:rPr lang="en-IN" smtClean="0"/>
              <a:t>‹#›</a:t>
            </a:fld>
            <a:endParaRPr lang="en-IN"/>
          </a:p>
        </p:txBody>
      </p:sp>
    </p:spTree>
    <p:extLst>
      <p:ext uri="{BB962C8B-B14F-4D97-AF65-F5344CB8AC3E}">
        <p14:creationId xmlns:p14="http://schemas.microsoft.com/office/powerpoint/2010/main" val="1447436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A58123-0094-4563-BCCE-85F52379864E}"/>
              </a:ext>
            </a:extLst>
          </p:cNvPr>
          <p:cNvSpPr>
            <a:spLocks noGrp="1"/>
          </p:cNvSpPr>
          <p:nvPr>
            <p:ph type="dt" sz="half" idx="10"/>
          </p:nvPr>
        </p:nvSpPr>
        <p:spPr/>
        <p:txBody>
          <a:bodyPr/>
          <a:lstStyle/>
          <a:p>
            <a:fld id="{86090F61-00DA-469E-A613-3FAAA9A05103}" type="datetimeFigureOut">
              <a:rPr lang="en-IN" smtClean="0"/>
              <a:t>31-01-2021</a:t>
            </a:fld>
            <a:endParaRPr lang="en-IN"/>
          </a:p>
        </p:txBody>
      </p:sp>
      <p:sp>
        <p:nvSpPr>
          <p:cNvPr id="3" name="Footer Placeholder 2">
            <a:extLst>
              <a:ext uri="{FF2B5EF4-FFF2-40B4-BE49-F238E27FC236}">
                <a16:creationId xmlns:a16="http://schemas.microsoft.com/office/drawing/2014/main" id="{BFF61787-6B2D-4C21-9D0D-18C069941ED4}"/>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1F95554E-0A0B-4E27-A5C5-732A80764D09}"/>
              </a:ext>
            </a:extLst>
          </p:cNvPr>
          <p:cNvSpPr>
            <a:spLocks noGrp="1"/>
          </p:cNvSpPr>
          <p:nvPr>
            <p:ph type="sldNum" sz="quarter" idx="12"/>
          </p:nvPr>
        </p:nvSpPr>
        <p:spPr/>
        <p:txBody>
          <a:bodyPr/>
          <a:lstStyle/>
          <a:p>
            <a:fld id="{38DD40E5-AD42-4A5F-A911-CED0AAAA3311}" type="slidenum">
              <a:rPr lang="en-IN" smtClean="0"/>
              <a:t>‹#›</a:t>
            </a:fld>
            <a:endParaRPr lang="en-IN"/>
          </a:p>
        </p:txBody>
      </p:sp>
    </p:spTree>
    <p:extLst>
      <p:ext uri="{BB962C8B-B14F-4D97-AF65-F5344CB8AC3E}">
        <p14:creationId xmlns:p14="http://schemas.microsoft.com/office/powerpoint/2010/main" val="4291487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419D1-342D-4D09-9222-AE29AA3000A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C1A11E27-4694-4B76-9506-8EB7F15440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C4FDDED3-8E4E-4F7B-95BC-81B6BAD72E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D9573E4-6FDF-4D70-A920-095FA98FB79C}"/>
              </a:ext>
            </a:extLst>
          </p:cNvPr>
          <p:cNvSpPr>
            <a:spLocks noGrp="1"/>
          </p:cNvSpPr>
          <p:nvPr>
            <p:ph type="dt" sz="half" idx="10"/>
          </p:nvPr>
        </p:nvSpPr>
        <p:spPr/>
        <p:txBody>
          <a:bodyPr/>
          <a:lstStyle/>
          <a:p>
            <a:fld id="{86090F61-00DA-469E-A613-3FAAA9A05103}" type="datetimeFigureOut">
              <a:rPr lang="en-IN" smtClean="0"/>
              <a:t>31-01-2021</a:t>
            </a:fld>
            <a:endParaRPr lang="en-IN"/>
          </a:p>
        </p:txBody>
      </p:sp>
      <p:sp>
        <p:nvSpPr>
          <p:cNvPr id="6" name="Footer Placeholder 5">
            <a:extLst>
              <a:ext uri="{FF2B5EF4-FFF2-40B4-BE49-F238E27FC236}">
                <a16:creationId xmlns:a16="http://schemas.microsoft.com/office/drawing/2014/main" id="{272B5E24-6559-44BD-B9EC-A0D018E15F8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2D63F0F-037D-4925-A514-88EF69D50A13}"/>
              </a:ext>
            </a:extLst>
          </p:cNvPr>
          <p:cNvSpPr>
            <a:spLocks noGrp="1"/>
          </p:cNvSpPr>
          <p:nvPr>
            <p:ph type="sldNum" sz="quarter" idx="12"/>
          </p:nvPr>
        </p:nvSpPr>
        <p:spPr/>
        <p:txBody>
          <a:bodyPr/>
          <a:lstStyle/>
          <a:p>
            <a:fld id="{38DD40E5-AD42-4A5F-A911-CED0AAAA3311}" type="slidenum">
              <a:rPr lang="en-IN" smtClean="0"/>
              <a:t>‹#›</a:t>
            </a:fld>
            <a:endParaRPr lang="en-IN"/>
          </a:p>
        </p:txBody>
      </p:sp>
    </p:spTree>
    <p:extLst>
      <p:ext uri="{BB962C8B-B14F-4D97-AF65-F5344CB8AC3E}">
        <p14:creationId xmlns:p14="http://schemas.microsoft.com/office/powerpoint/2010/main" val="125062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864EF-8F65-4323-8DD3-758E321D855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B734C008-DAE9-463A-BCD3-B520E16B080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FC15E143-2305-45BD-9F87-7EF55870DE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D8DB58-487C-47B0-A3B6-3D75CE7C687C}"/>
              </a:ext>
            </a:extLst>
          </p:cNvPr>
          <p:cNvSpPr>
            <a:spLocks noGrp="1"/>
          </p:cNvSpPr>
          <p:nvPr>
            <p:ph type="dt" sz="half" idx="10"/>
          </p:nvPr>
        </p:nvSpPr>
        <p:spPr/>
        <p:txBody>
          <a:bodyPr/>
          <a:lstStyle/>
          <a:p>
            <a:fld id="{86090F61-00DA-469E-A613-3FAAA9A05103}" type="datetimeFigureOut">
              <a:rPr lang="en-IN" smtClean="0"/>
              <a:t>31-01-2021</a:t>
            </a:fld>
            <a:endParaRPr lang="en-IN"/>
          </a:p>
        </p:txBody>
      </p:sp>
      <p:sp>
        <p:nvSpPr>
          <p:cNvPr id="6" name="Footer Placeholder 5">
            <a:extLst>
              <a:ext uri="{FF2B5EF4-FFF2-40B4-BE49-F238E27FC236}">
                <a16:creationId xmlns:a16="http://schemas.microsoft.com/office/drawing/2014/main" id="{7A049607-0B21-414E-99C8-FD957314679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4A8382C6-0782-40F1-98AE-C0C7A44A407A}"/>
              </a:ext>
            </a:extLst>
          </p:cNvPr>
          <p:cNvSpPr>
            <a:spLocks noGrp="1"/>
          </p:cNvSpPr>
          <p:nvPr>
            <p:ph type="sldNum" sz="quarter" idx="12"/>
          </p:nvPr>
        </p:nvSpPr>
        <p:spPr/>
        <p:txBody>
          <a:bodyPr/>
          <a:lstStyle/>
          <a:p>
            <a:fld id="{38DD40E5-AD42-4A5F-A911-CED0AAAA3311}" type="slidenum">
              <a:rPr lang="en-IN" smtClean="0"/>
              <a:t>‹#›</a:t>
            </a:fld>
            <a:endParaRPr lang="en-IN"/>
          </a:p>
        </p:txBody>
      </p:sp>
    </p:spTree>
    <p:extLst>
      <p:ext uri="{BB962C8B-B14F-4D97-AF65-F5344CB8AC3E}">
        <p14:creationId xmlns:p14="http://schemas.microsoft.com/office/powerpoint/2010/main" val="3266919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4503A74-4633-4BB4-AA91-8708602215F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582DE0D3-9B2E-4077-A898-16417D2C9A7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B979533-114F-400C-B058-E7297726C7D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090F61-00DA-469E-A613-3FAAA9A05103}" type="datetimeFigureOut">
              <a:rPr lang="en-IN" smtClean="0"/>
              <a:t>31-01-2021</a:t>
            </a:fld>
            <a:endParaRPr lang="en-IN"/>
          </a:p>
        </p:txBody>
      </p:sp>
      <p:sp>
        <p:nvSpPr>
          <p:cNvPr id="5" name="Footer Placeholder 4">
            <a:extLst>
              <a:ext uri="{FF2B5EF4-FFF2-40B4-BE49-F238E27FC236}">
                <a16:creationId xmlns:a16="http://schemas.microsoft.com/office/drawing/2014/main" id="{0469A608-5385-44D6-A88E-9007932876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A9525653-809A-4240-B767-ACCD5A606B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DD40E5-AD42-4A5F-A911-CED0AAAA3311}" type="slidenum">
              <a:rPr lang="en-IN" smtClean="0"/>
              <a:t>‹#›</a:t>
            </a:fld>
            <a:endParaRPr lang="en-IN"/>
          </a:p>
        </p:txBody>
      </p:sp>
    </p:spTree>
    <p:extLst>
      <p:ext uri="{BB962C8B-B14F-4D97-AF65-F5344CB8AC3E}">
        <p14:creationId xmlns:p14="http://schemas.microsoft.com/office/powerpoint/2010/main" val="5454534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image" Target="../media/image4.gif"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36C42-4AE8-4D5C-BD20-41619610027C}"/>
              </a:ext>
            </a:extLst>
          </p:cNvPr>
          <p:cNvSpPr>
            <a:spLocks noGrp="1"/>
          </p:cNvSpPr>
          <p:nvPr>
            <p:ph type="ctrTitle"/>
          </p:nvPr>
        </p:nvSpPr>
        <p:spPr/>
        <p:txBody>
          <a:bodyPr/>
          <a:lstStyle/>
          <a:p>
            <a:r>
              <a:rPr lang="en-US" dirty="0"/>
              <a:t>Perceptual mapping</a:t>
            </a:r>
            <a:endParaRPr lang="en-IN" dirty="0"/>
          </a:p>
        </p:txBody>
      </p:sp>
    </p:spTree>
    <p:extLst>
      <p:ext uri="{BB962C8B-B14F-4D97-AF65-F5344CB8AC3E}">
        <p14:creationId xmlns:p14="http://schemas.microsoft.com/office/powerpoint/2010/main" val="21705777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AE8EB23-16FC-491D-84C8-3263BD32A489}"/>
              </a:ext>
            </a:extLst>
          </p:cNvPr>
          <p:cNvSpPr>
            <a:spLocks noGrp="1"/>
          </p:cNvSpPr>
          <p:nvPr>
            <p:ph idx="1"/>
          </p:nvPr>
        </p:nvSpPr>
        <p:spPr>
          <a:xfrm>
            <a:off x="838200" y="804863"/>
            <a:ext cx="9593424" cy="4351337"/>
          </a:xfrm>
        </p:spPr>
        <p:txBody>
          <a:bodyPr>
            <a:normAutofit fontScale="92500"/>
          </a:bodyPr>
          <a:lstStyle/>
          <a:p>
            <a:pPr algn="just">
              <a:lnSpc>
                <a:spcPct val="150000"/>
              </a:lnSpc>
            </a:pPr>
            <a:r>
              <a:rPr lang="en-US" sz="2400" b="0" i="0" dirty="0">
                <a:solidFill>
                  <a:srgbClr val="202122"/>
                </a:solidFill>
                <a:effectLst/>
                <a:latin typeface="Times New Roman" panose="02020603050405020304" pitchFamily="18" charset="0"/>
                <a:cs typeface="Times New Roman" panose="02020603050405020304" pitchFamily="18" charset="0"/>
              </a:rPr>
              <a:t>Multidimensional perceptual maps are built with more dimensions visualized as profile charts in small map regions, and then items are mapped to the regions by their similarity to the vectors that represent the region.</a:t>
            </a:r>
          </a:p>
          <a:p>
            <a:pPr algn="just">
              <a:lnSpc>
                <a:spcPct val="150000"/>
              </a:lnSpc>
            </a:pPr>
            <a:r>
              <a:rPr lang="en-US" sz="2400" dirty="0">
                <a:solidFill>
                  <a:srgbClr val="202122"/>
                </a:solidFill>
                <a:latin typeface="Times New Roman" panose="02020603050405020304" pitchFamily="18" charset="0"/>
                <a:cs typeface="Times New Roman" panose="02020603050405020304" pitchFamily="18" charset="0"/>
              </a:rPr>
              <a:t>The perceptual map displayed on the previous slide shows that there are various dimensions on the basis of which customers perceptions are found such as reasonably priced, gentle, hard to swallow, effectiveness and good for children. It is through this map the marketers can found what are perceptions of customers such as customers perceive Bayer as reasonably priced and gentle.</a:t>
            </a:r>
            <a:endParaRPr lang="en-US" sz="2400" b="0" i="0" dirty="0">
              <a:solidFill>
                <a:srgbClr val="202122"/>
              </a:solidFill>
              <a:effectLst/>
              <a:latin typeface="Times New Roman" panose="02020603050405020304" pitchFamily="18" charset="0"/>
              <a:cs typeface="Times New Roman" panose="02020603050405020304" pitchFamily="18" charset="0"/>
            </a:endParaRPr>
          </a:p>
          <a:p>
            <a:endParaRPr lang="en-IN" dirty="0"/>
          </a:p>
        </p:txBody>
      </p:sp>
    </p:spTree>
    <p:extLst>
      <p:ext uri="{BB962C8B-B14F-4D97-AF65-F5344CB8AC3E}">
        <p14:creationId xmlns:p14="http://schemas.microsoft.com/office/powerpoint/2010/main" val="18753306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2CF69-5B86-4EA5-9237-66FABAA2D0EF}"/>
              </a:ext>
            </a:extLst>
          </p:cNvPr>
          <p:cNvSpPr>
            <a:spLocks noGrp="1"/>
          </p:cNvSpPr>
          <p:nvPr>
            <p:ph type="title"/>
          </p:nvPr>
        </p:nvSpPr>
        <p:spPr>
          <a:xfrm>
            <a:off x="838200" y="365126"/>
            <a:ext cx="10515600" cy="875846"/>
          </a:xfrm>
        </p:spPr>
        <p:txBody>
          <a:bodyPr>
            <a:normAutofit/>
          </a:bodyPr>
          <a:lstStyle/>
          <a:p>
            <a:r>
              <a:rPr lang="en-US" sz="4000" b="1" dirty="0"/>
              <a:t>Advantages of perceptual mapping</a:t>
            </a:r>
            <a:endParaRPr lang="en-IN" sz="4000" b="1" dirty="0"/>
          </a:p>
        </p:txBody>
      </p:sp>
      <p:sp>
        <p:nvSpPr>
          <p:cNvPr id="3" name="Content Placeholder 2">
            <a:extLst>
              <a:ext uri="{FF2B5EF4-FFF2-40B4-BE49-F238E27FC236}">
                <a16:creationId xmlns:a16="http://schemas.microsoft.com/office/drawing/2014/main" id="{D663CB47-6050-476D-A621-E6F9B988EAE1}"/>
              </a:ext>
            </a:extLst>
          </p:cNvPr>
          <p:cNvSpPr>
            <a:spLocks noGrp="1"/>
          </p:cNvSpPr>
          <p:nvPr>
            <p:ph idx="1"/>
          </p:nvPr>
        </p:nvSpPr>
        <p:spPr>
          <a:xfrm>
            <a:off x="838200" y="1624614"/>
            <a:ext cx="10515600" cy="4552349"/>
          </a:xfrm>
        </p:spPr>
        <p:txBody>
          <a:bodyPr>
            <a:normAutofit fontScale="85000" lnSpcReduction="20000"/>
          </a:bodyPr>
          <a:lstStyle/>
          <a:p>
            <a:pPr>
              <a:lnSpc>
                <a:spcPct val="110000"/>
              </a:lnSpc>
            </a:pPr>
            <a:r>
              <a:rPr lang="en-US" dirty="0">
                <a:latin typeface="Times New Roman" panose="02020603050405020304" pitchFamily="18" charset="0"/>
                <a:cs typeface="Times New Roman" panose="02020603050405020304" pitchFamily="18" charset="0"/>
              </a:rPr>
              <a:t>It </a:t>
            </a:r>
            <a:r>
              <a:rPr lang="en-US" b="0" i="0" dirty="0">
                <a:solidFill>
                  <a:srgbClr val="202122"/>
                </a:solidFill>
                <a:effectLst/>
                <a:latin typeface="Times New Roman" panose="02020603050405020304" pitchFamily="18" charset="0"/>
                <a:cs typeface="Times New Roman" panose="02020603050405020304" pitchFamily="18" charset="0"/>
              </a:rPr>
              <a:t>enables companies to better understand their customers.</a:t>
            </a:r>
          </a:p>
          <a:p>
            <a:pPr>
              <a:lnSpc>
                <a:spcPct val="110000"/>
              </a:lnSpc>
            </a:pPr>
            <a:r>
              <a:rPr lang="en-IN" dirty="0">
                <a:latin typeface="Times New Roman" panose="02020603050405020304" pitchFamily="18" charset="0"/>
                <a:cs typeface="Times New Roman" panose="02020603050405020304" pitchFamily="18" charset="0"/>
              </a:rPr>
              <a:t>It </a:t>
            </a:r>
            <a:r>
              <a:rPr lang="en-US" b="0" i="0" dirty="0">
                <a:solidFill>
                  <a:srgbClr val="202122"/>
                </a:solidFill>
                <a:effectLst/>
                <a:latin typeface="Times New Roman" panose="02020603050405020304" pitchFamily="18" charset="0"/>
                <a:cs typeface="Times New Roman" panose="02020603050405020304" pitchFamily="18" charset="0"/>
              </a:rPr>
              <a:t>also allows businesses to see what consumers think of other brands, particularly their competitors.</a:t>
            </a:r>
          </a:p>
          <a:p>
            <a:pPr>
              <a:lnSpc>
                <a:spcPct val="110000"/>
              </a:lnSpc>
            </a:pPr>
            <a:r>
              <a:rPr lang="en-US" b="0" i="0" dirty="0">
                <a:solidFill>
                  <a:srgbClr val="202122"/>
                </a:solidFill>
                <a:effectLst/>
                <a:latin typeface="Times New Roman" panose="02020603050405020304" pitchFamily="18" charset="0"/>
                <a:cs typeface="Times New Roman" panose="02020603050405020304" pitchFamily="18" charset="0"/>
              </a:rPr>
              <a:t>Regular uses of the maps can help track preferences, and see changes as they happen. </a:t>
            </a:r>
          </a:p>
          <a:p>
            <a:pPr>
              <a:lnSpc>
                <a:spcPct val="110000"/>
              </a:lnSpc>
            </a:pPr>
            <a:r>
              <a:rPr lang="en-US" dirty="0">
                <a:solidFill>
                  <a:srgbClr val="202122"/>
                </a:solidFill>
                <a:latin typeface="Times New Roman" panose="02020603050405020304" pitchFamily="18" charset="0"/>
                <a:cs typeface="Times New Roman" panose="02020603050405020304" pitchFamily="18" charset="0"/>
              </a:rPr>
              <a:t>It </a:t>
            </a:r>
            <a:r>
              <a:rPr lang="en-US" b="0" i="0" dirty="0">
                <a:solidFill>
                  <a:srgbClr val="202122"/>
                </a:solidFill>
                <a:effectLst/>
                <a:latin typeface="Times New Roman" panose="02020603050405020304" pitchFamily="18" charset="0"/>
                <a:cs typeface="Times New Roman" panose="02020603050405020304" pitchFamily="18" charset="0"/>
              </a:rPr>
              <a:t>can help define market segments, showing clusters of businesses differentiated by key aspects.</a:t>
            </a:r>
          </a:p>
          <a:p>
            <a:pPr>
              <a:lnSpc>
                <a:spcPct val="110000"/>
              </a:lnSpc>
            </a:pPr>
            <a:r>
              <a:rPr lang="en-US" b="0" i="0" dirty="0">
                <a:solidFill>
                  <a:srgbClr val="202122"/>
                </a:solidFill>
                <a:effectLst/>
                <a:latin typeface="Times New Roman" panose="02020603050405020304" pitchFamily="18" charset="0"/>
                <a:cs typeface="Times New Roman" panose="02020603050405020304" pitchFamily="18" charset="0"/>
              </a:rPr>
              <a:t>It can also help in identifying gaps in a market where a new product or service could be introduced.</a:t>
            </a:r>
          </a:p>
          <a:p>
            <a:pPr>
              <a:lnSpc>
                <a:spcPct val="110000"/>
              </a:lnSpc>
            </a:pPr>
            <a:r>
              <a:rPr lang="en-US" dirty="0">
                <a:solidFill>
                  <a:srgbClr val="202122"/>
                </a:solidFill>
                <a:latin typeface="Times New Roman" panose="02020603050405020304" pitchFamily="18" charset="0"/>
                <a:cs typeface="Times New Roman" panose="02020603050405020304" pitchFamily="18" charset="0"/>
              </a:rPr>
              <a:t>It </a:t>
            </a:r>
            <a:r>
              <a:rPr lang="en-US" b="0" i="0" dirty="0">
                <a:solidFill>
                  <a:srgbClr val="202122"/>
                </a:solidFill>
                <a:effectLst/>
                <a:latin typeface="Times New Roman" panose="02020603050405020304" pitchFamily="18" charset="0"/>
                <a:cs typeface="Times New Roman" panose="02020603050405020304" pitchFamily="18" charset="0"/>
              </a:rPr>
              <a:t>can also be used to help keep track of how a new product, such as a recently introduced smartphone, is being viewed in a specific market.</a:t>
            </a:r>
          </a:p>
          <a:p>
            <a:pPr marL="0" indent="0">
              <a:buNone/>
            </a:pPr>
            <a:endParaRPr lang="en-IN" dirty="0"/>
          </a:p>
        </p:txBody>
      </p:sp>
    </p:spTree>
    <p:extLst>
      <p:ext uri="{BB962C8B-B14F-4D97-AF65-F5344CB8AC3E}">
        <p14:creationId xmlns:p14="http://schemas.microsoft.com/office/powerpoint/2010/main" val="4165303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092CC-0C5E-4FFF-A09F-C812164B942C}"/>
              </a:ext>
            </a:extLst>
          </p:cNvPr>
          <p:cNvSpPr>
            <a:spLocks noGrp="1"/>
          </p:cNvSpPr>
          <p:nvPr>
            <p:ph type="title"/>
          </p:nvPr>
        </p:nvSpPr>
        <p:spPr>
          <a:xfrm>
            <a:off x="838200" y="365125"/>
            <a:ext cx="10515600" cy="978483"/>
          </a:xfrm>
        </p:spPr>
        <p:txBody>
          <a:bodyPr>
            <a:normAutofit/>
          </a:bodyPr>
          <a:lstStyle/>
          <a:p>
            <a:r>
              <a:rPr lang="en-US" sz="4000" b="1" dirty="0"/>
              <a:t>Limitations of perceptual mapping</a:t>
            </a:r>
            <a:endParaRPr lang="en-IN" sz="4000" b="1" dirty="0"/>
          </a:p>
        </p:txBody>
      </p:sp>
      <p:sp>
        <p:nvSpPr>
          <p:cNvPr id="3" name="Content Placeholder 2">
            <a:extLst>
              <a:ext uri="{FF2B5EF4-FFF2-40B4-BE49-F238E27FC236}">
                <a16:creationId xmlns:a16="http://schemas.microsoft.com/office/drawing/2014/main" id="{CCA3270B-C77E-4496-B9CA-9963C0509FDF}"/>
              </a:ext>
            </a:extLst>
          </p:cNvPr>
          <p:cNvSpPr>
            <a:spLocks noGrp="1"/>
          </p:cNvSpPr>
          <p:nvPr>
            <p:ph idx="1"/>
          </p:nvPr>
        </p:nvSpPr>
        <p:spPr>
          <a:xfrm>
            <a:off x="838200" y="1825625"/>
            <a:ext cx="9556102" cy="4351338"/>
          </a:xfrm>
        </p:spPr>
        <p:txBody>
          <a:bodyPr>
            <a:normAutofit fontScale="85000" lnSpcReduction="20000"/>
          </a:bodyPr>
          <a:lstStyle/>
          <a:p>
            <a:pPr algn="just">
              <a:lnSpc>
                <a:spcPct val="110000"/>
              </a:lnSpc>
            </a:pPr>
            <a:r>
              <a:rPr lang="en-US" dirty="0">
                <a:latin typeface="Times New Roman" panose="02020603050405020304" pitchFamily="18" charset="0"/>
                <a:cs typeface="Times New Roman" panose="02020603050405020304" pitchFamily="18" charset="0"/>
              </a:rPr>
              <a:t>It requires lot of time and efforts in order to gather data through surveys, polls, etc.</a:t>
            </a:r>
          </a:p>
          <a:p>
            <a:pPr algn="just">
              <a:lnSpc>
                <a:spcPct val="110000"/>
              </a:lnSpc>
            </a:pPr>
            <a:r>
              <a:rPr lang="en-US" dirty="0">
                <a:latin typeface="Times New Roman" panose="02020603050405020304" pitchFamily="18" charset="0"/>
                <a:cs typeface="Times New Roman" panose="02020603050405020304" pitchFamily="18" charset="0"/>
              </a:rPr>
              <a:t>Results may not always be reliable because of miscommunication and lack of knowledge.</a:t>
            </a:r>
          </a:p>
          <a:p>
            <a:pPr algn="just">
              <a:lnSpc>
                <a:spcPct val="110000"/>
              </a:lnSpc>
            </a:pPr>
            <a:r>
              <a:rPr lang="en-US" dirty="0">
                <a:latin typeface="Times New Roman" panose="02020603050405020304" pitchFamily="18" charset="0"/>
                <a:cs typeface="Times New Roman" panose="02020603050405020304" pitchFamily="18" charset="0"/>
              </a:rPr>
              <a:t>Perceptual maps are not beneficial for high-involvement purchase decisions.</a:t>
            </a:r>
          </a:p>
          <a:p>
            <a:pPr algn="just">
              <a:lnSpc>
                <a:spcPct val="110000"/>
              </a:lnSpc>
            </a:pPr>
            <a:r>
              <a:rPr lang="en-US" dirty="0">
                <a:latin typeface="Times New Roman" panose="02020603050405020304" pitchFamily="18" charset="0"/>
                <a:cs typeface="Times New Roman" panose="02020603050405020304" pitchFamily="18" charset="0"/>
              </a:rPr>
              <a:t>They are less helpful for corporate brand images as compared to individual brands.</a:t>
            </a:r>
          </a:p>
          <a:p>
            <a:pPr algn="just">
              <a:lnSpc>
                <a:spcPct val="110000"/>
              </a:lnSpc>
            </a:pPr>
            <a:r>
              <a:rPr lang="en-US" dirty="0">
                <a:latin typeface="Times New Roman" panose="02020603050405020304" pitchFamily="18" charset="0"/>
                <a:cs typeface="Times New Roman" panose="02020603050405020304" pitchFamily="18" charset="0"/>
              </a:rPr>
              <a:t>There is a difference between the perception of the brands benefits and the realities.</a:t>
            </a:r>
          </a:p>
          <a:p>
            <a:pPr algn="just">
              <a:lnSpc>
                <a:spcPct val="110000"/>
              </a:lnSpc>
            </a:pPr>
            <a:r>
              <a:rPr lang="en-US" dirty="0">
                <a:latin typeface="Times New Roman" panose="02020603050405020304" pitchFamily="18" charset="0"/>
                <a:cs typeface="Times New Roman" panose="02020603050405020304" pitchFamily="18" charset="0"/>
              </a:rPr>
              <a:t>It is an expensive method</a:t>
            </a:r>
          </a:p>
          <a:p>
            <a:endParaRPr lang="en-US" dirty="0"/>
          </a:p>
          <a:p>
            <a:endParaRPr lang="en-IN" dirty="0"/>
          </a:p>
        </p:txBody>
      </p:sp>
    </p:spTree>
    <p:extLst>
      <p:ext uri="{BB962C8B-B14F-4D97-AF65-F5344CB8AC3E}">
        <p14:creationId xmlns:p14="http://schemas.microsoft.com/office/powerpoint/2010/main" val="3389197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E4BF7C-A6B2-4B74-B93E-81940FAE24DE}"/>
              </a:ext>
            </a:extLst>
          </p:cNvPr>
          <p:cNvSpPr>
            <a:spLocks noGrp="1"/>
          </p:cNvSpPr>
          <p:nvPr>
            <p:ph idx="1"/>
          </p:nvPr>
        </p:nvSpPr>
        <p:spPr>
          <a:xfrm>
            <a:off x="754602" y="1020932"/>
            <a:ext cx="9507984" cy="5156031"/>
          </a:xfrm>
        </p:spPr>
        <p:txBody>
          <a:bodyPr/>
          <a:lstStyle/>
          <a:p>
            <a:pPr algn="just">
              <a:lnSpc>
                <a:spcPct val="100000"/>
              </a:lnSpc>
            </a:pPr>
            <a:r>
              <a:rPr lang="en-US" dirty="0">
                <a:latin typeface="Times New Roman" panose="02020603050405020304" pitchFamily="18" charset="0"/>
                <a:cs typeface="Times New Roman" panose="02020603050405020304" pitchFamily="18" charset="0"/>
              </a:rPr>
              <a:t>It is a diagrammatic technique used by marketers that attempts to visually display the perceptions of customers or potential customers</a:t>
            </a:r>
          </a:p>
          <a:p>
            <a:pPr algn="just">
              <a:lnSpc>
                <a:spcPct val="100000"/>
              </a:lnSpc>
            </a:pPr>
            <a:r>
              <a:rPr lang="en-US" dirty="0">
                <a:latin typeface="Times New Roman" panose="02020603050405020304" pitchFamily="18" charset="0"/>
                <a:cs typeface="Times New Roman" panose="02020603050405020304" pitchFamily="18" charset="0"/>
              </a:rPr>
              <a:t>The positioning of a brand is influenced by customer perceptions rather than those of businesses.</a:t>
            </a:r>
          </a:p>
          <a:p>
            <a:pPr algn="just">
              <a:lnSpc>
                <a:spcPct val="100000"/>
              </a:lnSpc>
            </a:pPr>
            <a:r>
              <a:rPr lang="en-US" dirty="0">
                <a:latin typeface="Times New Roman" panose="02020603050405020304" pitchFamily="18" charset="0"/>
                <a:cs typeface="Times New Roman" panose="02020603050405020304" pitchFamily="18" charset="0"/>
              </a:rPr>
              <a:t>It </a:t>
            </a:r>
            <a:r>
              <a:rPr lang="en-US" i="0" dirty="0">
                <a:effectLst/>
                <a:latin typeface="Times New Roman" panose="02020603050405020304" pitchFamily="18" charset="0"/>
                <a:cs typeface="Times New Roman" panose="02020603050405020304" pitchFamily="18" charset="0"/>
              </a:rPr>
              <a:t>utilizes customer input to understand their brand, product, or service from the customer’s perspective</a:t>
            </a:r>
            <a:r>
              <a:rPr lang="en-US" b="0" i="0" dirty="0">
                <a:effectLst/>
                <a:latin typeface="Times New Roman" panose="02020603050405020304" pitchFamily="18" charset="0"/>
                <a:cs typeface="Times New Roman" panose="02020603050405020304" pitchFamily="18" charset="0"/>
              </a:rPr>
              <a:t>.</a:t>
            </a:r>
          </a:p>
          <a:p>
            <a:pPr algn="just">
              <a:lnSpc>
                <a:spcPct val="100000"/>
              </a:lnSpc>
            </a:pPr>
            <a:r>
              <a:rPr lang="en-US" dirty="0">
                <a:latin typeface="Times New Roman" panose="02020603050405020304" pitchFamily="18" charset="0"/>
                <a:cs typeface="Times New Roman" panose="02020603050405020304" pitchFamily="18" charset="0"/>
              </a:rPr>
              <a:t>Other names are market mapping or positional mapping</a:t>
            </a:r>
          </a:p>
          <a:p>
            <a:pPr algn="just">
              <a:lnSpc>
                <a:spcPct val="100000"/>
              </a:lnSpc>
            </a:pPr>
            <a:r>
              <a:rPr lang="en-US" dirty="0">
                <a:latin typeface="Times New Roman" panose="02020603050405020304" pitchFamily="18" charset="0"/>
                <a:cs typeface="Times New Roman" panose="02020603050405020304" pitchFamily="18" charset="0"/>
              </a:rPr>
              <a:t>Perceptual mapping is usually two dimensional but it can be multi-dimensional as well.</a:t>
            </a:r>
          </a:p>
          <a:p>
            <a:endParaRPr lang="en-US" dirty="0"/>
          </a:p>
          <a:p>
            <a:pPr marL="0" indent="0">
              <a:buNone/>
            </a:pPr>
            <a:endParaRPr lang="en-IN" dirty="0"/>
          </a:p>
        </p:txBody>
      </p:sp>
    </p:spTree>
    <p:extLst>
      <p:ext uri="{BB962C8B-B14F-4D97-AF65-F5344CB8AC3E}">
        <p14:creationId xmlns:p14="http://schemas.microsoft.com/office/powerpoint/2010/main" val="2712990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344EAEA-B826-4409-8C19-9B20B846CBCE}"/>
              </a:ext>
            </a:extLst>
          </p:cNvPr>
          <p:cNvSpPr>
            <a:spLocks noGrp="1"/>
          </p:cNvSpPr>
          <p:nvPr>
            <p:ph idx="1"/>
          </p:nvPr>
        </p:nvSpPr>
        <p:spPr>
          <a:xfrm>
            <a:off x="-590448" y="545888"/>
            <a:ext cx="19527355" cy="8569170"/>
          </a:xfrm>
        </p:spPr>
        <p:txBody>
          <a:bodyPr/>
          <a:lstStyle/>
          <a:p>
            <a:pPr marL="0" indent="0">
              <a:buNone/>
            </a:pPr>
            <a:r>
              <a:rPr lang="en-US" dirty="0"/>
              <a:t>	                   </a:t>
            </a:r>
            <a:r>
              <a:rPr lang="en-US" b="1" dirty="0"/>
              <a:t>Example of perceptual map with two dimensions:</a:t>
            </a:r>
          </a:p>
          <a:p>
            <a:pPr marL="0" indent="0">
              <a:buNone/>
            </a:pPr>
            <a:endParaRPr lang="en-US" b="1" dirty="0"/>
          </a:p>
          <a:p>
            <a:pPr marL="0" indent="0">
              <a:buNone/>
            </a:pPr>
            <a:endParaRPr lang="en-US" dirty="0"/>
          </a:p>
          <a:p>
            <a:pPr marL="0" indent="0">
              <a:buNone/>
            </a:pPr>
            <a:endParaRPr lang="en-IN" dirty="0"/>
          </a:p>
        </p:txBody>
      </p:sp>
      <p:pic>
        <p:nvPicPr>
          <p:cNvPr id="2050" name="Picture 2">
            <a:extLst>
              <a:ext uri="{FF2B5EF4-FFF2-40B4-BE49-F238E27FC236}">
                <a16:creationId xmlns:a16="http://schemas.microsoft.com/office/drawing/2014/main" id="{53CEDDBA-E680-4AAF-B69D-A7D7615060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7168" y="1972054"/>
            <a:ext cx="6281928" cy="38801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7237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CEDB7F-05B6-4ECF-8CBF-E5E8F1CBB044}"/>
              </a:ext>
            </a:extLst>
          </p:cNvPr>
          <p:cNvSpPr>
            <a:spLocks noGrp="1"/>
          </p:cNvSpPr>
          <p:nvPr>
            <p:ph idx="1"/>
          </p:nvPr>
        </p:nvSpPr>
        <p:spPr>
          <a:xfrm>
            <a:off x="781236" y="790113"/>
            <a:ext cx="9622398" cy="5386850"/>
          </a:xfrm>
        </p:spPr>
        <p:txBody>
          <a:bodyPr>
            <a:normAutofit fontScale="92500"/>
          </a:bodyPr>
          <a:lstStyle/>
          <a:p>
            <a:pPr algn="just">
              <a:lnSpc>
                <a:spcPct val="110000"/>
              </a:lnSpc>
            </a:pPr>
            <a:r>
              <a:rPr lang="en-US" sz="2400" b="0" i="0" dirty="0">
                <a:solidFill>
                  <a:srgbClr val="202122"/>
                </a:solidFill>
                <a:effectLst/>
                <a:latin typeface="Times New Roman" panose="02020603050405020304" pitchFamily="18" charset="0"/>
                <a:cs typeface="Times New Roman" panose="02020603050405020304" pitchFamily="18" charset="0"/>
              </a:rPr>
              <a:t>The perceptual map displayed on the previous slide shows that consumer perceptions of various automobiles on the two dimensions of sportiness/conservative and classy/affordable. According to the sample collected from consumers it was found that Porsche was the sportiest and classiest of the cars They felt Plymouth was most practical and conservative.</a:t>
            </a:r>
          </a:p>
          <a:p>
            <a:pPr algn="just">
              <a:lnSpc>
                <a:spcPct val="110000"/>
              </a:lnSpc>
            </a:pPr>
            <a:r>
              <a:rPr lang="en-US" sz="2400" b="0" i="0" dirty="0">
                <a:solidFill>
                  <a:srgbClr val="202122"/>
                </a:solidFill>
                <a:effectLst/>
                <a:latin typeface="Times New Roman" panose="02020603050405020304" pitchFamily="18" charset="0"/>
                <a:cs typeface="Times New Roman" panose="02020603050405020304" pitchFamily="18" charset="0"/>
              </a:rPr>
              <a:t>Cars that are positioned close to each other are seen as similar on the relevant dimensions by the consumer. For example, consumers see Buick, Chrysler, and Oldsmobile as similar. They are close competitors and form a competitive grouping. A company considering the introduction of a new model will look for an area on the map free from competitors.</a:t>
            </a:r>
          </a:p>
          <a:p>
            <a:pPr algn="just">
              <a:lnSpc>
                <a:spcPct val="110000"/>
              </a:lnSpc>
            </a:pPr>
            <a:r>
              <a:rPr lang="en-US" sz="2400" dirty="0">
                <a:solidFill>
                  <a:srgbClr val="202122"/>
                </a:solidFill>
                <a:latin typeface="Times New Roman" panose="02020603050405020304" pitchFamily="18" charset="0"/>
                <a:cs typeface="Times New Roman" panose="02020603050405020304" pitchFamily="18" charset="0"/>
              </a:rPr>
              <a:t>Blank spaces on the perceptual map are the opportunities that can be grabbed by the companies in order to improve its competitive position</a:t>
            </a:r>
            <a:br>
              <a:rPr lang="en-US" sz="2400" b="0" i="0" dirty="0">
                <a:solidFill>
                  <a:srgbClr val="202122"/>
                </a:solidFill>
                <a:effectLst/>
                <a:latin typeface="Times New Roman" panose="02020603050405020304" pitchFamily="18" charset="0"/>
                <a:cs typeface="Times New Roman" panose="02020603050405020304" pitchFamily="18" charset="0"/>
              </a:rPr>
            </a:b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33089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perceptual mapping company example">
            <a:extLst>
              <a:ext uri="{FF2B5EF4-FFF2-40B4-BE49-F238E27FC236}">
                <a16:creationId xmlns:a16="http://schemas.microsoft.com/office/drawing/2014/main" id="{D5648539-E5F4-4AC8-A6C5-B5823301A28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732143" y="1825625"/>
            <a:ext cx="6727714"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46894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6C4AFBE-0D69-4A84-BA5C-0203FEFA0ECC}"/>
              </a:ext>
            </a:extLst>
          </p:cNvPr>
          <p:cNvSpPr>
            <a:spLocks noGrp="1"/>
          </p:cNvSpPr>
          <p:nvPr>
            <p:ph idx="1"/>
          </p:nvPr>
        </p:nvSpPr>
        <p:spPr>
          <a:xfrm>
            <a:off x="838200" y="877078"/>
            <a:ext cx="9742714" cy="5141167"/>
          </a:xfrm>
        </p:spPr>
        <p:txBody>
          <a:bodyPr>
            <a:normAutofit fontScale="92500" lnSpcReduction="20000"/>
          </a:bodyPr>
          <a:lstStyle/>
          <a:p>
            <a:pPr algn="l">
              <a:lnSpc>
                <a:spcPct val="150000"/>
              </a:lnSpc>
            </a:pPr>
            <a:r>
              <a:rPr lang="en-US" b="0" i="0" dirty="0">
                <a:effectLst/>
                <a:latin typeface="Times New Roman" panose="02020603050405020304" pitchFamily="18" charset="0"/>
                <a:cs typeface="Times New Roman" panose="02020603050405020304" pitchFamily="18" charset="0"/>
              </a:rPr>
              <a:t>All these are website development companies and the perceptual map is two-dimensional.</a:t>
            </a:r>
          </a:p>
          <a:p>
            <a:pPr algn="l">
              <a:lnSpc>
                <a:spcPct val="150000"/>
              </a:lnSpc>
            </a:pPr>
            <a:r>
              <a:rPr lang="en-US" b="0" i="0" dirty="0">
                <a:effectLst/>
                <a:latin typeface="Times New Roman" panose="02020603050405020304" pitchFamily="18" charset="0"/>
                <a:cs typeface="Times New Roman" panose="02020603050405020304" pitchFamily="18" charset="0"/>
              </a:rPr>
              <a:t>Now that we have a concrete visual representation, we can see how WordPress.com is doing well among these two attributes as compared to its competitors</a:t>
            </a:r>
          </a:p>
          <a:p>
            <a:pPr algn="l">
              <a:lnSpc>
                <a:spcPct val="150000"/>
              </a:lnSpc>
            </a:pPr>
            <a:r>
              <a:rPr lang="en-US" b="0" i="0" dirty="0">
                <a:effectLst/>
                <a:latin typeface="Times New Roman" panose="02020603050405020304" pitchFamily="18" charset="0"/>
                <a:cs typeface="Times New Roman" panose="02020603050405020304" pitchFamily="18" charset="0"/>
              </a:rPr>
              <a:t>We can see that Wix.com has the highest total engagement on social media and highest time on site among its competitors. We can also see that Weebly.com has the lowest total engagement on social media and lowest time on site.</a:t>
            </a:r>
          </a:p>
          <a:p>
            <a:endParaRPr lang="en-IN" dirty="0"/>
          </a:p>
        </p:txBody>
      </p:sp>
    </p:spTree>
    <p:extLst>
      <p:ext uri="{BB962C8B-B14F-4D97-AF65-F5344CB8AC3E}">
        <p14:creationId xmlns:p14="http://schemas.microsoft.com/office/powerpoint/2010/main" val="17970530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91E5C60-F6A6-41EC-83E2-88F656476245}"/>
              </a:ext>
            </a:extLst>
          </p:cNvPr>
          <p:cNvSpPr>
            <a:spLocks noGrp="1"/>
          </p:cNvSpPr>
          <p:nvPr>
            <p:ph type="title"/>
          </p:nvPr>
        </p:nvSpPr>
        <p:spPr>
          <a:xfrm>
            <a:off x="838200" y="365126"/>
            <a:ext cx="10515600" cy="623920"/>
          </a:xfrm>
        </p:spPr>
        <p:txBody>
          <a:bodyPr>
            <a:normAutofit fontScale="90000"/>
          </a:bodyPr>
          <a:lstStyle/>
          <a:p>
            <a:r>
              <a:rPr lang="en-US" b="1" dirty="0"/>
              <a:t>Example of multi- dimensional perceptual map</a:t>
            </a:r>
            <a:endParaRPr lang="en-IN" b="1" dirty="0"/>
          </a:p>
        </p:txBody>
      </p:sp>
      <p:pic>
        <p:nvPicPr>
          <p:cNvPr id="4" name="Content Placeholder 3">
            <a:extLst>
              <a:ext uri="{FF2B5EF4-FFF2-40B4-BE49-F238E27FC236}">
                <a16:creationId xmlns:a16="http://schemas.microsoft.com/office/drawing/2014/main" id="{1F46886C-8E8F-46A9-8367-7744CCCD8C20}"/>
              </a:ext>
            </a:extLst>
          </p:cNvPr>
          <p:cNvPicPr>
            <a:picLocks noGrp="1" noChangeAspect="1"/>
          </p:cNvPicPr>
          <p:nvPr>
            <p:ph idx="1"/>
          </p:nvPr>
        </p:nvPicPr>
        <p:blipFill>
          <a:blip r:embed="rId2"/>
          <a:stretch>
            <a:fillRect/>
          </a:stretch>
        </p:blipFill>
        <p:spPr>
          <a:xfrm>
            <a:off x="2640563" y="1324947"/>
            <a:ext cx="7091266" cy="5533053"/>
          </a:xfrm>
          <a:prstGeom prst="rect">
            <a:avLst/>
          </a:prstGeom>
        </p:spPr>
      </p:pic>
    </p:spTree>
    <p:extLst>
      <p:ext uri="{BB962C8B-B14F-4D97-AF65-F5344CB8AC3E}">
        <p14:creationId xmlns:p14="http://schemas.microsoft.com/office/powerpoint/2010/main" val="259555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F046C97-45EA-4620-BCD8-BE10796847EF}"/>
              </a:ext>
            </a:extLst>
          </p:cNvPr>
          <p:cNvSpPr>
            <a:spLocks noGrp="1"/>
          </p:cNvSpPr>
          <p:nvPr>
            <p:ph idx="1"/>
          </p:nvPr>
        </p:nvSpPr>
        <p:spPr>
          <a:xfrm>
            <a:off x="838200" y="737118"/>
            <a:ext cx="9257522" cy="5439845"/>
          </a:xfrm>
        </p:spPr>
        <p:txBody>
          <a:bodyPr>
            <a:normAutofit lnSpcReduction="10000"/>
          </a:bodyPr>
          <a:lstStyle/>
          <a:p>
            <a:pPr algn="just">
              <a:lnSpc>
                <a:spcPct val="100000"/>
              </a:lnSpc>
            </a:pPr>
            <a:r>
              <a:rPr lang="en-US" dirty="0">
                <a:solidFill>
                  <a:srgbClr val="000000"/>
                </a:solidFill>
                <a:latin typeface="Times New Roman" panose="02020603050405020304" pitchFamily="18" charset="0"/>
                <a:cs typeface="Times New Roman" panose="02020603050405020304" pitchFamily="18" charset="0"/>
              </a:rPr>
              <a:t>M</a:t>
            </a:r>
            <a:r>
              <a:rPr lang="en-US" b="0" i="0" dirty="0">
                <a:solidFill>
                  <a:srgbClr val="000000"/>
                </a:solidFill>
                <a:effectLst/>
                <a:latin typeface="Times New Roman" panose="02020603050405020304" pitchFamily="18" charset="0"/>
                <a:cs typeface="Times New Roman" panose="02020603050405020304" pitchFamily="18" charset="0"/>
              </a:rPr>
              <a:t>ultidimensional perceptual map shows the positioning of multiple brands relative to the attributes. It may look a little bit confusing but it is usually a far more effective approach to understand the overall market.</a:t>
            </a:r>
          </a:p>
          <a:p>
            <a:pPr algn="just">
              <a:lnSpc>
                <a:spcPct val="100000"/>
              </a:lnSpc>
            </a:pPr>
            <a:r>
              <a:rPr lang="en-US" dirty="0">
                <a:solidFill>
                  <a:srgbClr val="000000"/>
                </a:solidFill>
                <a:latin typeface="Times New Roman" panose="02020603050405020304" pitchFamily="18" charset="0"/>
                <a:cs typeface="Times New Roman" panose="02020603050405020304" pitchFamily="18" charset="0"/>
              </a:rPr>
              <a:t>For example: perceptual map shown in the previous slide shows the various attributed associated with the numerous soft drinks such as Fanta, Pepsi, Mt. Dew, water, Sprite, Coke Zero, etc. </a:t>
            </a:r>
          </a:p>
          <a:p>
            <a:pPr algn="just">
              <a:lnSpc>
                <a:spcPct val="100000"/>
              </a:lnSpc>
            </a:pPr>
            <a:r>
              <a:rPr lang="en-US" b="0" i="0" dirty="0">
                <a:solidFill>
                  <a:srgbClr val="000000"/>
                </a:solidFill>
                <a:effectLst/>
                <a:latin typeface="Times New Roman" panose="02020603050405020304" pitchFamily="18" charset="0"/>
                <a:cs typeface="Times New Roman" panose="02020603050405020304" pitchFamily="18" charset="0"/>
              </a:rPr>
              <a:t>Through this map we can figure out the perceptions of customers towards these brands such as Mt. Dew and Sprite are tangy, Pepsi Next is modem, Pepsi is sweet , Water is clear and so on.</a:t>
            </a:r>
          </a:p>
          <a:p>
            <a:endParaRPr lang="en-US" dirty="0"/>
          </a:p>
          <a:p>
            <a:pPr marL="0" indent="0">
              <a:buNone/>
            </a:pPr>
            <a:endParaRPr lang="en-IN" dirty="0"/>
          </a:p>
          <a:p>
            <a:pPr marL="0" indent="0">
              <a:buNone/>
            </a:pPr>
            <a:endParaRPr lang="en-IN" dirty="0"/>
          </a:p>
        </p:txBody>
      </p:sp>
    </p:spTree>
    <p:extLst>
      <p:ext uri="{BB962C8B-B14F-4D97-AF65-F5344CB8AC3E}">
        <p14:creationId xmlns:p14="http://schemas.microsoft.com/office/powerpoint/2010/main" val="4796515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A88812-B6F5-4496-9246-DAF386C82E60}"/>
              </a:ext>
            </a:extLst>
          </p:cNvPr>
          <p:cNvSpPr>
            <a:spLocks noGrp="1"/>
          </p:cNvSpPr>
          <p:nvPr>
            <p:ph idx="1"/>
          </p:nvPr>
        </p:nvSpPr>
        <p:spPr>
          <a:xfrm>
            <a:off x="-541277" y="798990"/>
            <a:ext cx="11895077" cy="8818871"/>
          </a:xfrm>
        </p:spPr>
        <p:txBody>
          <a:bodyPr/>
          <a:lstStyle/>
          <a:p>
            <a:pPr marL="0" indent="0">
              <a:buNone/>
            </a:pPr>
            <a:r>
              <a:rPr lang="en-US" dirty="0"/>
              <a:t>	                       </a:t>
            </a:r>
            <a:r>
              <a:rPr lang="en-US" b="1" dirty="0"/>
              <a:t>Example of perceptual map with multi- dimensions</a:t>
            </a:r>
          </a:p>
          <a:p>
            <a:pPr marL="0" indent="0">
              <a:buNone/>
            </a:pPr>
            <a:endParaRPr lang="en-US" dirty="0"/>
          </a:p>
          <a:p>
            <a:pPr marL="0" indent="0">
              <a:buNone/>
            </a:pPr>
            <a:endParaRPr lang="en-IN" dirty="0"/>
          </a:p>
        </p:txBody>
      </p:sp>
      <p:pic>
        <p:nvPicPr>
          <p:cNvPr id="3074" name="Picture 2">
            <a:extLst>
              <a:ext uri="{FF2B5EF4-FFF2-40B4-BE49-F238E27FC236}">
                <a16:creationId xmlns:a16="http://schemas.microsoft.com/office/drawing/2014/main" id="{A46E84F5-2DFA-4949-A5E0-5CAD50AF11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3917" y="1961965"/>
            <a:ext cx="5788241" cy="45098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26333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261</TotalTime>
  <Words>746</Words>
  <Application>Microsoft Office PowerPoint</Application>
  <PresentationFormat>Widescreen</PresentationFormat>
  <Paragraphs>36</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Perceptual mapping</vt:lpstr>
      <vt:lpstr>PowerPoint Presentation</vt:lpstr>
      <vt:lpstr>PowerPoint Presentation</vt:lpstr>
      <vt:lpstr>PowerPoint Presentation</vt:lpstr>
      <vt:lpstr>PowerPoint Presentation</vt:lpstr>
      <vt:lpstr>PowerPoint Presentation</vt:lpstr>
      <vt:lpstr>Example of multi- dimensional perceptual map</vt:lpstr>
      <vt:lpstr>PowerPoint Presentation</vt:lpstr>
      <vt:lpstr>PowerPoint Presentation</vt:lpstr>
      <vt:lpstr>PowerPoint Presentation</vt:lpstr>
      <vt:lpstr>Advantages of perceptual mapping</vt:lpstr>
      <vt:lpstr>Limitations of perceptual mapping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Perceptual mapping</dc:title>
  <dc:creator>Anjani</dc:creator>
  <cp:lastModifiedBy>Unknown User</cp:lastModifiedBy>
  <cp:revision>14</cp:revision>
  <dcterms:created xsi:type="dcterms:W3CDTF">2021-01-08T07:41:25Z</dcterms:created>
  <dcterms:modified xsi:type="dcterms:W3CDTF">2021-01-31T12:14:16Z</dcterms:modified>
</cp:coreProperties>
</file>