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68" r:id="rId5"/>
    <p:sldId id="270" r:id="rId6"/>
    <p:sldId id="260" r:id="rId7"/>
    <p:sldId id="261" r:id="rId8"/>
    <p:sldId id="262" r:id="rId9"/>
    <p:sldId id="264" r:id="rId10"/>
    <p:sldId id="263" r:id="rId11"/>
    <p:sldId id="265" r:id="rId12"/>
    <p:sldId id="266" r:id="rId13"/>
    <p:sldId id="267" r:id="rId14"/>
    <p:sldId id="271" r:id="rId15"/>
    <p:sldId id="272" r:id="rId16"/>
    <p:sldId id="273" r:id="rId17"/>
    <p:sldId id="274" r:id="rId18"/>
    <p:sldId id="275" r:id="rId19"/>
    <p:sldId id="276" r:id="rId20"/>
    <p:sldId id="277" r:id="rId21"/>
    <p:sldId id="278" r:id="rId22"/>
    <p:sldId id="279" r:id="rId23"/>
    <p:sldId id="281" r:id="rId24"/>
    <p:sldId id="280" r:id="rId25"/>
    <p:sldId id="282" r:id="rId26"/>
    <p:sldId id="258"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03D05-4D26-44CD-ADD0-59BC02AAF3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34DEB27-199D-4F36-A5C9-8C38A69C02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9853CEA-5F20-4985-9864-03ACA0667302}"/>
              </a:ext>
            </a:extLst>
          </p:cNvPr>
          <p:cNvSpPr>
            <a:spLocks noGrp="1"/>
          </p:cNvSpPr>
          <p:nvPr>
            <p:ph type="dt" sz="half" idx="10"/>
          </p:nvPr>
        </p:nvSpPr>
        <p:spPr/>
        <p:txBody>
          <a:bodyPr/>
          <a:lstStyle/>
          <a:p>
            <a:fld id="{CD7138E1-4C82-4122-B244-6ECA2ACB2249}" type="datetimeFigureOut">
              <a:rPr lang="en-IN" smtClean="0"/>
              <a:t>31-01-2021</a:t>
            </a:fld>
            <a:endParaRPr lang="en-IN"/>
          </a:p>
        </p:txBody>
      </p:sp>
      <p:sp>
        <p:nvSpPr>
          <p:cNvPr id="5" name="Footer Placeholder 4">
            <a:extLst>
              <a:ext uri="{FF2B5EF4-FFF2-40B4-BE49-F238E27FC236}">
                <a16:creationId xmlns:a16="http://schemas.microsoft.com/office/drawing/2014/main" id="{A4DF4A5E-8A24-46AA-A13B-FBA280BBBCD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34E9C9A-4ED4-44E5-8E37-9CEBFCAA66C0}"/>
              </a:ext>
            </a:extLst>
          </p:cNvPr>
          <p:cNvSpPr>
            <a:spLocks noGrp="1"/>
          </p:cNvSpPr>
          <p:nvPr>
            <p:ph type="sldNum" sz="quarter" idx="12"/>
          </p:nvPr>
        </p:nvSpPr>
        <p:spPr/>
        <p:txBody>
          <a:bodyPr/>
          <a:lstStyle/>
          <a:p>
            <a:fld id="{11B2A97F-B605-472A-B567-784F8E8FDF6F}" type="slidenum">
              <a:rPr lang="en-IN" smtClean="0"/>
              <a:t>‹#›</a:t>
            </a:fld>
            <a:endParaRPr lang="en-IN"/>
          </a:p>
        </p:txBody>
      </p:sp>
    </p:spTree>
    <p:extLst>
      <p:ext uri="{BB962C8B-B14F-4D97-AF65-F5344CB8AC3E}">
        <p14:creationId xmlns:p14="http://schemas.microsoft.com/office/powerpoint/2010/main" val="101730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10273-2794-474C-A092-743DA1ECCA4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954CFF2-6B53-4BAF-9CCF-1683092B73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D1F729C-86DC-4CE2-BB1F-0157A3F4E6F2}"/>
              </a:ext>
            </a:extLst>
          </p:cNvPr>
          <p:cNvSpPr>
            <a:spLocks noGrp="1"/>
          </p:cNvSpPr>
          <p:nvPr>
            <p:ph type="dt" sz="half" idx="10"/>
          </p:nvPr>
        </p:nvSpPr>
        <p:spPr/>
        <p:txBody>
          <a:bodyPr/>
          <a:lstStyle/>
          <a:p>
            <a:fld id="{CD7138E1-4C82-4122-B244-6ECA2ACB2249}" type="datetimeFigureOut">
              <a:rPr lang="en-IN" smtClean="0"/>
              <a:t>31-01-2021</a:t>
            </a:fld>
            <a:endParaRPr lang="en-IN"/>
          </a:p>
        </p:txBody>
      </p:sp>
      <p:sp>
        <p:nvSpPr>
          <p:cNvPr id="5" name="Footer Placeholder 4">
            <a:extLst>
              <a:ext uri="{FF2B5EF4-FFF2-40B4-BE49-F238E27FC236}">
                <a16:creationId xmlns:a16="http://schemas.microsoft.com/office/drawing/2014/main" id="{7C050662-D083-431D-BEA7-7692D362D8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A0E8868-5C47-4423-963E-0528B16E4D81}"/>
              </a:ext>
            </a:extLst>
          </p:cNvPr>
          <p:cNvSpPr>
            <a:spLocks noGrp="1"/>
          </p:cNvSpPr>
          <p:nvPr>
            <p:ph type="sldNum" sz="quarter" idx="12"/>
          </p:nvPr>
        </p:nvSpPr>
        <p:spPr/>
        <p:txBody>
          <a:bodyPr/>
          <a:lstStyle/>
          <a:p>
            <a:fld id="{11B2A97F-B605-472A-B567-784F8E8FDF6F}" type="slidenum">
              <a:rPr lang="en-IN" smtClean="0"/>
              <a:t>‹#›</a:t>
            </a:fld>
            <a:endParaRPr lang="en-IN"/>
          </a:p>
        </p:txBody>
      </p:sp>
    </p:spTree>
    <p:extLst>
      <p:ext uri="{BB962C8B-B14F-4D97-AF65-F5344CB8AC3E}">
        <p14:creationId xmlns:p14="http://schemas.microsoft.com/office/powerpoint/2010/main" val="4111578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A44408-E7FD-44C7-AA11-D9036293D55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58E0095-A3DC-41F6-A5D5-F67047B8D2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150D092-56DE-447F-9CC9-C5263605CABA}"/>
              </a:ext>
            </a:extLst>
          </p:cNvPr>
          <p:cNvSpPr>
            <a:spLocks noGrp="1"/>
          </p:cNvSpPr>
          <p:nvPr>
            <p:ph type="dt" sz="half" idx="10"/>
          </p:nvPr>
        </p:nvSpPr>
        <p:spPr/>
        <p:txBody>
          <a:bodyPr/>
          <a:lstStyle/>
          <a:p>
            <a:fld id="{CD7138E1-4C82-4122-B244-6ECA2ACB2249}" type="datetimeFigureOut">
              <a:rPr lang="en-IN" smtClean="0"/>
              <a:t>31-01-2021</a:t>
            </a:fld>
            <a:endParaRPr lang="en-IN"/>
          </a:p>
        </p:txBody>
      </p:sp>
      <p:sp>
        <p:nvSpPr>
          <p:cNvPr id="5" name="Footer Placeholder 4">
            <a:extLst>
              <a:ext uri="{FF2B5EF4-FFF2-40B4-BE49-F238E27FC236}">
                <a16:creationId xmlns:a16="http://schemas.microsoft.com/office/drawing/2014/main" id="{4E90F32E-D093-4C0B-8381-5FB5A59E7FC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9D898CE-BBDC-48A9-AF5C-6B6F44997AEA}"/>
              </a:ext>
            </a:extLst>
          </p:cNvPr>
          <p:cNvSpPr>
            <a:spLocks noGrp="1"/>
          </p:cNvSpPr>
          <p:nvPr>
            <p:ph type="sldNum" sz="quarter" idx="12"/>
          </p:nvPr>
        </p:nvSpPr>
        <p:spPr/>
        <p:txBody>
          <a:bodyPr/>
          <a:lstStyle/>
          <a:p>
            <a:fld id="{11B2A97F-B605-472A-B567-784F8E8FDF6F}" type="slidenum">
              <a:rPr lang="en-IN" smtClean="0"/>
              <a:t>‹#›</a:t>
            </a:fld>
            <a:endParaRPr lang="en-IN"/>
          </a:p>
        </p:txBody>
      </p:sp>
    </p:spTree>
    <p:extLst>
      <p:ext uri="{BB962C8B-B14F-4D97-AF65-F5344CB8AC3E}">
        <p14:creationId xmlns:p14="http://schemas.microsoft.com/office/powerpoint/2010/main" val="361512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F65DB-964C-4611-BA90-0CBF42B84B3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108DA7C-F008-4917-AFDB-7EA50636B7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22E9507-13E2-4E84-AF71-AFDF41C7A46F}"/>
              </a:ext>
            </a:extLst>
          </p:cNvPr>
          <p:cNvSpPr>
            <a:spLocks noGrp="1"/>
          </p:cNvSpPr>
          <p:nvPr>
            <p:ph type="dt" sz="half" idx="10"/>
          </p:nvPr>
        </p:nvSpPr>
        <p:spPr/>
        <p:txBody>
          <a:bodyPr/>
          <a:lstStyle/>
          <a:p>
            <a:fld id="{CD7138E1-4C82-4122-B244-6ECA2ACB2249}" type="datetimeFigureOut">
              <a:rPr lang="en-IN" smtClean="0"/>
              <a:t>31-01-2021</a:t>
            </a:fld>
            <a:endParaRPr lang="en-IN"/>
          </a:p>
        </p:txBody>
      </p:sp>
      <p:sp>
        <p:nvSpPr>
          <p:cNvPr id="5" name="Footer Placeholder 4">
            <a:extLst>
              <a:ext uri="{FF2B5EF4-FFF2-40B4-BE49-F238E27FC236}">
                <a16:creationId xmlns:a16="http://schemas.microsoft.com/office/drawing/2014/main" id="{B2F29809-AE11-4CFE-A4DD-AADED9CEFBA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9E8C004-55A3-4AD1-A203-51006252A357}"/>
              </a:ext>
            </a:extLst>
          </p:cNvPr>
          <p:cNvSpPr>
            <a:spLocks noGrp="1"/>
          </p:cNvSpPr>
          <p:nvPr>
            <p:ph type="sldNum" sz="quarter" idx="12"/>
          </p:nvPr>
        </p:nvSpPr>
        <p:spPr/>
        <p:txBody>
          <a:bodyPr/>
          <a:lstStyle/>
          <a:p>
            <a:fld id="{11B2A97F-B605-472A-B567-784F8E8FDF6F}" type="slidenum">
              <a:rPr lang="en-IN" smtClean="0"/>
              <a:t>‹#›</a:t>
            </a:fld>
            <a:endParaRPr lang="en-IN"/>
          </a:p>
        </p:txBody>
      </p:sp>
    </p:spTree>
    <p:extLst>
      <p:ext uri="{BB962C8B-B14F-4D97-AF65-F5344CB8AC3E}">
        <p14:creationId xmlns:p14="http://schemas.microsoft.com/office/powerpoint/2010/main" val="707054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9A207-D727-4CF6-9018-CD37F02FE4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2DCFC8D-1335-4154-A2DA-D66AF97ED2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30B033-5324-44D0-8F49-F5426B366FE6}"/>
              </a:ext>
            </a:extLst>
          </p:cNvPr>
          <p:cNvSpPr>
            <a:spLocks noGrp="1"/>
          </p:cNvSpPr>
          <p:nvPr>
            <p:ph type="dt" sz="half" idx="10"/>
          </p:nvPr>
        </p:nvSpPr>
        <p:spPr/>
        <p:txBody>
          <a:bodyPr/>
          <a:lstStyle/>
          <a:p>
            <a:fld id="{CD7138E1-4C82-4122-B244-6ECA2ACB2249}" type="datetimeFigureOut">
              <a:rPr lang="en-IN" smtClean="0"/>
              <a:t>31-01-2021</a:t>
            </a:fld>
            <a:endParaRPr lang="en-IN"/>
          </a:p>
        </p:txBody>
      </p:sp>
      <p:sp>
        <p:nvSpPr>
          <p:cNvPr id="5" name="Footer Placeholder 4">
            <a:extLst>
              <a:ext uri="{FF2B5EF4-FFF2-40B4-BE49-F238E27FC236}">
                <a16:creationId xmlns:a16="http://schemas.microsoft.com/office/drawing/2014/main" id="{B165A21E-4895-400F-9359-D78693E35B2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CD8122E-EE37-402D-ADD2-C2E9E606BC2E}"/>
              </a:ext>
            </a:extLst>
          </p:cNvPr>
          <p:cNvSpPr>
            <a:spLocks noGrp="1"/>
          </p:cNvSpPr>
          <p:nvPr>
            <p:ph type="sldNum" sz="quarter" idx="12"/>
          </p:nvPr>
        </p:nvSpPr>
        <p:spPr/>
        <p:txBody>
          <a:bodyPr/>
          <a:lstStyle/>
          <a:p>
            <a:fld id="{11B2A97F-B605-472A-B567-784F8E8FDF6F}" type="slidenum">
              <a:rPr lang="en-IN" smtClean="0"/>
              <a:t>‹#›</a:t>
            </a:fld>
            <a:endParaRPr lang="en-IN"/>
          </a:p>
        </p:txBody>
      </p:sp>
    </p:spTree>
    <p:extLst>
      <p:ext uri="{BB962C8B-B14F-4D97-AF65-F5344CB8AC3E}">
        <p14:creationId xmlns:p14="http://schemas.microsoft.com/office/powerpoint/2010/main" val="15032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50743-AA1F-47B6-A62C-FB925C33931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856DD29-8479-4CAF-8B59-24907EAE3D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B78B10B-6C93-4F12-865C-651FDEDEE3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452C780-38EA-4D18-A98F-4F3F7C62E4EF}"/>
              </a:ext>
            </a:extLst>
          </p:cNvPr>
          <p:cNvSpPr>
            <a:spLocks noGrp="1"/>
          </p:cNvSpPr>
          <p:nvPr>
            <p:ph type="dt" sz="half" idx="10"/>
          </p:nvPr>
        </p:nvSpPr>
        <p:spPr/>
        <p:txBody>
          <a:bodyPr/>
          <a:lstStyle/>
          <a:p>
            <a:fld id="{CD7138E1-4C82-4122-B244-6ECA2ACB2249}" type="datetimeFigureOut">
              <a:rPr lang="en-IN" smtClean="0"/>
              <a:t>31-01-2021</a:t>
            </a:fld>
            <a:endParaRPr lang="en-IN"/>
          </a:p>
        </p:txBody>
      </p:sp>
      <p:sp>
        <p:nvSpPr>
          <p:cNvPr id="6" name="Footer Placeholder 5">
            <a:extLst>
              <a:ext uri="{FF2B5EF4-FFF2-40B4-BE49-F238E27FC236}">
                <a16:creationId xmlns:a16="http://schemas.microsoft.com/office/drawing/2014/main" id="{D8045763-C41F-4761-A0AF-A9E8960C95E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E476917-0E8D-4C7D-AF62-0C3F13DA968D}"/>
              </a:ext>
            </a:extLst>
          </p:cNvPr>
          <p:cNvSpPr>
            <a:spLocks noGrp="1"/>
          </p:cNvSpPr>
          <p:nvPr>
            <p:ph type="sldNum" sz="quarter" idx="12"/>
          </p:nvPr>
        </p:nvSpPr>
        <p:spPr/>
        <p:txBody>
          <a:bodyPr/>
          <a:lstStyle/>
          <a:p>
            <a:fld id="{11B2A97F-B605-472A-B567-784F8E8FDF6F}" type="slidenum">
              <a:rPr lang="en-IN" smtClean="0"/>
              <a:t>‹#›</a:t>
            </a:fld>
            <a:endParaRPr lang="en-IN"/>
          </a:p>
        </p:txBody>
      </p:sp>
    </p:spTree>
    <p:extLst>
      <p:ext uri="{BB962C8B-B14F-4D97-AF65-F5344CB8AC3E}">
        <p14:creationId xmlns:p14="http://schemas.microsoft.com/office/powerpoint/2010/main" val="2764148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A8877-7F54-4AF4-BE11-CE4BADFFBF6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D3A3458-CA15-44BE-9A76-87EE0DBCE2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ADE4E1-3BFE-45E4-82E1-90E961639A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67CA4D4-696F-4B43-AB7F-B631B3F7B3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3F37CD-B1BD-42EC-8560-ED508BE71E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3E53E64-E237-4577-87B4-089B2E8EBF3B}"/>
              </a:ext>
            </a:extLst>
          </p:cNvPr>
          <p:cNvSpPr>
            <a:spLocks noGrp="1"/>
          </p:cNvSpPr>
          <p:nvPr>
            <p:ph type="dt" sz="half" idx="10"/>
          </p:nvPr>
        </p:nvSpPr>
        <p:spPr/>
        <p:txBody>
          <a:bodyPr/>
          <a:lstStyle/>
          <a:p>
            <a:fld id="{CD7138E1-4C82-4122-B244-6ECA2ACB2249}" type="datetimeFigureOut">
              <a:rPr lang="en-IN" smtClean="0"/>
              <a:t>31-01-2021</a:t>
            </a:fld>
            <a:endParaRPr lang="en-IN"/>
          </a:p>
        </p:txBody>
      </p:sp>
      <p:sp>
        <p:nvSpPr>
          <p:cNvPr id="8" name="Footer Placeholder 7">
            <a:extLst>
              <a:ext uri="{FF2B5EF4-FFF2-40B4-BE49-F238E27FC236}">
                <a16:creationId xmlns:a16="http://schemas.microsoft.com/office/drawing/2014/main" id="{062E2980-4F72-49C9-934A-294D84A9BEF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74ECDD2-524F-495F-828F-2430D9B246B9}"/>
              </a:ext>
            </a:extLst>
          </p:cNvPr>
          <p:cNvSpPr>
            <a:spLocks noGrp="1"/>
          </p:cNvSpPr>
          <p:nvPr>
            <p:ph type="sldNum" sz="quarter" idx="12"/>
          </p:nvPr>
        </p:nvSpPr>
        <p:spPr/>
        <p:txBody>
          <a:bodyPr/>
          <a:lstStyle/>
          <a:p>
            <a:fld id="{11B2A97F-B605-472A-B567-784F8E8FDF6F}" type="slidenum">
              <a:rPr lang="en-IN" smtClean="0"/>
              <a:t>‹#›</a:t>
            </a:fld>
            <a:endParaRPr lang="en-IN"/>
          </a:p>
        </p:txBody>
      </p:sp>
    </p:spTree>
    <p:extLst>
      <p:ext uri="{BB962C8B-B14F-4D97-AF65-F5344CB8AC3E}">
        <p14:creationId xmlns:p14="http://schemas.microsoft.com/office/powerpoint/2010/main" val="3381482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FCB64-6C2C-4AB5-A330-225E4988FBD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5E156CD-EAA8-422B-A304-2488222933A5}"/>
              </a:ext>
            </a:extLst>
          </p:cNvPr>
          <p:cNvSpPr>
            <a:spLocks noGrp="1"/>
          </p:cNvSpPr>
          <p:nvPr>
            <p:ph type="dt" sz="half" idx="10"/>
          </p:nvPr>
        </p:nvSpPr>
        <p:spPr/>
        <p:txBody>
          <a:bodyPr/>
          <a:lstStyle/>
          <a:p>
            <a:fld id="{CD7138E1-4C82-4122-B244-6ECA2ACB2249}" type="datetimeFigureOut">
              <a:rPr lang="en-IN" smtClean="0"/>
              <a:t>31-01-2021</a:t>
            </a:fld>
            <a:endParaRPr lang="en-IN"/>
          </a:p>
        </p:txBody>
      </p:sp>
      <p:sp>
        <p:nvSpPr>
          <p:cNvPr id="4" name="Footer Placeholder 3">
            <a:extLst>
              <a:ext uri="{FF2B5EF4-FFF2-40B4-BE49-F238E27FC236}">
                <a16:creationId xmlns:a16="http://schemas.microsoft.com/office/drawing/2014/main" id="{C3507ECE-6208-4D97-B1B4-DAA3F8E12C1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EF01651-292B-4895-945E-392F419FC381}"/>
              </a:ext>
            </a:extLst>
          </p:cNvPr>
          <p:cNvSpPr>
            <a:spLocks noGrp="1"/>
          </p:cNvSpPr>
          <p:nvPr>
            <p:ph type="sldNum" sz="quarter" idx="12"/>
          </p:nvPr>
        </p:nvSpPr>
        <p:spPr/>
        <p:txBody>
          <a:bodyPr/>
          <a:lstStyle/>
          <a:p>
            <a:fld id="{11B2A97F-B605-472A-B567-784F8E8FDF6F}" type="slidenum">
              <a:rPr lang="en-IN" smtClean="0"/>
              <a:t>‹#›</a:t>
            </a:fld>
            <a:endParaRPr lang="en-IN"/>
          </a:p>
        </p:txBody>
      </p:sp>
    </p:spTree>
    <p:extLst>
      <p:ext uri="{BB962C8B-B14F-4D97-AF65-F5344CB8AC3E}">
        <p14:creationId xmlns:p14="http://schemas.microsoft.com/office/powerpoint/2010/main" val="3784591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93A334-F828-4DDD-B4A5-38A634934EDF}"/>
              </a:ext>
            </a:extLst>
          </p:cNvPr>
          <p:cNvSpPr>
            <a:spLocks noGrp="1"/>
          </p:cNvSpPr>
          <p:nvPr>
            <p:ph type="dt" sz="half" idx="10"/>
          </p:nvPr>
        </p:nvSpPr>
        <p:spPr/>
        <p:txBody>
          <a:bodyPr/>
          <a:lstStyle/>
          <a:p>
            <a:fld id="{CD7138E1-4C82-4122-B244-6ECA2ACB2249}" type="datetimeFigureOut">
              <a:rPr lang="en-IN" smtClean="0"/>
              <a:t>31-01-2021</a:t>
            </a:fld>
            <a:endParaRPr lang="en-IN"/>
          </a:p>
        </p:txBody>
      </p:sp>
      <p:sp>
        <p:nvSpPr>
          <p:cNvPr id="3" name="Footer Placeholder 2">
            <a:extLst>
              <a:ext uri="{FF2B5EF4-FFF2-40B4-BE49-F238E27FC236}">
                <a16:creationId xmlns:a16="http://schemas.microsoft.com/office/drawing/2014/main" id="{FCDC5ADD-F055-41E5-9822-F41E51EA0DA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9852AB83-D4FD-4547-8C62-204558AB742D}"/>
              </a:ext>
            </a:extLst>
          </p:cNvPr>
          <p:cNvSpPr>
            <a:spLocks noGrp="1"/>
          </p:cNvSpPr>
          <p:nvPr>
            <p:ph type="sldNum" sz="quarter" idx="12"/>
          </p:nvPr>
        </p:nvSpPr>
        <p:spPr/>
        <p:txBody>
          <a:bodyPr/>
          <a:lstStyle/>
          <a:p>
            <a:fld id="{11B2A97F-B605-472A-B567-784F8E8FDF6F}" type="slidenum">
              <a:rPr lang="en-IN" smtClean="0"/>
              <a:t>‹#›</a:t>
            </a:fld>
            <a:endParaRPr lang="en-IN"/>
          </a:p>
        </p:txBody>
      </p:sp>
    </p:spTree>
    <p:extLst>
      <p:ext uri="{BB962C8B-B14F-4D97-AF65-F5344CB8AC3E}">
        <p14:creationId xmlns:p14="http://schemas.microsoft.com/office/powerpoint/2010/main" val="3355793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1038D-07D0-4BBA-BE76-D54E51DBC6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CC6FF344-D519-4684-ADFF-1DC5E55E92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EA6610C-FBE0-48A3-B4DC-7D23EE808E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9B49B2-2FE2-482D-A75F-088FA0530205}"/>
              </a:ext>
            </a:extLst>
          </p:cNvPr>
          <p:cNvSpPr>
            <a:spLocks noGrp="1"/>
          </p:cNvSpPr>
          <p:nvPr>
            <p:ph type="dt" sz="half" idx="10"/>
          </p:nvPr>
        </p:nvSpPr>
        <p:spPr/>
        <p:txBody>
          <a:bodyPr/>
          <a:lstStyle/>
          <a:p>
            <a:fld id="{CD7138E1-4C82-4122-B244-6ECA2ACB2249}" type="datetimeFigureOut">
              <a:rPr lang="en-IN" smtClean="0"/>
              <a:t>31-01-2021</a:t>
            </a:fld>
            <a:endParaRPr lang="en-IN"/>
          </a:p>
        </p:txBody>
      </p:sp>
      <p:sp>
        <p:nvSpPr>
          <p:cNvPr id="6" name="Footer Placeholder 5">
            <a:extLst>
              <a:ext uri="{FF2B5EF4-FFF2-40B4-BE49-F238E27FC236}">
                <a16:creationId xmlns:a16="http://schemas.microsoft.com/office/drawing/2014/main" id="{68EE83D6-AB76-45C9-87F8-FFA7C9A0480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AEA5ADA-3A5B-460F-BFE4-C44DBFC69047}"/>
              </a:ext>
            </a:extLst>
          </p:cNvPr>
          <p:cNvSpPr>
            <a:spLocks noGrp="1"/>
          </p:cNvSpPr>
          <p:nvPr>
            <p:ph type="sldNum" sz="quarter" idx="12"/>
          </p:nvPr>
        </p:nvSpPr>
        <p:spPr/>
        <p:txBody>
          <a:bodyPr/>
          <a:lstStyle/>
          <a:p>
            <a:fld id="{11B2A97F-B605-472A-B567-784F8E8FDF6F}" type="slidenum">
              <a:rPr lang="en-IN" smtClean="0"/>
              <a:t>‹#›</a:t>
            </a:fld>
            <a:endParaRPr lang="en-IN"/>
          </a:p>
        </p:txBody>
      </p:sp>
    </p:spTree>
    <p:extLst>
      <p:ext uri="{BB962C8B-B14F-4D97-AF65-F5344CB8AC3E}">
        <p14:creationId xmlns:p14="http://schemas.microsoft.com/office/powerpoint/2010/main" val="3062735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6C66B-58C9-4D3F-86FC-727F30B040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6EA1F62-390B-4901-A335-E3F0B04CAB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483B75C-0180-4BAB-B87F-64333EE720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F933F7-4BF2-4872-BA27-01F3DB779661}"/>
              </a:ext>
            </a:extLst>
          </p:cNvPr>
          <p:cNvSpPr>
            <a:spLocks noGrp="1"/>
          </p:cNvSpPr>
          <p:nvPr>
            <p:ph type="dt" sz="half" idx="10"/>
          </p:nvPr>
        </p:nvSpPr>
        <p:spPr/>
        <p:txBody>
          <a:bodyPr/>
          <a:lstStyle/>
          <a:p>
            <a:fld id="{CD7138E1-4C82-4122-B244-6ECA2ACB2249}" type="datetimeFigureOut">
              <a:rPr lang="en-IN" smtClean="0"/>
              <a:t>31-01-2021</a:t>
            </a:fld>
            <a:endParaRPr lang="en-IN"/>
          </a:p>
        </p:txBody>
      </p:sp>
      <p:sp>
        <p:nvSpPr>
          <p:cNvPr id="6" name="Footer Placeholder 5">
            <a:extLst>
              <a:ext uri="{FF2B5EF4-FFF2-40B4-BE49-F238E27FC236}">
                <a16:creationId xmlns:a16="http://schemas.microsoft.com/office/drawing/2014/main" id="{138FEFBB-3EEA-449B-BF7B-02858FDB89E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ED60B75-3976-4ED7-954A-768EE3D281B7}"/>
              </a:ext>
            </a:extLst>
          </p:cNvPr>
          <p:cNvSpPr>
            <a:spLocks noGrp="1"/>
          </p:cNvSpPr>
          <p:nvPr>
            <p:ph type="sldNum" sz="quarter" idx="12"/>
          </p:nvPr>
        </p:nvSpPr>
        <p:spPr/>
        <p:txBody>
          <a:bodyPr/>
          <a:lstStyle/>
          <a:p>
            <a:fld id="{11B2A97F-B605-472A-B567-784F8E8FDF6F}" type="slidenum">
              <a:rPr lang="en-IN" smtClean="0"/>
              <a:t>‹#›</a:t>
            </a:fld>
            <a:endParaRPr lang="en-IN"/>
          </a:p>
        </p:txBody>
      </p:sp>
    </p:spTree>
    <p:extLst>
      <p:ext uri="{BB962C8B-B14F-4D97-AF65-F5344CB8AC3E}">
        <p14:creationId xmlns:p14="http://schemas.microsoft.com/office/powerpoint/2010/main" val="690873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A43B49-C5D8-4FA6-99F1-9EC8FD0601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6FF0FC7-0392-4705-ACC5-A84318E55C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C349BC7-1EEF-4827-A838-01DE93BE0B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7138E1-4C82-4122-B244-6ECA2ACB2249}" type="datetimeFigureOut">
              <a:rPr lang="en-IN" smtClean="0"/>
              <a:t>31-01-2021</a:t>
            </a:fld>
            <a:endParaRPr lang="en-IN"/>
          </a:p>
        </p:txBody>
      </p:sp>
      <p:sp>
        <p:nvSpPr>
          <p:cNvPr id="5" name="Footer Placeholder 4">
            <a:extLst>
              <a:ext uri="{FF2B5EF4-FFF2-40B4-BE49-F238E27FC236}">
                <a16:creationId xmlns:a16="http://schemas.microsoft.com/office/drawing/2014/main" id="{4F6E8D71-6FC3-4BB4-AA23-761778C2A7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FE47449-2819-4FA6-A0CF-31FBA693E8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B2A97F-B605-472A-B567-784F8E8FDF6F}" type="slidenum">
              <a:rPr lang="en-IN" smtClean="0"/>
              <a:t>‹#›</a:t>
            </a:fld>
            <a:endParaRPr lang="en-IN"/>
          </a:p>
        </p:txBody>
      </p:sp>
    </p:spTree>
    <p:extLst>
      <p:ext uri="{BB962C8B-B14F-4D97-AF65-F5344CB8AC3E}">
        <p14:creationId xmlns:p14="http://schemas.microsoft.com/office/powerpoint/2010/main" val="3421361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36C2D-ED9D-41C1-95B4-4E5FBDF64B4A}"/>
              </a:ext>
            </a:extLst>
          </p:cNvPr>
          <p:cNvSpPr>
            <a:spLocks noGrp="1"/>
          </p:cNvSpPr>
          <p:nvPr>
            <p:ph type="ctrTitle"/>
          </p:nvPr>
        </p:nvSpPr>
        <p:spPr/>
        <p:txBody>
          <a:bodyPr>
            <a:normAutofit fontScale="90000"/>
          </a:bodyPr>
          <a:lstStyle/>
          <a:p>
            <a:r>
              <a:rPr lang="en-US" b="1" dirty="0"/>
              <a:t>Marketing communications- source, message and media effects</a:t>
            </a:r>
            <a:endParaRPr lang="en-IN" b="1" dirty="0"/>
          </a:p>
        </p:txBody>
      </p:sp>
    </p:spTree>
    <p:extLst>
      <p:ext uri="{BB962C8B-B14F-4D97-AF65-F5344CB8AC3E}">
        <p14:creationId xmlns:p14="http://schemas.microsoft.com/office/powerpoint/2010/main" val="3008488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D64159D-B280-44FD-A9D8-20204F9E4079}"/>
              </a:ext>
            </a:extLst>
          </p:cNvPr>
          <p:cNvPicPr>
            <a:picLocks noGrp="1" noChangeAspect="1"/>
          </p:cNvPicPr>
          <p:nvPr>
            <p:ph idx="1"/>
          </p:nvPr>
        </p:nvPicPr>
        <p:blipFill>
          <a:blip r:embed="rId2"/>
          <a:stretch>
            <a:fillRect/>
          </a:stretch>
        </p:blipFill>
        <p:spPr>
          <a:xfrm>
            <a:off x="569167" y="363894"/>
            <a:ext cx="10534261" cy="6176865"/>
          </a:xfrm>
          <a:prstGeom prst="rect">
            <a:avLst/>
          </a:prstGeom>
        </p:spPr>
      </p:pic>
    </p:spTree>
    <p:extLst>
      <p:ext uri="{BB962C8B-B14F-4D97-AF65-F5344CB8AC3E}">
        <p14:creationId xmlns:p14="http://schemas.microsoft.com/office/powerpoint/2010/main" val="733579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93E2C-D893-4E67-AD7C-539095DE1DD3}"/>
              </a:ext>
            </a:extLst>
          </p:cNvPr>
          <p:cNvSpPr>
            <a:spLocks noGrp="1"/>
          </p:cNvSpPr>
          <p:nvPr>
            <p:ph idx="1"/>
          </p:nvPr>
        </p:nvSpPr>
        <p:spPr>
          <a:xfrm>
            <a:off x="838200" y="715281"/>
            <a:ext cx="9780037" cy="5032375"/>
          </a:xfrm>
        </p:spPr>
        <p:txBody>
          <a:bodyPr>
            <a:normAutofit lnSpcReduction="10000"/>
          </a:bodyPr>
          <a:lstStyle/>
          <a:p>
            <a:pPr marL="0" indent="0" algn="just">
              <a:buNone/>
            </a:pPr>
            <a:r>
              <a:rPr lang="en-US" b="1" i="0" dirty="0">
                <a:effectLst/>
                <a:latin typeface="Times New Roman" panose="02020603050405020304" pitchFamily="18" charset="0"/>
                <a:cs typeface="Times New Roman" panose="02020603050405020304" pitchFamily="18" charset="0"/>
              </a:rPr>
              <a:t>Source Power :</a:t>
            </a:r>
            <a:r>
              <a:rPr lang="en-US" b="0" i="0" dirty="0">
                <a:effectLst/>
                <a:latin typeface="Times New Roman" panose="02020603050405020304" pitchFamily="18" charset="0"/>
                <a:cs typeface="Times New Roman" panose="02020603050405020304" pitchFamily="18" charset="0"/>
              </a:rPr>
              <a:t>A source has power when he or she can actually administer rewards and punishments to the receiver. As a result of this power, the source may be able to induce another person(s) to respond to the request or position he or she is advocating. The source must be perceived as being able to administer positive or negative sanctions to the receiver </a:t>
            </a:r>
            <a:r>
              <a:rPr lang="en-US" b="0" dirty="0">
                <a:effectLst/>
                <a:latin typeface="Times New Roman" panose="02020603050405020304" pitchFamily="18" charset="0"/>
                <a:cs typeface="Times New Roman" panose="02020603050405020304" pitchFamily="18" charset="0"/>
              </a:rPr>
              <a:t>(perceived control) </a:t>
            </a:r>
            <a:r>
              <a:rPr lang="en-US" b="0" i="0" dirty="0">
                <a:effectLst/>
                <a:latin typeface="Times New Roman" panose="02020603050405020304" pitchFamily="18" charset="0"/>
                <a:cs typeface="Times New Roman" panose="02020603050405020304" pitchFamily="18" charset="0"/>
              </a:rPr>
              <a:t>and the receiver must think the source cares about whether or not the receiver conforms  </a:t>
            </a:r>
            <a:r>
              <a:rPr lang="en-US" b="0" dirty="0">
                <a:effectLst/>
                <a:latin typeface="Times New Roman" panose="02020603050405020304" pitchFamily="18" charset="0"/>
                <a:cs typeface="Times New Roman" panose="02020603050405020304" pitchFamily="18" charset="0"/>
              </a:rPr>
              <a:t>(perceived concern). </a:t>
            </a:r>
            <a:r>
              <a:rPr lang="en-US" b="0" i="0" dirty="0">
                <a:effectLst/>
                <a:latin typeface="Times New Roman" panose="02020603050405020304" pitchFamily="18" charset="0"/>
                <a:cs typeface="Times New Roman" panose="02020603050405020304" pitchFamily="18" charset="0"/>
              </a:rPr>
              <a:t>The receiver’s estimate of the source’s ability to observe conformity is also important </a:t>
            </a:r>
            <a:r>
              <a:rPr lang="en-US" b="0" dirty="0">
                <a:effectLst/>
                <a:latin typeface="Times New Roman" panose="02020603050405020304" pitchFamily="18" charset="0"/>
                <a:cs typeface="Times New Roman" panose="02020603050405020304" pitchFamily="18" charset="0"/>
              </a:rPr>
              <a:t>(perceived scrutiny). </a:t>
            </a:r>
            <a:r>
              <a:rPr lang="en-US" b="0" i="0" dirty="0">
                <a:effectLst/>
                <a:latin typeface="Times New Roman" panose="02020603050405020304" pitchFamily="18" charset="0"/>
                <a:cs typeface="Times New Roman" panose="02020603050405020304" pitchFamily="18" charset="0"/>
              </a:rPr>
              <a:t>Power as a source characteristic is very difficult to apply in an on personal influence situation such as advertising. An indirect way of using power is by using an individual with an authoritative personality as a spokesperson.</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8261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5B282A2-8C63-4260-B661-97E81F0AFFFC}"/>
              </a:ext>
            </a:extLst>
          </p:cNvPr>
          <p:cNvPicPr>
            <a:picLocks noGrp="1" noChangeAspect="1"/>
          </p:cNvPicPr>
          <p:nvPr>
            <p:ph idx="1"/>
          </p:nvPr>
        </p:nvPicPr>
        <p:blipFill>
          <a:blip r:embed="rId2"/>
          <a:stretch>
            <a:fillRect/>
          </a:stretch>
        </p:blipFill>
        <p:spPr>
          <a:xfrm>
            <a:off x="989045" y="214604"/>
            <a:ext cx="10394301" cy="6531429"/>
          </a:xfrm>
          <a:prstGeom prst="rect">
            <a:avLst/>
          </a:prstGeom>
        </p:spPr>
      </p:pic>
    </p:spTree>
    <p:extLst>
      <p:ext uri="{BB962C8B-B14F-4D97-AF65-F5344CB8AC3E}">
        <p14:creationId xmlns:p14="http://schemas.microsoft.com/office/powerpoint/2010/main" val="3102332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8BC0B-7C2B-40ED-87A4-AF1ECF401516}"/>
              </a:ext>
            </a:extLst>
          </p:cNvPr>
          <p:cNvSpPr>
            <a:spLocks noGrp="1"/>
          </p:cNvSpPr>
          <p:nvPr>
            <p:ph type="title"/>
          </p:nvPr>
        </p:nvSpPr>
        <p:spPr/>
        <p:txBody>
          <a:bodyPr/>
          <a:lstStyle/>
          <a:p>
            <a:r>
              <a:rPr lang="en-US" b="1" dirty="0"/>
              <a:t>MESSAGE FACTORS</a:t>
            </a:r>
            <a:endParaRPr lang="en-IN" b="1" dirty="0"/>
          </a:p>
        </p:txBody>
      </p:sp>
      <p:sp>
        <p:nvSpPr>
          <p:cNvPr id="3" name="Content Placeholder 2">
            <a:extLst>
              <a:ext uri="{FF2B5EF4-FFF2-40B4-BE49-F238E27FC236}">
                <a16:creationId xmlns:a16="http://schemas.microsoft.com/office/drawing/2014/main" id="{D8A683F7-F8D6-4706-83F7-0ECF0BCA373C}"/>
              </a:ext>
            </a:extLst>
          </p:cNvPr>
          <p:cNvSpPr>
            <a:spLocks noGrp="1"/>
          </p:cNvSpPr>
          <p:nvPr>
            <p:ph idx="1"/>
          </p:nvPr>
        </p:nvSpPr>
        <p:spPr/>
        <p:txBody>
          <a:bodyPr/>
          <a:lstStyle/>
          <a:p>
            <a:pPr marL="0" indent="0">
              <a:buNone/>
            </a:pPr>
            <a:r>
              <a:rPr lang="en-US" dirty="0"/>
              <a:t>Way of presentation of communication is very important to determine their effectiveness. It consists of two parts:</a:t>
            </a:r>
          </a:p>
          <a:p>
            <a:pPr marL="0" indent="0">
              <a:buNone/>
            </a:pPr>
            <a:r>
              <a:rPr lang="en-US" dirty="0"/>
              <a:t>a) Message structure</a:t>
            </a:r>
          </a:p>
          <a:p>
            <a:pPr marL="0" indent="0">
              <a:buNone/>
            </a:pPr>
            <a:r>
              <a:rPr lang="en-US" dirty="0"/>
              <a:t>b) Message appeal</a:t>
            </a:r>
            <a:endParaRPr lang="en-IN" dirty="0"/>
          </a:p>
        </p:txBody>
      </p:sp>
    </p:spTree>
    <p:extLst>
      <p:ext uri="{BB962C8B-B14F-4D97-AF65-F5344CB8AC3E}">
        <p14:creationId xmlns:p14="http://schemas.microsoft.com/office/powerpoint/2010/main" val="3624269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F46568-0CD9-449E-8BBC-71ED0FC84F72}"/>
              </a:ext>
            </a:extLst>
          </p:cNvPr>
          <p:cNvSpPr>
            <a:spLocks noGrp="1"/>
          </p:cNvSpPr>
          <p:nvPr>
            <p:ph idx="1"/>
          </p:nvPr>
        </p:nvSpPr>
        <p:spPr>
          <a:xfrm>
            <a:off x="838200" y="550506"/>
            <a:ext cx="10050624" cy="5626457"/>
          </a:xfrm>
        </p:spPr>
        <p:txBody>
          <a:bodyPr>
            <a:normAutofit fontScale="92500" lnSpcReduction="10000"/>
          </a:bodyPr>
          <a:lstStyle/>
          <a:p>
            <a:pPr marL="0" indent="0">
              <a:buNone/>
            </a:pPr>
            <a:r>
              <a:rPr lang="en-US" b="1" dirty="0"/>
              <a:t>a) Message structure </a:t>
            </a:r>
            <a:r>
              <a:rPr lang="en-US" dirty="0"/>
              <a:t>- it includes:</a:t>
            </a:r>
          </a:p>
          <a:p>
            <a:pPr marL="514350" indent="-514350" algn="just">
              <a:buAutoNum type="arabicParenR"/>
            </a:pPr>
            <a:r>
              <a:rPr lang="en-US" sz="2600" b="1" i="0" u="sng" dirty="0">
                <a:effectLst/>
                <a:latin typeface="Times New Roman" panose="02020603050405020304" pitchFamily="18" charset="0"/>
                <a:cs typeface="Times New Roman" panose="02020603050405020304" pitchFamily="18" charset="0"/>
              </a:rPr>
              <a:t>Order of Presentation:</a:t>
            </a:r>
            <a:r>
              <a:rPr lang="en-US" sz="2600" b="0" i="0" dirty="0">
                <a:effectLst/>
                <a:latin typeface="Times New Roman" panose="02020603050405020304" pitchFamily="18" charset="0"/>
                <a:cs typeface="Times New Roman" panose="02020603050405020304" pitchFamily="18" charset="0"/>
              </a:rPr>
              <a:t> A basic consideration in the design of a persuasive message is the arguments’ order of presentation. Presenting the strongest arguments at the beginning of the message assumes a </a:t>
            </a:r>
            <a:r>
              <a:rPr lang="en-US" sz="2600" i="0" dirty="0">
                <a:effectLst/>
                <a:latin typeface="Times New Roman" panose="02020603050405020304" pitchFamily="18" charset="0"/>
                <a:cs typeface="Times New Roman" panose="02020603050405020304" pitchFamily="18" charset="0"/>
              </a:rPr>
              <a:t>primacy effect </a:t>
            </a:r>
            <a:r>
              <a:rPr lang="en-US" sz="2600" b="0" i="0" dirty="0">
                <a:effectLst/>
                <a:latin typeface="Times New Roman" panose="02020603050405020304" pitchFamily="18" charset="0"/>
                <a:cs typeface="Times New Roman" panose="02020603050405020304" pitchFamily="18" charset="0"/>
              </a:rPr>
              <a:t>is prating, whereby information presented first is most effective. Putting the strong points at the end assumes a </a:t>
            </a:r>
            <a:r>
              <a:rPr lang="en-US" sz="2600" i="0" dirty="0">
                <a:effectLst/>
                <a:latin typeface="Times New Roman" panose="02020603050405020304" pitchFamily="18" charset="0"/>
                <a:cs typeface="Times New Roman" panose="02020603050405020304" pitchFamily="18" charset="0"/>
              </a:rPr>
              <a:t>recency effect, </a:t>
            </a:r>
            <a:r>
              <a:rPr lang="en-US" sz="2600" b="0" i="0" dirty="0">
                <a:effectLst/>
                <a:latin typeface="Times New Roman" panose="02020603050405020304" pitchFamily="18" charset="0"/>
                <a:cs typeface="Times New Roman" panose="02020603050405020304" pitchFamily="18" charset="0"/>
              </a:rPr>
              <a:t>whereby the last arguments presented are most persuasive. The order of presentation can be critical when a long, detailed message with many arguments is being presented. Most effective sales presentations open and close with strong selling points and bury weaker arguments in the middle. For short communications ,such as a 15- or 30-second TV or radio commercial, the order may be less critical. However, many product and service messages are received by consumers with low involvement and minimal interest. Thus, an advertiser may want to present the brand name and key selling points early in the message and repeat them at the end to enhance recall and retention. </a:t>
            </a:r>
          </a:p>
          <a:p>
            <a:pPr marL="0" indent="0" algn="just">
              <a:buNone/>
            </a:pPr>
            <a:r>
              <a:rPr lang="en-US" sz="2600" b="0" i="1" u="sng" dirty="0">
                <a:effectLst/>
                <a:latin typeface="Times New Roman" panose="02020603050405020304" pitchFamily="18" charset="0"/>
                <a:cs typeface="Times New Roman" panose="02020603050405020304" pitchFamily="18" charset="0"/>
              </a:rPr>
              <a:t>For example: </a:t>
            </a:r>
            <a:r>
              <a:rPr lang="en-US" sz="2600" b="0" i="1" dirty="0">
                <a:effectLst/>
                <a:latin typeface="Times New Roman" panose="02020603050405020304" pitchFamily="18" charset="0"/>
                <a:cs typeface="Times New Roman" panose="02020603050405020304" pitchFamily="18" charset="0"/>
              </a:rPr>
              <a:t>Reliance network ad</a:t>
            </a:r>
            <a:endParaRPr lang="en-US" sz="2600" i="1" dirty="0">
              <a:latin typeface="Times New Roman" panose="02020603050405020304" pitchFamily="18"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val="368055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A0BF28-F90B-4503-A0F4-BF35913B6B9B}"/>
              </a:ext>
            </a:extLst>
          </p:cNvPr>
          <p:cNvSpPr>
            <a:spLocks noGrp="1"/>
          </p:cNvSpPr>
          <p:nvPr>
            <p:ph idx="1"/>
          </p:nvPr>
        </p:nvSpPr>
        <p:spPr>
          <a:xfrm>
            <a:off x="838200" y="696620"/>
            <a:ext cx="10013302" cy="5517567"/>
          </a:xfrm>
        </p:spPr>
        <p:txBody>
          <a:bodyPr>
            <a:normAutofit lnSpcReduction="10000"/>
          </a:bodyPr>
          <a:lstStyle/>
          <a:p>
            <a:pPr marL="0" indent="0" algn="just">
              <a:buNone/>
            </a:pPr>
            <a:r>
              <a:rPr lang="en-US" b="1" u="sng" dirty="0"/>
              <a:t>2) Conclusion Drawing</a:t>
            </a:r>
            <a:r>
              <a:rPr lang="en-US" dirty="0"/>
              <a:t>: Marketing communicators must decide whether their messages should explicitly draw a firm conclusion or allow receivers to draw their own conclusions. Does the marketer want the message to trigger immediate action or a more long-term effect? If immediate action is an objective, the message should draw a definite conclusion. This is a common strategy in political advertising, particularly for ads run close to Election Day. When immediate impact is not the objective and repeated exposure will give the audience members opportunities to draw their Own conclusions, an open-ended message may be used. Many advertisers believe that letting customers draw their own conclusions reinforces the points being made in the message. </a:t>
            </a:r>
          </a:p>
          <a:p>
            <a:pPr marL="0" indent="0" algn="just">
              <a:buNone/>
            </a:pPr>
            <a:r>
              <a:rPr lang="en-US" i="1" u="sng" dirty="0"/>
              <a:t>For example</a:t>
            </a:r>
            <a:r>
              <a:rPr lang="en-US" i="1" dirty="0"/>
              <a:t>: in the next slide example of soya milk is given</a:t>
            </a:r>
          </a:p>
          <a:p>
            <a:pPr marL="0" indent="0" algn="just">
              <a:buNone/>
            </a:pPr>
            <a:r>
              <a:rPr lang="en-US" dirty="0"/>
              <a:t>	</a:t>
            </a:r>
            <a:r>
              <a:rPr lang="en-US" i="1" dirty="0"/>
              <a:t>Another example is of Melody “ Melody </a:t>
            </a:r>
            <a:r>
              <a:rPr lang="en-US" i="1" dirty="0" err="1"/>
              <a:t>itni</a:t>
            </a:r>
            <a:r>
              <a:rPr lang="en-US" i="1" dirty="0"/>
              <a:t> chocolaty </a:t>
            </a:r>
            <a:r>
              <a:rPr lang="en-US" i="1" dirty="0" err="1"/>
              <a:t>kyon</a:t>
            </a:r>
            <a:r>
              <a:rPr lang="en-US" i="1" dirty="0"/>
              <a:t> </a:t>
            </a:r>
            <a:r>
              <a:rPr lang="en-US" i="1" dirty="0" err="1"/>
              <a:t>hai</a:t>
            </a:r>
            <a:r>
              <a:rPr lang="en-US" i="1" dirty="0"/>
              <a:t>, Melody khao khud </a:t>
            </a:r>
            <a:r>
              <a:rPr lang="en-US" i="1" dirty="0" err="1"/>
              <a:t>jaan</a:t>
            </a:r>
            <a:r>
              <a:rPr lang="en-US" i="1" dirty="0"/>
              <a:t> </a:t>
            </a:r>
            <a:r>
              <a:rPr lang="en-US" i="1" dirty="0" err="1"/>
              <a:t>jao</a:t>
            </a:r>
            <a:r>
              <a:rPr lang="en-US" i="1" dirty="0"/>
              <a:t>” </a:t>
            </a:r>
          </a:p>
          <a:p>
            <a:pPr marL="0" indent="0" algn="just">
              <a:buNone/>
            </a:pPr>
            <a:endParaRPr lang="en-IN" dirty="0"/>
          </a:p>
        </p:txBody>
      </p:sp>
    </p:spTree>
    <p:extLst>
      <p:ext uri="{BB962C8B-B14F-4D97-AF65-F5344CB8AC3E}">
        <p14:creationId xmlns:p14="http://schemas.microsoft.com/office/powerpoint/2010/main" val="2681469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C0B0763-71D2-4515-9F50-F79AE6B00D9D}"/>
              </a:ext>
            </a:extLst>
          </p:cNvPr>
          <p:cNvPicPr>
            <a:picLocks noGrp="1" noChangeAspect="1"/>
          </p:cNvPicPr>
          <p:nvPr>
            <p:ph idx="1"/>
          </p:nvPr>
        </p:nvPicPr>
        <p:blipFill>
          <a:blip r:embed="rId2"/>
          <a:stretch>
            <a:fillRect/>
          </a:stretch>
        </p:blipFill>
        <p:spPr>
          <a:xfrm>
            <a:off x="1175658" y="1"/>
            <a:ext cx="9834464" cy="6932644"/>
          </a:xfrm>
          <a:prstGeom prst="rect">
            <a:avLst/>
          </a:prstGeom>
        </p:spPr>
      </p:pic>
    </p:spTree>
    <p:extLst>
      <p:ext uri="{BB962C8B-B14F-4D97-AF65-F5344CB8AC3E}">
        <p14:creationId xmlns:p14="http://schemas.microsoft.com/office/powerpoint/2010/main" val="1070909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4E33D9-0635-43FB-9EE3-85C008661853}"/>
              </a:ext>
            </a:extLst>
          </p:cNvPr>
          <p:cNvSpPr>
            <a:spLocks noGrp="1"/>
          </p:cNvSpPr>
          <p:nvPr>
            <p:ph idx="1"/>
          </p:nvPr>
        </p:nvSpPr>
        <p:spPr>
          <a:xfrm>
            <a:off x="838200" y="522514"/>
            <a:ext cx="9761376" cy="5654449"/>
          </a:xfrm>
        </p:spPr>
        <p:txBody>
          <a:bodyPr>
            <a:normAutofit/>
          </a:bodyPr>
          <a:lstStyle/>
          <a:p>
            <a:pPr marL="0" indent="0">
              <a:buNone/>
            </a:pPr>
            <a:r>
              <a:rPr lang="en-US" b="1" u="sng" dirty="0"/>
              <a:t>3) Message Sidedness</a:t>
            </a:r>
            <a:r>
              <a:rPr lang="en-US" dirty="0"/>
              <a:t>:  </a:t>
            </a:r>
          </a:p>
          <a:p>
            <a:pPr marL="0" indent="0" algn="just">
              <a:lnSpc>
                <a:spcPct val="100000"/>
              </a:lnSpc>
              <a:buNone/>
            </a:pPr>
            <a:r>
              <a:rPr lang="en-US" dirty="0"/>
              <a:t>	</a:t>
            </a:r>
            <a:r>
              <a:rPr lang="en-US" sz="2200" dirty="0"/>
              <a:t>One-sided message mentions only positive attributes or benefits. One-sided messages are most effective when the target audience already holds a favorable opinion about the topic. </a:t>
            </a:r>
          </a:p>
          <a:p>
            <a:pPr marL="0" indent="0" algn="just">
              <a:lnSpc>
                <a:spcPct val="100000"/>
              </a:lnSpc>
              <a:buNone/>
            </a:pPr>
            <a:r>
              <a:rPr lang="en-US" sz="2200" i="1" u="sng" dirty="0"/>
              <a:t>For example</a:t>
            </a:r>
            <a:r>
              <a:rPr lang="en-US" sz="2200" i="1" dirty="0"/>
              <a:t>: Rin, </a:t>
            </a:r>
            <a:r>
              <a:rPr lang="en-US" sz="2200" i="1" dirty="0" err="1"/>
              <a:t>Liril</a:t>
            </a:r>
            <a:r>
              <a:rPr lang="en-US" sz="2200" i="1" dirty="0"/>
              <a:t>, Reliance, Airtel </a:t>
            </a:r>
          </a:p>
          <a:p>
            <a:pPr marL="0" indent="0" algn="just">
              <a:lnSpc>
                <a:spcPct val="100000"/>
              </a:lnSpc>
              <a:buNone/>
            </a:pPr>
            <a:r>
              <a:rPr lang="en-US" sz="2200" dirty="0"/>
              <a:t>	A Two-sided message presents both good and bad points. Two-sided messages are more effective when the target audience holds an opposing opinion or is highly educated. Two-sided messages may enhance the credibility of the source. </a:t>
            </a:r>
          </a:p>
          <a:p>
            <a:pPr marL="0" indent="0" algn="just">
              <a:lnSpc>
                <a:spcPct val="100000"/>
              </a:lnSpc>
              <a:buNone/>
            </a:pPr>
            <a:r>
              <a:rPr lang="en-US" sz="2200" i="1" u="sng" dirty="0"/>
              <a:t>For example</a:t>
            </a:r>
            <a:r>
              <a:rPr lang="en-US" sz="2200" i="1" dirty="0"/>
              <a:t>, W. K. Buckley Limited has become one of the leading brands of cough syrup in Canada by using a blunt two sided slogan, “Buckley’s Mixture. It tastes awful. And it works (see in next slide). Refutational two sided messages are in which the communicator presents both sides of an issue and then refutes the opposing viewpoint. For e.g. The Almond Board of California used an ad to refute nutritional concerns about almonds regarding their fat content.</a:t>
            </a:r>
            <a:endParaRPr lang="en-IN" sz="2200" i="1" dirty="0"/>
          </a:p>
        </p:txBody>
      </p:sp>
    </p:spTree>
    <p:extLst>
      <p:ext uri="{BB962C8B-B14F-4D97-AF65-F5344CB8AC3E}">
        <p14:creationId xmlns:p14="http://schemas.microsoft.com/office/powerpoint/2010/main" val="402642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D1627FE-7FEB-4E49-A046-98742ACDF129}"/>
              </a:ext>
            </a:extLst>
          </p:cNvPr>
          <p:cNvPicPr>
            <a:picLocks noGrp="1" noChangeAspect="1"/>
          </p:cNvPicPr>
          <p:nvPr>
            <p:ph idx="1"/>
          </p:nvPr>
        </p:nvPicPr>
        <p:blipFill>
          <a:blip r:embed="rId2"/>
          <a:stretch>
            <a:fillRect/>
          </a:stretch>
        </p:blipFill>
        <p:spPr>
          <a:xfrm>
            <a:off x="0" y="111966"/>
            <a:ext cx="12192000" cy="6746033"/>
          </a:xfrm>
          <a:prstGeom prst="rect">
            <a:avLst/>
          </a:prstGeom>
        </p:spPr>
      </p:pic>
    </p:spTree>
    <p:extLst>
      <p:ext uri="{BB962C8B-B14F-4D97-AF65-F5344CB8AC3E}">
        <p14:creationId xmlns:p14="http://schemas.microsoft.com/office/powerpoint/2010/main" val="1728098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AF86AF-0E28-46DA-8474-06AABE93EB23}"/>
              </a:ext>
            </a:extLst>
          </p:cNvPr>
          <p:cNvSpPr>
            <a:spLocks noGrp="1"/>
          </p:cNvSpPr>
          <p:nvPr>
            <p:ph idx="1"/>
          </p:nvPr>
        </p:nvSpPr>
        <p:spPr>
          <a:xfrm>
            <a:off x="838200" y="771266"/>
            <a:ext cx="10515600" cy="4351338"/>
          </a:xfrm>
        </p:spPr>
        <p:txBody>
          <a:bodyPr/>
          <a:lstStyle/>
          <a:p>
            <a:pPr marL="0" indent="0">
              <a:buNone/>
            </a:pPr>
            <a:r>
              <a:rPr lang="en-US" b="1" dirty="0"/>
              <a:t>b) Message appeal</a:t>
            </a:r>
          </a:p>
          <a:p>
            <a:pPr marL="0" indent="0">
              <a:buNone/>
            </a:pPr>
            <a:r>
              <a:rPr lang="en-US" dirty="0"/>
              <a:t>	The choice of appeal is one of the most important and tedious work for marketers. It is designed according to logical and other important factor. There are following type of appeals followed by the marketers.</a:t>
            </a:r>
          </a:p>
          <a:p>
            <a:pPr marL="514350" indent="-514350">
              <a:buAutoNum type="arabicParenR"/>
            </a:pPr>
            <a:r>
              <a:rPr lang="en-US" dirty="0"/>
              <a:t>Comparative appeal</a:t>
            </a:r>
          </a:p>
          <a:p>
            <a:pPr marL="514350" indent="-514350">
              <a:buAutoNum type="arabicParenR"/>
            </a:pPr>
            <a:r>
              <a:rPr lang="en-US" dirty="0"/>
              <a:t>Fear appeal</a:t>
            </a:r>
          </a:p>
          <a:p>
            <a:pPr marL="514350" indent="-514350">
              <a:buAutoNum type="arabicParenR"/>
            </a:pPr>
            <a:r>
              <a:rPr lang="en-US" dirty="0"/>
              <a:t>Humor appeal</a:t>
            </a:r>
          </a:p>
        </p:txBody>
      </p:sp>
    </p:spTree>
    <p:extLst>
      <p:ext uri="{BB962C8B-B14F-4D97-AF65-F5344CB8AC3E}">
        <p14:creationId xmlns:p14="http://schemas.microsoft.com/office/powerpoint/2010/main" val="3764153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93D08-C65F-4FFA-AEB6-6D7CF2A4899B}"/>
              </a:ext>
            </a:extLst>
          </p:cNvPr>
          <p:cNvSpPr>
            <a:spLocks noGrp="1"/>
          </p:cNvSpPr>
          <p:nvPr>
            <p:ph type="title"/>
          </p:nvPr>
        </p:nvSpPr>
        <p:spPr>
          <a:xfrm>
            <a:off x="763480" y="223083"/>
            <a:ext cx="10590320" cy="1117446"/>
          </a:xfrm>
        </p:spPr>
        <p:txBody>
          <a:bodyPr/>
          <a:lstStyle/>
          <a:p>
            <a:r>
              <a:rPr lang="en-US" dirty="0"/>
              <a:t>INTRODUCTION</a:t>
            </a:r>
            <a:endParaRPr lang="en-IN" dirty="0"/>
          </a:p>
        </p:txBody>
      </p:sp>
      <p:sp>
        <p:nvSpPr>
          <p:cNvPr id="3" name="Content Placeholder 2">
            <a:extLst>
              <a:ext uri="{FF2B5EF4-FFF2-40B4-BE49-F238E27FC236}">
                <a16:creationId xmlns:a16="http://schemas.microsoft.com/office/drawing/2014/main" id="{457E6B42-F102-491F-BE98-8C73A347E0D7}"/>
              </a:ext>
            </a:extLst>
          </p:cNvPr>
          <p:cNvSpPr>
            <a:spLocks noGrp="1"/>
          </p:cNvSpPr>
          <p:nvPr>
            <p:ph idx="1"/>
          </p:nvPr>
        </p:nvSpPr>
        <p:spPr>
          <a:xfrm>
            <a:off x="763480" y="1322775"/>
            <a:ext cx="9667782" cy="5122415"/>
          </a:xfrm>
        </p:spPr>
        <p:txBody>
          <a:bodyPr>
            <a:normAutofit fontScale="55000" lnSpcReduction="20000"/>
          </a:bodyPr>
          <a:lstStyle/>
          <a:p>
            <a:pPr marL="0" indent="0" algn="just">
              <a:lnSpc>
                <a:spcPct val="160000"/>
              </a:lnSpc>
              <a:buNone/>
            </a:pPr>
            <a:r>
              <a:rPr lang="en-US" sz="3800" dirty="0"/>
              <a:t>	To be a manager is to be a communicator – the two are inextricably linked. A great manager needs to communicate upwards, sideways and with his/her team all the time. Employees have a stake in the business, so it is essential that they are kept fully informed regularly so that their views and opinions are sought. </a:t>
            </a:r>
          </a:p>
          <a:p>
            <a:pPr marL="0" indent="0" algn="just">
              <a:lnSpc>
                <a:spcPct val="160000"/>
              </a:lnSpc>
              <a:buNone/>
            </a:pPr>
            <a:r>
              <a:rPr lang="en-US" sz="3800" dirty="0"/>
              <a:t>	Communication is any process in which people share information, ideas, and feelings. It involves not only the spoken and written word, but also body language. Communication is two - way process that is delivering and receiving information both is important. Communication process is complete only when the receiver of the message understands the message in the same way as intended by the sender.</a:t>
            </a:r>
          </a:p>
          <a:p>
            <a:pPr marL="0" indent="0">
              <a:buNone/>
            </a:pPr>
            <a:endParaRPr lang="en-IN" dirty="0"/>
          </a:p>
        </p:txBody>
      </p:sp>
    </p:spTree>
    <p:extLst>
      <p:ext uri="{BB962C8B-B14F-4D97-AF65-F5344CB8AC3E}">
        <p14:creationId xmlns:p14="http://schemas.microsoft.com/office/powerpoint/2010/main" val="928214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32ACFC-992C-4646-8AF3-662E3A31236B}"/>
              </a:ext>
            </a:extLst>
          </p:cNvPr>
          <p:cNvSpPr>
            <a:spLocks noGrp="1"/>
          </p:cNvSpPr>
          <p:nvPr>
            <p:ph idx="1"/>
          </p:nvPr>
        </p:nvSpPr>
        <p:spPr>
          <a:xfrm>
            <a:off x="838200" y="615820"/>
            <a:ext cx="10515600" cy="5561143"/>
          </a:xfrm>
        </p:spPr>
        <p:txBody>
          <a:bodyPr/>
          <a:lstStyle/>
          <a:p>
            <a:pPr marL="514350" indent="-514350">
              <a:buAutoNum type="arabicParenR"/>
            </a:pPr>
            <a:r>
              <a:rPr lang="en-US" dirty="0"/>
              <a:t>Comparative appeal</a:t>
            </a:r>
          </a:p>
          <a:p>
            <a:pPr marL="0" indent="0">
              <a:buNone/>
            </a:pPr>
            <a:r>
              <a:rPr lang="en-US" dirty="0"/>
              <a:t>	when the advertiser directly or indirectly uses the name of competitors for comparing the advertisement.</a:t>
            </a:r>
          </a:p>
          <a:p>
            <a:pPr marL="0" indent="0">
              <a:buNone/>
            </a:pPr>
            <a:endParaRPr lang="en-IN" dirty="0"/>
          </a:p>
        </p:txBody>
      </p:sp>
      <p:pic>
        <p:nvPicPr>
          <p:cNvPr id="4" name="Picture 3">
            <a:extLst>
              <a:ext uri="{FF2B5EF4-FFF2-40B4-BE49-F238E27FC236}">
                <a16:creationId xmlns:a16="http://schemas.microsoft.com/office/drawing/2014/main" id="{19208A8F-8432-402D-A4C4-1AF1F652580E}"/>
              </a:ext>
            </a:extLst>
          </p:cNvPr>
          <p:cNvPicPr>
            <a:picLocks noChangeAspect="1"/>
          </p:cNvPicPr>
          <p:nvPr/>
        </p:nvPicPr>
        <p:blipFill>
          <a:blip r:embed="rId2"/>
          <a:stretch>
            <a:fillRect/>
          </a:stretch>
        </p:blipFill>
        <p:spPr>
          <a:xfrm>
            <a:off x="3057525" y="2164702"/>
            <a:ext cx="6076950" cy="4693298"/>
          </a:xfrm>
          <a:prstGeom prst="rect">
            <a:avLst/>
          </a:prstGeom>
        </p:spPr>
      </p:pic>
    </p:spTree>
    <p:extLst>
      <p:ext uri="{BB962C8B-B14F-4D97-AF65-F5344CB8AC3E}">
        <p14:creationId xmlns:p14="http://schemas.microsoft.com/office/powerpoint/2010/main" val="4083465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22426D-3DEE-4825-B373-3FB14718F4D9}"/>
              </a:ext>
            </a:extLst>
          </p:cNvPr>
          <p:cNvSpPr>
            <a:spLocks noGrp="1"/>
          </p:cNvSpPr>
          <p:nvPr>
            <p:ph idx="1"/>
          </p:nvPr>
        </p:nvSpPr>
        <p:spPr>
          <a:xfrm>
            <a:off x="838200" y="606490"/>
            <a:ext cx="10515600" cy="5570473"/>
          </a:xfrm>
        </p:spPr>
        <p:txBody>
          <a:bodyPr/>
          <a:lstStyle/>
          <a:p>
            <a:pPr marL="0" indent="0">
              <a:buNone/>
            </a:pPr>
            <a:r>
              <a:rPr lang="en-US" dirty="0"/>
              <a:t>2) Fear appeal</a:t>
            </a:r>
          </a:p>
          <a:p>
            <a:pPr marL="0" indent="0">
              <a:buNone/>
            </a:pPr>
            <a:r>
              <a:rPr lang="en-US" dirty="0"/>
              <a:t>	companies sometimes use feal appeal in order to erase the feal of the consumers</a:t>
            </a:r>
          </a:p>
          <a:p>
            <a:pPr marL="0" indent="0">
              <a:buNone/>
            </a:pPr>
            <a:endParaRPr lang="en-US" dirty="0"/>
          </a:p>
          <a:p>
            <a:pPr marL="0" indent="0">
              <a:buNone/>
            </a:pPr>
            <a:endParaRPr lang="en-IN" dirty="0"/>
          </a:p>
        </p:txBody>
      </p:sp>
      <p:pic>
        <p:nvPicPr>
          <p:cNvPr id="4" name="Picture 3">
            <a:extLst>
              <a:ext uri="{FF2B5EF4-FFF2-40B4-BE49-F238E27FC236}">
                <a16:creationId xmlns:a16="http://schemas.microsoft.com/office/drawing/2014/main" id="{B7C5A7BD-6431-4EB1-BB35-9FA71FFCC52C}"/>
              </a:ext>
            </a:extLst>
          </p:cNvPr>
          <p:cNvPicPr>
            <a:picLocks noChangeAspect="1"/>
          </p:cNvPicPr>
          <p:nvPr/>
        </p:nvPicPr>
        <p:blipFill>
          <a:blip r:embed="rId2"/>
          <a:stretch>
            <a:fillRect/>
          </a:stretch>
        </p:blipFill>
        <p:spPr>
          <a:xfrm>
            <a:off x="2659224" y="2566986"/>
            <a:ext cx="7035282" cy="4291013"/>
          </a:xfrm>
          <a:prstGeom prst="rect">
            <a:avLst/>
          </a:prstGeom>
        </p:spPr>
      </p:pic>
    </p:spTree>
    <p:extLst>
      <p:ext uri="{BB962C8B-B14F-4D97-AF65-F5344CB8AC3E}">
        <p14:creationId xmlns:p14="http://schemas.microsoft.com/office/powerpoint/2010/main" val="737685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7B53FF-FA4A-4E39-843D-6D1846DE458C}"/>
              </a:ext>
            </a:extLst>
          </p:cNvPr>
          <p:cNvSpPr>
            <a:spLocks noGrp="1"/>
          </p:cNvSpPr>
          <p:nvPr>
            <p:ph idx="1"/>
          </p:nvPr>
        </p:nvSpPr>
        <p:spPr>
          <a:xfrm>
            <a:off x="838200" y="671804"/>
            <a:ext cx="10515600" cy="5505159"/>
          </a:xfrm>
        </p:spPr>
        <p:txBody>
          <a:bodyPr/>
          <a:lstStyle/>
          <a:p>
            <a:pPr marL="0" indent="0">
              <a:buNone/>
            </a:pPr>
            <a:r>
              <a:rPr lang="en-US" dirty="0"/>
              <a:t>3) Humor appeal</a:t>
            </a:r>
          </a:p>
          <a:p>
            <a:pPr marL="0" indent="0">
              <a:buNone/>
            </a:pPr>
            <a:r>
              <a:rPr lang="en-US" dirty="0"/>
              <a:t>	marketers sometimes use such kind of appeal in order to attract the customers.</a:t>
            </a:r>
          </a:p>
          <a:p>
            <a:pPr marL="0" indent="0">
              <a:buNone/>
            </a:pPr>
            <a:endParaRPr lang="en-US" dirty="0"/>
          </a:p>
          <a:p>
            <a:pPr marL="0" indent="0">
              <a:buNone/>
            </a:pPr>
            <a:endParaRPr lang="en-IN" dirty="0"/>
          </a:p>
        </p:txBody>
      </p:sp>
      <p:pic>
        <p:nvPicPr>
          <p:cNvPr id="4" name="Picture 3">
            <a:extLst>
              <a:ext uri="{FF2B5EF4-FFF2-40B4-BE49-F238E27FC236}">
                <a16:creationId xmlns:a16="http://schemas.microsoft.com/office/drawing/2014/main" id="{9FFAD23C-CC7A-43A3-9C73-7BE2C7BCCDB0}"/>
              </a:ext>
            </a:extLst>
          </p:cNvPr>
          <p:cNvPicPr>
            <a:picLocks noChangeAspect="1"/>
          </p:cNvPicPr>
          <p:nvPr/>
        </p:nvPicPr>
        <p:blipFill>
          <a:blip r:embed="rId2"/>
          <a:stretch>
            <a:fillRect/>
          </a:stretch>
        </p:blipFill>
        <p:spPr>
          <a:xfrm>
            <a:off x="3057525" y="2192694"/>
            <a:ext cx="6076950" cy="4665306"/>
          </a:xfrm>
          <a:prstGeom prst="rect">
            <a:avLst/>
          </a:prstGeom>
        </p:spPr>
      </p:pic>
    </p:spTree>
    <p:extLst>
      <p:ext uri="{BB962C8B-B14F-4D97-AF65-F5344CB8AC3E}">
        <p14:creationId xmlns:p14="http://schemas.microsoft.com/office/powerpoint/2010/main" val="56721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34477-FF39-4CD1-957A-440A6F2BD1D6}"/>
              </a:ext>
            </a:extLst>
          </p:cNvPr>
          <p:cNvSpPr>
            <a:spLocks noGrp="1"/>
          </p:cNvSpPr>
          <p:nvPr>
            <p:ph type="title"/>
          </p:nvPr>
        </p:nvSpPr>
        <p:spPr/>
        <p:txBody>
          <a:bodyPr/>
          <a:lstStyle/>
          <a:p>
            <a:r>
              <a:rPr lang="en-US" b="1" dirty="0"/>
              <a:t>CHANNEL/ MEDIA FACTORS:</a:t>
            </a:r>
            <a:endParaRPr lang="en-IN" b="1" dirty="0"/>
          </a:p>
        </p:txBody>
      </p:sp>
      <p:sp>
        <p:nvSpPr>
          <p:cNvPr id="3" name="Content Placeholder 2">
            <a:extLst>
              <a:ext uri="{FF2B5EF4-FFF2-40B4-BE49-F238E27FC236}">
                <a16:creationId xmlns:a16="http://schemas.microsoft.com/office/drawing/2014/main" id="{2667C59E-4B13-4C19-A0A6-09CEE4B9E5B2}"/>
              </a:ext>
            </a:extLst>
          </p:cNvPr>
          <p:cNvSpPr>
            <a:spLocks noGrp="1"/>
          </p:cNvSpPr>
          <p:nvPr>
            <p:ph idx="1"/>
          </p:nvPr>
        </p:nvSpPr>
        <p:spPr/>
        <p:txBody>
          <a:bodyPr/>
          <a:lstStyle/>
          <a:p>
            <a:pPr marL="0" indent="0">
              <a:buNone/>
            </a:pPr>
            <a:r>
              <a:rPr lang="en-US" dirty="0"/>
              <a:t>	While a variety of methods are available to transmit marketing communications, they can be classified into two broad categories, personal and non-personal media. There are a number of basic differences between personal and non-personal communications channels. Information received from personal influence channels is generally more persuasive than information received via the mass media. It includes:</a:t>
            </a:r>
          </a:p>
          <a:p>
            <a:r>
              <a:rPr lang="en-US" dirty="0"/>
              <a:t>Difference in information processing</a:t>
            </a:r>
          </a:p>
          <a:p>
            <a:r>
              <a:rPr lang="en-US" dirty="0"/>
              <a:t>Effects of context and environment</a:t>
            </a:r>
          </a:p>
          <a:p>
            <a:r>
              <a:rPr lang="en-US" dirty="0"/>
              <a:t>Clutter  </a:t>
            </a:r>
            <a:endParaRPr lang="en-IN" dirty="0"/>
          </a:p>
        </p:txBody>
      </p:sp>
    </p:spTree>
    <p:extLst>
      <p:ext uri="{BB962C8B-B14F-4D97-AF65-F5344CB8AC3E}">
        <p14:creationId xmlns:p14="http://schemas.microsoft.com/office/powerpoint/2010/main" val="67996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6403CC-0365-40AE-A4DB-32E04B3AF4D1}"/>
              </a:ext>
            </a:extLst>
          </p:cNvPr>
          <p:cNvSpPr>
            <a:spLocks noGrp="1"/>
          </p:cNvSpPr>
          <p:nvPr>
            <p:ph idx="1"/>
          </p:nvPr>
        </p:nvSpPr>
        <p:spPr>
          <a:xfrm>
            <a:off x="838200" y="755780"/>
            <a:ext cx="10515600" cy="5421183"/>
          </a:xfrm>
        </p:spPr>
        <p:txBody>
          <a:bodyPr>
            <a:normAutofit lnSpcReduction="10000"/>
          </a:bodyPr>
          <a:lstStyle/>
          <a:p>
            <a:pPr marL="0" indent="0">
              <a:buNone/>
            </a:pPr>
            <a:r>
              <a:rPr lang="en-US" b="1" dirty="0"/>
              <a:t>Difference in Information Processing: </a:t>
            </a:r>
            <a:r>
              <a:rPr lang="en-US" dirty="0"/>
              <a:t>Self-paced print media make it easier for the message recipient to process a long, complex message. Advertisers often use print ads when they want to present a detailed message with a lot of information. Broadcast media are more effective for transmitting shorter messages or, in the case of TV, presenting pictorial information along with words.</a:t>
            </a:r>
          </a:p>
          <a:p>
            <a:pPr marL="0" indent="0">
              <a:buNone/>
            </a:pPr>
            <a:endParaRPr lang="en-US" dirty="0"/>
          </a:p>
          <a:p>
            <a:pPr marL="0" indent="0">
              <a:buNone/>
            </a:pPr>
            <a:r>
              <a:rPr lang="en-US" b="1" dirty="0"/>
              <a:t>Effects of Context and Environment:</a:t>
            </a:r>
            <a:r>
              <a:rPr lang="en-US" dirty="0"/>
              <a:t> Interpretation of an advertising message can be influenced by the context or environment in which the ad appears. A qualitative media effect is the influence the medium has on a message. The image of the media vehicle can affect reactions to the message. For example, an ad for a high-quality men’s clothing line might have more of an impact in a fashion magazine like GQ than in Sports Afield. </a:t>
            </a:r>
            <a:endParaRPr lang="en-IN" dirty="0"/>
          </a:p>
        </p:txBody>
      </p:sp>
    </p:spTree>
    <p:extLst>
      <p:ext uri="{BB962C8B-B14F-4D97-AF65-F5344CB8AC3E}">
        <p14:creationId xmlns:p14="http://schemas.microsoft.com/office/powerpoint/2010/main" val="2442586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DC5EDF-B55B-4CCE-A8AE-94F0DF19518C}"/>
              </a:ext>
            </a:extLst>
          </p:cNvPr>
          <p:cNvSpPr>
            <a:spLocks noGrp="1"/>
          </p:cNvSpPr>
          <p:nvPr>
            <p:ph idx="1"/>
          </p:nvPr>
        </p:nvSpPr>
        <p:spPr>
          <a:xfrm>
            <a:off x="754225" y="929885"/>
            <a:ext cx="9238861" cy="5237649"/>
          </a:xfrm>
        </p:spPr>
        <p:txBody>
          <a:bodyPr>
            <a:normAutofit fontScale="92500"/>
          </a:bodyPr>
          <a:lstStyle/>
          <a:p>
            <a:pPr marL="0" indent="0" algn="just">
              <a:buNone/>
            </a:pPr>
            <a:r>
              <a:rPr lang="en-US" b="1" dirty="0"/>
              <a:t>Clutter:</a:t>
            </a:r>
            <a:r>
              <a:rPr lang="en-US" dirty="0"/>
              <a:t>  Another aspect of the media environment, which is important to advertisers, is the problem of clutter, which has been defined as the amount of advertising in a medium. Clutter is of increasing concern to advertisers since there are so many messages in various media competing for the consumer’s attention. Half of the average magazine’s pages contain ads and in some publications the ratio of ads to editorial content is even higher. Clutter is of increasing concern to advertisers since there are so many messages in various media competing for the consumer’s attention. Clutter has become a major concern among television advertisers as a result of increases in non-program time and the trend toward shorter commercials. Advertisers and agencies want the networks to commit to a minimum amount of program time and then manage the non-program portion however they see fit.</a:t>
            </a:r>
            <a:endParaRPr lang="en-IN" dirty="0"/>
          </a:p>
        </p:txBody>
      </p:sp>
    </p:spTree>
    <p:extLst>
      <p:ext uri="{BB962C8B-B14F-4D97-AF65-F5344CB8AC3E}">
        <p14:creationId xmlns:p14="http://schemas.microsoft.com/office/powerpoint/2010/main" val="3179292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4EA5-DCDA-4582-B307-03963ED82385}"/>
              </a:ext>
            </a:extLst>
          </p:cNvPr>
          <p:cNvSpPr>
            <a:spLocks noGrp="1"/>
          </p:cNvSpPr>
          <p:nvPr>
            <p:ph type="title"/>
          </p:nvPr>
        </p:nvSpPr>
        <p:spPr>
          <a:xfrm>
            <a:off x="838200" y="365125"/>
            <a:ext cx="10515600" cy="753461"/>
          </a:xfrm>
        </p:spPr>
        <p:txBody>
          <a:bodyPr/>
          <a:lstStyle/>
          <a:p>
            <a:r>
              <a:rPr lang="en-US" b="1" dirty="0"/>
              <a:t>COMMUNICATION PROCESS DIAGRAM</a:t>
            </a:r>
            <a:endParaRPr lang="en-IN" b="1" dirty="0"/>
          </a:p>
        </p:txBody>
      </p:sp>
      <p:pic>
        <p:nvPicPr>
          <p:cNvPr id="4" name="Content Placeholder 3">
            <a:extLst>
              <a:ext uri="{FF2B5EF4-FFF2-40B4-BE49-F238E27FC236}">
                <a16:creationId xmlns:a16="http://schemas.microsoft.com/office/drawing/2014/main" id="{72FD2450-53D6-428F-AE33-6FE073635A56}"/>
              </a:ext>
            </a:extLst>
          </p:cNvPr>
          <p:cNvPicPr>
            <a:picLocks noGrp="1" noChangeAspect="1"/>
          </p:cNvPicPr>
          <p:nvPr>
            <p:ph idx="1"/>
          </p:nvPr>
        </p:nvPicPr>
        <p:blipFill>
          <a:blip r:embed="rId2"/>
          <a:stretch>
            <a:fillRect/>
          </a:stretch>
        </p:blipFill>
        <p:spPr>
          <a:xfrm>
            <a:off x="932155" y="1970842"/>
            <a:ext cx="10421645" cy="4793941"/>
          </a:xfrm>
          <a:prstGeom prst="rect">
            <a:avLst/>
          </a:prstGeom>
        </p:spPr>
      </p:pic>
    </p:spTree>
    <p:extLst>
      <p:ext uri="{BB962C8B-B14F-4D97-AF65-F5344CB8AC3E}">
        <p14:creationId xmlns:p14="http://schemas.microsoft.com/office/powerpoint/2010/main" val="2833319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4A903-F958-4E94-9AF0-CA2E5136F170}"/>
              </a:ext>
            </a:extLst>
          </p:cNvPr>
          <p:cNvSpPr>
            <a:spLocks noGrp="1"/>
          </p:cNvSpPr>
          <p:nvPr>
            <p:ph type="title"/>
          </p:nvPr>
        </p:nvSpPr>
        <p:spPr>
          <a:xfrm>
            <a:off x="838200" y="223935"/>
            <a:ext cx="10515600" cy="849085"/>
          </a:xfrm>
        </p:spPr>
        <p:txBody>
          <a:bodyPr>
            <a:normAutofit/>
          </a:bodyPr>
          <a:lstStyle/>
          <a:p>
            <a:r>
              <a:rPr lang="en-US" sz="3600" b="1" dirty="0"/>
              <a:t>IMPORTANCE OF MARKETING COMMUNICATION</a:t>
            </a:r>
            <a:endParaRPr lang="en-IN" sz="3600" b="1" dirty="0"/>
          </a:p>
        </p:txBody>
      </p:sp>
      <p:sp>
        <p:nvSpPr>
          <p:cNvPr id="3" name="Content Placeholder 2">
            <a:extLst>
              <a:ext uri="{FF2B5EF4-FFF2-40B4-BE49-F238E27FC236}">
                <a16:creationId xmlns:a16="http://schemas.microsoft.com/office/drawing/2014/main" id="{563BACA2-BBC0-480B-B63F-75F32C87CB81}"/>
              </a:ext>
            </a:extLst>
          </p:cNvPr>
          <p:cNvSpPr>
            <a:spLocks noGrp="1"/>
          </p:cNvSpPr>
          <p:nvPr>
            <p:ph idx="1"/>
          </p:nvPr>
        </p:nvSpPr>
        <p:spPr>
          <a:xfrm>
            <a:off x="838200" y="1250302"/>
            <a:ext cx="10050624" cy="5383763"/>
          </a:xfrm>
        </p:spPr>
        <p:txBody>
          <a:bodyPr>
            <a:normAutofit fontScale="92500"/>
          </a:bodyPr>
          <a:lstStyle/>
          <a:p>
            <a:pPr algn="just"/>
            <a:r>
              <a:rPr lang="en-US" dirty="0"/>
              <a:t>It is very important to have a communication flow between the firm and the consumer. In the absence of a direct face-to-face contact with the consumer, the marketer has to make provisions for developing a communication flow between them and their customers.</a:t>
            </a:r>
          </a:p>
          <a:p>
            <a:pPr algn="just"/>
            <a:r>
              <a:rPr lang="en-US" dirty="0"/>
              <a:t>The Traditional view, the marketer’s held, was that they can enter into a communication with their consumer through the development of a ‘promotion mix’, which includes personal selling, advertising, sales promotion and publicity. However, in the existing competitive scenario, firms have realized that in order to woo and win over consumers, they have to develop a multi dimensional flow of communication network between them on one hand and with the consumers on the other side. </a:t>
            </a:r>
          </a:p>
          <a:p>
            <a:pPr algn="just"/>
            <a:r>
              <a:rPr lang="en-US" dirty="0"/>
              <a:t>While the organization performs its role as an effective communicator, the firm is also a sender of market message and also a receiver of the market response.</a:t>
            </a:r>
          </a:p>
          <a:p>
            <a:pPr marL="0" indent="0">
              <a:buNone/>
            </a:pPr>
            <a:endParaRPr lang="en-IN" dirty="0"/>
          </a:p>
        </p:txBody>
      </p:sp>
    </p:spTree>
    <p:extLst>
      <p:ext uri="{BB962C8B-B14F-4D97-AF65-F5344CB8AC3E}">
        <p14:creationId xmlns:p14="http://schemas.microsoft.com/office/powerpoint/2010/main" val="4083134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F170087-3A31-4BEE-A5F8-F1B5514CF40E}"/>
              </a:ext>
            </a:extLst>
          </p:cNvPr>
          <p:cNvSpPr>
            <a:spLocks noGrp="1"/>
          </p:cNvSpPr>
          <p:nvPr>
            <p:ph idx="1"/>
          </p:nvPr>
        </p:nvSpPr>
        <p:spPr>
          <a:xfrm>
            <a:off x="838200" y="410548"/>
            <a:ext cx="10515600" cy="6111550"/>
          </a:xfrm>
        </p:spPr>
        <p:txBody>
          <a:bodyPr>
            <a:normAutofit/>
          </a:bodyPr>
          <a:lstStyle/>
          <a:p>
            <a:pPr marL="0" indent="0">
              <a:buNone/>
            </a:pPr>
            <a:r>
              <a:rPr lang="en-US" sz="2400" dirty="0"/>
              <a:t>	To develop an effective advertising and promotional campaign, a firm must select the right spokesperson to deliver a compelling message through appropriate channels or media. Source, message, and channel factors are controllable elements in the communications model. The persuasion matrix helps marketers see how each controllable element interacts with the consumer’s response process.</a:t>
            </a:r>
            <a:endParaRPr lang="en-IN" sz="2400" dirty="0"/>
          </a:p>
        </p:txBody>
      </p:sp>
      <p:pic>
        <p:nvPicPr>
          <p:cNvPr id="5" name="Picture 4">
            <a:extLst>
              <a:ext uri="{FF2B5EF4-FFF2-40B4-BE49-F238E27FC236}">
                <a16:creationId xmlns:a16="http://schemas.microsoft.com/office/drawing/2014/main" id="{88994E77-B1CF-4240-8429-CDB475A1DB3B}"/>
              </a:ext>
            </a:extLst>
          </p:cNvPr>
          <p:cNvPicPr>
            <a:picLocks noChangeAspect="1"/>
          </p:cNvPicPr>
          <p:nvPr/>
        </p:nvPicPr>
        <p:blipFill>
          <a:blip r:embed="rId2"/>
          <a:stretch>
            <a:fillRect/>
          </a:stretch>
        </p:blipFill>
        <p:spPr>
          <a:xfrm>
            <a:off x="838200" y="2136710"/>
            <a:ext cx="10515600" cy="4599991"/>
          </a:xfrm>
          <a:prstGeom prst="rect">
            <a:avLst/>
          </a:prstGeom>
        </p:spPr>
      </p:pic>
    </p:spTree>
    <p:extLst>
      <p:ext uri="{BB962C8B-B14F-4D97-AF65-F5344CB8AC3E}">
        <p14:creationId xmlns:p14="http://schemas.microsoft.com/office/powerpoint/2010/main" val="4015746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DE8475-7D4B-4B4B-B2F1-691D72305758}"/>
              </a:ext>
            </a:extLst>
          </p:cNvPr>
          <p:cNvSpPr>
            <a:spLocks noGrp="1"/>
          </p:cNvSpPr>
          <p:nvPr>
            <p:ph idx="1"/>
          </p:nvPr>
        </p:nvSpPr>
        <p:spPr>
          <a:xfrm>
            <a:off x="838200" y="736600"/>
            <a:ext cx="10515600" cy="5440363"/>
          </a:xfrm>
        </p:spPr>
        <p:txBody>
          <a:bodyPr>
            <a:normAutofit fontScale="92500" lnSpcReduction="10000"/>
          </a:bodyPr>
          <a:lstStyle/>
          <a:p>
            <a:pPr marL="0" indent="0">
              <a:buNone/>
            </a:pPr>
            <a:r>
              <a:rPr lang="en-US" b="1" dirty="0"/>
              <a:t>1.Receiver/comprehension</a:t>
            </a:r>
            <a:r>
              <a:rPr lang="en-US" dirty="0"/>
              <a:t>: Can the receiver comprehend the ad? Marketers must know their target market to make their messages clear and understandable. A less educated person may have more difficulty interpreting a complicated message. Jargon may be unfamiliar to some receivers. The more marketers know about the target market, the more they see which words, symbols, and expressions their customers understand.</a:t>
            </a:r>
          </a:p>
          <a:p>
            <a:pPr marL="0" indent="0">
              <a:buNone/>
            </a:pPr>
            <a:endParaRPr lang="en-US" dirty="0"/>
          </a:p>
          <a:p>
            <a:pPr marL="0" indent="0">
              <a:buNone/>
            </a:pPr>
            <a:r>
              <a:rPr lang="en-US" b="1" dirty="0"/>
              <a:t>2. Channel/presentation</a:t>
            </a:r>
            <a:r>
              <a:rPr lang="en-US" dirty="0"/>
              <a:t>: Which media will increase presentation? A top-rated, prime-time TV program is seen by nearly 12 million households each week. TV Guide and Reader’s Digest reach nearly 12 million homes with each issue. But the important point is how well they reach the marketer’s target audience. CNN’s financial show Lou Dobbs Money line reaches only around a million viewers each weekday evening, but its audience consists mostly of upscale businesspeople who are prime prospects for expensive cars, financial services, and business-related products.</a:t>
            </a:r>
            <a:endParaRPr lang="en-IN" dirty="0"/>
          </a:p>
        </p:txBody>
      </p:sp>
    </p:spTree>
    <p:extLst>
      <p:ext uri="{BB962C8B-B14F-4D97-AF65-F5344CB8AC3E}">
        <p14:creationId xmlns:p14="http://schemas.microsoft.com/office/powerpoint/2010/main" val="1514649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6782C7-E984-4033-9FE3-5164777EC4E0}"/>
              </a:ext>
            </a:extLst>
          </p:cNvPr>
          <p:cNvSpPr>
            <a:spLocks noGrp="1"/>
          </p:cNvSpPr>
          <p:nvPr>
            <p:ph idx="1"/>
          </p:nvPr>
        </p:nvSpPr>
        <p:spPr>
          <a:xfrm>
            <a:off x="838200" y="685751"/>
            <a:ext cx="10515600" cy="5486498"/>
          </a:xfrm>
        </p:spPr>
        <p:txBody>
          <a:bodyPr>
            <a:normAutofit fontScale="92500" lnSpcReduction="10000"/>
          </a:bodyPr>
          <a:lstStyle/>
          <a:p>
            <a:pPr marL="0" indent="0">
              <a:buNone/>
            </a:pPr>
            <a:r>
              <a:rPr lang="en-US" b="1" dirty="0"/>
              <a:t>3. Message/yielding:</a:t>
            </a:r>
            <a:r>
              <a:rPr lang="en-US" dirty="0"/>
              <a:t> What type of message will create favorable attitudes or feelings? Marketers generally try to create agreeable messages that lead to positive feelings toward the product or service. Humorous messages often put consumers in a good mood and evoke positive feelings that may become associated with the brand being advertised. Music adds emotion that makes consumers more receptive to the message. Many advertisers use explicit sexual appeals designed to arouse consumers or suggest they can enhance their attractiveness to the opposite sex. Some marketers compare their brands to the competition.</a:t>
            </a:r>
          </a:p>
          <a:p>
            <a:pPr marL="0" indent="0">
              <a:buNone/>
            </a:pPr>
            <a:endParaRPr lang="en-US" dirty="0"/>
          </a:p>
          <a:p>
            <a:pPr marL="0" indent="0">
              <a:buNone/>
            </a:pPr>
            <a:r>
              <a:rPr lang="en-US" b="1" dirty="0"/>
              <a:t>4. Source/attention</a:t>
            </a:r>
            <a:r>
              <a:rPr lang="en-US" dirty="0"/>
              <a:t>: Who will be effective in getting consumers’ attention? The large number of ads we are bombarded with every day makes it difficult for advertisers to break through the clutter. Marketers deal with this problem by using sources who will attract the target audience’s attention—actors, athletes, rock stars, or attractive models.</a:t>
            </a:r>
            <a:endParaRPr lang="en-IN" dirty="0"/>
          </a:p>
        </p:txBody>
      </p:sp>
    </p:spTree>
    <p:extLst>
      <p:ext uri="{BB962C8B-B14F-4D97-AF65-F5344CB8AC3E}">
        <p14:creationId xmlns:p14="http://schemas.microsoft.com/office/powerpoint/2010/main" val="4144910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CDBCF-4B3A-48A9-BD59-B8A0DC0C83DC}"/>
              </a:ext>
            </a:extLst>
          </p:cNvPr>
          <p:cNvSpPr>
            <a:spLocks noGrp="1"/>
          </p:cNvSpPr>
          <p:nvPr>
            <p:ph type="title"/>
          </p:nvPr>
        </p:nvSpPr>
        <p:spPr>
          <a:xfrm>
            <a:off x="709127" y="119451"/>
            <a:ext cx="10644673" cy="1093529"/>
          </a:xfrm>
        </p:spPr>
        <p:txBody>
          <a:bodyPr/>
          <a:lstStyle/>
          <a:p>
            <a:r>
              <a:rPr lang="en-US" b="1" dirty="0"/>
              <a:t>SOURCE FACTORS</a:t>
            </a:r>
            <a:endParaRPr lang="en-IN" b="1" dirty="0"/>
          </a:p>
        </p:txBody>
      </p:sp>
      <p:sp>
        <p:nvSpPr>
          <p:cNvPr id="3" name="Content Placeholder 2">
            <a:extLst>
              <a:ext uri="{FF2B5EF4-FFF2-40B4-BE49-F238E27FC236}">
                <a16:creationId xmlns:a16="http://schemas.microsoft.com/office/drawing/2014/main" id="{CC4D009F-D1A8-4490-8E35-A84795C0168F}"/>
              </a:ext>
            </a:extLst>
          </p:cNvPr>
          <p:cNvSpPr>
            <a:spLocks noGrp="1"/>
          </p:cNvSpPr>
          <p:nvPr>
            <p:ph idx="1"/>
          </p:nvPr>
        </p:nvSpPr>
        <p:spPr>
          <a:xfrm>
            <a:off x="709127" y="1427584"/>
            <a:ext cx="10644673" cy="5169159"/>
          </a:xfrm>
        </p:spPr>
        <p:txBody>
          <a:bodyPr>
            <a:normAutofit/>
          </a:bodyPr>
          <a:lstStyle/>
          <a:p>
            <a:pPr marL="0" indent="0">
              <a:lnSpc>
                <a:spcPct val="100000"/>
              </a:lnSpc>
              <a:buNone/>
            </a:pPr>
            <a:r>
              <a:rPr lang="en-US" dirty="0"/>
              <a:t>Source means the person involved in communicating a marketing message, either directly or indirectly.</a:t>
            </a:r>
          </a:p>
          <a:p>
            <a:pPr marL="0" indent="0">
              <a:lnSpc>
                <a:spcPct val="100000"/>
              </a:lnSpc>
              <a:buNone/>
            </a:pPr>
            <a:r>
              <a:rPr lang="en-US" dirty="0"/>
              <a:t>A direct source is a spokesperson who delivers a message and/or demonstrates a product or service. An indirect source doesn’t actually deliver the message but draws attention to enhance the appearance of the ad.</a:t>
            </a:r>
          </a:p>
          <a:p>
            <a:pPr marL="0" indent="0">
              <a:lnSpc>
                <a:spcPct val="100000"/>
              </a:lnSpc>
              <a:buNone/>
            </a:pPr>
            <a:r>
              <a:rPr lang="en-US" dirty="0"/>
              <a:t>There are 3 source factors:</a:t>
            </a:r>
          </a:p>
          <a:p>
            <a:pPr>
              <a:lnSpc>
                <a:spcPct val="100000"/>
              </a:lnSpc>
            </a:pPr>
            <a:r>
              <a:rPr lang="en-US" dirty="0"/>
              <a:t>Source creditability</a:t>
            </a:r>
          </a:p>
          <a:p>
            <a:pPr>
              <a:lnSpc>
                <a:spcPct val="100000"/>
              </a:lnSpc>
            </a:pPr>
            <a:r>
              <a:rPr lang="en-US" dirty="0"/>
              <a:t>Source attractiveness</a:t>
            </a:r>
          </a:p>
          <a:p>
            <a:pPr>
              <a:lnSpc>
                <a:spcPct val="100000"/>
              </a:lnSpc>
            </a:pPr>
            <a:r>
              <a:rPr lang="en-US" dirty="0"/>
              <a:t>Source power</a:t>
            </a:r>
          </a:p>
          <a:p>
            <a:pPr marL="0" indent="0">
              <a:buNone/>
            </a:pPr>
            <a:endParaRPr lang="en-IN" dirty="0"/>
          </a:p>
        </p:txBody>
      </p:sp>
    </p:spTree>
    <p:extLst>
      <p:ext uri="{BB962C8B-B14F-4D97-AF65-F5344CB8AC3E}">
        <p14:creationId xmlns:p14="http://schemas.microsoft.com/office/powerpoint/2010/main" val="2465337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56723E-2F58-4814-80A4-7C85D2FF4F78}"/>
              </a:ext>
            </a:extLst>
          </p:cNvPr>
          <p:cNvSpPr>
            <a:spLocks noGrp="1"/>
          </p:cNvSpPr>
          <p:nvPr>
            <p:ph idx="1"/>
          </p:nvPr>
        </p:nvSpPr>
        <p:spPr>
          <a:xfrm>
            <a:off x="838200" y="503853"/>
            <a:ext cx="10125269" cy="5943600"/>
          </a:xfrm>
        </p:spPr>
        <p:txBody>
          <a:bodyPr>
            <a:normAutofit fontScale="92500"/>
          </a:bodyPr>
          <a:lstStyle/>
          <a:p>
            <a:pPr marL="0" indent="0" algn="just">
              <a:buNone/>
            </a:pPr>
            <a:r>
              <a:rPr lang="en-US" b="1" dirty="0">
                <a:latin typeface="Times New Roman" panose="02020603050405020304" pitchFamily="18" charset="0"/>
                <a:cs typeface="Times New Roman" panose="02020603050405020304" pitchFamily="18" charset="0"/>
              </a:rPr>
              <a:t>Source Credibility </a:t>
            </a:r>
            <a:r>
              <a:rPr lang="en-US" dirty="0">
                <a:latin typeface="Times New Roman" panose="02020603050405020304" pitchFamily="18" charset="0"/>
                <a:cs typeface="Times New Roman" panose="02020603050405020304" pitchFamily="18" charset="0"/>
              </a:rPr>
              <a:t>: Credibility is the extent to which the recipient sees the source as having relevant knowledge, skill, or experience and trusts the source to give unbiased, objective information. There are two important dimensions to credibility, expertise and trustworthiness.  Because attitudes and opinions developed through an internalization process become part of the individual’s belief system, marketers want to use communicators with high credibility.</a:t>
            </a:r>
          </a:p>
          <a:p>
            <a:pPr algn="just"/>
            <a:r>
              <a:rPr lang="en-US" u="sng" dirty="0">
                <a:latin typeface="Times New Roman" panose="02020603050405020304" pitchFamily="18" charset="0"/>
                <a:cs typeface="Times New Roman" panose="02020603050405020304" pitchFamily="18" charset="0"/>
              </a:rPr>
              <a:t>Use of Expertise </a:t>
            </a:r>
            <a:r>
              <a:rPr lang="en-US" dirty="0">
                <a:latin typeface="Times New Roman" panose="02020603050405020304" pitchFamily="18" charset="0"/>
                <a:cs typeface="Times New Roman" panose="02020603050405020304" pitchFamily="18" charset="0"/>
              </a:rPr>
              <a:t>: Spokespeople are often chosen because of their knowledge, experience, and expertise in a particular product or service area. Endorsements from individuals or groups recognized as experts, such as doctors or dentists, are also common in advertising.</a:t>
            </a:r>
          </a:p>
          <a:p>
            <a:pPr algn="just"/>
            <a:r>
              <a:rPr lang="en-US" u="sng" dirty="0">
                <a:latin typeface="Times New Roman" panose="02020603050405020304" pitchFamily="18" charset="0"/>
                <a:cs typeface="Times New Roman" panose="02020603050405020304" pitchFamily="18" charset="0"/>
              </a:rPr>
              <a:t>Use of trustworthiness</a:t>
            </a:r>
            <a:r>
              <a:rPr lang="en-US" dirty="0">
                <a:latin typeface="Times New Roman" panose="02020603050405020304" pitchFamily="18" charset="0"/>
                <a:cs typeface="Times New Roman" panose="02020603050405020304" pitchFamily="18" charset="0"/>
              </a:rPr>
              <a:t> : While expertise is important, the target audience must also find the source believable. Finding celebrities or other figures with a trustworthy image is often difficult. Hence, advertisers use various techniques to increase the perception that their sources are trustworthy.</a:t>
            </a:r>
          </a:p>
          <a:p>
            <a:pPr marL="0" indent="0">
              <a:buNone/>
            </a:pPr>
            <a:endParaRPr lang="en-IN" dirty="0"/>
          </a:p>
        </p:txBody>
      </p:sp>
    </p:spTree>
    <p:extLst>
      <p:ext uri="{BB962C8B-B14F-4D97-AF65-F5344CB8AC3E}">
        <p14:creationId xmlns:p14="http://schemas.microsoft.com/office/powerpoint/2010/main" val="1558435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C938C-E7DB-442B-A730-ABA79C4C4F11}"/>
              </a:ext>
            </a:extLst>
          </p:cNvPr>
          <p:cNvSpPr>
            <a:spLocks noGrp="1"/>
          </p:cNvSpPr>
          <p:nvPr>
            <p:ph type="title"/>
          </p:nvPr>
        </p:nvSpPr>
        <p:spPr>
          <a:xfrm>
            <a:off x="838200" y="233266"/>
            <a:ext cx="10515600" cy="783772"/>
          </a:xfrm>
        </p:spPr>
        <p:txBody>
          <a:bodyPr>
            <a:normAutofit/>
          </a:bodyPr>
          <a:lstStyle/>
          <a:p>
            <a:r>
              <a:rPr lang="en-US" sz="3600" b="1" dirty="0"/>
              <a:t>Example of source creditability</a:t>
            </a:r>
            <a:endParaRPr lang="en-IN" sz="3600" b="1" dirty="0"/>
          </a:p>
        </p:txBody>
      </p:sp>
      <p:pic>
        <p:nvPicPr>
          <p:cNvPr id="4" name="Content Placeholder 3">
            <a:extLst>
              <a:ext uri="{FF2B5EF4-FFF2-40B4-BE49-F238E27FC236}">
                <a16:creationId xmlns:a16="http://schemas.microsoft.com/office/drawing/2014/main" id="{B9FD323E-5613-4218-A1D4-7FE0088C16BF}"/>
              </a:ext>
            </a:extLst>
          </p:cNvPr>
          <p:cNvPicPr>
            <a:picLocks noGrp="1" noChangeAspect="1"/>
          </p:cNvPicPr>
          <p:nvPr>
            <p:ph idx="1"/>
          </p:nvPr>
        </p:nvPicPr>
        <p:blipFill>
          <a:blip r:embed="rId2"/>
          <a:stretch>
            <a:fillRect/>
          </a:stretch>
        </p:blipFill>
        <p:spPr>
          <a:xfrm>
            <a:off x="3047736" y="2286645"/>
            <a:ext cx="6096528" cy="3429297"/>
          </a:xfrm>
          <a:prstGeom prst="rect">
            <a:avLst/>
          </a:prstGeom>
        </p:spPr>
      </p:pic>
      <p:pic>
        <p:nvPicPr>
          <p:cNvPr id="5" name="Picture 4">
            <a:extLst>
              <a:ext uri="{FF2B5EF4-FFF2-40B4-BE49-F238E27FC236}">
                <a16:creationId xmlns:a16="http://schemas.microsoft.com/office/drawing/2014/main" id="{74084820-7CBA-477F-B060-FCD6B89317AB}"/>
              </a:ext>
            </a:extLst>
          </p:cNvPr>
          <p:cNvPicPr>
            <a:picLocks noChangeAspect="1"/>
          </p:cNvPicPr>
          <p:nvPr/>
        </p:nvPicPr>
        <p:blipFill>
          <a:blip r:embed="rId3"/>
          <a:stretch>
            <a:fillRect/>
          </a:stretch>
        </p:blipFill>
        <p:spPr>
          <a:xfrm>
            <a:off x="2481943" y="1324947"/>
            <a:ext cx="6774024" cy="5365101"/>
          </a:xfrm>
          <a:prstGeom prst="rect">
            <a:avLst/>
          </a:prstGeom>
        </p:spPr>
      </p:pic>
    </p:spTree>
    <p:extLst>
      <p:ext uri="{BB962C8B-B14F-4D97-AF65-F5344CB8AC3E}">
        <p14:creationId xmlns:p14="http://schemas.microsoft.com/office/powerpoint/2010/main" val="3382516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D6A68C-1000-473E-A537-2C59EC2C4343}"/>
              </a:ext>
            </a:extLst>
          </p:cNvPr>
          <p:cNvSpPr>
            <a:spLocks noGrp="1"/>
          </p:cNvSpPr>
          <p:nvPr>
            <p:ph idx="1"/>
          </p:nvPr>
        </p:nvSpPr>
        <p:spPr>
          <a:xfrm>
            <a:off x="746449" y="746449"/>
            <a:ext cx="10282335" cy="5449078"/>
          </a:xfrm>
        </p:spPr>
        <p:txBody>
          <a:bodyPr>
            <a:normAutofit fontScale="92500"/>
          </a:bodyPr>
          <a:lstStyle/>
          <a:p>
            <a:pPr marL="0" indent="0" algn="just">
              <a:buNone/>
            </a:pPr>
            <a:r>
              <a:rPr lang="en-US" b="1" i="0" dirty="0">
                <a:effectLst/>
                <a:latin typeface="Times New Roman" panose="02020603050405020304" pitchFamily="18" charset="0"/>
                <a:cs typeface="Times New Roman" panose="02020603050405020304" pitchFamily="18" charset="0"/>
              </a:rPr>
              <a:t>Source Attractiveness: </a:t>
            </a:r>
            <a:r>
              <a:rPr lang="en-US" b="0" i="0" dirty="0">
                <a:effectLst/>
                <a:latin typeface="Times New Roman" panose="02020603050405020304" pitchFamily="18" charset="0"/>
                <a:cs typeface="Times New Roman" panose="02020603050405020304" pitchFamily="18" charset="0"/>
              </a:rPr>
              <a:t> A source characteristic frequently used by advertisers is </a:t>
            </a:r>
            <a:r>
              <a:rPr lang="en-US" i="0" dirty="0">
                <a:effectLst/>
                <a:latin typeface="Times New Roman" panose="02020603050405020304" pitchFamily="18" charset="0"/>
                <a:cs typeface="Times New Roman" panose="02020603050405020304" pitchFamily="18" charset="0"/>
              </a:rPr>
              <a:t>attractiveness,</a:t>
            </a:r>
            <a:r>
              <a:rPr lang="en-US" b="1" i="0" dirty="0">
                <a:effectLst/>
                <a:latin typeface="Times New Roman" panose="02020603050405020304" pitchFamily="18" charset="0"/>
                <a:cs typeface="Times New Roman" panose="02020603050405020304" pitchFamily="18" charset="0"/>
              </a:rPr>
              <a:t> </a:t>
            </a:r>
            <a:r>
              <a:rPr lang="en-US" b="0" i="0" dirty="0">
                <a:effectLst/>
                <a:latin typeface="Times New Roman" panose="02020603050405020304" pitchFamily="18" charset="0"/>
                <a:cs typeface="Times New Roman" panose="02020603050405020304" pitchFamily="18" charset="0"/>
              </a:rPr>
              <a:t>which encompasses similarity, familiarity, and likability. </a:t>
            </a:r>
            <a:r>
              <a:rPr lang="en-US" b="0" dirty="0">
                <a:effectLst/>
                <a:latin typeface="Times New Roman" panose="02020603050405020304" pitchFamily="18" charset="0"/>
                <a:cs typeface="Times New Roman" panose="02020603050405020304" pitchFamily="18" charset="0"/>
              </a:rPr>
              <a:t>Similarity</a:t>
            </a:r>
            <a:r>
              <a:rPr lang="en-US" b="0" i="1" dirty="0">
                <a:effectLst/>
                <a:latin typeface="Times New Roman" panose="02020603050405020304" pitchFamily="18" charset="0"/>
                <a:cs typeface="Times New Roman" panose="02020603050405020304" pitchFamily="18" charset="0"/>
              </a:rPr>
              <a:t> </a:t>
            </a:r>
            <a:r>
              <a:rPr lang="en-US" b="0" i="0" dirty="0">
                <a:effectLst/>
                <a:latin typeface="Times New Roman" panose="02020603050405020304" pitchFamily="18" charset="0"/>
                <a:cs typeface="Times New Roman" panose="02020603050405020304" pitchFamily="18" charset="0"/>
              </a:rPr>
              <a:t>is a supposed resemblance between the source and the receiver of the message, while </a:t>
            </a:r>
            <a:r>
              <a:rPr lang="en-US" b="0" dirty="0">
                <a:effectLst/>
                <a:latin typeface="Times New Roman" panose="02020603050405020304" pitchFamily="18" charset="0"/>
                <a:cs typeface="Times New Roman" panose="02020603050405020304" pitchFamily="18" charset="0"/>
              </a:rPr>
              <a:t>familiarity</a:t>
            </a:r>
            <a:r>
              <a:rPr lang="en-US" b="0" i="1" dirty="0">
                <a:effectLst/>
                <a:latin typeface="Times New Roman" panose="02020603050405020304" pitchFamily="18" charset="0"/>
                <a:cs typeface="Times New Roman" panose="02020603050405020304" pitchFamily="18" charset="0"/>
              </a:rPr>
              <a:t> </a:t>
            </a:r>
            <a:r>
              <a:rPr lang="en-US" b="0" i="0" dirty="0">
                <a:effectLst/>
                <a:latin typeface="Times New Roman" panose="02020603050405020304" pitchFamily="18" charset="0"/>
                <a:cs typeface="Times New Roman" panose="02020603050405020304" pitchFamily="18" charset="0"/>
              </a:rPr>
              <a:t>refers to knowledge of the source through exposure. </a:t>
            </a:r>
            <a:r>
              <a:rPr lang="en-US" b="0" dirty="0">
                <a:effectLst/>
                <a:latin typeface="Times New Roman" panose="02020603050405020304" pitchFamily="18" charset="0"/>
                <a:cs typeface="Times New Roman" panose="02020603050405020304" pitchFamily="18" charset="0"/>
              </a:rPr>
              <a:t>Likability</a:t>
            </a:r>
            <a:r>
              <a:rPr lang="en-US" b="0" i="1" dirty="0">
                <a:effectLst/>
                <a:latin typeface="Times New Roman" panose="02020603050405020304" pitchFamily="18" charset="0"/>
                <a:cs typeface="Times New Roman" panose="02020603050405020304" pitchFamily="18" charset="0"/>
              </a:rPr>
              <a:t> </a:t>
            </a:r>
            <a:r>
              <a:rPr lang="en-US" b="0" i="0" dirty="0">
                <a:effectLst/>
                <a:latin typeface="Times New Roman" panose="02020603050405020304" pitchFamily="18" charset="0"/>
                <a:cs typeface="Times New Roman" panose="02020603050405020304" pitchFamily="18" charset="0"/>
              </a:rPr>
              <a:t>is an affection for the source as a result of physical appearance, behavior, or other personal traits.</a:t>
            </a:r>
          </a:p>
          <a:p>
            <a:pPr algn="just"/>
            <a:r>
              <a:rPr lang="en-US" b="0" i="0" u="sng" dirty="0">
                <a:effectLst/>
                <a:latin typeface="Times New Roman" panose="02020603050405020304" pitchFamily="18" charset="0"/>
                <a:cs typeface="Times New Roman" panose="02020603050405020304" pitchFamily="18" charset="0"/>
              </a:rPr>
              <a:t>Use of similarity :</a:t>
            </a:r>
            <a:r>
              <a:rPr lang="en-US" b="0" i="0" dirty="0">
                <a:effectLst/>
                <a:latin typeface="Times New Roman" panose="02020603050405020304" pitchFamily="18" charset="0"/>
                <a:cs typeface="Times New Roman" panose="02020603050405020304" pitchFamily="18" charset="0"/>
              </a:rPr>
              <a:t> Companies select salespeople whose characteristics match well with their customers. Global marketers often hire foreign nationals as salespeople so customers can relate more easily to them.</a:t>
            </a:r>
            <a:endParaRPr lang="en-US" dirty="0">
              <a:latin typeface="Times New Roman" panose="02020603050405020304" pitchFamily="18" charset="0"/>
              <a:cs typeface="Times New Roman" panose="02020603050405020304" pitchFamily="18" charset="0"/>
            </a:endParaRPr>
          </a:p>
          <a:p>
            <a:pPr algn="just"/>
            <a:r>
              <a:rPr lang="en-US" b="0" i="0" u="sng" dirty="0">
                <a:effectLst/>
                <a:latin typeface="Times New Roman" panose="02020603050405020304" pitchFamily="18" charset="0"/>
                <a:cs typeface="Times New Roman" panose="02020603050405020304" pitchFamily="18" charset="0"/>
              </a:rPr>
              <a:t>Use of Likability :</a:t>
            </a:r>
            <a:r>
              <a:rPr lang="en-US" b="0" i="0" dirty="0">
                <a:effectLst/>
                <a:latin typeface="Times New Roman" panose="02020603050405020304" pitchFamily="18" charset="0"/>
                <a:cs typeface="Times New Roman" panose="02020603050405020304" pitchFamily="18" charset="0"/>
              </a:rPr>
              <a:t> Advertisers recognize the value of using spokespeople who are admired: TV and movie stars, athletes, musicians, and other popular public figures.  They think celebrities have </a:t>
            </a:r>
            <a:r>
              <a:rPr lang="en-US" b="0" i="1" dirty="0">
                <a:effectLst/>
                <a:latin typeface="Times New Roman" panose="02020603050405020304" pitchFamily="18" charset="0"/>
                <a:cs typeface="Times New Roman" panose="02020603050405020304" pitchFamily="18" charset="0"/>
              </a:rPr>
              <a:t>stopping power. </a:t>
            </a:r>
            <a:r>
              <a:rPr lang="en-US" b="0" i="0" dirty="0">
                <a:effectLst/>
                <a:latin typeface="Times New Roman" panose="02020603050405020304" pitchFamily="18" charset="0"/>
                <a:cs typeface="Times New Roman" panose="02020603050405020304" pitchFamily="18" charset="0"/>
              </a:rPr>
              <a:t>That is, they draw attention to advertising messages in a very cluttered media environment</a:t>
            </a:r>
            <a:r>
              <a:rPr lang="en-US" b="0" i="0" dirty="0">
                <a:solidFill>
                  <a:srgbClr val="989EAE"/>
                </a:solidFill>
                <a:effectLst/>
                <a:latin typeface="Trebuchet"/>
              </a:rPr>
              <a:t>. </a:t>
            </a:r>
          </a:p>
          <a:p>
            <a:pPr marL="0" indent="0">
              <a:buNone/>
            </a:pPr>
            <a:endParaRPr lang="en-IN" dirty="0"/>
          </a:p>
        </p:txBody>
      </p:sp>
    </p:spTree>
    <p:extLst>
      <p:ext uri="{BB962C8B-B14F-4D97-AF65-F5344CB8AC3E}">
        <p14:creationId xmlns:p14="http://schemas.microsoft.com/office/powerpoint/2010/main" val="3135043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2277</Words>
  <Application>Microsoft Office PowerPoint</Application>
  <PresentationFormat>Widescreen</PresentationFormat>
  <Paragraphs>66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Marketing communications- source, message and media effects</vt:lpstr>
      <vt:lpstr>INTRODUCTION</vt:lpstr>
      <vt:lpstr>PowerPoint Presentation</vt:lpstr>
      <vt:lpstr>PowerPoint Presentation</vt:lpstr>
      <vt:lpstr>PowerPoint Presentation</vt:lpstr>
      <vt:lpstr>SOURCE FACTORS</vt:lpstr>
      <vt:lpstr>PowerPoint Presentation</vt:lpstr>
      <vt:lpstr>Example of source creditability</vt:lpstr>
      <vt:lpstr>PowerPoint Presentation</vt:lpstr>
      <vt:lpstr>PowerPoint Presentation</vt:lpstr>
      <vt:lpstr>PowerPoint Presentation</vt:lpstr>
      <vt:lpstr>PowerPoint Presentation</vt:lpstr>
      <vt:lpstr>MESSAGE FACTORS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CHANNEL/ MEDIA FACTORS:</vt:lpstr>
      <vt:lpstr>PowerPoint Presentation</vt:lpstr>
      <vt:lpstr>PowerPoint Presentation</vt:lpstr>
      <vt:lpstr>COMMUNICATION PROCESS DIAGRAM</vt:lpstr>
      <vt:lpstr>IMPORTANCE OF MARKETING COMMUNICATION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communications- source, message and media effects</dc:title>
  <dc:creator>Anjani Kothari</dc:creator>
  <cp:lastModifiedBy>Shreya Pokharna</cp:lastModifiedBy>
  <cp:revision>18</cp:revision>
  <dcterms:created xsi:type="dcterms:W3CDTF">2021-01-20T14:13:26Z</dcterms:created>
  <dcterms:modified xsi:type="dcterms:W3CDTF">2021-01-31T12:20:30Z</dcterms:modified>
</cp:coreProperties>
</file>