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62" r:id="rId6"/>
    <p:sldId id="258" r:id="rId7"/>
    <p:sldId id="259"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viewProps" Target="viewProps.xml" /><Relationship Id="rId2" Type="http://schemas.openxmlformats.org/officeDocument/2006/relationships/slide" Target="slides/slide1.xml" /><Relationship Id="rId16"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67E54-22DC-47B1-B500-6DF33A1B4E9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EE6224DD-BC36-4EB8-9406-408E3A62A2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B83F1F1E-65C2-4226-9BC8-688985F1AAA9}"/>
              </a:ext>
            </a:extLst>
          </p:cNvPr>
          <p:cNvSpPr>
            <a:spLocks noGrp="1"/>
          </p:cNvSpPr>
          <p:nvPr>
            <p:ph type="dt" sz="half" idx="10"/>
          </p:nvPr>
        </p:nvSpPr>
        <p:spPr/>
        <p:txBody>
          <a:bodyPr/>
          <a:lstStyle/>
          <a:p>
            <a:fld id="{A8046F88-4C6E-4A1E-BBBC-2847611EFA6C}" type="datetimeFigureOut">
              <a:rPr lang="en-IN" smtClean="0"/>
              <a:t>31-01-2021</a:t>
            </a:fld>
            <a:endParaRPr lang="en-IN"/>
          </a:p>
        </p:txBody>
      </p:sp>
      <p:sp>
        <p:nvSpPr>
          <p:cNvPr id="5" name="Footer Placeholder 4">
            <a:extLst>
              <a:ext uri="{FF2B5EF4-FFF2-40B4-BE49-F238E27FC236}">
                <a16:creationId xmlns:a16="http://schemas.microsoft.com/office/drawing/2014/main" id="{EE97D687-EA9A-4BCC-884D-C50551E2853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55D069A-4737-4ABE-9DFB-F711386B8291}"/>
              </a:ext>
            </a:extLst>
          </p:cNvPr>
          <p:cNvSpPr>
            <a:spLocks noGrp="1"/>
          </p:cNvSpPr>
          <p:nvPr>
            <p:ph type="sldNum" sz="quarter" idx="12"/>
          </p:nvPr>
        </p:nvSpPr>
        <p:spPr/>
        <p:txBody>
          <a:bodyPr/>
          <a:lstStyle/>
          <a:p>
            <a:fld id="{801A2C3B-89A5-441F-A159-A4EDD8592A4B}" type="slidenum">
              <a:rPr lang="en-IN" smtClean="0"/>
              <a:t>‹#›</a:t>
            </a:fld>
            <a:endParaRPr lang="en-IN"/>
          </a:p>
        </p:txBody>
      </p:sp>
    </p:spTree>
    <p:extLst>
      <p:ext uri="{BB962C8B-B14F-4D97-AF65-F5344CB8AC3E}">
        <p14:creationId xmlns:p14="http://schemas.microsoft.com/office/powerpoint/2010/main" val="3751931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CF1D6-C6A9-4B17-91B3-1D95618288AD}"/>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B9E29378-8495-4704-920D-28BDFB39811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256749A-28DB-4CA8-9FA2-BDDDBE9D5D73}"/>
              </a:ext>
            </a:extLst>
          </p:cNvPr>
          <p:cNvSpPr>
            <a:spLocks noGrp="1"/>
          </p:cNvSpPr>
          <p:nvPr>
            <p:ph type="dt" sz="half" idx="10"/>
          </p:nvPr>
        </p:nvSpPr>
        <p:spPr/>
        <p:txBody>
          <a:bodyPr/>
          <a:lstStyle/>
          <a:p>
            <a:fld id="{A8046F88-4C6E-4A1E-BBBC-2847611EFA6C}" type="datetimeFigureOut">
              <a:rPr lang="en-IN" smtClean="0"/>
              <a:t>31-01-2021</a:t>
            </a:fld>
            <a:endParaRPr lang="en-IN"/>
          </a:p>
        </p:txBody>
      </p:sp>
      <p:sp>
        <p:nvSpPr>
          <p:cNvPr id="5" name="Footer Placeholder 4">
            <a:extLst>
              <a:ext uri="{FF2B5EF4-FFF2-40B4-BE49-F238E27FC236}">
                <a16:creationId xmlns:a16="http://schemas.microsoft.com/office/drawing/2014/main" id="{5A0B029B-4A21-4E36-A057-5C238F3379F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8BC5BBD-A540-4016-8E98-A40DF6FC7B61}"/>
              </a:ext>
            </a:extLst>
          </p:cNvPr>
          <p:cNvSpPr>
            <a:spLocks noGrp="1"/>
          </p:cNvSpPr>
          <p:nvPr>
            <p:ph type="sldNum" sz="quarter" idx="12"/>
          </p:nvPr>
        </p:nvSpPr>
        <p:spPr/>
        <p:txBody>
          <a:bodyPr/>
          <a:lstStyle/>
          <a:p>
            <a:fld id="{801A2C3B-89A5-441F-A159-A4EDD8592A4B}" type="slidenum">
              <a:rPr lang="en-IN" smtClean="0"/>
              <a:t>‹#›</a:t>
            </a:fld>
            <a:endParaRPr lang="en-IN"/>
          </a:p>
        </p:txBody>
      </p:sp>
    </p:spTree>
    <p:extLst>
      <p:ext uri="{BB962C8B-B14F-4D97-AF65-F5344CB8AC3E}">
        <p14:creationId xmlns:p14="http://schemas.microsoft.com/office/powerpoint/2010/main" val="2706267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43F75AB-7AFD-4342-B2BE-9BC2F10F9B8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A160849B-0CA2-481D-881A-B41D41B29EC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71A37C2-E22F-455C-A186-99C577D20150}"/>
              </a:ext>
            </a:extLst>
          </p:cNvPr>
          <p:cNvSpPr>
            <a:spLocks noGrp="1"/>
          </p:cNvSpPr>
          <p:nvPr>
            <p:ph type="dt" sz="half" idx="10"/>
          </p:nvPr>
        </p:nvSpPr>
        <p:spPr/>
        <p:txBody>
          <a:bodyPr/>
          <a:lstStyle/>
          <a:p>
            <a:fld id="{A8046F88-4C6E-4A1E-BBBC-2847611EFA6C}" type="datetimeFigureOut">
              <a:rPr lang="en-IN" smtClean="0"/>
              <a:t>31-01-2021</a:t>
            </a:fld>
            <a:endParaRPr lang="en-IN"/>
          </a:p>
        </p:txBody>
      </p:sp>
      <p:sp>
        <p:nvSpPr>
          <p:cNvPr id="5" name="Footer Placeholder 4">
            <a:extLst>
              <a:ext uri="{FF2B5EF4-FFF2-40B4-BE49-F238E27FC236}">
                <a16:creationId xmlns:a16="http://schemas.microsoft.com/office/drawing/2014/main" id="{AF7E79AE-01F8-4A0F-BA04-60AA36B3983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9412346-57DA-4BFD-BB31-361EF6254CB0}"/>
              </a:ext>
            </a:extLst>
          </p:cNvPr>
          <p:cNvSpPr>
            <a:spLocks noGrp="1"/>
          </p:cNvSpPr>
          <p:nvPr>
            <p:ph type="sldNum" sz="quarter" idx="12"/>
          </p:nvPr>
        </p:nvSpPr>
        <p:spPr/>
        <p:txBody>
          <a:bodyPr/>
          <a:lstStyle/>
          <a:p>
            <a:fld id="{801A2C3B-89A5-441F-A159-A4EDD8592A4B}" type="slidenum">
              <a:rPr lang="en-IN" smtClean="0"/>
              <a:t>‹#›</a:t>
            </a:fld>
            <a:endParaRPr lang="en-IN"/>
          </a:p>
        </p:txBody>
      </p:sp>
    </p:spTree>
    <p:extLst>
      <p:ext uri="{BB962C8B-B14F-4D97-AF65-F5344CB8AC3E}">
        <p14:creationId xmlns:p14="http://schemas.microsoft.com/office/powerpoint/2010/main" val="1723706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DA12B-675C-4682-AAED-4A66418DFCF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F500C87-2F75-4783-92C3-DC43225FD31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9FED51B-3851-409A-AB7A-77D9FCFD5035}"/>
              </a:ext>
            </a:extLst>
          </p:cNvPr>
          <p:cNvSpPr>
            <a:spLocks noGrp="1"/>
          </p:cNvSpPr>
          <p:nvPr>
            <p:ph type="dt" sz="half" idx="10"/>
          </p:nvPr>
        </p:nvSpPr>
        <p:spPr/>
        <p:txBody>
          <a:bodyPr/>
          <a:lstStyle/>
          <a:p>
            <a:fld id="{A8046F88-4C6E-4A1E-BBBC-2847611EFA6C}" type="datetimeFigureOut">
              <a:rPr lang="en-IN" smtClean="0"/>
              <a:t>31-01-2021</a:t>
            </a:fld>
            <a:endParaRPr lang="en-IN"/>
          </a:p>
        </p:txBody>
      </p:sp>
      <p:sp>
        <p:nvSpPr>
          <p:cNvPr id="5" name="Footer Placeholder 4">
            <a:extLst>
              <a:ext uri="{FF2B5EF4-FFF2-40B4-BE49-F238E27FC236}">
                <a16:creationId xmlns:a16="http://schemas.microsoft.com/office/drawing/2014/main" id="{298E2F2A-C991-44F8-BB06-51C22B961F9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8ABFFFE-EC44-429C-8123-0F5E1A7A83B6}"/>
              </a:ext>
            </a:extLst>
          </p:cNvPr>
          <p:cNvSpPr>
            <a:spLocks noGrp="1"/>
          </p:cNvSpPr>
          <p:nvPr>
            <p:ph type="sldNum" sz="quarter" idx="12"/>
          </p:nvPr>
        </p:nvSpPr>
        <p:spPr/>
        <p:txBody>
          <a:bodyPr/>
          <a:lstStyle/>
          <a:p>
            <a:fld id="{801A2C3B-89A5-441F-A159-A4EDD8592A4B}" type="slidenum">
              <a:rPr lang="en-IN" smtClean="0"/>
              <a:t>‹#›</a:t>
            </a:fld>
            <a:endParaRPr lang="en-IN"/>
          </a:p>
        </p:txBody>
      </p:sp>
    </p:spTree>
    <p:extLst>
      <p:ext uri="{BB962C8B-B14F-4D97-AF65-F5344CB8AC3E}">
        <p14:creationId xmlns:p14="http://schemas.microsoft.com/office/powerpoint/2010/main" val="268871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CA021-85DD-4337-B2C8-5F273F3D8FA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07DFAAF6-70EF-473D-A093-20302EB6931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1565E52-9212-47AB-8CE1-854EDB1F904B}"/>
              </a:ext>
            </a:extLst>
          </p:cNvPr>
          <p:cNvSpPr>
            <a:spLocks noGrp="1"/>
          </p:cNvSpPr>
          <p:nvPr>
            <p:ph type="dt" sz="half" idx="10"/>
          </p:nvPr>
        </p:nvSpPr>
        <p:spPr/>
        <p:txBody>
          <a:bodyPr/>
          <a:lstStyle/>
          <a:p>
            <a:fld id="{A8046F88-4C6E-4A1E-BBBC-2847611EFA6C}" type="datetimeFigureOut">
              <a:rPr lang="en-IN" smtClean="0"/>
              <a:t>31-01-2021</a:t>
            </a:fld>
            <a:endParaRPr lang="en-IN"/>
          </a:p>
        </p:txBody>
      </p:sp>
      <p:sp>
        <p:nvSpPr>
          <p:cNvPr id="5" name="Footer Placeholder 4">
            <a:extLst>
              <a:ext uri="{FF2B5EF4-FFF2-40B4-BE49-F238E27FC236}">
                <a16:creationId xmlns:a16="http://schemas.microsoft.com/office/drawing/2014/main" id="{9F007FD9-E158-4F90-9836-EA44E7AAF8C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1B56C10-AAD1-4650-B88C-C61C2CFAD080}"/>
              </a:ext>
            </a:extLst>
          </p:cNvPr>
          <p:cNvSpPr>
            <a:spLocks noGrp="1"/>
          </p:cNvSpPr>
          <p:nvPr>
            <p:ph type="sldNum" sz="quarter" idx="12"/>
          </p:nvPr>
        </p:nvSpPr>
        <p:spPr/>
        <p:txBody>
          <a:bodyPr/>
          <a:lstStyle/>
          <a:p>
            <a:fld id="{801A2C3B-89A5-441F-A159-A4EDD8592A4B}" type="slidenum">
              <a:rPr lang="en-IN" smtClean="0"/>
              <a:t>‹#›</a:t>
            </a:fld>
            <a:endParaRPr lang="en-IN"/>
          </a:p>
        </p:txBody>
      </p:sp>
    </p:spTree>
    <p:extLst>
      <p:ext uri="{BB962C8B-B14F-4D97-AF65-F5344CB8AC3E}">
        <p14:creationId xmlns:p14="http://schemas.microsoft.com/office/powerpoint/2010/main" val="664367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2777A-DC4F-4900-852C-E3AD5ECC13B5}"/>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8C2EDC97-6930-4193-9EC7-1F2405CB7C0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7A6FAF8-C8F8-4B5D-90DC-8959AC67A2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04CB27CA-7ABA-48E9-A76B-9AB276BC9434}"/>
              </a:ext>
            </a:extLst>
          </p:cNvPr>
          <p:cNvSpPr>
            <a:spLocks noGrp="1"/>
          </p:cNvSpPr>
          <p:nvPr>
            <p:ph type="dt" sz="half" idx="10"/>
          </p:nvPr>
        </p:nvSpPr>
        <p:spPr/>
        <p:txBody>
          <a:bodyPr/>
          <a:lstStyle/>
          <a:p>
            <a:fld id="{A8046F88-4C6E-4A1E-BBBC-2847611EFA6C}" type="datetimeFigureOut">
              <a:rPr lang="en-IN" smtClean="0"/>
              <a:t>31-01-2021</a:t>
            </a:fld>
            <a:endParaRPr lang="en-IN"/>
          </a:p>
        </p:txBody>
      </p:sp>
      <p:sp>
        <p:nvSpPr>
          <p:cNvPr id="6" name="Footer Placeholder 5">
            <a:extLst>
              <a:ext uri="{FF2B5EF4-FFF2-40B4-BE49-F238E27FC236}">
                <a16:creationId xmlns:a16="http://schemas.microsoft.com/office/drawing/2014/main" id="{2864DE72-4876-4DC9-970A-1571524FEFB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E41CCE4-6479-438C-B85E-E55A06E5F258}"/>
              </a:ext>
            </a:extLst>
          </p:cNvPr>
          <p:cNvSpPr>
            <a:spLocks noGrp="1"/>
          </p:cNvSpPr>
          <p:nvPr>
            <p:ph type="sldNum" sz="quarter" idx="12"/>
          </p:nvPr>
        </p:nvSpPr>
        <p:spPr/>
        <p:txBody>
          <a:bodyPr/>
          <a:lstStyle/>
          <a:p>
            <a:fld id="{801A2C3B-89A5-441F-A159-A4EDD8592A4B}" type="slidenum">
              <a:rPr lang="en-IN" smtClean="0"/>
              <a:t>‹#›</a:t>
            </a:fld>
            <a:endParaRPr lang="en-IN"/>
          </a:p>
        </p:txBody>
      </p:sp>
    </p:spTree>
    <p:extLst>
      <p:ext uri="{BB962C8B-B14F-4D97-AF65-F5344CB8AC3E}">
        <p14:creationId xmlns:p14="http://schemas.microsoft.com/office/powerpoint/2010/main" val="3602115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56652-B2EB-48B8-8316-F0BA2E7A028F}"/>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C86A0861-2648-47EC-B659-4B605CDC4D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56BF733-35A6-40D2-A948-6A94B57A5B5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F2A65D44-3383-4704-8492-DD7BEB8DB6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E3604A9-C120-4CBD-BE92-8322A3E37E7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0AC222B8-6840-40D8-B407-337B2267ED32}"/>
              </a:ext>
            </a:extLst>
          </p:cNvPr>
          <p:cNvSpPr>
            <a:spLocks noGrp="1"/>
          </p:cNvSpPr>
          <p:nvPr>
            <p:ph type="dt" sz="half" idx="10"/>
          </p:nvPr>
        </p:nvSpPr>
        <p:spPr/>
        <p:txBody>
          <a:bodyPr/>
          <a:lstStyle/>
          <a:p>
            <a:fld id="{A8046F88-4C6E-4A1E-BBBC-2847611EFA6C}" type="datetimeFigureOut">
              <a:rPr lang="en-IN" smtClean="0"/>
              <a:t>31-01-2021</a:t>
            </a:fld>
            <a:endParaRPr lang="en-IN"/>
          </a:p>
        </p:txBody>
      </p:sp>
      <p:sp>
        <p:nvSpPr>
          <p:cNvPr id="8" name="Footer Placeholder 7">
            <a:extLst>
              <a:ext uri="{FF2B5EF4-FFF2-40B4-BE49-F238E27FC236}">
                <a16:creationId xmlns:a16="http://schemas.microsoft.com/office/drawing/2014/main" id="{7DBA613C-2113-40AF-99BC-C73502E27523}"/>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1C047F9E-D507-4E4B-819E-BF8B539AFCC0}"/>
              </a:ext>
            </a:extLst>
          </p:cNvPr>
          <p:cNvSpPr>
            <a:spLocks noGrp="1"/>
          </p:cNvSpPr>
          <p:nvPr>
            <p:ph type="sldNum" sz="quarter" idx="12"/>
          </p:nvPr>
        </p:nvSpPr>
        <p:spPr/>
        <p:txBody>
          <a:bodyPr/>
          <a:lstStyle/>
          <a:p>
            <a:fld id="{801A2C3B-89A5-441F-A159-A4EDD8592A4B}" type="slidenum">
              <a:rPr lang="en-IN" smtClean="0"/>
              <a:t>‹#›</a:t>
            </a:fld>
            <a:endParaRPr lang="en-IN"/>
          </a:p>
        </p:txBody>
      </p:sp>
    </p:spTree>
    <p:extLst>
      <p:ext uri="{BB962C8B-B14F-4D97-AF65-F5344CB8AC3E}">
        <p14:creationId xmlns:p14="http://schemas.microsoft.com/office/powerpoint/2010/main" val="319761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21AD3-7854-47FC-BC1F-12A576ADCBEA}"/>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5EC25890-CDB3-4766-92FC-3DA90C52B975}"/>
              </a:ext>
            </a:extLst>
          </p:cNvPr>
          <p:cNvSpPr>
            <a:spLocks noGrp="1"/>
          </p:cNvSpPr>
          <p:nvPr>
            <p:ph type="dt" sz="half" idx="10"/>
          </p:nvPr>
        </p:nvSpPr>
        <p:spPr/>
        <p:txBody>
          <a:bodyPr/>
          <a:lstStyle/>
          <a:p>
            <a:fld id="{A8046F88-4C6E-4A1E-BBBC-2847611EFA6C}" type="datetimeFigureOut">
              <a:rPr lang="en-IN" smtClean="0"/>
              <a:t>31-01-2021</a:t>
            </a:fld>
            <a:endParaRPr lang="en-IN"/>
          </a:p>
        </p:txBody>
      </p:sp>
      <p:sp>
        <p:nvSpPr>
          <p:cNvPr id="4" name="Footer Placeholder 3">
            <a:extLst>
              <a:ext uri="{FF2B5EF4-FFF2-40B4-BE49-F238E27FC236}">
                <a16:creationId xmlns:a16="http://schemas.microsoft.com/office/drawing/2014/main" id="{D4E2E565-53DF-4911-9A26-3F9D8E6B6E3F}"/>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AB761C88-13D1-4868-9536-BA68361D91D2}"/>
              </a:ext>
            </a:extLst>
          </p:cNvPr>
          <p:cNvSpPr>
            <a:spLocks noGrp="1"/>
          </p:cNvSpPr>
          <p:nvPr>
            <p:ph type="sldNum" sz="quarter" idx="12"/>
          </p:nvPr>
        </p:nvSpPr>
        <p:spPr/>
        <p:txBody>
          <a:bodyPr/>
          <a:lstStyle/>
          <a:p>
            <a:fld id="{801A2C3B-89A5-441F-A159-A4EDD8592A4B}" type="slidenum">
              <a:rPr lang="en-IN" smtClean="0"/>
              <a:t>‹#›</a:t>
            </a:fld>
            <a:endParaRPr lang="en-IN"/>
          </a:p>
        </p:txBody>
      </p:sp>
    </p:spTree>
    <p:extLst>
      <p:ext uri="{BB962C8B-B14F-4D97-AF65-F5344CB8AC3E}">
        <p14:creationId xmlns:p14="http://schemas.microsoft.com/office/powerpoint/2010/main" val="1523256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E32E2B-32FD-4B0D-A9A6-112005F3EE23}"/>
              </a:ext>
            </a:extLst>
          </p:cNvPr>
          <p:cNvSpPr>
            <a:spLocks noGrp="1"/>
          </p:cNvSpPr>
          <p:nvPr>
            <p:ph type="dt" sz="half" idx="10"/>
          </p:nvPr>
        </p:nvSpPr>
        <p:spPr/>
        <p:txBody>
          <a:bodyPr/>
          <a:lstStyle/>
          <a:p>
            <a:fld id="{A8046F88-4C6E-4A1E-BBBC-2847611EFA6C}" type="datetimeFigureOut">
              <a:rPr lang="en-IN" smtClean="0"/>
              <a:t>31-01-2021</a:t>
            </a:fld>
            <a:endParaRPr lang="en-IN"/>
          </a:p>
        </p:txBody>
      </p:sp>
      <p:sp>
        <p:nvSpPr>
          <p:cNvPr id="3" name="Footer Placeholder 2">
            <a:extLst>
              <a:ext uri="{FF2B5EF4-FFF2-40B4-BE49-F238E27FC236}">
                <a16:creationId xmlns:a16="http://schemas.microsoft.com/office/drawing/2014/main" id="{49C2DBEB-5557-43CF-92DE-5488EC4B7D50}"/>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E33BA6EB-9159-4138-A524-DCC0213AD62E}"/>
              </a:ext>
            </a:extLst>
          </p:cNvPr>
          <p:cNvSpPr>
            <a:spLocks noGrp="1"/>
          </p:cNvSpPr>
          <p:nvPr>
            <p:ph type="sldNum" sz="quarter" idx="12"/>
          </p:nvPr>
        </p:nvSpPr>
        <p:spPr/>
        <p:txBody>
          <a:bodyPr/>
          <a:lstStyle/>
          <a:p>
            <a:fld id="{801A2C3B-89A5-441F-A159-A4EDD8592A4B}" type="slidenum">
              <a:rPr lang="en-IN" smtClean="0"/>
              <a:t>‹#›</a:t>
            </a:fld>
            <a:endParaRPr lang="en-IN"/>
          </a:p>
        </p:txBody>
      </p:sp>
    </p:spTree>
    <p:extLst>
      <p:ext uri="{BB962C8B-B14F-4D97-AF65-F5344CB8AC3E}">
        <p14:creationId xmlns:p14="http://schemas.microsoft.com/office/powerpoint/2010/main" val="560529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2414F-3B40-4F11-8218-1F892D87C0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D046B71D-9DEE-47DD-A0DF-8B037D98BB6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EBF85D45-A35C-407E-948D-F6BD69E616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DF17E7-861C-4078-9D67-5295C223C2FE}"/>
              </a:ext>
            </a:extLst>
          </p:cNvPr>
          <p:cNvSpPr>
            <a:spLocks noGrp="1"/>
          </p:cNvSpPr>
          <p:nvPr>
            <p:ph type="dt" sz="half" idx="10"/>
          </p:nvPr>
        </p:nvSpPr>
        <p:spPr/>
        <p:txBody>
          <a:bodyPr/>
          <a:lstStyle/>
          <a:p>
            <a:fld id="{A8046F88-4C6E-4A1E-BBBC-2847611EFA6C}" type="datetimeFigureOut">
              <a:rPr lang="en-IN" smtClean="0"/>
              <a:t>31-01-2021</a:t>
            </a:fld>
            <a:endParaRPr lang="en-IN"/>
          </a:p>
        </p:txBody>
      </p:sp>
      <p:sp>
        <p:nvSpPr>
          <p:cNvPr id="6" name="Footer Placeholder 5">
            <a:extLst>
              <a:ext uri="{FF2B5EF4-FFF2-40B4-BE49-F238E27FC236}">
                <a16:creationId xmlns:a16="http://schemas.microsoft.com/office/drawing/2014/main" id="{9670B8C2-5BC7-4E10-8C09-384791243AE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5731A87-5F25-4C65-A63C-755C9E65FE83}"/>
              </a:ext>
            </a:extLst>
          </p:cNvPr>
          <p:cNvSpPr>
            <a:spLocks noGrp="1"/>
          </p:cNvSpPr>
          <p:nvPr>
            <p:ph type="sldNum" sz="quarter" idx="12"/>
          </p:nvPr>
        </p:nvSpPr>
        <p:spPr/>
        <p:txBody>
          <a:bodyPr/>
          <a:lstStyle/>
          <a:p>
            <a:fld id="{801A2C3B-89A5-441F-A159-A4EDD8592A4B}" type="slidenum">
              <a:rPr lang="en-IN" smtClean="0"/>
              <a:t>‹#›</a:t>
            </a:fld>
            <a:endParaRPr lang="en-IN"/>
          </a:p>
        </p:txBody>
      </p:sp>
    </p:spTree>
    <p:extLst>
      <p:ext uri="{BB962C8B-B14F-4D97-AF65-F5344CB8AC3E}">
        <p14:creationId xmlns:p14="http://schemas.microsoft.com/office/powerpoint/2010/main" val="2886467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5C59C-AC26-4E06-BEF8-7462847036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D78572BD-D932-48F8-99E3-62A07362F91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30D6A0A4-6B72-4B21-8181-18BD19B686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948B30-B745-4B44-A977-F18FEAABB6FA}"/>
              </a:ext>
            </a:extLst>
          </p:cNvPr>
          <p:cNvSpPr>
            <a:spLocks noGrp="1"/>
          </p:cNvSpPr>
          <p:nvPr>
            <p:ph type="dt" sz="half" idx="10"/>
          </p:nvPr>
        </p:nvSpPr>
        <p:spPr/>
        <p:txBody>
          <a:bodyPr/>
          <a:lstStyle/>
          <a:p>
            <a:fld id="{A8046F88-4C6E-4A1E-BBBC-2847611EFA6C}" type="datetimeFigureOut">
              <a:rPr lang="en-IN" smtClean="0"/>
              <a:t>31-01-2021</a:t>
            </a:fld>
            <a:endParaRPr lang="en-IN"/>
          </a:p>
        </p:txBody>
      </p:sp>
      <p:sp>
        <p:nvSpPr>
          <p:cNvPr id="6" name="Footer Placeholder 5">
            <a:extLst>
              <a:ext uri="{FF2B5EF4-FFF2-40B4-BE49-F238E27FC236}">
                <a16:creationId xmlns:a16="http://schemas.microsoft.com/office/drawing/2014/main" id="{9F8D0DAA-7B7F-4C58-AC72-ECF21359E8D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26778336-0D21-4DA7-9007-A3DA8650E036}"/>
              </a:ext>
            </a:extLst>
          </p:cNvPr>
          <p:cNvSpPr>
            <a:spLocks noGrp="1"/>
          </p:cNvSpPr>
          <p:nvPr>
            <p:ph type="sldNum" sz="quarter" idx="12"/>
          </p:nvPr>
        </p:nvSpPr>
        <p:spPr/>
        <p:txBody>
          <a:bodyPr/>
          <a:lstStyle/>
          <a:p>
            <a:fld id="{801A2C3B-89A5-441F-A159-A4EDD8592A4B}" type="slidenum">
              <a:rPr lang="en-IN" smtClean="0"/>
              <a:t>‹#›</a:t>
            </a:fld>
            <a:endParaRPr lang="en-IN"/>
          </a:p>
        </p:txBody>
      </p:sp>
    </p:spTree>
    <p:extLst>
      <p:ext uri="{BB962C8B-B14F-4D97-AF65-F5344CB8AC3E}">
        <p14:creationId xmlns:p14="http://schemas.microsoft.com/office/powerpoint/2010/main" val="745682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BB71DD0-7B08-4A95-A4A5-787011438A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AB4E6233-C749-4C8E-B5B9-2ED32DB6DF0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89684FB-AE9B-4AD6-94C9-4D41C748880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046F88-4C6E-4A1E-BBBC-2847611EFA6C}" type="datetimeFigureOut">
              <a:rPr lang="en-IN" smtClean="0"/>
              <a:t>31-01-2021</a:t>
            </a:fld>
            <a:endParaRPr lang="en-IN"/>
          </a:p>
        </p:txBody>
      </p:sp>
      <p:sp>
        <p:nvSpPr>
          <p:cNvPr id="5" name="Footer Placeholder 4">
            <a:extLst>
              <a:ext uri="{FF2B5EF4-FFF2-40B4-BE49-F238E27FC236}">
                <a16:creationId xmlns:a16="http://schemas.microsoft.com/office/drawing/2014/main" id="{80773EDA-FD9C-491A-9D1E-88C371B0D2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5C7A39EE-268E-4EC1-86D7-9F4BF6373B4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1A2C3B-89A5-441F-A159-A4EDD8592A4B}" type="slidenum">
              <a:rPr lang="en-IN" smtClean="0"/>
              <a:t>‹#›</a:t>
            </a:fld>
            <a:endParaRPr lang="en-IN"/>
          </a:p>
        </p:txBody>
      </p:sp>
    </p:spTree>
    <p:extLst>
      <p:ext uri="{BB962C8B-B14F-4D97-AF65-F5344CB8AC3E}">
        <p14:creationId xmlns:p14="http://schemas.microsoft.com/office/powerpoint/2010/main" val="18733035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65C4B-148D-41CA-BA0D-F41B3A73B2AF}"/>
              </a:ext>
            </a:extLst>
          </p:cNvPr>
          <p:cNvSpPr>
            <a:spLocks noGrp="1"/>
          </p:cNvSpPr>
          <p:nvPr>
            <p:ph type="ctrTitle"/>
          </p:nvPr>
        </p:nvSpPr>
        <p:spPr/>
        <p:txBody>
          <a:bodyPr/>
          <a:lstStyle/>
          <a:p>
            <a:r>
              <a:rPr lang="en-US" dirty="0"/>
              <a:t>Store choice and shopping behavior</a:t>
            </a:r>
            <a:endParaRPr lang="en-IN" dirty="0"/>
          </a:p>
        </p:txBody>
      </p:sp>
    </p:spTree>
    <p:extLst>
      <p:ext uri="{BB962C8B-B14F-4D97-AF65-F5344CB8AC3E}">
        <p14:creationId xmlns:p14="http://schemas.microsoft.com/office/powerpoint/2010/main" val="30483139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20CF4-5F81-4899-B7E1-CE6D0C815860}"/>
              </a:ext>
            </a:extLst>
          </p:cNvPr>
          <p:cNvSpPr>
            <a:spLocks noGrp="1"/>
          </p:cNvSpPr>
          <p:nvPr>
            <p:ph type="title"/>
          </p:nvPr>
        </p:nvSpPr>
        <p:spPr>
          <a:xfrm>
            <a:off x="363894" y="365125"/>
            <a:ext cx="10989906" cy="1325563"/>
          </a:xfrm>
        </p:spPr>
        <p:txBody>
          <a:bodyPr/>
          <a:lstStyle/>
          <a:p>
            <a:r>
              <a:rPr lang="en-US" dirty="0"/>
              <a:t>STAGES TO CONSUMER BUYING PROCESS</a:t>
            </a:r>
            <a:endParaRPr lang="en-IN" dirty="0"/>
          </a:p>
        </p:txBody>
      </p:sp>
      <p:sp>
        <p:nvSpPr>
          <p:cNvPr id="3" name="Content Placeholder 2">
            <a:extLst>
              <a:ext uri="{FF2B5EF4-FFF2-40B4-BE49-F238E27FC236}">
                <a16:creationId xmlns:a16="http://schemas.microsoft.com/office/drawing/2014/main" id="{93C40584-5C67-431C-84F1-E6857027EE7C}"/>
              </a:ext>
            </a:extLst>
          </p:cNvPr>
          <p:cNvSpPr>
            <a:spLocks noGrp="1"/>
          </p:cNvSpPr>
          <p:nvPr>
            <p:ph idx="1"/>
          </p:nvPr>
        </p:nvSpPr>
        <p:spPr>
          <a:xfrm>
            <a:off x="446315" y="1844286"/>
            <a:ext cx="10515600" cy="4351338"/>
          </a:xfrm>
        </p:spPr>
        <p:txBody>
          <a:bodyPr>
            <a:normAutofit fontScale="92500" lnSpcReduction="20000"/>
          </a:bodyPr>
          <a:lstStyle/>
          <a:p>
            <a:pPr marL="0" indent="0">
              <a:buNone/>
            </a:pPr>
            <a:r>
              <a:rPr lang="en-US" sz="3000" dirty="0"/>
              <a:t>There are 6 stages to consumer buying process and they are:</a:t>
            </a:r>
          </a:p>
          <a:p>
            <a:pPr marL="0" indent="0">
              <a:buNone/>
            </a:pPr>
            <a:endParaRPr lang="en-US" sz="3000" dirty="0"/>
          </a:p>
          <a:p>
            <a:pPr marL="0" indent="0">
              <a:buNone/>
            </a:pPr>
            <a:r>
              <a:rPr lang="en-US" b="1" dirty="0"/>
              <a:t>1. Problem Recognition (awareness of need): </a:t>
            </a:r>
            <a:r>
              <a:rPr lang="en-US" dirty="0"/>
              <a:t>It is actual difference</a:t>
            </a:r>
          </a:p>
          <a:p>
            <a:pPr marL="0" indent="0">
              <a:buNone/>
            </a:pPr>
            <a:r>
              <a:rPr lang="en-US" dirty="0"/>
              <a:t>between the desired state and the actual condition. The stage where</a:t>
            </a:r>
          </a:p>
          <a:p>
            <a:pPr marL="0" indent="0">
              <a:buNone/>
            </a:pPr>
            <a:r>
              <a:rPr lang="en-US" dirty="0"/>
              <a:t>marketers help identify the deficit in assortment of products. Simple</a:t>
            </a:r>
          </a:p>
          <a:p>
            <a:pPr marL="0" indent="0">
              <a:buNone/>
            </a:pPr>
            <a:r>
              <a:rPr lang="en-US" dirty="0"/>
              <a:t>example Hunger stimulates your need to eat. This can be stimulated</a:t>
            </a:r>
          </a:p>
          <a:p>
            <a:pPr marL="0" indent="0">
              <a:buNone/>
            </a:pPr>
            <a:r>
              <a:rPr lang="en-US" dirty="0"/>
              <a:t>by the marketer through product information, in case the consumer</a:t>
            </a:r>
          </a:p>
          <a:p>
            <a:pPr marL="0" indent="0">
              <a:buNone/>
            </a:pPr>
            <a:r>
              <a:rPr lang="en-US" dirty="0"/>
              <a:t>did not know he was deficient? </a:t>
            </a:r>
            <a:r>
              <a:rPr lang="en-US" dirty="0" err="1"/>
              <a:t>Eg.</a:t>
            </a:r>
            <a:r>
              <a:rPr lang="en-US" dirty="0"/>
              <a:t> When we see a commercial for a</a:t>
            </a:r>
          </a:p>
          <a:p>
            <a:pPr marL="0" indent="0">
              <a:buNone/>
            </a:pPr>
            <a:r>
              <a:rPr lang="en-US" dirty="0"/>
              <a:t>new pair of shoes, It can stimulates your recognition that you need</a:t>
            </a:r>
          </a:p>
          <a:p>
            <a:pPr marL="0" indent="0">
              <a:buNone/>
            </a:pPr>
            <a:r>
              <a:rPr lang="en-US" dirty="0"/>
              <a:t>a new pair of shoes.</a:t>
            </a:r>
            <a:endParaRPr lang="en-IN" dirty="0"/>
          </a:p>
        </p:txBody>
      </p:sp>
    </p:spTree>
    <p:extLst>
      <p:ext uri="{BB962C8B-B14F-4D97-AF65-F5344CB8AC3E}">
        <p14:creationId xmlns:p14="http://schemas.microsoft.com/office/powerpoint/2010/main" val="37639428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A80A39C3-58EB-496B-89E6-478823D69333}"/>
              </a:ext>
            </a:extLst>
          </p:cNvPr>
          <p:cNvSpPr>
            <a:spLocks noGrp="1"/>
          </p:cNvSpPr>
          <p:nvPr>
            <p:ph idx="1"/>
          </p:nvPr>
        </p:nvSpPr>
        <p:spPr>
          <a:xfrm>
            <a:off x="615950" y="700088"/>
            <a:ext cx="10737850" cy="5476875"/>
          </a:xfrm>
        </p:spPr>
        <p:txBody>
          <a:bodyPr>
            <a:normAutofit fontScale="77500" lnSpcReduction="20000"/>
          </a:bodyPr>
          <a:lstStyle/>
          <a:p>
            <a:pPr marL="0" indent="0">
              <a:buNone/>
            </a:pPr>
            <a:r>
              <a:rPr lang="en-US" b="1" dirty="0"/>
              <a:t>2. Information search</a:t>
            </a:r>
            <a:r>
              <a:rPr lang="en-US" dirty="0"/>
              <a:t>—can be both internal and external.</a:t>
            </a:r>
          </a:p>
          <a:p>
            <a:pPr marL="0" indent="0">
              <a:buNone/>
            </a:pPr>
            <a:r>
              <a:rPr lang="en-US" dirty="0"/>
              <a:t>➢ Internal search, search your memory. This is basically</a:t>
            </a:r>
          </a:p>
          <a:p>
            <a:pPr marL="0" indent="0">
              <a:buNone/>
            </a:pPr>
            <a:r>
              <a:rPr lang="en-US" dirty="0"/>
              <a:t>concerned with experiences or things that affect you; which</a:t>
            </a:r>
          </a:p>
          <a:p>
            <a:pPr marL="0" indent="0">
              <a:buNone/>
            </a:pPr>
            <a:r>
              <a:rPr lang="en-US" dirty="0"/>
              <a:t>is stored in your memory.</a:t>
            </a:r>
          </a:p>
          <a:p>
            <a:pPr marL="0" indent="0">
              <a:buNone/>
            </a:pPr>
            <a:r>
              <a:rPr lang="en-US" dirty="0"/>
              <a:t>➢ External search is done if you need more information. For </a:t>
            </a:r>
          </a:p>
          <a:p>
            <a:pPr marL="0" indent="0">
              <a:buNone/>
            </a:pPr>
            <a:r>
              <a:rPr lang="en-US" dirty="0"/>
              <a:t>Example : friends and relatives (word of mouth), Marketer</a:t>
            </a:r>
          </a:p>
          <a:p>
            <a:pPr marL="0" indent="0">
              <a:buNone/>
            </a:pPr>
            <a:r>
              <a:rPr lang="en-US" dirty="0"/>
              <a:t>dominated sources like magazines, catalogue ; comparison</a:t>
            </a:r>
          </a:p>
          <a:p>
            <a:pPr marL="0" indent="0">
              <a:buNone/>
            </a:pPr>
            <a:r>
              <a:rPr lang="en-US" dirty="0"/>
              <a:t>shopping; public sources, etc.</a:t>
            </a:r>
          </a:p>
          <a:p>
            <a:pPr marL="0" indent="0">
              <a:buNone/>
            </a:pPr>
            <a:endParaRPr lang="en-US" dirty="0"/>
          </a:p>
          <a:p>
            <a:pPr marL="0" indent="0">
              <a:buNone/>
            </a:pPr>
            <a:r>
              <a:rPr lang="en-US" dirty="0"/>
              <a:t>A successful information search leaves a buyer with possible</a:t>
            </a:r>
          </a:p>
          <a:p>
            <a:pPr marL="0" indent="0">
              <a:buNone/>
            </a:pPr>
            <a:r>
              <a:rPr lang="en-US" dirty="0"/>
              <a:t>alternatives. Hungry, want to go out and eat, evoked set is</a:t>
            </a:r>
          </a:p>
          <a:p>
            <a:pPr marL="0" indent="0">
              <a:buNone/>
            </a:pPr>
            <a:r>
              <a:rPr lang="en-US" dirty="0"/>
              <a:t>➢ Chinese food</a:t>
            </a:r>
          </a:p>
          <a:p>
            <a:pPr marL="0" indent="0">
              <a:buNone/>
            </a:pPr>
            <a:r>
              <a:rPr lang="en-US" dirty="0"/>
              <a:t>➢ Indian food</a:t>
            </a:r>
          </a:p>
          <a:p>
            <a:pPr marL="0" indent="0">
              <a:buNone/>
            </a:pPr>
            <a:r>
              <a:rPr lang="en-US" dirty="0"/>
              <a:t>➢ McDonalds</a:t>
            </a:r>
          </a:p>
          <a:p>
            <a:pPr marL="0" indent="0">
              <a:buNone/>
            </a:pPr>
            <a:r>
              <a:rPr lang="en-US" dirty="0"/>
              <a:t>➢ Pizza Hut etc.</a:t>
            </a:r>
          </a:p>
          <a:p>
            <a:pPr marL="0" indent="0">
              <a:buNone/>
            </a:pPr>
            <a:endParaRPr lang="en-IN" dirty="0"/>
          </a:p>
        </p:txBody>
      </p:sp>
    </p:spTree>
    <p:extLst>
      <p:ext uri="{BB962C8B-B14F-4D97-AF65-F5344CB8AC3E}">
        <p14:creationId xmlns:p14="http://schemas.microsoft.com/office/powerpoint/2010/main" val="1325871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B3CF61-8260-48FE-BB31-317CFB68111F}"/>
              </a:ext>
            </a:extLst>
          </p:cNvPr>
          <p:cNvSpPr>
            <a:spLocks noGrp="1"/>
          </p:cNvSpPr>
          <p:nvPr>
            <p:ph idx="1"/>
          </p:nvPr>
        </p:nvSpPr>
        <p:spPr>
          <a:xfrm>
            <a:off x="838200" y="715283"/>
            <a:ext cx="10515600" cy="4351338"/>
          </a:xfrm>
        </p:spPr>
        <p:txBody>
          <a:bodyPr>
            <a:normAutofit fontScale="77500" lnSpcReduction="20000"/>
          </a:bodyPr>
          <a:lstStyle/>
          <a:p>
            <a:pPr marL="0" indent="0">
              <a:buNone/>
            </a:pPr>
            <a:r>
              <a:rPr lang="en-US" b="1" dirty="0"/>
              <a:t>3. Evaluation of Alternatives</a:t>
            </a:r>
            <a:r>
              <a:rPr lang="en-US" dirty="0"/>
              <a:t>—This is stage when you know that you</a:t>
            </a:r>
          </a:p>
          <a:p>
            <a:pPr marL="0" indent="0">
              <a:buNone/>
            </a:pPr>
            <a:r>
              <a:rPr lang="en-US" dirty="0"/>
              <a:t>have quite a lot of alternatives and you need to establish criteria</a:t>
            </a:r>
          </a:p>
          <a:p>
            <a:pPr marL="0" indent="0">
              <a:buNone/>
            </a:pPr>
            <a:r>
              <a:rPr lang="en-US" dirty="0"/>
              <a:t>for evaluation, features the buyer wants or does not want. We</a:t>
            </a:r>
          </a:p>
          <a:p>
            <a:pPr marL="0" indent="0">
              <a:buNone/>
            </a:pPr>
            <a:r>
              <a:rPr lang="en-US" dirty="0"/>
              <a:t>could rank/weight alternatives or resume search. For example: you</a:t>
            </a:r>
          </a:p>
          <a:p>
            <a:pPr marL="0" indent="0">
              <a:buNone/>
            </a:pPr>
            <a:r>
              <a:rPr lang="en-US" dirty="0"/>
              <a:t>decided that you want to eat something spicy. If not satisfied with your </a:t>
            </a:r>
          </a:p>
          <a:p>
            <a:pPr marL="0" indent="0">
              <a:buNone/>
            </a:pPr>
            <a:r>
              <a:rPr lang="en-US" dirty="0"/>
              <a:t>choice then return to the search phase.</a:t>
            </a:r>
          </a:p>
          <a:p>
            <a:pPr marL="0" indent="0">
              <a:buNone/>
            </a:pPr>
            <a:r>
              <a:rPr lang="en-US" dirty="0"/>
              <a:t>Can you think of another restaurant, next time? Look in the yellow</a:t>
            </a:r>
          </a:p>
          <a:p>
            <a:pPr marL="0" indent="0">
              <a:buNone/>
            </a:pPr>
            <a:r>
              <a:rPr lang="en-US" dirty="0"/>
              <a:t>pages etc. Information from different sources may be treated</a:t>
            </a:r>
          </a:p>
          <a:p>
            <a:pPr marL="0" indent="0">
              <a:buNone/>
            </a:pPr>
            <a:r>
              <a:rPr lang="en-US" dirty="0"/>
              <a:t>differently. Marketers try to influence by “framing” alternatives.</a:t>
            </a:r>
          </a:p>
          <a:p>
            <a:pPr marL="0" indent="0">
              <a:buNone/>
            </a:pPr>
            <a:endParaRPr lang="en-US" dirty="0"/>
          </a:p>
          <a:p>
            <a:pPr marL="0" indent="0">
              <a:buNone/>
            </a:pPr>
            <a:r>
              <a:rPr lang="en-US" b="1" dirty="0"/>
              <a:t>4. Purchase decision</a:t>
            </a:r>
            <a:r>
              <a:rPr lang="en-US" dirty="0"/>
              <a:t>—Choose buying alternative. It includes product,</a:t>
            </a:r>
          </a:p>
          <a:p>
            <a:pPr marL="0" indent="0">
              <a:buNone/>
            </a:pPr>
            <a:r>
              <a:rPr lang="en-US" dirty="0"/>
              <a:t>package, store, method of purchase etc.</a:t>
            </a:r>
            <a:endParaRPr lang="en-IN" dirty="0"/>
          </a:p>
        </p:txBody>
      </p:sp>
    </p:spTree>
    <p:extLst>
      <p:ext uri="{BB962C8B-B14F-4D97-AF65-F5344CB8AC3E}">
        <p14:creationId xmlns:p14="http://schemas.microsoft.com/office/powerpoint/2010/main" val="24424995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DB32B6-1FDA-4035-B655-B99F53B30504}"/>
              </a:ext>
            </a:extLst>
          </p:cNvPr>
          <p:cNvSpPr>
            <a:spLocks noGrp="1"/>
          </p:cNvSpPr>
          <p:nvPr>
            <p:ph idx="1"/>
          </p:nvPr>
        </p:nvSpPr>
        <p:spPr>
          <a:xfrm>
            <a:off x="688910" y="761935"/>
            <a:ext cx="10515600" cy="4351338"/>
          </a:xfrm>
        </p:spPr>
        <p:txBody>
          <a:bodyPr>
            <a:normAutofit lnSpcReduction="10000"/>
          </a:bodyPr>
          <a:lstStyle/>
          <a:p>
            <a:pPr marL="0" indent="0">
              <a:buNone/>
            </a:pPr>
            <a:r>
              <a:rPr lang="en-US" b="1" dirty="0"/>
              <a:t>5. Purchase</a:t>
            </a:r>
            <a:r>
              <a:rPr lang="en-US" dirty="0"/>
              <a:t>— it may differ from decision, time lapse between point</a:t>
            </a:r>
          </a:p>
          <a:p>
            <a:pPr marL="0" indent="0">
              <a:buNone/>
            </a:pPr>
            <a:r>
              <a:rPr lang="en-US" dirty="0"/>
              <a:t>4 &amp; 5, product availability. Most of the time the consumers make</a:t>
            </a:r>
          </a:p>
          <a:p>
            <a:pPr marL="0" indent="0">
              <a:buNone/>
            </a:pPr>
            <a:r>
              <a:rPr lang="en-US" dirty="0"/>
              <a:t>their purchase decision irrational or emotional. There need not be</a:t>
            </a:r>
          </a:p>
          <a:p>
            <a:pPr marL="0" indent="0">
              <a:buNone/>
            </a:pPr>
            <a:r>
              <a:rPr lang="en-US" dirty="0"/>
              <a:t>a rational process all the time. E.g. Ann purchased Levi Jeans just</a:t>
            </a:r>
          </a:p>
          <a:p>
            <a:pPr marL="0" indent="0">
              <a:buNone/>
            </a:pPr>
            <a:r>
              <a:rPr lang="en-US" dirty="0"/>
              <a:t>because her neighbor purchased it and she looks good in it. Ann</a:t>
            </a:r>
          </a:p>
          <a:p>
            <a:pPr marL="0" indent="0">
              <a:buNone/>
            </a:pPr>
            <a:r>
              <a:rPr lang="en-US" dirty="0"/>
              <a:t>never wears western clothes. In this example you can understand</a:t>
            </a:r>
          </a:p>
          <a:p>
            <a:pPr marL="0" indent="0">
              <a:buNone/>
            </a:pPr>
            <a:r>
              <a:rPr lang="en-US" dirty="0"/>
              <a:t>that Ann has been emotional when purchasing the jeans, as she</a:t>
            </a:r>
          </a:p>
          <a:p>
            <a:pPr marL="0" indent="0">
              <a:buNone/>
            </a:pPr>
            <a:r>
              <a:rPr lang="en-US" dirty="0"/>
              <a:t>might have assumed that she will also look good or just out of sheer</a:t>
            </a:r>
          </a:p>
          <a:p>
            <a:pPr marL="0" indent="0">
              <a:buNone/>
            </a:pPr>
            <a:r>
              <a:rPr lang="en-US" dirty="0"/>
              <a:t>jealously she has done it.</a:t>
            </a:r>
            <a:endParaRPr lang="en-IN" dirty="0"/>
          </a:p>
        </p:txBody>
      </p:sp>
    </p:spTree>
    <p:extLst>
      <p:ext uri="{BB962C8B-B14F-4D97-AF65-F5344CB8AC3E}">
        <p14:creationId xmlns:p14="http://schemas.microsoft.com/office/powerpoint/2010/main" val="18485452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39384A0-55F3-4370-948B-AB2B25C73082}"/>
              </a:ext>
            </a:extLst>
          </p:cNvPr>
          <p:cNvSpPr>
            <a:spLocks noGrp="1"/>
          </p:cNvSpPr>
          <p:nvPr>
            <p:ph idx="1"/>
          </p:nvPr>
        </p:nvSpPr>
        <p:spPr>
          <a:xfrm>
            <a:off x="793102" y="755780"/>
            <a:ext cx="10560698" cy="5421183"/>
          </a:xfrm>
        </p:spPr>
        <p:txBody>
          <a:bodyPr>
            <a:normAutofit fontScale="92500" lnSpcReduction="10000"/>
          </a:bodyPr>
          <a:lstStyle/>
          <a:p>
            <a:pPr marL="0" indent="0">
              <a:buNone/>
            </a:pPr>
            <a:r>
              <a:rPr lang="en-US" b="1" dirty="0"/>
              <a:t>6. Post-Purchase Evaluation</a:t>
            </a:r>
            <a:r>
              <a:rPr lang="en-US" dirty="0"/>
              <a:t>— this stage is the outcome that is</a:t>
            </a:r>
          </a:p>
          <a:p>
            <a:pPr marL="0" indent="0">
              <a:buNone/>
            </a:pPr>
            <a:r>
              <a:rPr lang="en-US" dirty="0"/>
              <a:t>looked into. There are two major outcomes, they are satisfaction or</a:t>
            </a:r>
          </a:p>
          <a:p>
            <a:pPr marL="0" indent="0">
              <a:buNone/>
            </a:pPr>
            <a:r>
              <a:rPr lang="en-US" dirty="0"/>
              <a:t>dissatisfaction. Have you heard people asking for suggestions after</a:t>
            </a:r>
          </a:p>
          <a:p>
            <a:pPr marL="0" indent="0">
              <a:buNone/>
            </a:pPr>
            <a:r>
              <a:rPr lang="en-US" dirty="0"/>
              <a:t>the purchase. True a lot of them need the security of others who</a:t>
            </a:r>
          </a:p>
          <a:p>
            <a:pPr marL="0" indent="0">
              <a:buNone/>
            </a:pPr>
            <a:r>
              <a:rPr lang="en-US" dirty="0"/>
              <a:t>would make comments. It is like all human beings to have doubts on</a:t>
            </a:r>
          </a:p>
          <a:p>
            <a:pPr marL="0" indent="0">
              <a:buNone/>
            </a:pPr>
            <a:r>
              <a:rPr lang="en-US" dirty="0"/>
              <a:t>the purchase. E.g. A woman buys a pink color saree and comes home,</a:t>
            </a:r>
          </a:p>
          <a:p>
            <a:pPr marL="0" indent="0">
              <a:buNone/>
            </a:pPr>
            <a:r>
              <a:rPr lang="en-US" dirty="0"/>
              <a:t>though she likes it she will ask her husband, her friends and every</a:t>
            </a:r>
          </a:p>
          <a:p>
            <a:pPr marL="0" indent="0">
              <a:buNone/>
            </a:pPr>
            <a:r>
              <a:rPr lang="en-US" dirty="0"/>
              <a:t>one close to her, their opinion about the saree. This is called Cognitive</a:t>
            </a:r>
          </a:p>
          <a:p>
            <a:pPr marL="0" indent="0">
              <a:buNone/>
            </a:pPr>
            <a:r>
              <a:rPr lang="en-US" dirty="0"/>
              <a:t>Dissonance, a inner feeling if she has made the right decision.</a:t>
            </a:r>
          </a:p>
          <a:p>
            <a:pPr marL="0" indent="0">
              <a:buNone/>
            </a:pPr>
            <a:r>
              <a:rPr lang="en-US" dirty="0"/>
              <a:t>This can be reduced by warranties, after sales communication etc.</a:t>
            </a:r>
          </a:p>
          <a:p>
            <a:pPr marL="0" indent="0">
              <a:buNone/>
            </a:pPr>
            <a:r>
              <a:rPr lang="en-US" dirty="0"/>
              <a:t>Another example is after eating an Indian meal, may think that</a:t>
            </a:r>
          </a:p>
          <a:p>
            <a:pPr marL="0" indent="0">
              <a:buNone/>
            </a:pPr>
            <a:r>
              <a:rPr lang="en-US" dirty="0"/>
              <a:t>really you wanted a Chinese meal instead.</a:t>
            </a:r>
            <a:endParaRPr lang="en-IN" dirty="0"/>
          </a:p>
        </p:txBody>
      </p:sp>
    </p:spTree>
    <p:extLst>
      <p:ext uri="{BB962C8B-B14F-4D97-AF65-F5344CB8AC3E}">
        <p14:creationId xmlns:p14="http://schemas.microsoft.com/office/powerpoint/2010/main" val="3244404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0D90D-17B8-4548-987C-2384EFB487A8}"/>
              </a:ext>
            </a:extLst>
          </p:cNvPr>
          <p:cNvSpPr>
            <a:spLocks noGrp="1"/>
          </p:cNvSpPr>
          <p:nvPr>
            <p:ph type="title"/>
          </p:nvPr>
        </p:nvSpPr>
        <p:spPr>
          <a:xfrm>
            <a:off x="307910" y="318472"/>
            <a:ext cx="11045890" cy="1325563"/>
          </a:xfrm>
        </p:spPr>
        <p:txBody>
          <a:bodyPr/>
          <a:lstStyle/>
          <a:p>
            <a:r>
              <a:rPr lang="en-US" b="1" dirty="0"/>
              <a:t>Store choice</a:t>
            </a:r>
            <a:endParaRPr lang="en-IN" b="1" dirty="0"/>
          </a:p>
        </p:txBody>
      </p:sp>
      <p:sp>
        <p:nvSpPr>
          <p:cNvPr id="3" name="Content Placeholder 2">
            <a:extLst>
              <a:ext uri="{FF2B5EF4-FFF2-40B4-BE49-F238E27FC236}">
                <a16:creationId xmlns:a16="http://schemas.microsoft.com/office/drawing/2014/main" id="{52F3FC8A-D4D7-4F12-9411-36C85BBC32BE}"/>
              </a:ext>
            </a:extLst>
          </p:cNvPr>
          <p:cNvSpPr>
            <a:spLocks noGrp="1"/>
          </p:cNvSpPr>
          <p:nvPr>
            <p:ph idx="1"/>
          </p:nvPr>
        </p:nvSpPr>
        <p:spPr>
          <a:xfrm>
            <a:off x="307910" y="1959428"/>
            <a:ext cx="10859278" cy="4254857"/>
          </a:xfrm>
        </p:spPr>
        <p:txBody>
          <a:bodyPr/>
          <a:lstStyle/>
          <a:p>
            <a:r>
              <a:rPr lang="en-US" b="0" i="0" dirty="0">
                <a:solidFill>
                  <a:srgbClr val="343332"/>
                </a:solidFill>
                <a:effectLst/>
                <a:latin typeface="GT America Standard"/>
              </a:rPr>
              <a:t>Store choice results from a process whereby information on various alternatives is evaluated by the consumer prior to the selection of one of these alternatives.</a:t>
            </a:r>
          </a:p>
          <a:p>
            <a:r>
              <a:rPr lang="en-US" b="0" i="0" dirty="0">
                <a:solidFill>
                  <a:srgbClr val="343332"/>
                </a:solidFill>
                <a:effectLst/>
                <a:latin typeface="GT America Standard"/>
              </a:rPr>
              <a:t>A person can arrive at store choice after evaluating all possible alternatives.</a:t>
            </a:r>
          </a:p>
          <a:p>
            <a:r>
              <a:rPr lang="en-US" dirty="0">
                <a:solidFill>
                  <a:srgbClr val="343332"/>
                </a:solidFill>
                <a:latin typeface="GT America Standard"/>
              </a:rPr>
              <a:t>In simple words, store choice means from where to buy. This term has gained lot of importance</a:t>
            </a:r>
            <a:r>
              <a:rPr lang="en-US" b="0" i="0" dirty="0">
                <a:solidFill>
                  <a:srgbClr val="000000"/>
                </a:solidFill>
                <a:effectLst/>
                <a:latin typeface="ff17"/>
              </a:rPr>
              <a:t> in Indian markets with the introduction of larger and diverse retail formats by organized players. This in turn has benefitted the shoppers as they are provided with new experiences and options.</a:t>
            </a:r>
            <a:endParaRPr lang="en-US" b="0" i="0" dirty="0">
              <a:solidFill>
                <a:srgbClr val="343332"/>
              </a:solidFill>
              <a:effectLst/>
              <a:latin typeface="GT America Standard"/>
            </a:endParaRPr>
          </a:p>
          <a:p>
            <a:endParaRPr lang="en-IN" dirty="0"/>
          </a:p>
        </p:txBody>
      </p:sp>
    </p:spTree>
    <p:extLst>
      <p:ext uri="{BB962C8B-B14F-4D97-AF65-F5344CB8AC3E}">
        <p14:creationId xmlns:p14="http://schemas.microsoft.com/office/powerpoint/2010/main" val="2701489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E619E-0D34-4C16-A93E-0C8D9971505E}"/>
              </a:ext>
            </a:extLst>
          </p:cNvPr>
          <p:cNvSpPr>
            <a:spLocks noGrp="1"/>
          </p:cNvSpPr>
          <p:nvPr>
            <p:ph type="title"/>
          </p:nvPr>
        </p:nvSpPr>
        <p:spPr>
          <a:xfrm>
            <a:off x="464975" y="365125"/>
            <a:ext cx="10888825" cy="1325563"/>
          </a:xfrm>
        </p:spPr>
        <p:txBody>
          <a:bodyPr/>
          <a:lstStyle/>
          <a:p>
            <a:r>
              <a:rPr lang="en-US" b="1" dirty="0"/>
              <a:t>INTRODUCTION</a:t>
            </a:r>
            <a:endParaRPr lang="en-IN" b="1" dirty="0"/>
          </a:p>
        </p:txBody>
      </p:sp>
      <p:sp>
        <p:nvSpPr>
          <p:cNvPr id="3" name="Content Placeholder 2">
            <a:extLst>
              <a:ext uri="{FF2B5EF4-FFF2-40B4-BE49-F238E27FC236}">
                <a16:creationId xmlns:a16="http://schemas.microsoft.com/office/drawing/2014/main" id="{45691E0E-8F90-4CDF-8C18-8F55675F8B23}"/>
              </a:ext>
            </a:extLst>
          </p:cNvPr>
          <p:cNvSpPr>
            <a:spLocks noGrp="1"/>
          </p:cNvSpPr>
          <p:nvPr>
            <p:ph idx="1"/>
          </p:nvPr>
        </p:nvSpPr>
        <p:spPr>
          <a:xfrm>
            <a:off x="464975" y="1862947"/>
            <a:ext cx="10515600" cy="4351338"/>
          </a:xfrm>
        </p:spPr>
        <p:txBody>
          <a:bodyPr>
            <a:normAutofit/>
          </a:bodyPr>
          <a:lstStyle/>
          <a:p>
            <a:r>
              <a:rPr lang="en-US" dirty="0"/>
              <a:t>For many products, consumers frequently have numerous choices as to where they can actually obtain the product. For example: customers mostly think of buying automobiles from dealerships but in today’s time it is possible to buy them through brokers or fleet sales organizations that may both </a:t>
            </a:r>
          </a:p>
          <a:p>
            <a:pPr marL="514350" indent="-514350">
              <a:buAutoNum type="arabicParenBoth"/>
            </a:pPr>
            <a:r>
              <a:rPr lang="en-US" dirty="0"/>
              <a:t>offer a lower price and/or </a:t>
            </a:r>
          </a:p>
          <a:p>
            <a:pPr marL="0" indent="0">
              <a:buNone/>
            </a:pPr>
            <a:r>
              <a:rPr lang="en-US" dirty="0"/>
              <a:t>(2) provide the help of a neutral third party which does not have a vested interest in the sales of the product.</a:t>
            </a:r>
          </a:p>
          <a:p>
            <a:pPr marL="0" indent="0">
              <a:buNone/>
            </a:pPr>
            <a:endParaRPr lang="en-IN" dirty="0"/>
          </a:p>
        </p:txBody>
      </p:sp>
    </p:spTree>
    <p:extLst>
      <p:ext uri="{BB962C8B-B14F-4D97-AF65-F5344CB8AC3E}">
        <p14:creationId xmlns:p14="http://schemas.microsoft.com/office/powerpoint/2010/main" val="4066154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F905B55-FED9-419C-AB6C-6313FB683A61}"/>
              </a:ext>
            </a:extLst>
          </p:cNvPr>
          <p:cNvSpPr>
            <a:spLocks noGrp="1"/>
          </p:cNvSpPr>
          <p:nvPr>
            <p:ph idx="1"/>
          </p:nvPr>
        </p:nvSpPr>
        <p:spPr>
          <a:xfrm>
            <a:off x="578498" y="625151"/>
            <a:ext cx="10775302" cy="5551812"/>
          </a:xfrm>
        </p:spPr>
        <p:txBody>
          <a:bodyPr>
            <a:normAutofit fontScale="92500" lnSpcReduction="20000"/>
          </a:bodyPr>
          <a:lstStyle/>
          <a:p>
            <a:r>
              <a:rPr lang="en-US" dirty="0"/>
              <a:t>In general, the evolution of diversity in the retail scene has</a:t>
            </a:r>
          </a:p>
          <a:p>
            <a:pPr marL="0" indent="0">
              <a:buNone/>
            </a:pPr>
            <a:r>
              <a:rPr lang="en-US" dirty="0"/>
              <a:t>provided consumers with more choice. In the old days, most consumers</a:t>
            </a:r>
          </a:p>
          <a:p>
            <a:pPr marL="0" indent="0">
              <a:buNone/>
            </a:pPr>
            <a:r>
              <a:rPr lang="en-US" dirty="0"/>
              <a:t>had access only to “general” stores for most products. Gradually, in urban</a:t>
            </a:r>
          </a:p>
          <a:p>
            <a:pPr marL="0" indent="0">
              <a:buNone/>
            </a:pPr>
            <a:r>
              <a:rPr lang="en-US" dirty="0"/>
              <a:t>environments, specialty and discount stores evolved. Today, a consumer</a:t>
            </a:r>
          </a:p>
          <a:p>
            <a:pPr marL="0" indent="0">
              <a:buNone/>
            </a:pPr>
            <a:r>
              <a:rPr lang="en-US" dirty="0"/>
              <a:t>may generally choose to buy most products either at a relatively high</a:t>
            </a:r>
          </a:p>
          <a:p>
            <a:pPr marL="0" indent="0">
              <a:buNone/>
            </a:pPr>
            <a:r>
              <a:rPr lang="en-US" dirty="0"/>
              <a:t>price, frequently with a significant amount of service, in a specialty store,</a:t>
            </a:r>
          </a:p>
          <a:p>
            <a:pPr marL="0" indent="0">
              <a:buNone/>
            </a:pPr>
            <a:r>
              <a:rPr lang="en-US" dirty="0"/>
              <a:t>or with lower service in a discount store. A special case of the discount</a:t>
            </a:r>
          </a:p>
          <a:p>
            <a:pPr marL="0" indent="0">
              <a:buNone/>
            </a:pPr>
            <a:r>
              <a:rPr lang="en-US" dirty="0"/>
              <a:t>store is the category killer--a store that tends to specialize in some limited</a:t>
            </a:r>
          </a:p>
          <a:p>
            <a:pPr marL="0" indent="0">
              <a:buNone/>
            </a:pPr>
            <a:r>
              <a:rPr lang="en-US" dirty="0"/>
              <a:t>area (e.g., electronics), lacking the breadth of a traditional discount store</a:t>
            </a:r>
          </a:p>
          <a:p>
            <a:pPr marL="0" indent="0">
              <a:buNone/>
            </a:pPr>
            <a:r>
              <a:rPr lang="en-US" dirty="0"/>
              <a:t>often undercutting the traditional discount store on price (which they</a:t>
            </a:r>
          </a:p>
          <a:p>
            <a:pPr marL="0" indent="0">
              <a:buNone/>
            </a:pPr>
            <a:r>
              <a:rPr lang="en-US" dirty="0"/>
              <a:t>are able to do because of the bargaining power that results from high</a:t>
            </a:r>
          </a:p>
          <a:p>
            <a:pPr marL="0" indent="0">
              <a:buNone/>
            </a:pPr>
            <a:r>
              <a:rPr lang="en-US" dirty="0"/>
              <a:t>buying volumes of a narrow assortment of merchandise from the same</a:t>
            </a:r>
          </a:p>
          <a:p>
            <a:pPr marL="0" indent="0">
              <a:buNone/>
            </a:pPr>
            <a:r>
              <a:rPr lang="en-US" dirty="0"/>
              <a:t>manufacturer).</a:t>
            </a:r>
            <a:endParaRPr lang="en-IN" dirty="0"/>
          </a:p>
        </p:txBody>
      </p:sp>
    </p:spTree>
    <p:extLst>
      <p:ext uri="{BB962C8B-B14F-4D97-AF65-F5344CB8AC3E}">
        <p14:creationId xmlns:p14="http://schemas.microsoft.com/office/powerpoint/2010/main" val="3051453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C63D1A-D967-443F-A2A5-2336E86D4688}"/>
              </a:ext>
            </a:extLst>
          </p:cNvPr>
          <p:cNvSpPr>
            <a:spLocks noGrp="1"/>
          </p:cNvSpPr>
          <p:nvPr>
            <p:ph idx="1"/>
          </p:nvPr>
        </p:nvSpPr>
        <p:spPr>
          <a:xfrm>
            <a:off x="503854" y="492934"/>
            <a:ext cx="10644673" cy="5872131"/>
          </a:xfrm>
        </p:spPr>
        <p:txBody>
          <a:bodyPr>
            <a:normAutofit fontScale="77500" lnSpcReduction="20000"/>
          </a:bodyPr>
          <a:lstStyle/>
          <a:p>
            <a:pPr marL="0" indent="0">
              <a:buNone/>
            </a:pPr>
            <a:r>
              <a:rPr lang="en-US" sz="3100" b="1" dirty="0"/>
              <a:t>FOR MAKING THE STORE CHOICE IT IS VERY IMPORTANT TO POSITION THE STORE</a:t>
            </a:r>
          </a:p>
          <a:p>
            <a:pPr marL="0" indent="0">
              <a:buNone/>
            </a:pPr>
            <a:endParaRPr lang="en-US" dirty="0"/>
          </a:p>
          <a:p>
            <a:pPr marL="0" indent="0">
              <a:buNone/>
            </a:pPr>
            <a:r>
              <a:rPr lang="en-US" sz="3100" dirty="0"/>
              <a:t>STORE POSITIONING</a:t>
            </a:r>
          </a:p>
          <a:p>
            <a:pPr marL="0" indent="0">
              <a:buNone/>
            </a:pPr>
            <a:endParaRPr lang="en-US" dirty="0"/>
          </a:p>
          <a:p>
            <a:pPr marL="0" indent="0">
              <a:buNone/>
            </a:pPr>
            <a:r>
              <a:rPr lang="en-US" dirty="0"/>
              <a:t>Positioning of retail stores is essential. In general, stores which excel</a:t>
            </a:r>
          </a:p>
          <a:p>
            <a:pPr marL="0" indent="0">
              <a:buNone/>
            </a:pPr>
            <a:r>
              <a:rPr lang="en-US" dirty="0"/>
              <a:t>on a significant dimension seem to perform better--for example, RPG’s</a:t>
            </a:r>
          </a:p>
          <a:p>
            <a:pPr marL="0" indent="0">
              <a:buNone/>
            </a:pPr>
            <a:r>
              <a:rPr lang="en-US" dirty="0"/>
              <a:t>food world excels through its intense customer service, while Big Bazaar</a:t>
            </a:r>
          </a:p>
          <a:p>
            <a:pPr marL="0" indent="0">
              <a:buNone/>
            </a:pPr>
            <a:r>
              <a:rPr lang="en-US" dirty="0"/>
              <a:t>excels through its efficiency and low prices. Stores which fall somewhere</a:t>
            </a:r>
          </a:p>
          <a:p>
            <a:pPr marL="0" indent="0">
              <a:buNone/>
            </a:pPr>
            <a:r>
              <a:rPr lang="en-US" dirty="0"/>
              <a:t>in between—e.g., Nilgiris - tend to do less well since they get “stuck in</a:t>
            </a:r>
          </a:p>
          <a:p>
            <a:pPr marL="0" indent="0">
              <a:buNone/>
            </a:pPr>
            <a:r>
              <a:rPr lang="en-US" dirty="0"/>
              <a:t>the middle” and have to compete against both. Obviously, there is a limit</a:t>
            </a:r>
          </a:p>
          <a:p>
            <a:pPr marL="0" indent="0">
              <a:buNone/>
            </a:pPr>
            <a:r>
              <a:rPr lang="en-US" dirty="0"/>
              <a:t>to how strongly you can move toward one extreme. For example, if Food</a:t>
            </a:r>
          </a:p>
          <a:p>
            <a:pPr marL="0" indent="0">
              <a:buNone/>
            </a:pPr>
            <a:r>
              <a:rPr lang="en-US" dirty="0"/>
              <a:t>world were to double its prices and even double its service, that position</a:t>
            </a:r>
          </a:p>
          <a:p>
            <a:pPr marL="0" indent="0">
              <a:buNone/>
            </a:pPr>
            <a:r>
              <a:rPr lang="en-US" dirty="0"/>
              <a:t>would be untenable, and certain extreme discount stores that offer lower</a:t>
            </a:r>
          </a:p>
          <a:p>
            <a:pPr marL="0" indent="0">
              <a:buNone/>
            </a:pPr>
            <a:r>
              <a:rPr lang="en-US" dirty="0"/>
              <a:t>prices than Big Bazaar tend not to be successful because they are ultimately</a:t>
            </a:r>
          </a:p>
          <a:p>
            <a:pPr marL="0" indent="0">
              <a:buNone/>
            </a:pPr>
            <a:r>
              <a:rPr lang="en-US" dirty="0"/>
              <a:t>not satisfactory to consumers.</a:t>
            </a:r>
            <a:endParaRPr lang="en-IN" dirty="0"/>
          </a:p>
        </p:txBody>
      </p:sp>
    </p:spTree>
    <p:extLst>
      <p:ext uri="{BB962C8B-B14F-4D97-AF65-F5344CB8AC3E}">
        <p14:creationId xmlns:p14="http://schemas.microsoft.com/office/powerpoint/2010/main" val="3211933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78449-D77E-4EF0-9252-D87C0DFE6499}"/>
              </a:ext>
            </a:extLst>
          </p:cNvPr>
          <p:cNvSpPr>
            <a:spLocks noGrp="1"/>
          </p:cNvSpPr>
          <p:nvPr>
            <p:ph type="title"/>
          </p:nvPr>
        </p:nvSpPr>
        <p:spPr>
          <a:xfrm>
            <a:off x="419878" y="365125"/>
            <a:ext cx="10933922" cy="1325563"/>
          </a:xfrm>
        </p:spPr>
        <p:txBody>
          <a:bodyPr/>
          <a:lstStyle/>
          <a:p>
            <a:r>
              <a:rPr lang="en-US" b="1" dirty="0"/>
              <a:t>Factors affecting store choice</a:t>
            </a:r>
            <a:endParaRPr lang="en-IN" b="1" dirty="0"/>
          </a:p>
        </p:txBody>
      </p:sp>
      <p:sp>
        <p:nvSpPr>
          <p:cNvPr id="3" name="Content Placeholder 2">
            <a:extLst>
              <a:ext uri="{FF2B5EF4-FFF2-40B4-BE49-F238E27FC236}">
                <a16:creationId xmlns:a16="http://schemas.microsoft.com/office/drawing/2014/main" id="{DE890A6E-B882-4470-A4B3-E789FED53CC9}"/>
              </a:ext>
            </a:extLst>
          </p:cNvPr>
          <p:cNvSpPr>
            <a:spLocks noGrp="1"/>
          </p:cNvSpPr>
          <p:nvPr>
            <p:ph idx="1"/>
          </p:nvPr>
        </p:nvSpPr>
        <p:spPr>
          <a:xfrm>
            <a:off x="419878" y="1769641"/>
            <a:ext cx="10747310" cy="4351338"/>
          </a:xfrm>
        </p:spPr>
        <p:txBody>
          <a:bodyPr>
            <a:normAutofit/>
          </a:bodyPr>
          <a:lstStyle/>
          <a:p>
            <a:r>
              <a:rPr lang="en-US" sz="2600" b="1" dirty="0"/>
              <a:t>Store location </a:t>
            </a:r>
            <a:r>
              <a:rPr lang="en-US" sz="2600" dirty="0"/>
              <a:t>: location of the store should be convenient so that customers do not face any difficulty in visiting the store.</a:t>
            </a:r>
          </a:p>
          <a:p>
            <a:r>
              <a:rPr lang="en-US" sz="2600" b="1" dirty="0"/>
              <a:t>Parking area</a:t>
            </a:r>
            <a:r>
              <a:rPr lang="en-US" sz="2600" dirty="0"/>
              <a:t>: parking area play a very important role in influencing customers regarding the store choice. Customers prefer that store which has efficient layout for easy navigation. Layout of a store is important in order to ensure that traffic flow is smooth and not </a:t>
            </a:r>
            <a:r>
              <a:rPr lang="en-US" sz="2600" dirty="0" err="1"/>
              <a:t>conjusted</a:t>
            </a:r>
            <a:r>
              <a:rPr lang="en-US" sz="2600" dirty="0"/>
              <a:t>. Apart from layout, stores even have to ensure safety in order to avoid crime.</a:t>
            </a:r>
          </a:p>
          <a:p>
            <a:r>
              <a:rPr lang="en-US" sz="2600" b="1" dirty="0"/>
              <a:t>Product quality </a:t>
            </a:r>
            <a:r>
              <a:rPr lang="en-US" sz="2600" dirty="0"/>
              <a:t>– stores should ensure that the products they provide satisfy the quality standards so that the customers remain satisfied and would be willing to make the same store choice again.</a:t>
            </a:r>
          </a:p>
        </p:txBody>
      </p:sp>
    </p:spTree>
    <p:extLst>
      <p:ext uri="{BB962C8B-B14F-4D97-AF65-F5344CB8AC3E}">
        <p14:creationId xmlns:p14="http://schemas.microsoft.com/office/powerpoint/2010/main" val="2278063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F539DF-5169-4660-BDCE-B77CAAD448C3}"/>
              </a:ext>
            </a:extLst>
          </p:cNvPr>
          <p:cNvSpPr>
            <a:spLocks noGrp="1"/>
          </p:cNvSpPr>
          <p:nvPr>
            <p:ph idx="1"/>
          </p:nvPr>
        </p:nvSpPr>
        <p:spPr>
          <a:xfrm>
            <a:off x="289249" y="727788"/>
            <a:ext cx="11064551" cy="5449175"/>
          </a:xfrm>
        </p:spPr>
        <p:txBody>
          <a:bodyPr>
            <a:normAutofit lnSpcReduction="10000"/>
          </a:bodyPr>
          <a:lstStyle/>
          <a:p>
            <a:r>
              <a:rPr lang="en-US" b="1" dirty="0"/>
              <a:t>Product variety </a:t>
            </a:r>
            <a:r>
              <a:rPr lang="en-US" dirty="0"/>
              <a:t>– stores should stock variety of products so that they can meet the diverse needs of the customers and customers can get all the products under one roof.</a:t>
            </a:r>
          </a:p>
          <a:p>
            <a:r>
              <a:rPr lang="en-US" b="1" dirty="0"/>
              <a:t>Customer services </a:t>
            </a:r>
            <a:r>
              <a:rPr lang="en-US" dirty="0"/>
              <a:t>– stores should also make arrangements for providing specialized services to the customers to keep they happy and satisfied</a:t>
            </a:r>
          </a:p>
          <a:p>
            <a:r>
              <a:rPr lang="en-US" b="1" dirty="0"/>
              <a:t>Physical layout and design </a:t>
            </a:r>
            <a:r>
              <a:rPr lang="en-US" dirty="0"/>
              <a:t>– physical layout and design of the stores should be very eye-catching so that people get attracted and visit the store again and again</a:t>
            </a:r>
          </a:p>
          <a:p>
            <a:r>
              <a:rPr lang="en-US" b="1" dirty="0"/>
              <a:t>Personnel</a:t>
            </a:r>
            <a:r>
              <a:rPr lang="en-US" dirty="0"/>
              <a:t> – in order to influence the customers store choice it is very essential and recruit and train the talented personnel, so that they can enhance the shopping experiences of the people who visit the store.</a:t>
            </a:r>
          </a:p>
          <a:p>
            <a:r>
              <a:rPr lang="en-US" b="1" dirty="0"/>
              <a:t>Kids playing area </a:t>
            </a:r>
            <a:r>
              <a:rPr lang="en-US" dirty="0"/>
              <a:t>– store should also plan and keep separate area for kids so that they can enjoy</a:t>
            </a:r>
          </a:p>
          <a:p>
            <a:endParaRPr lang="en-US" dirty="0"/>
          </a:p>
          <a:p>
            <a:endParaRPr lang="en-IN" dirty="0"/>
          </a:p>
        </p:txBody>
      </p:sp>
    </p:spTree>
    <p:extLst>
      <p:ext uri="{BB962C8B-B14F-4D97-AF65-F5344CB8AC3E}">
        <p14:creationId xmlns:p14="http://schemas.microsoft.com/office/powerpoint/2010/main" val="37367601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FF949-2C91-463F-BB1D-776751B9DE99}"/>
              </a:ext>
            </a:extLst>
          </p:cNvPr>
          <p:cNvSpPr>
            <a:spLocks noGrp="1"/>
          </p:cNvSpPr>
          <p:nvPr>
            <p:ph type="title"/>
          </p:nvPr>
        </p:nvSpPr>
        <p:spPr>
          <a:xfrm>
            <a:off x="446315" y="365125"/>
            <a:ext cx="10907486" cy="1325563"/>
          </a:xfrm>
        </p:spPr>
        <p:txBody>
          <a:bodyPr/>
          <a:lstStyle/>
          <a:p>
            <a:r>
              <a:rPr lang="en-US" b="1" dirty="0"/>
              <a:t>Shopping behavior</a:t>
            </a:r>
            <a:endParaRPr lang="en-IN" b="1" dirty="0"/>
          </a:p>
        </p:txBody>
      </p:sp>
      <p:sp>
        <p:nvSpPr>
          <p:cNvPr id="3" name="Content Placeholder 2">
            <a:extLst>
              <a:ext uri="{FF2B5EF4-FFF2-40B4-BE49-F238E27FC236}">
                <a16:creationId xmlns:a16="http://schemas.microsoft.com/office/drawing/2014/main" id="{EF9AA4BD-7164-4485-858B-273CB8EDBB2B}"/>
              </a:ext>
            </a:extLst>
          </p:cNvPr>
          <p:cNvSpPr>
            <a:spLocks noGrp="1"/>
          </p:cNvSpPr>
          <p:nvPr>
            <p:ph idx="1"/>
          </p:nvPr>
        </p:nvSpPr>
        <p:spPr>
          <a:xfrm>
            <a:off x="446314" y="1825625"/>
            <a:ext cx="10515600" cy="4351338"/>
          </a:xfrm>
        </p:spPr>
        <p:txBody>
          <a:bodyPr/>
          <a:lstStyle/>
          <a:p>
            <a:pPr marL="0" indent="0">
              <a:buNone/>
            </a:pPr>
            <a:r>
              <a:rPr lang="en-US" dirty="0"/>
              <a:t>Definition of Buying Behavior:</a:t>
            </a:r>
          </a:p>
          <a:p>
            <a:pPr marL="0" indent="0">
              <a:buNone/>
            </a:pPr>
            <a:r>
              <a:rPr lang="en-US" dirty="0"/>
              <a:t>Buying Behavior is the decision process and acts of people involved</a:t>
            </a:r>
          </a:p>
          <a:p>
            <a:pPr marL="0" indent="0">
              <a:buNone/>
            </a:pPr>
            <a:r>
              <a:rPr lang="en-US" dirty="0"/>
              <a:t>in buying and using products. As marketers we need to understand our</a:t>
            </a:r>
          </a:p>
          <a:p>
            <a:pPr marL="0" indent="0">
              <a:buNone/>
            </a:pPr>
            <a:r>
              <a:rPr lang="en-US" dirty="0"/>
              <a:t>consumers for the following reasons:</a:t>
            </a:r>
          </a:p>
          <a:p>
            <a:pPr marL="0" indent="0">
              <a:buNone/>
            </a:pPr>
            <a:r>
              <a:rPr lang="en-US" dirty="0"/>
              <a:t>➢ Why consumers make the purchases that they make?</a:t>
            </a:r>
          </a:p>
          <a:p>
            <a:pPr marL="0" indent="0">
              <a:buNone/>
            </a:pPr>
            <a:r>
              <a:rPr lang="en-US" dirty="0"/>
              <a:t>➢ What factors influence consumer purchases?</a:t>
            </a:r>
          </a:p>
          <a:p>
            <a:pPr marL="0" indent="0">
              <a:buNone/>
            </a:pPr>
            <a:r>
              <a:rPr lang="en-US" dirty="0"/>
              <a:t>➢ The changing factors in our society.</a:t>
            </a:r>
            <a:endParaRPr lang="en-IN" dirty="0"/>
          </a:p>
        </p:txBody>
      </p:sp>
    </p:spTree>
    <p:extLst>
      <p:ext uri="{BB962C8B-B14F-4D97-AF65-F5344CB8AC3E}">
        <p14:creationId xmlns:p14="http://schemas.microsoft.com/office/powerpoint/2010/main" val="40337566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2924771-9885-409C-B658-DF68CF2C09B8}"/>
              </a:ext>
            </a:extLst>
          </p:cNvPr>
          <p:cNvSpPr>
            <a:spLocks noGrp="1"/>
          </p:cNvSpPr>
          <p:nvPr>
            <p:ph idx="1"/>
          </p:nvPr>
        </p:nvSpPr>
        <p:spPr>
          <a:xfrm>
            <a:off x="802433" y="933061"/>
            <a:ext cx="10551367" cy="5243902"/>
          </a:xfrm>
        </p:spPr>
        <p:txBody>
          <a:bodyPr/>
          <a:lstStyle/>
          <a:p>
            <a:pPr marL="0" indent="0">
              <a:buNone/>
            </a:pPr>
            <a:r>
              <a:rPr lang="en-US" dirty="0"/>
              <a:t>Consumer Buying Behavior refers to the buying behavior of the</a:t>
            </a:r>
          </a:p>
          <a:p>
            <a:pPr marL="0" indent="0">
              <a:buNone/>
            </a:pPr>
            <a:r>
              <a:rPr lang="en-US" dirty="0"/>
              <a:t>ultimate consumer. A firm needs to analyze buying behavior for:</a:t>
            </a:r>
          </a:p>
          <a:p>
            <a:pPr marL="0" indent="0">
              <a:buNone/>
            </a:pPr>
            <a:r>
              <a:rPr lang="en-US" dirty="0"/>
              <a:t>➢ Buyers reactions to a firms marketing strategy that has a great impact on the firm’s success.</a:t>
            </a:r>
          </a:p>
          <a:p>
            <a:pPr marL="0" indent="0">
              <a:buNone/>
            </a:pPr>
            <a:r>
              <a:rPr lang="en-US" dirty="0"/>
              <a:t>➢ The marketing concept stresses that a firm should create Marketing</a:t>
            </a:r>
          </a:p>
          <a:p>
            <a:pPr marL="0" indent="0">
              <a:buNone/>
            </a:pPr>
            <a:r>
              <a:rPr lang="en-US" dirty="0"/>
              <a:t>Mix (MM) that satisfies (gives utility to) customers, therefore need</a:t>
            </a:r>
          </a:p>
          <a:p>
            <a:pPr marL="0" indent="0">
              <a:buNone/>
            </a:pPr>
            <a:r>
              <a:rPr lang="en-US" dirty="0"/>
              <a:t>to analyze what, where, when and how consumers buy.</a:t>
            </a:r>
          </a:p>
          <a:p>
            <a:pPr marL="0" indent="0">
              <a:buNone/>
            </a:pPr>
            <a:r>
              <a:rPr lang="en-US" dirty="0"/>
              <a:t>➢ Marketers can better predict how consumers will respond to</a:t>
            </a:r>
          </a:p>
          <a:p>
            <a:pPr marL="0" indent="0">
              <a:buNone/>
            </a:pPr>
            <a:r>
              <a:rPr lang="en-US" dirty="0"/>
              <a:t>marketing strategies.</a:t>
            </a:r>
            <a:endParaRPr lang="en-IN" dirty="0"/>
          </a:p>
        </p:txBody>
      </p:sp>
    </p:spTree>
    <p:extLst>
      <p:ext uri="{BB962C8B-B14F-4D97-AF65-F5344CB8AC3E}">
        <p14:creationId xmlns:p14="http://schemas.microsoft.com/office/powerpoint/2010/main" val="3221137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250</TotalTime>
  <Words>1540</Words>
  <Application>Microsoft Office PowerPoint</Application>
  <PresentationFormat>Widescreen</PresentationFormat>
  <Paragraphs>121</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Store choice and shopping behavior</vt:lpstr>
      <vt:lpstr>Store choice</vt:lpstr>
      <vt:lpstr>INTRODUCTION</vt:lpstr>
      <vt:lpstr>PowerPoint Presentation</vt:lpstr>
      <vt:lpstr>PowerPoint Presentation</vt:lpstr>
      <vt:lpstr>Factors affecting store choice</vt:lpstr>
      <vt:lpstr>PowerPoint Presentation</vt:lpstr>
      <vt:lpstr>Shopping behavior</vt:lpstr>
      <vt:lpstr>PowerPoint Presentation</vt:lpstr>
      <vt:lpstr>STAGES TO CONSUMER BUYING PROCESS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Store choice and shopping behavior</dc:title>
  <dc:creator>Anjani</dc:creator>
  <cp:lastModifiedBy>Shreya Pokharna</cp:lastModifiedBy>
  <cp:revision>17</cp:revision>
  <dcterms:created xsi:type="dcterms:W3CDTF">2021-01-11T08:24:39Z</dcterms:created>
  <dcterms:modified xsi:type="dcterms:W3CDTF">2021-01-31T12:16:39Z</dcterms:modified>
</cp:coreProperties>
</file>