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5" r:id="rId6"/>
    <p:sldId id="268" r:id="rId7"/>
    <p:sldId id="263" r:id="rId8"/>
    <p:sldId id="264" r:id="rId9"/>
    <p:sldId id="260" r:id="rId10"/>
    <p:sldId id="262" r:id="rId11"/>
    <p:sldId id="261" r:id="rId12"/>
    <p:sldId id="266"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82" d="100"/>
          <a:sy n="82"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E1A3-B1AA-48A7-AA86-A40B925EA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8FD5A53-6B87-4651-82C9-6A83FBE53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EC92C7D-47BE-4369-8183-385E4D9F9B4E}"/>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5" name="Footer Placeholder 4">
            <a:extLst>
              <a:ext uri="{FF2B5EF4-FFF2-40B4-BE49-F238E27FC236}">
                <a16:creationId xmlns:a16="http://schemas.microsoft.com/office/drawing/2014/main" id="{9E4FE707-D47B-40D3-B818-25C10FD569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50C999-59EA-4EAE-9F99-62F8CF81CC43}"/>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355695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8BF0-00BF-4EFF-98C6-C1EFD8490D2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67ED52-151E-4460-83E8-510D5A847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7F67B1-F4E7-4DA1-ADFA-CF16A5017504}"/>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5" name="Footer Placeholder 4">
            <a:extLst>
              <a:ext uri="{FF2B5EF4-FFF2-40B4-BE49-F238E27FC236}">
                <a16:creationId xmlns:a16="http://schemas.microsoft.com/office/drawing/2014/main" id="{E7E62F56-93F9-45D1-8555-1C3DD36049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46FC33-4231-4E50-9683-05FA2492549D}"/>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339295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A76448-0F0F-4D3D-9062-A7BC22D24E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A4C49B-3832-459D-8072-6A7F6695F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764588-BEA3-401E-B6DB-253719AF66B5}"/>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5" name="Footer Placeholder 4">
            <a:extLst>
              <a:ext uri="{FF2B5EF4-FFF2-40B4-BE49-F238E27FC236}">
                <a16:creationId xmlns:a16="http://schemas.microsoft.com/office/drawing/2014/main" id="{6AD9F215-9AD7-46F5-B61D-5B620AF703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C089D0-1FE4-40F0-AB44-FB87C5987B0D}"/>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125446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20EB-ADD9-4F2E-90AC-F9D24B98C6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437FD81-0241-4953-A883-1EA6D5FA9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EC9218-FE86-40DF-91DB-D4AFCF9082C5}"/>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5" name="Footer Placeholder 4">
            <a:extLst>
              <a:ext uri="{FF2B5EF4-FFF2-40B4-BE49-F238E27FC236}">
                <a16:creationId xmlns:a16="http://schemas.microsoft.com/office/drawing/2014/main" id="{5FD8EA9F-8AE2-48E3-9EA2-DAB2EE3E4D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7C3651-D552-4243-8A41-8E683F9B0E37}"/>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76181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B29B-9889-41CB-A4C4-B7AD45731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81FBB79-2A64-4BFC-A196-3C7CDF99E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42B2EB-70DC-42F3-9A1D-E1A174E02D07}"/>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5" name="Footer Placeholder 4">
            <a:extLst>
              <a:ext uri="{FF2B5EF4-FFF2-40B4-BE49-F238E27FC236}">
                <a16:creationId xmlns:a16="http://schemas.microsoft.com/office/drawing/2014/main" id="{CDA07768-0A4F-4418-906A-FFA15346A9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BEBB12-9DD4-4F32-9DAD-81163E3E2EDE}"/>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372940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6AE8-D0F1-4943-A9FE-598D4BE706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43B3DE-4F8A-4E9B-9331-1347EFFAA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4C4FFD4-C38C-4E47-8F35-36C22C4C1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5613627-502C-49C3-A47F-0135B40EAE5C}"/>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6" name="Footer Placeholder 5">
            <a:extLst>
              <a:ext uri="{FF2B5EF4-FFF2-40B4-BE49-F238E27FC236}">
                <a16:creationId xmlns:a16="http://schemas.microsoft.com/office/drawing/2014/main" id="{FD9AECA2-23A6-4324-96B4-200A94E2E7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8E8966-6B4F-4F68-85FA-25C91FEED34D}"/>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98935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C082-F21E-4EF7-B19C-1C374260E90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A009EB-54DF-4023-AAE9-322EE052C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062AB-A42A-4F22-8EFC-C8CF9B9B3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2B3334D-2696-4254-BD06-883A5C360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E9DD7-96AC-4F40-B8AF-227E105BB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83C1BFE-918C-4D56-8A47-4CA798DF3F5B}"/>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8" name="Footer Placeholder 7">
            <a:extLst>
              <a:ext uri="{FF2B5EF4-FFF2-40B4-BE49-F238E27FC236}">
                <a16:creationId xmlns:a16="http://schemas.microsoft.com/office/drawing/2014/main" id="{732D50CD-E2BF-4D25-9C70-1940E4A344A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7CA3387-AF4E-4525-ABE8-B98D182743D1}"/>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296280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53FF-D0C1-4BEC-AA79-D78F97A1C12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58D0D4D-5ED4-475E-87EA-556CAB284D11}"/>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4" name="Footer Placeholder 3">
            <a:extLst>
              <a:ext uri="{FF2B5EF4-FFF2-40B4-BE49-F238E27FC236}">
                <a16:creationId xmlns:a16="http://schemas.microsoft.com/office/drawing/2014/main" id="{F2133270-6928-4933-A5FF-F14FED8D4DA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FAF638C-5C43-43E2-BD08-47593E49F258}"/>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102805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91F3C-B51D-40A7-B419-CEFF762D0954}"/>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3" name="Footer Placeholder 2">
            <a:extLst>
              <a:ext uri="{FF2B5EF4-FFF2-40B4-BE49-F238E27FC236}">
                <a16:creationId xmlns:a16="http://schemas.microsoft.com/office/drawing/2014/main" id="{D2E7AAE4-D8BC-4D06-A335-C4DB3F1F8F9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A7E8D31-DCCA-405D-B86A-CE79F5E97642}"/>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257320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92C9-30B5-45B0-B8AD-1854D9075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9645CFC-C43F-4807-98D1-664789B4E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B9D9C50-9E45-4929-A3E3-C136AFC67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21E536-CD7C-41CB-B078-1CBFC03C1B6B}"/>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6" name="Footer Placeholder 5">
            <a:extLst>
              <a:ext uri="{FF2B5EF4-FFF2-40B4-BE49-F238E27FC236}">
                <a16:creationId xmlns:a16="http://schemas.microsoft.com/office/drawing/2014/main" id="{85B6C0D3-1AFF-40ED-A16C-F350F6AF288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5DACCE9-0D28-45C5-B83B-4182EEEF1309}"/>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24891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3F6A-1F60-4D74-BFD0-855B99D6E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4FDDFED-CF91-4F5B-BCED-3FC7C2052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89086B4-4052-4A26-8970-4946B12E5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A4C75-8377-42F0-B27F-1900E334065D}"/>
              </a:ext>
            </a:extLst>
          </p:cNvPr>
          <p:cNvSpPr>
            <a:spLocks noGrp="1"/>
          </p:cNvSpPr>
          <p:nvPr>
            <p:ph type="dt" sz="half" idx="10"/>
          </p:nvPr>
        </p:nvSpPr>
        <p:spPr/>
        <p:txBody>
          <a:bodyPr/>
          <a:lstStyle/>
          <a:p>
            <a:fld id="{0C0CF644-FFFC-4AEB-BFB5-53FA27A587D6}" type="datetimeFigureOut">
              <a:rPr lang="en-IN" smtClean="0"/>
              <a:t>31-01-2021</a:t>
            </a:fld>
            <a:endParaRPr lang="en-IN"/>
          </a:p>
        </p:txBody>
      </p:sp>
      <p:sp>
        <p:nvSpPr>
          <p:cNvPr id="6" name="Footer Placeholder 5">
            <a:extLst>
              <a:ext uri="{FF2B5EF4-FFF2-40B4-BE49-F238E27FC236}">
                <a16:creationId xmlns:a16="http://schemas.microsoft.com/office/drawing/2014/main" id="{D80A3DA2-D349-4F0C-9AC6-1E8A229222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218076-C455-4A41-B383-14511120F127}"/>
              </a:ext>
            </a:extLst>
          </p:cNvPr>
          <p:cNvSpPr>
            <a:spLocks noGrp="1"/>
          </p:cNvSpPr>
          <p:nvPr>
            <p:ph type="sldNum" sz="quarter" idx="12"/>
          </p:nvPr>
        </p:nvSpPr>
        <p:spPr/>
        <p:txBody>
          <a:bodyPr/>
          <a:lstStyle/>
          <a:p>
            <a:fld id="{E15F60AC-106B-4C9D-BDFD-ADAB2826CBBB}" type="slidenum">
              <a:rPr lang="en-IN" smtClean="0"/>
              <a:t>‹#›</a:t>
            </a:fld>
            <a:endParaRPr lang="en-IN"/>
          </a:p>
        </p:txBody>
      </p:sp>
    </p:spTree>
    <p:extLst>
      <p:ext uri="{BB962C8B-B14F-4D97-AF65-F5344CB8AC3E}">
        <p14:creationId xmlns:p14="http://schemas.microsoft.com/office/powerpoint/2010/main" val="315554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80F9D-5DF5-4384-B8C0-81E7B3257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8FEEF6E-CD98-4AC7-9457-C7575E05F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90F8F2-4C3B-447A-9E05-062D03453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CF644-FFFC-4AEB-BFB5-53FA27A587D6}" type="datetimeFigureOut">
              <a:rPr lang="en-IN" smtClean="0"/>
              <a:t>31-01-2021</a:t>
            </a:fld>
            <a:endParaRPr lang="en-IN"/>
          </a:p>
        </p:txBody>
      </p:sp>
      <p:sp>
        <p:nvSpPr>
          <p:cNvPr id="5" name="Footer Placeholder 4">
            <a:extLst>
              <a:ext uri="{FF2B5EF4-FFF2-40B4-BE49-F238E27FC236}">
                <a16:creationId xmlns:a16="http://schemas.microsoft.com/office/drawing/2014/main" id="{66A05219-9BB1-4682-BD8F-AEAF66D5A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F1AC92C-D6E0-4484-8F0F-60A7BF7A9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F60AC-106B-4C9D-BDFD-ADAB2826CBBB}" type="slidenum">
              <a:rPr lang="en-IN" smtClean="0"/>
              <a:t>‹#›</a:t>
            </a:fld>
            <a:endParaRPr lang="en-IN"/>
          </a:p>
        </p:txBody>
      </p:sp>
    </p:spTree>
    <p:extLst>
      <p:ext uri="{BB962C8B-B14F-4D97-AF65-F5344CB8AC3E}">
        <p14:creationId xmlns:p14="http://schemas.microsoft.com/office/powerpoint/2010/main" val="857645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760D-37D2-4AE4-98DD-DB070ED67F05}"/>
              </a:ext>
            </a:extLst>
          </p:cNvPr>
          <p:cNvSpPr>
            <a:spLocks noGrp="1"/>
          </p:cNvSpPr>
          <p:nvPr>
            <p:ph type="ctrTitle"/>
          </p:nvPr>
        </p:nvSpPr>
        <p:spPr/>
        <p:txBody>
          <a:bodyPr/>
          <a:lstStyle/>
          <a:p>
            <a:r>
              <a:rPr lang="en-US" dirty="0"/>
              <a:t>In store stimuli</a:t>
            </a:r>
            <a:endParaRPr lang="en-IN" dirty="0"/>
          </a:p>
        </p:txBody>
      </p:sp>
      <p:sp>
        <p:nvSpPr>
          <p:cNvPr id="3" name="Subtitle 2">
            <a:extLst>
              <a:ext uri="{FF2B5EF4-FFF2-40B4-BE49-F238E27FC236}">
                <a16:creationId xmlns:a16="http://schemas.microsoft.com/office/drawing/2014/main" id="{85E4BF09-C81B-4925-88A6-53723253CF37}"/>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55956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56344-639F-4D73-971A-A246D3A2B82B}"/>
              </a:ext>
            </a:extLst>
          </p:cNvPr>
          <p:cNvSpPr>
            <a:spLocks noGrp="1"/>
          </p:cNvSpPr>
          <p:nvPr>
            <p:ph idx="1"/>
          </p:nvPr>
        </p:nvSpPr>
        <p:spPr>
          <a:xfrm>
            <a:off x="838200" y="625151"/>
            <a:ext cx="9350829" cy="5645020"/>
          </a:xfrm>
        </p:spPr>
        <p:txBody>
          <a:bodyPr>
            <a:normAutofit fontScale="92500" lnSpcReduction="20000"/>
          </a:bodyPr>
          <a:lstStyle/>
          <a:p>
            <a:pPr algn="just">
              <a:lnSpc>
                <a:spcPct val="150000"/>
              </a:lnSpc>
              <a:buFont typeface="Wingdings" panose="05000000000000000000" pitchFamily="2" charset="2"/>
              <a:buChar char="v"/>
            </a:pPr>
            <a:r>
              <a:rPr lang="en-US" b="0" i="0" dirty="0">
                <a:solidFill>
                  <a:srgbClr val="212326"/>
                </a:solidFill>
                <a:effectLst/>
                <a:latin typeface="ShopifySans"/>
              </a:rPr>
              <a:t> </a:t>
            </a:r>
            <a:r>
              <a:rPr lang="en-US" sz="2400" b="0" i="0" dirty="0">
                <a:solidFill>
                  <a:srgbClr val="212326"/>
                </a:solidFill>
                <a:effectLst/>
                <a:latin typeface="ShopifySans"/>
              </a:rPr>
              <a:t>You can turn a shopping nuisance — a long check-out line and wait time; into an extended shopping experience for your customers. Your display can keep them engaged and interested as they wait, which maintains their decision to buy a product and reduces the chances they’ll walk out empty-handed simply because they saw a long line at the register.</a:t>
            </a:r>
          </a:p>
          <a:p>
            <a:pPr algn="just">
              <a:lnSpc>
                <a:spcPct val="150000"/>
              </a:lnSpc>
              <a:buFont typeface="Wingdings" panose="05000000000000000000" pitchFamily="2" charset="2"/>
              <a:buChar char="Ø"/>
            </a:pPr>
            <a:r>
              <a:rPr lang="en-US" sz="2400" b="0" i="0" dirty="0">
                <a:solidFill>
                  <a:srgbClr val="212326"/>
                </a:solidFill>
                <a:effectLst/>
                <a:latin typeface="ShopifySans"/>
              </a:rPr>
              <a:t> Point of purchase marketing does include your cash register and checkout counter, but you’re not limited to just these areas in your store. You can get creative with strategies in places like:</a:t>
            </a:r>
          </a:p>
          <a:p>
            <a:pPr algn="just">
              <a:lnSpc>
                <a:spcPct val="150000"/>
              </a:lnSpc>
              <a:buFont typeface="Wingdings" panose="05000000000000000000" pitchFamily="2" charset="2"/>
              <a:buChar char="v"/>
            </a:pPr>
            <a:r>
              <a:rPr lang="en-US" sz="2400" b="0" i="0" dirty="0">
                <a:solidFill>
                  <a:srgbClr val="212326"/>
                </a:solidFill>
                <a:effectLst/>
                <a:latin typeface="ShopifySans"/>
              </a:rPr>
              <a:t> Various places throughout your sales floor</a:t>
            </a:r>
          </a:p>
          <a:p>
            <a:pPr algn="just">
              <a:lnSpc>
                <a:spcPct val="150000"/>
              </a:lnSpc>
              <a:buFont typeface="Wingdings" panose="05000000000000000000" pitchFamily="2" charset="2"/>
              <a:buChar char="v"/>
            </a:pPr>
            <a:r>
              <a:rPr lang="en-US" sz="2400" b="0" i="0" dirty="0">
                <a:solidFill>
                  <a:srgbClr val="212326"/>
                </a:solidFill>
                <a:effectLst/>
                <a:latin typeface="ShopifySans"/>
              </a:rPr>
              <a:t> Directly on specific displays or sections of products</a:t>
            </a:r>
          </a:p>
          <a:p>
            <a:pPr algn="just">
              <a:lnSpc>
                <a:spcPct val="150000"/>
              </a:lnSpc>
              <a:buFont typeface="Wingdings" panose="05000000000000000000" pitchFamily="2" charset="2"/>
              <a:buChar char="v"/>
            </a:pPr>
            <a:r>
              <a:rPr lang="en-US" sz="2400" b="0" i="0" dirty="0">
                <a:solidFill>
                  <a:srgbClr val="212326"/>
                </a:solidFill>
                <a:effectLst/>
                <a:latin typeface="ShopifySans"/>
              </a:rPr>
              <a:t> Customer’s smartphones that they use as they browse</a:t>
            </a:r>
          </a:p>
          <a:p>
            <a:pPr marL="0" indent="0">
              <a:buNone/>
            </a:pPr>
            <a:endParaRPr lang="en-IN" dirty="0"/>
          </a:p>
        </p:txBody>
      </p:sp>
    </p:spTree>
    <p:extLst>
      <p:ext uri="{BB962C8B-B14F-4D97-AF65-F5344CB8AC3E}">
        <p14:creationId xmlns:p14="http://schemas.microsoft.com/office/powerpoint/2010/main" val="174951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DC16-FA33-4B89-B6FE-639A9C7D1D2E}"/>
              </a:ext>
            </a:extLst>
          </p:cNvPr>
          <p:cNvSpPr>
            <a:spLocks noGrp="1"/>
          </p:cNvSpPr>
          <p:nvPr>
            <p:ph type="title"/>
          </p:nvPr>
        </p:nvSpPr>
        <p:spPr>
          <a:xfrm>
            <a:off x="821094" y="727788"/>
            <a:ext cx="10532706" cy="541175"/>
          </a:xfrm>
        </p:spPr>
        <p:txBody>
          <a:bodyPr>
            <a:normAutofit fontScale="90000"/>
          </a:bodyPr>
          <a:lstStyle/>
          <a:p>
            <a:r>
              <a:rPr lang="en-US" sz="3600" dirty="0"/>
              <a:t>Example of </a:t>
            </a:r>
            <a:r>
              <a:rPr lang="en-US" sz="3600" dirty="0" err="1"/>
              <a:t>Saffola</a:t>
            </a:r>
            <a:r>
              <a:rPr lang="en-US" sz="3600" dirty="0"/>
              <a:t>  (Slimming Nutri – Shake)</a:t>
            </a:r>
            <a:endParaRPr lang="en-IN" sz="3600" dirty="0"/>
          </a:p>
        </p:txBody>
      </p:sp>
      <p:pic>
        <p:nvPicPr>
          <p:cNvPr id="4" name="Content Placeholder 3">
            <a:extLst>
              <a:ext uri="{FF2B5EF4-FFF2-40B4-BE49-F238E27FC236}">
                <a16:creationId xmlns:a16="http://schemas.microsoft.com/office/drawing/2014/main" id="{1C45CDEF-63C1-4E0F-97DA-524F66AC8157}"/>
              </a:ext>
            </a:extLst>
          </p:cNvPr>
          <p:cNvPicPr>
            <a:picLocks noGrp="1" noChangeAspect="1"/>
          </p:cNvPicPr>
          <p:nvPr>
            <p:ph idx="1"/>
          </p:nvPr>
        </p:nvPicPr>
        <p:blipFill>
          <a:blip r:embed="rId2"/>
          <a:stretch>
            <a:fillRect/>
          </a:stretch>
        </p:blipFill>
        <p:spPr>
          <a:xfrm>
            <a:off x="597159" y="1511559"/>
            <a:ext cx="8294914" cy="5346441"/>
          </a:xfrm>
          <a:prstGeom prst="rect">
            <a:avLst/>
          </a:prstGeom>
        </p:spPr>
      </p:pic>
    </p:spTree>
    <p:extLst>
      <p:ext uri="{BB962C8B-B14F-4D97-AF65-F5344CB8AC3E}">
        <p14:creationId xmlns:p14="http://schemas.microsoft.com/office/powerpoint/2010/main" val="354150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B2FF18-73AA-4520-B63E-A343892DA003}"/>
              </a:ext>
            </a:extLst>
          </p:cNvPr>
          <p:cNvSpPr>
            <a:spLocks noGrp="1"/>
          </p:cNvSpPr>
          <p:nvPr>
            <p:ph idx="1"/>
          </p:nvPr>
        </p:nvSpPr>
        <p:spPr>
          <a:xfrm>
            <a:off x="838200" y="839755"/>
            <a:ext cx="9229531" cy="5337208"/>
          </a:xfrm>
        </p:spPr>
        <p:txBody>
          <a:bodyPr>
            <a:normAutofit fontScale="92500" lnSpcReduction="20000"/>
          </a:bodyPr>
          <a:lstStyle/>
          <a:p>
            <a:r>
              <a:rPr lang="en-US" sz="3200" b="1" dirty="0"/>
              <a:t>Coupons </a:t>
            </a:r>
          </a:p>
          <a:p>
            <a:pPr marL="0" indent="0" algn="just">
              <a:buNone/>
            </a:pPr>
            <a:endParaRPr lang="en-US" sz="3200" b="1" dirty="0"/>
          </a:p>
          <a:p>
            <a:pPr algn="just">
              <a:lnSpc>
                <a:spcPct val="150000"/>
              </a:lnSpc>
              <a:buFont typeface="Wingdings" panose="05000000000000000000" pitchFamily="2" charset="2"/>
              <a:buChar char="Ø"/>
            </a:pPr>
            <a:r>
              <a:rPr lang="en-US" b="0" i="0" dirty="0">
                <a:solidFill>
                  <a:srgbClr val="333745"/>
                </a:solidFill>
                <a:effectLst/>
                <a:latin typeface="Open Sans"/>
              </a:rPr>
              <a:t> </a:t>
            </a:r>
            <a:r>
              <a:rPr lang="en-US" sz="2400" b="0" i="0" dirty="0">
                <a:solidFill>
                  <a:srgbClr val="333745"/>
                </a:solidFill>
                <a:effectLst/>
                <a:latin typeface="Calibri body"/>
              </a:rPr>
              <a:t>You can offer vouchers and coupons via email, your website, or print materials such as product packaging, catalogs, and so on. They are a great way to thank your current customers and to encourage them to continue doing business with you.</a:t>
            </a:r>
          </a:p>
          <a:p>
            <a:pPr marL="0" indent="0" algn="just">
              <a:lnSpc>
                <a:spcPct val="150000"/>
              </a:lnSpc>
              <a:buNone/>
            </a:pPr>
            <a:endParaRPr lang="en-US" sz="2400" b="0" i="0" dirty="0">
              <a:solidFill>
                <a:srgbClr val="333745"/>
              </a:solidFill>
              <a:effectLst/>
              <a:latin typeface="Calibri body"/>
            </a:endParaRPr>
          </a:p>
          <a:p>
            <a:pPr algn="just">
              <a:lnSpc>
                <a:spcPct val="150000"/>
              </a:lnSpc>
              <a:buFont typeface="Wingdings" panose="05000000000000000000" pitchFamily="2" charset="2"/>
              <a:buChar char="Ø"/>
            </a:pPr>
            <a:r>
              <a:rPr lang="en-US" sz="2400" b="0" i="0" dirty="0">
                <a:solidFill>
                  <a:srgbClr val="333745"/>
                </a:solidFill>
                <a:effectLst/>
                <a:latin typeface="Calibri body"/>
              </a:rPr>
              <a:t> One way to really get people excited about their next purchase with you is to offer a mystery coupon. Not only is it interactive but it also makes customers feel as if they’re playing a game and getting more than just a run-of-the-mill discount.</a:t>
            </a:r>
          </a:p>
          <a:p>
            <a:pPr marL="0" indent="0">
              <a:buNone/>
            </a:pPr>
            <a:endParaRPr lang="en-IN" dirty="0"/>
          </a:p>
        </p:txBody>
      </p:sp>
    </p:spTree>
    <p:extLst>
      <p:ext uri="{BB962C8B-B14F-4D97-AF65-F5344CB8AC3E}">
        <p14:creationId xmlns:p14="http://schemas.microsoft.com/office/powerpoint/2010/main" val="276852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7D3AB2-46F5-45BD-9B23-7FE094E22505}"/>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052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5634B-72B8-4F87-BFCA-859FCF9A133E}"/>
              </a:ext>
            </a:extLst>
          </p:cNvPr>
          <p:cNvSpPr>
            <a:spLocks noGrp="1"/>
          </p:cNvSpPr>
          <p:nvPr>
            <p:ph idx="1"/>
          </p:nvPr>
        </p:nvSpPr>
        <p:spPr>
          <a:xfrm>
            <a:off x="838200" y="727788"/>
            <a:ext cx="9892004" cy="5449175"/>
          </a:xfrm>
        </p:spPr>
        <p:txBody>
          <a:bodyPr>
            <a:normAutofit fontScale="85000" lnSpcReduction="20000"/>
          </a:bodyPr>
          <a:lstStyle/>
          <a:p>
            <a:r>
              <a:rPr lang="en-US" sz="3200" b="1" dirty="0"/>
              <a:t>In-store demonstrations</a:t>
            </a:r>
          </a:p>
          <a:p>
            <a:pPr marL="0" indent="0">
              <a:buNone/>
            </a:pPr>
            <a:endParaRPr lang="en-US" sz="3200" b="1" dirty="0"/>
          </a:p>
          <a:p>
            <a:pPr algn="just">
              <a:lnSpc>
                <a:spcPct val="150000"/>
              </a:lnSpc>
              <a:buFont typeface="Wingdings" panose="05000000000000000000" pitchFamily="2" charset="2"/>
              <a:buChar char="Ø"/>
            </a:pPr>
            <a:r>
              <a:rPr lang="en-US" b="0" i="0" dirty="0">
                <a:solidFill>
                  <a:srgbClr val="3B3B3B"/>
                </a:solidFill>
                <a:effectLst/>
                <a:latin typeface="Montserrat"/>
              </a:rPr>
              <a:t> In-store product demonstrations offer a real-time opportunity for stores to directly showcase, demonstrate, and promote items to encourage immediate sales. These demos allow sales representatives and experts to connect directly with the customer at a critical point in the sales funnel. The greater the connection, the higher the conversion.</a:t>
            </a:r>
          </a:p>
          <a:p>
            <a:pPr algn="just">
              <a:lnSpc>
                <a:spcPct val="150000"/>
              </a:lnSpc>
              <a:buFont typeface="Wingdings" panose="05000000000000000000" pitchFamily="2" charset="2"/>
              <a:buChar char="Ø"/>
            </a:pPr>
            <a:r>
              <a:rPr lang="en-US" b="0" i="0" dirty="0">
                <a:solidFill>
                  <a:srgbClr val="3B3B3B"/>
                </a:solidFill>
                <a:effectLst/>
                <a:latin typeface="Montserrat"/>
              </a:rPr>
              <a:t> Customers today want to have confidence in the products they’re purchasing, and physical product demonstrations are the best way to gain consumers trust, while reducing the perceived risk associated with investing in something new. </a:t>
            </a:r>
            <a:endParaRPr lang="en-US" dirty="0"/>
          </a:p>
          <a:p>
            <a:pPr marL="0" indent="0">
              <a:buNone/>
            </a:pPr>
            <a:endParaRPr lang="en-IN" dirty="0"/>
          </a:p>
        </p:txBody>
      </p:sp>
    </p:spTree>
    <p:extLst>
      <p:ext uri="{BB962C8B-B14F-4D97-AF65-F5344CB8AC3E}">
        <p14:creationId xmlns:p14="http://schemas.microsoft.com/office/powerpoint/2010/main" val="357580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EF6DD42-1479-4FF2-B0F3-A4A836AFB347}"/>
              </a:ext>
            </a:extLst>
          </p:cNvPr>
          <p:cNvPicPr>
            <a:picLocks noGrp="1" noChangeAspect="1"/>
          </p:cNvPicPr>
          <p:nvPr>
            <p:ph idx="1"/>
          </p:nvPr>
        </p:nvPicPr>
        <p:blipFill>
          <a:blip r:embed="rId2"/>
          <a:stretch>
            <a:fillRect/>
          </a:stretch>
        </p:blipFill>
        <p:spPr>
          <a:xfrm>
            <a:off x="3629608" y="1003041"/>
            <a:ext cx="4732176" cy="4851918"/>
          </a:xfrm>
          <a:prstGeom prst="rect">
            <a:avLst/>
          </a:prstGeom>
        </p:spPr>
      </p:pic>
    </p:spTree>
    <p:extLst>
      <p:ext uri="{BB962C8B-B14F-4D97-AF65-F5344CB8AC3E}">
        <p14:creationId xmlns:p14="http://schemas.microsoft.com/office/powerpoint/2010/main" val="354372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FC5FF-7056-49EA-8D38-4D2FA007EF75}"/>
              </a:ext>
            </a:extLst>
          </p:cNvPr>
          <p:cNvSpPr>
            <a:spLocks noGrp="1"/>
          </p:cNvSpPr>
          <p:nvPr>
            <p:ph idx="1"/>
          </p:nvPr>
        </p:nvSpPr>
        <p:spPr>
          <a:xfrm>
            <a:off x="643813" y="877078"/>
            <a:ext cx="10537689" cy="4578620"/>
          </a:xfrm>
        </p:spPr>
        <p:txBody>
          <a:bodyPr>
            <a:normAutofit fontScale="70000" lnSpcReduction="20000"/>
          </a:bodyPr>
          <a:lstStyle/>
          <a:p>
            <a:pPr>
              <a:lnSpc>
                <a:spcPct val="170000"/>
              </a:lnSpc>
            </a:pPr>
            <a:r>
              <a:rPr lang="en-US" sz="2900" dirty="0">
                <a:latin typeface="Times New Roman" panose="02020603050405020304" pitchFamily="18" charset="0"/>
                <a:cs typeface="Times New Roman" panose="02020603050405020304" pitchFamily="18" charset="0"/>
              </a:rPr>
              <a:t>In store stimuli are promotional techniques employed to increases unplanned or subconsciously planned purchases of products.</a:t>
            </a:r>
          </a:p>
          <a:p>
            <a:pPr>
              <a:lnSpc>
                <a:spcPct val="170000"/>
              </a:lnSpc>
            </a:pPr>
            <a:r>
              <a:rPr lang="en-US" sz="2900" dirty="0">
                <a:solidFill>
                  <a:srgbClr val="202124"/>
                </a:solidFill>
                <a:latin typeface="Times New Roman" panose="02020603050405020304" pitchFamily="18" charset="0"/>
                <a:cs typeface="Times New Roman" panose="02020603050405020304" pitchFamily="18" charset="0"/>
              </a:rPr>
              <a:t>Manufacturers and retailers spends large sum of money on advertising and in-store promotion in the hope of increasing sales of their merchandise through impulsive buying.</a:t>
            </a:r>
          </a:p>
          <a:p>
            <a:pPr>
              <a:lnSpc>
                <a:spcPct val="170000"/>
              </a:lnSpc>
            </a:pPr>
            <a:r>
              <a:rPr lang="en-US" sz="2900" dirty="0">
                <a:solidFill>
                  <a:srgbClr val="202124"/>
                </a:solidFill>
                <a:latin typeface="Times New Roman" panose="02020603050405020304" pitchFamily="18" charset="0"/>
                <a:cs typeface="Times New Roman" panose="02020603050405020304" pitchFamily="18" charset="0"/>
              </a:rPr>
              <a:t> in-store stimuli is very important in todays time because f</a:t>
            </a:r>
            <a:r>
              <a:rPr lang="en-US" sz="2900" dirty="0">
                <a:latin typeface="Times New Roman" panose="02020603050405020304" pitchFamily="18" charset="0"/>
                <a:cs typeface="Times New Roman" panose="02020603050405020304" pitchFamily="18" charset="0"/>
              </a:rPr>
              <a:t>ierce competition has always been a hallmark of the retail industry. In recent years, it has become even tougher, as innovative new entrants have upset the status quo and existing retailers have become more efficient. Hence, in order to survive and grow in this competitive environment; it is essential to adopt various in-store stimuli techniques. </a:t>
            </a:r>
            <a:endParaRPr lang="en-US" sz="2900" b="0" i="0" dirty="0">
              <a:solidFill>
                <a:srgbClr val="202124"/>
              </a:solidFill>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96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B8A9-1EF2-47AE-9858-6F25F6237CEE}"/>
              </a:ext>
            </a:extLst>
          </p:cNvPr>
          <p:cNvSpPr>
            <a:spLocks noGrp="1"/>
          </p:cNvSpPr>
          <p:nvPr>
            <p:ph type="title"/>
          </p:nvPr>
        </p:nvSpPr>
        <p:spPr>
          <a:xfrm>
            <a:off x="838200" y="681037"/>
            <a:ext cx="10515600" cy="830522"/>
          </a:xfrm>
        </p:spPr>
        <p:txBody>
          <a:bodyPr/>
          <a:lstStyle/>
          <a:p>
            <a:r>
              <a:rPr lang="en-US" dirty="0"/>
              <a:t>In-store stimuli techniques</a:t>
            </a:r>
            <a:endParaRPr lang="en-IN" dirty="0"/>
          </a:p>
        </p:txBody>
      </p:sp>
      <p:sp>
        <p:nvSpPr>
          <p:cNvPr id="3" name="Content Placeholder 2">
            <a:extLst>
              <a:ext uri="{FF2B5EF4-FFF2-40B4-BE49-F238E27FC236}">
                <a16:creationId xmlns:a16="http://schemas.microsoft.com/office/drawing/2014/main" id="{94889643-83B6-48F7-AF45-303C0A9E6294}"/>
              </a:ext>
            </a:extLst>
          </p:cNvPr>
          <p:cNvSpPr>
            <a:spLocks noGrp="1"/>
          </p:cNvSpPr>
          <p:nvPr>
            <p:ph idx="1"/>
          </p:nvPr>
        </p:nvSpPr>
        <p:spPr/>
        <p:txBody>
          <a:bodyPr/>
          <a:lstStyle/>
          <a:p>
            <a:r>
              <a:rPr lang="en-US" b="0" i="0" dirty="0">
                <a:solidFill>
                  <a:srgbClr val="202124"/>
                </a:solidFill>
                <a:effectLst/>
                <a:latin typeface="Times New Roman" panose="02020603050405020304" pitchFamily="18" charset="0"/>
                <a:cs typeface="Times New Roman" panose="02020603050405020304" pitchFamily="18" charset="0"/>
              </a:rPr>
              <a:t>on-shelf positions</a:t>
            </a:r>
          </a:p>
          <a:p>
            <a:r>
              <a:rPr lang="en-US" b="0" i="0" dirty="0">
                <a:solidFill>
                  <a:srgbClr val="202124"/>
                </a:solidFill>
                <a:effectLst/>
                <a:latin typeface="Times New Roman" panose="02020603050405020304" pitchFamily="18" charset="0"/>
                <a:cs typeface="Times New Roman" panose="02020603050405020304" pitchFamily="18" charset="0"/>
              </a:rPr>
              <a:t>price-off promotions </a:t>
            </a:r>
          </a:p>
          <a:p>
            <a:r>
              <a:rPr lang="en-US" b="0" i="0" dirty="0">
                <a:solidFill>
                  <a:srgbClr val="202124"/>
                </a:solidFill>
                <a:effectLst/>
                <a:latin typeface="Times New Roman" panose="02020603050405020304" pitchFamily="18" charset="0"/>
                <a:cs typeface="Times New Roman" panose="02020603050405020304" pitchFamily="18" charset="0"/>
              </a:rPr>
              <a:t>samples </a:t>
            </a:r>
          </a:p>
          <a:p>
            <a:r>
              <a:rPr lang="en-US" b="0" i="0" dirty="0">
                <a:solidFill>
                  <a:srgbClr val="202124"/>
                </a:solidFill>
                <a:effectLst/>
                <a:latin typeface="Times New Roman" panose="02020603050405020304" pitchFamily="18" charset="0"/>
                <a:cs typeface="Times New Roman" panose="02020603050405020304" pitchFamily="18" charset="0"/>
              </a:rPr>
              <a:t>point-of-purchase displays</a:t>
            </a:r>
          </a:p>
          <a:p>
            <a:r>
              <a:rPr lang="en-US" b="0" i="0" dirty="0">
                <a:solidFill>
                  <a:srgbClr val="202124"/>
                </a:solidFill>
                <a:effectLst/>
                <a:latin typeface="Times New Roman" panose="02020603050405020304" pitchFamily="18" charset="0"/>
                <a:cs typeface="Times New Roman" panose="02020603050405020304" pitchFamily="18" charset="0"/>
              </a:rPr>
              <a:t>coupons </a:t>
            </a:r>
          </a:p>
          <a:p>
            <a:r>
              <a:rPr lang="en-US" b="0" i="0" dirty="0">
                <a:solidFill>
                  <a:srgbClr val="202124"/>
                </a:solidFill>
                <a:effectLst/>
                <a:latin typeface="Times New Roman" panose="02020603050405020304" pitchFamily="18" charset="0"/>
                <a:cs typeface="Times New Roman" panose="02020603050405020304" pitchFamily="18" charset="0"/>
              </a:rPr>
              <a:t>in-</a:t>
            </a:r>
            <a:r>
              <a:rPr lang="en-US" i="0" dirty="0">
                <a:solidFill>
                  <a:srgbClr val="202124"/>
                </a:solidFill>
                <a:effectLst/>
                <a:latin typeface="Times New Roman" panose="02020603050405020304" pitchFamily="18" charset="0"/>
                <a:cs typeface="Times New Roman" panose="02020603050405020304" pitchFamily="18" charset="0"/>
              </a:rPr>
              <a:t>store</a:t>
            </a:r>
            <a:r>
              <a:rPr lang="en-US" b="0" i="0" dirty="0">
                <a:solidFill>
                  <a:srgbClr val="202124"/>
                </a:solidFill>
                <a:effectLst/>
                <a:latin typeface="Times New Roman" panose="02020603050405020304" pitchFamily="18" charset="0"/>
                <a:cs typeface="Times New Roman" panose="02020603050405020304" pitchFamily="18" charset="0"/>
              </a:rPr>
              <a:t> demonstrations</a:t>
            </a:r>
            <a:endParaRPr lang="en-US" dirty="0"/>
          </a:p>
          <a:p>
            <a:endParaRPr lang="en-IN" dirty="0"/>
          </a:p>
        </p:txBody>
      </p:sp>
    </p:spTree>
    <p:extLst>
      <p:ext uri="{BB962C8B-B14F-4D97-AF65-F5344CB8AC3E}">
        <p14:creationId xmlns:p14="http://schemas.microsoft.com/office/powerpoint/2010/main" val="286712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27910-3CD9-49B0-A3F5-ACE85778BFBE}"/>
              </a:ext>
            </a:extLst>
          </p:cNvPr>
          <p:cNvSpPr>
            <a:spLocks noGrp="1"/>
          </p:cNvSpPr>
          <p:nvPr>
            <p:ph idx="1"/>
          </p:nvPr>
        </p:nvSpPr>
        <p:spPr>
          <a:xfrm>
            <a:off x="838200" y="813570"/>
            <a:ext cx="9910665" cy="5344633"/>
          </a:xfrm>
        </p:spPr>
        <p:txBody>
          <a:bodyPr>
            <a:normAutofit fontScale="85000" lnSpcReduction="10000"/>
          </a:bodyPr>
          <a:lstStyle/>
          <a:p>
            <a:r>
              <a:rPr lang="en-US" sz="3800" b="1" dirty="0"/>
              <a:t>On shelf positions</a:t>
            </a:r>
          </a:p>
          <a:p>
            <a:pPr algn="just">
              <a:lnSpc>
                <a:spcPct val="150000"/>
              </a:lnSpc>
              <a:buFont typeface="Wingdings" panose="05000000000000000000" pitchFamily="2" charset="2"/>
              <a:buChar char="Ø"/>
            </a:pPr>
            <a:r>
              <a:rPr lang="en-US" dirty="0"/>
              <a:t> it is a key to attract the customers and grow the sales of the stores.</a:t>
            </a:r>
          </a:p>
          <a:p>
            <a:pPr algn="just">
              <a:lnSpc>
                <a:spcPct val="150000"/>
              </a:lnSpc>
              <a:buFont typeface="Wingdings" panose="05000000000000000000" pitchFamily="2" charset="2"/>
              <a:buChar char="Ø"/>
            </a:pPr>
            <a:r>
              <a:rPr lang="en-US" b="0" i="0" dirty="0">
                <a:effectLst/>
                <a:latin typeface="canada-type-gibson"/>
              </a:rPr>
              <a:t>Although a retailer might have agreed to put the item in his/her store; that doesn't mean you get prime real estate. Most consumers believe that the middle shelf - or the shelf closest to their eye level - is the best placement for products in a store as compared to top or bottom. </a:t>
            </a:r>
          </a:p>
          <a:p>
            <a:pPr algn="just">
              <a:lnSpc>
                <a:spcPct val="150000"/>
              </a:lnSpc>
              <a:buFont typeface="Wingdings" panose="05000000000000000000" pitchFamily="2" charset="2"/>
              <a:buChar char="Ø"/>
            </a:pPr>
            <a:r>
              <a:rPr lang="en-US" b="0" i="0" dirty="0">
                <a:effectLst/>
                <a:latin typeface="canada-type-gibson"/>
              </a:rPr>
              <a:t>Knowing that shelf positioning can have real impact on product sales, it's critical for you to go into negotiations with a retailer and fight for the best shelf space.</a:t>
            </a:r>
            <a:endParaRPr lang="en-US" dirty="0"/>
          </a:p>
          <a:p>
            <a:pPr marL="0" indent="0">
              <a:buNone/>
            </a:pPr>
            <a:endParaRPr lang="en-US" dirty="0"/>
          </a:p>
          <a:p>
            <a:endParaRPr lang="en-IN" dirty="0"/>
          </a:p>
        </p:txBody>
      </p:sp>
    </p:spTree>
    <p:extLst>
      <p:ext uri="{BB962C8B-B14F-4D97-AF65-F5344CB8AC3E}">
        <p14:creationId xmlns:p14="http://schemas.microsoft.com/office/powerpoint/2010/main" val="106332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8B1A9-9393-467A-BB7D-9B7BC7D1963F}"/>
              </a:ext>
            </a:extLst>
          </p:cNvPr>
          <p:cNvSpPr>
            <a:spLocks noGrp="1"/>
          </p:cNvSpPr>
          <p:nvPr>
            <p:ph idx="1"/>
          </p:nvPr>
        </p:nvSpPr>
        <p:spPr>
          <a:xfrm>
            <a:off x="838200" y="653143"/>
            <a:ext cx="9882673" cy="5523820"/>
          </a:xfrm>
        </p:spPr>
        <p:txBody>
          <a:bodyPr>
            <a:normAutofit fontScale="92500"/>
          </a:bodyPr>
          <a:lstStyle/>
          <a:p>
            <a:pPr algn="just"/>
            <a:r>
              <a:rPr lang="en-US" sz="3200" b="1" dirty="0"/>
              <a:t>Price – off promotions</a:t>
            </a:r>
          </a:p>
          <a:p>
            <a:pPr marL="0" indent="0" algn="just">
              <a:buNone/>
            </a:pPr>
            <a:endParaRPr lang="en-US" sz="3200" b="1" dirty="0"/>
          </a:p>
          <a:p>
            <a:pPr algn="just">
              <a:lnSpc>
                <a:spcPct val="150000"/>
              </a:lnSpc>
              <a:buFont typeface="Wingdings" panose="05000000000000000000" pitchFamily="2" charset="2"/>
              <a:buChar char="Ø"/>
            </a:pPr>
            <a:r>
              <a:rPr lang="en-US" b="0" i="0" dirty="0">
                <a:solidFill>
                  <a:srgbClr val="2E3246"/>
                </a:solidFill>
                <a:effectLst/>
                <a:latin typeface="Roboto"/>
              </a:rPr>
              <a:t> </a:t>
            </a:r>
            <a:r>
              <a:rPr lang="en-US" sz="2400" b="0" i="0" dirty="0">
                <a:solidFill>
                  <a:srgbClr val="2E3246"/>
                </a:solidFill>
                <a:effectLst/>
                <a:latin typeface="Roboto"/>
              </a:rPr>
              <a:t>Price - off promotion examples are all around us. Big price-offs may be as old as the trade industry, but it’s an evergreen method of increasing sales volume. We all wait for the summer/winter clearance sale to finally buy items we’ve spotted but couldn’t afford to buy during the season. There are sales promotion ideas for boosting in – store stimuli. </a:t>
            </a:r>
          </a:p>
          <a:p>
            <a:pPr algn="just">
              <a:lnSpc>
                <a:spcPct val="150000"/>
              </a:lnSpc>
              <a:buFont typeface="Wingdings" panose="05000000000000000000" pitchFamily="2" charset="2"/>
              <a:buChar char="Ø"/>
            </a:pPr>
            <a:r>
              <a:rPr lang="en-US" sz="2400" b="0" i="0" dirty="0">
                <a:solidFill>
                  <a:srgbClr val="2E3246"/>
                </a:solidFill>
                <a:effectLst/>
                <a:latin typeface="Roboto"/>
              </a:rPr>
              <a:t> Price cuts are convenient for both customers and retailers. It offers the possibility to buy more for less and it allows retailers to clear their stocks and sell huge volumes while keeping the money flowing and the business going.</a:t>
            </a:r>
          </a:p>
          <a:p>
            <a:pPr algn="just">
              <a:lnSpc>
                <a:spcPct val="150000"/>
              </a:lnSpc>
            </a:pPr>
            <a:endParaRPr lang="en-US" sz="2400" dirty="0"/>
          </a:p>
          <a:p>
            <a:pPr marL="0" indent="0" algn="just">
              <a:buNone/>
            </a:pPr>
            <a:endParaRPr lang="en-IN" dirty="0"/>
          </a:p>
        </p:txBody>
      </p:sp>
    </p:spTree>
    <p:extLst>
      <p:ext uri="{BB962C8B-B14F-4D97-AF65-F5344CB8AC3E}">
        <p14:creationId xmlns:p14="http://schemas.microsoft.com/office/powerpoint/2010/main" val="17085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D30F8F-CD9A-4A5A-A8A3-39BFB581B4D9}"/>
              </a:ext>
            </a:extLst>
          </p:cNvPr>
          <p:cNvPicPr>
            <a:picLocks noGrp="1" noChangeAspect="1"/>
          </p:cNvPicPr>
          <p:nvPr>
            <p:ph idx="1"/>
          </p:nvPr>
        </p:nvPicPr>
        <p:blipFill>
          <a:blip r:embed="rId2"/>
          <a:stretch>
            <a:fillRect/>
          </a:stretch>
        </p:blipFill>
        <p:spPr>
          <a:xfrm>
            <a:off x="1978091" y="0"/>
            <a:ext cx="7940350" cy="6858000"/>
          </a:xfrm>
          <a:prstGeom prst="rect">
            <a:avLst/>
          </a:prstGeom>
        </p:spPr>
      </p:pic>
    </p:spTree>
    <p:extLst>
      <p:ext uri="{BB962C8B-B14F-4D97-AF65-F5344CB8AC3E}">
        <p14:creationId xmlns:p14="http://schemas.microsoft.com/office/powerpoint/2010/main" val="251144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75E88-90C8-4B00-82BE-7E7F5DA2ACF7}"/>
              </a:ext>
            </a:extLst>
          </p:cNvPr>
          <p:cNvSpPr>
            <a:spLocks noGrp="1"/>
          </p:cNvSpPr>
          <p:nvPr>
            <p:ph idx="1"/>
          </p:nvPr>
        </p:nvSpPr>
        <p:spPr>
          <a:xfrm>
            <a:off x="838200" y="569167"/>
            <a:ext cx="9220200" cy="5850294"/>
          </a:xfrm>
        </p:spPr>
        <p:txBody>
          <a:bodyPr>
            <a:normAutofit fontScale="85000" lnSpcReduction="10000"/>
          </a:bodyPr>
          <a:lstStyle/>
          <a:p>
            <a:r>
              <a:rPr lang="en-US" sz="3800" b="1" dirty="0"/>
              <a:t>Samples</a:t>
            </a:r>
          </a:p>
          <a:p>
            <a:pPr marL="0" indent="0">
              <a:buNone/>
            </a:pPr>
            <a:endParaRPr lang="en-US" sz="3200" b="1" dirty="0"/>
          </a:p>
          <a:p>
            <a:pPr algn="just">
              <a:lnSpc>
                <a:spcPct val="160000"/>
              </a:lnSpc>
              <a:buFont typeface="Wingdings" panose="05000000000000000000" pitchFamily="2" charset="2"/>
              <a:buChar char="Ø"/>
            </a:pPr>
            <a:r>
              <a:rPr lang="en-US" sz="2400" b="0" i="0" dirty="0">
                <a:solidFill>
                  <a:srgbClr val="000000"/>
                </a:solidFill>
                <a:effectLst/>
                <a:latin typeface="Helvetica Neue"/>
              </a:rPr>
              <a:t> Many consumers may pass your product on the shelves, mulling over all the reasons they would like to try it. However, many shoppers, particularly those in the stores, try to stay within a spending budget. Purchasing a product that leads to regret is seen as a waste of money.</a:t>
            </a:r>
          </a:p>
          <a:p>
            <a:pPr algn="just">
              <a:lnSpc>
                <a:spcPct val="160000"/>
              </a:lnSpc>
              <a:buFont typeface="Wingdings" panose="05000000000000000000" pitchFamily="2" charset="2"/>
              <a:buChar char="Ø"/>
            </a:pPr>
            <a:r>
              <a:rPr lang="en-US" sz="2400" dirty="0">
                <a:solidFill>
                  <a:srgbClr val="000000"/>
                </a:solidFill>
                <a:latin typeface="Helvetica Neue"/>
              </a:rPr>
              <a:t> Thus, b</a:t>
            </a:r>
            <a:r>
              <a:rPr lang="en-US" sz="2400" b="0" i="0" dirty="0">
                <a:solidFill>
                  <a:srgbClr val="000000"/>
                </a:solidFill>
                <a:effectLst/>
                <a:latin typeface="Helvetica Neue"/>
              </a:rPr>
              <a:t>y having the opportunity to sample the product or see it demonstrated, they mitigate the risk of trying a new brand.</a:t>
            </a:r>
          </a:p>
          <a:p>
            <a:pPr algn="just">
              <a:lnSpc>
                <a:spcPct val="160000"/>
              </a:lnSpc>
              <a:buFont typeface="Wingdings" panose="05000000000000000000" pitchFamily="2" charset="2"/>
              <a:buChar char="Ø"/>
            </a:pPr>
            <a:r>
              <a:rPr lang="en-US" sz="2400" b="0" i="0" dirty="0">
                <a:solidFill>
                  <a:srgbClr val="000000"/>
                </a:solidFill>
                <a:effectLst/>
                <a:latin typeface="Helvetica Neue"/>
              </a:rPr>
              <a:t> This is called by experts bringing your product into a consumer’s  “consideration set”.</a:t>
            </a:r>
          </a:p>
          <a:p>
            <a:pPr algn="just">
              <a:lnSpc>
                <a:spcPct val="160000"/>
              </a:lnSpc>
              <a:buFont typeface="Wingdings" panose="05000000000000000000" pitchFamily="2" charset="2"/>
              <a:buChar char="Ø"/>
            </a:pPr>
            <a:r>
              <a:rPr lang="en-US" sz="2400" b="0" i="0" dirty="0">
                <a:solidFill>
                  <a:srgbClr val="000000"/>
                </a:solidFill>
                <a:effectLst/>
                <a:latin typeface="Helvetica Neue"/>
              </a:rPr>
              <a:t> Sampling is the test-run than can end up a home-run for the manufacturer.</a:t>
            </a:r>
            <a:endParaRPr lang="en-US" sz="2400" b="0" i="0" dirty="0">
              <a:solidFill>
                <a:srgbClr val="898989"/>
              </a:solidFill>
              <a:effectLst/>
              <a:latin typeface="Helvetica Neue"/>
            </a:endParaRPr>
          </a:p>
          <a:p>
            <a:pPr>
              <a:buFont typeface="Wingdings" panose="05000000000000000000" pitchFamily="2" charset="2"/>
              <a:buChar char="Ø"/>
            </a:pPr>
            <a:endParaRPr lang="en-US" dirty="0"/>
          </a:p>
          <a:p>
            <a:pPr marL="0" indent="0">
              <a:buNone/>
            </a:pPr>
            <a:endParaRPr lang="en-IN" dirty="0"/>
          </a:p>
        </p:txBody>
      </p:sp>
    </p:spTree>
    <p:extLst>
      <p:ext uri="{BB962C8B-B14F-4D97-AF65-F5344CB8AC3E}">
        <p14:creationId xmlns:p14="http://schemas.microsoft.com/office/powerpoint/2010/main" val="85816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C055A1-B53B-4296-A034-C58B793BDCC6}"/>
              </a:ext>
            </a:extLst>
          </p:cNvPr>
          <p:cNvPicPr>
            <a:picLocks noGrp="1" noChangeAspect="1"/>
          </p:cNvPicPr>
          <p:nvPr>
            <p:ph idx="1"/>
          </p:nvPr>
        </p:nvPicPr>
        <p:blipFill>
          <a:blip r:embed="rId2"/>
          <a:stretch>
            <a:fillRect/>
          </a:stretch>
        </p:blipFill>
        <p:spPr>
          <a:xfrm>
            <a:off x="0" y="93306"/>
            <a:ext cx="12192000" cy="6764693"/>
          </a:xfrm>
          <a:prstGeom prst="rect">
            <a:avLst/>
          </a:prstGeom>
        </p:spPr>
      </p:pic>
    </p:spTree>
    <p:extLst>
      <p:ext uri="{BB962C8B-B14F-4D97-AF65-F5344CB8AC3E}">
        <p14:creationId xmlns:p14="http://schemas.microsoft.com/office/powerpoint/2010/main" val="102014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D8043-422F-4E9F-BC4F-71B7403445D7}"/>
              </a:ext>
            </a:extLst>
          </p:cNvPr>
          <p:cNvSpPr>
            <a:spLocks noGrp="1"/>
          </p:cNvSpPr>
          <p:nvPr>
            <p:ph idx="1"/>
          </p:nvPr>
        </p:nvSpPr>
        <p:spPr>
          <a:xfrm>
            <a:off x="373224" y="718456"/>
            <a:ext cx="9787813" cy="5952931"/>
          </a:xfrm>
        </p:spPr>
        <p:txBody>
          <a:bodyPr>
            <a:normAutofit fontScale="77500" lnSpcReduction="20000"/>
          </a:bodyPr>
          <a:lstStyle/>
          <a:p>
            <a:pPr algn="just">
              <a:lnSpc>
                <a:spcPct val="110000"/>
              </a:lnSpc>
            </a:pPr>
            <a:r>
              <a:rPr lang="en-US" sz="4100" b="1" dirty="0"/>
              <a:t>Point of purchase displays</a:t>
            </a:r>
          </a:p>
          <a:p>
            <a:pPr marL="0" indent="0" algn="just">
              <a:lnSpc>
                <a:spcPct val="110000"/>
              </a:lnSpc>
              <a:buNone/>
            </a:pPr>
            <a:endParaRPr lang="en-US" dirty="0"/>
          </a:p>
          <a:p>
            <a:pPr algn="just">
              <a:lnSpc>
                <a:spcPct val="110000"/>
              </a:lnSpc>
              <a:buFont typeface="Wingdings" panose="05000000000000000000" pitchFamily="2" charset="2"/>
              <a:buChar char="Ø"/>
            </a:pPr>
            <a:r>
              <a:rPr lang="en-US" dirty="0">
                <a:solidFill>
                  <a:srgbClr val="212326"/>
                </a:solidFill>
                <a:latin typeface="ShopifySans"/>
              </a:rPr>
              <a:t> </a:t>
            </a:r>
            <a:r>
              <a:rPr lang="en-US" b="0" i="0" dirty="0">
                <a:solidFill>
                  <a:srgbClr val="212326"/>
                </a:solidFill>
                <a:effectLst/>
                <a:latin typeface="ShopifySans"/>
              </a:rPr>
              <a:t>The phrase “point of purchase” may conjure images of wherever customers go to make their purchase and hand over payment.</a:t>
            </a:r>
          </a:p>
          <a:p>
            <a:pPr algn="just">
              <a:lnSpc>
                <a:spcPct val="110000"/>
              </a:lnSpc>
              <a:buFont typeface="Wingdings" panose="05000000000000000000" pitchFamily="2" charset="2"/>
              <a:buChar char="Ø"/>
            </a:pPr>
            <a:r>
              <a:rPr lang="en-US" b="0" i="0" dirty="0">
                <a:solidFill>
                  <a:srgbClr val="212326"/>
                </a:solidFill>
                <a:effectLst/>
                <a:latin typeface="ShopifySans"/>
              </a:rPr>
              <a:t> Placing small, inexpensive, and relevant items on the counter can boost sales. So can using displays of these items to create an area where customers can queue while waiting to check out.</a:t>
            </a:r>
          </a:p>
          <a:p>
            <a:pPr algn="just">
              <a:lnSpc>
                <a:spcPct val="110000"/>
              </a:lnSpc>
              <a:buFont typeface="Wingdings" panose="05000000000000000000" pitchFamily="2" charset="2"/>
              <a:buChar char="Ø"/>
            </a:pPr>
            <a:r>
              <a:rPr lang="en-US" b="0" i="0" dirty="0">
                <a:solidFill>
                  <a:srgbClr val="212326"/>
                </a:solidFill>
                <a:effectLst/>
                <a:latin typeface="ShopifySans"/>
              </a:rPr>
              <a:t> This point of purchase marketing technique works for a few reasons:</a:t>
            </a:r>
          </a:p>
          <a:p>
            <a:pPr algn="just">
              <a:lnSpc>
                <a:spcPct val="110000"/>
              </a:lnSpc>
              <a:buFont typeface="Wingdings" panose="05000000000000000000" pitchFamily="2" charset="2"/>
              <a:buChar char="v"/>
            </a:pPr>
            <a:r>
              <a:rPr lang="en-US" b="0" i="0" dirty="0">
                <a:solidFill>
                  <a:srgbClr val="212326"/>
                </a:solidFill>
                <a:effectLst/>
                <a:latin typeface="ShopifySans"/>
              </a:rPr>
              <a:t> Customers have already made a decision to buy </a:t>
            </a:r>
            <a:r>
              <a:rPr lang="en-US" b="0" dirty="0">
                <a:solidFill>
                  <a:srgbClr val="212326"/>
                </a:solidFill>
                <a:effectLst/>
                <a:latin typeface="ShopifySans"/>
              </a:rPr>
              <a:t>something</a:t>
            </a:r>
            <a:r>
              <a:rPr lang="en-US" b="0" i="0" dirty="0">
                <a:solidFill>
                  <a:srgbClr val="212326"/>
                </a:solidFill>
                <a:effectLst/>
                <a:latin typeface="ShopifySans"/>
              </a:rPr>
              <a:t>, making them more likely to buy an additional product if it does not significantly add to the total price of their purchase.</a:t>
            </a:r>
          </a:p>
          <a:p>
            <a:pPr algn="just">
              <a:lnSpc>
                <a:spcPct val="110000"/>
              </a:lnSpc>
              <a:buFont typeface="Wingdings" panose="05000000000000000000" pitchFamily="2" charset="2"/>
              <a:buChar char="v"/>
            </a:pPr>
            <a:r>
              <a:rPr lang="en-US" b="0" i="0" dirty="0">
                <a:solidFill>
                  <a:srgbClr val="212326"/>
                </a:solidFill>
                <a:effectLst/>
                <a:latin typeface="ShopifySans"/>
              </a:rPr>
              <a:t> “Add-on” type items that are highly relevant to your customers can trigger impulsive purchases or serve as reminders for customers. Sephora, for example, keeps their travel- and sample-sized products in these displays, which are easy for customers to justify as something they genuinely need to stock up on.</a:t>
            </a:r>
          </a:p>
          <a:p>
            <a:pPr>
              <a:buFont typeface="Wingdings" panose="05000000000000000000" pitchFamily="2" charset="2"/>
              <a:buChar char="v"/>
            </a:pPr>
            <a:endParaRPr lang="en-US" b="0" i="0" dirty="0">
              <a:solidFill>
                <a:srgbClr val="212326"/>
              </a:solidFill>
              <a:effectLst/>
              <a:latin typeface="ShopifySans"/>
            </a:endParaRPr>
          </a:p>
          <a:p>
            <a:pPr>
              <a:buFont typeface="Wingdings" panose="05000000000000000000" pitchFamily="2" charset="2"/>
              <a:buChar char="v"/>
            </a:pPr>
            <a:endParaRPr lang="en-US" b="0" i="0" dirty="0">
              <a:solidFill>
                <a:srgbClr val="212326"/>
              </a:solidFill>
              <a:effectLst/>
              <a:latin typeface="ShopifySans"/>
            </a:endParaRP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4293376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964</Words>
  <Application>Microsoft Office PowerPoint</Application>
  <PresentationFormat>Widescreen</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 store stimuli</vt:lpstr>
      <vt:lpstr>PowerPoint Presentation</vt:lpstr>
      <vt:lpstr>In-store stimuli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Saffola  (Slimming Nutri – Shake)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store stimuli</dc:title>
  <dc:creator>Anjani</dc:creator>
  <cp:lastModifiedBy>Shreya Pokharna</cp:lastModifiedBy>
  <cp:revision>21</cp:revision>
  <dcterms:created xsi:type="dcterms:W3CDTF">2021-01-13T05:43:11Z</dcterms:created>
  <dcterms:modified xsi:type="dcterms:W3CDTF">2021-01-31T12:22:44Z</dcterms:modified>
</cp:coreProperties>
</file>