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59" r:id="rId6"/>
    <p:sldId id="260" r:id="rId7"/>
    <p:sldId id="261"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viewProps" Target="viewProps.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presProps" Target="pres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BCE9C-CCED-483F-A2D1-2A5778F4B6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22CB0448-0A3A-4043-9795-D055036ED0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81573D5-A0C0-4550-9775-E54D79BC120E}"/>
              </a:ext>
            </a:extLst>
          </p:cNvPr>
          <p:cNvSpPr>
            <a:spLocks noGrp="1"/>
          </p:cNvSpPr>
          <p:nvPr>
            <p:ph type="dt" sz="half" idx="10"/>
          </p:nvPr>
        </p:nvSpPr>
        <p:spPr/>
        <p:txBody>
          <a:bodyPr/>
          <a:lstStyle/>
          <a:p>
            <a:fld id="{563D8A03-0D61-4FE0-B0EE-A45128ACC21C}" type="datetimeFigureOut">
              <a:rPr lang="en-IN" smtClean="0"/>
              <a:t>31-01-2021</a:t>
            </a:fld>
            <a:endParaRPr lang="en-IN"/>
          </a:p>
        </p:txBody>
      </p:sp>
      <p:sp>
        <p:nvSpPr>
          <p:cNvPr id="5" name="Footer Placeholder 4">
            <a:extLst>
              <a:ext uri="{FF2B5EF4-FFF2-40B4-BE49-F238E27FC236}">
                <a16:creationId xmlns:a16="http://schemas.microsoft.com/office/drawing/2014/main" id="{058C6AD9-920E-44EC-BDD1-347D1AF3AD5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E473DAA-739B-4847-8944-3A5B3D961D53}"/>
              </a:ext>
            </a:extLst>
          </p:cNvPr>
          <p:cNvSpPr>
            <a:spLocks noGrp="1"/>
          </p:cNvSpPr>
          <p:nvPr>
            <p:ph type="sldNum" sz="quarter" idx="12"/>
          </p:nvPr>
        </p:nvSpPr>
        <p:spPr/>
        <p:txBody>
          <a:bodyPr/>
          <a:lstStyle/>
          <a:p>
            <a:fld id="{076ECA12-EEE3-47B1-ABA8-3FC0838295BA}" type="slidenum">
              <a:rPr lang="en-IN" smtClean="0"/>
              <a:t>‹#›</a:t>
            </a:fld>
            <a:endParaRPr lang="en-IN"/>
          </a:p>
        </p:txBody>
      </p:sp>
    </p:spTree>
    <p:extLst>
      <p:ext uri="{BB962C8B-B14F-4D97-AF65-F5344CB8AC3E}">
        <p14:creationId xmlns:p14="http://schemas.microsoft.com/office/powerpoint/2010/main" val="978318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07CB-A509-415A-A6E4-F16A6275467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56108F0-2322-48D7-A420-371D7AF7FF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AEAD2C9-93A3-44F6-9FEF-C5E2E41DD6FF}"/>
              </a:ext>
            </a:extLst>
          </p:cNvPr>
          <p:cNvSpPr>
            <a:spLocks noGrp="1"/>
          </p:cNvSpPr>
          <p:nvPr>
            <p:ph type="dt" sz="half" idx="10"/>
          </p:nvPr>
        </p:nvSpPr>
        <p:spPr/>
        <p:txBody>
          <a:bodyPr/>
          <a:lstStyle/>
          <a:p>
            <a:fld id="{563D8A03-0D61-4FE0-B0EE-A45128ACC21C}" type="datetimeFigureOut">
              <a:rPr lang="en-IN" smtClean="0"/>
              <a:t>31-01-2021</a:t>
            </a:fld>
            <a:endParaRPr lang="en-IN"/>
          </a:p>
        </p:txBody>
      </p:sp>
      <p:sp>
        <p:nvSpPr>
          <p:cNvPr id="5" name="Footer Placeholder 4">
            <a:extLst>
              <a:ext uri="{FF2B5EF4-FFF2-40B4-BE49-F238E27FC236}">
                <a16:creationId xmlns:a16="http://schemas.microsoft.com/office/drawing/2014/main" id="{F3F8EAD8-8AF1-49AF-A046-CE7A1D2E553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6D9FCD5-86DC-43B8-8B3B-6C98D300C4FC}"/>
              </a:ext>
            </a:extLst>
          </p:cNvPr>
          <p:cNvSpPr>
            <a:spLocks noGrp="1"/>
          </p:cNvSpPr>
          <p:nvPr>
            <p:ph type="sldNum" sz="quarter" idx="12"/>
          </p:nvPr>
        </p:nvSpPr>
        <p:spPr/>
        <p:txBody>
          <a:bodyPr/>
          <a:lstStyle/>
          <a:p>
            <a:fld id="{076ECA12-EEE3-47B1-ABA8-3FC0838295BA}" type="slidenum">
              <a:rPr lang="en-IN" smtClean="0"/>
              <a:t>‹#›</a:t>
            </a:fld>
            <a:endParaRPr lang="en-IN"/>
          </a:p>
        </p:txBody>
      </p:sp>
    </p:spTree>
    <p:extLst>
      <p:ext uri="{BB962C8B-B14F-4D97-AF65-F5344CB8AC3E}">
        <p14:creationId xmlns:p14="http://schemas.microsoft.com/office/powerpoint/2010/main" val="1226711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D4FFD3-9358-4036-9359-150A2C3449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C82621C-E7BB-4008-A08E-66D1A6788F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2B5A7A0-DD6E-473F-81E9-1879FF5F4A5A}"/>
              </a:ext>
            </a:extLst>
          </p:cNvPr>
          <p:cNvSpPr>
            <a:spLocks noGrp="1"/>
          </p:cNvSpPr>
          <p:nvPr>
            <p:ph type="dt" sz="half" idx="10"/>
          </p:nvPr>
        </p:nvSpPr>
        <p:spPr/>
        <p:txBody>
          <a:bodyPr/>
          <a:lstStyle/>
          <a:p>
            <a:fld id="{563D8A03-0D61-4FE0-B0EE-A45128ACC21C}" type="datetimeFigureOut">
              <a:rPr lang="en-IN" smtClean="0"/>
              <a:t>31-01-2021</a:t>
            </a:fld>
            <a:endParaRPr lang="en-IN"/>
          </a:p>
        </p:txBody>
      </p:sp>
      <p:sp>
        <p:nvSpPr>
          <p:cNvPr id="5" name="Footer Placeholder 4">
            <a:extLst>
              <a:ext uri="{FF2B5EF4-FFF2-40B4-BE49-F238E27FC236}">
                <a16:creationId xmlns:a16="http://schemas.microsoft.com/office/drawing/2014/main" id="{B04DF88C-6843-43C6-A846-EBED3886F74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567E485-1A45-493E-941A-0E4F9AB85B83}"/>
              </a:ext>
            </a:extLst>
          </p:cNvPr>
          <p:cNvSpPr>
            <a:spLocks noGrp="1"/>
          </p:cNvSpPr>
          <p:nvPr>
            <p:ph type="sldNum" sz="quarter" idx="12"/>
          </p:nvPr>
        </p:nvSpPr>
        <p:spPr/>
        <p:txBody>
          <a:bodyPr/>
          <a:lstStyle/>
          <a:p>
            <a:fld id="{076ECA12-EEE3-47B1-ABA8-3FC0838295BA}" type="slidenum">
              <a:rPr lang="en-IN" smtClean="0"/>
              <a:t>‹#›</a:t>
            </a:fld>
            <a:endParaRPr lang="en-IN"/>
          </a:p>
        </p:txBody>
      </p:sp>
    </p:spTree>
    <p:extLst>
      <p:ext uri="{BB962C8B-B14F-4D97-AF65-F5344CB8AC3E}">
        <p14:creationId xmlns:p14="http://schemas.microsoft.com/office/powerpoint/2010/main" val="897061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37F7-4627-48AD-8DE3-D07297F582F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E2B20FC-7252-4C98-9AAB-07A23BE64D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1E6E728-C8BA-4CFF-91B6-0703B135B5EF}"/>
              </a:ext>
            </a:extLst>
          </p:cNvPr>
          <p:cNvSpPr>
            <a:spLocks noGrp="1"/>
          </p:cNvSpPr>
          <p:nvPr>
            <p:ph type="dt" sz="half" idx="10"/>
          </p:nvPr>
        </p:nvSpPr>
        <p:spPr/>
        <p:txBody>
          <a:bodyPr/>
          <a:lstStyle/>
          <a:p>
            <a:fld id="{563D8A03-0D61-4FE0-B0EE-A45128ACC21C}" type="datetimeFigureOut">
              <a:rPr lang="en-IN" smtClean="0"/>
              <a:t>31-01-2021</a:t>
            </a:fld>
            <a:endParaRPr lang="en-IN"/>
          </a:p>
        </p:txBody>
      </p:sp>
      <p:sp>
        <p:nvSpPr>
          <p:cNvPr id="5" name="Footer Placeholder 4">
            <a:extLst>
              <a:ext uri="{FF2B5EF4-FFF2-40B4-BE49-F238E27FC236}">
                <a16:creationId xmlns:a16="http://schemas.microsoft.com/office/drawing/2014/main" id="{1E80F850-4E8B-463B-BC12-6FF5E0D0566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79ED554-B917-4E77-9C7F-AC83ABFC6125}"/>
              </a:ext>
            </a:extLst>
          </p:cNvPr>
          <p:cNvSpPr>
            <a:spLocks noGrp="1"/>
          </p:cNvSpPr>
          <p:nvPr>
            <p:ph type="sldNum" sz="quarter" idx="12"/>
          </p:nvPr>
        </p:nvSpPr>
        <p:spPr/>
        <p:txBody>
          <a:bodyPr/>
          <a:lstStyle/>
          <a:p>
            <a:fld id="{076ECA12-EEE3-47B1-ABA8-3FC0838295BA}" type="slidenum">
              <a:rPr lang="en-IN" smtClean="0"/>
              <a:t>‹#›</a:t>
            </a:fld>
            <a:endParaRPr lang="en-IN"/>
          </a:p>
        </p:txBody>
      </p:sp>
    </p:spTree>
    <p:extLst>
      <p:ext uri="{BB962C8B-B14F-4D97-AF65-F5344CB8AC3E}">
        <p14:creationId xmlns:p14="http://schemas.microsoft.com/office/powerpoint/2010/main" val="107929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0032-602A-4700-B15A-63B4A50CF6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4ECEB97-3D18-43B0-8807-32E937128B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ACE849-66C5-4030-A89B-0C61205605DB}"/>
              </a:ext>
            </a:extLst>
          </p:cNvPr>
          <p:cNvSpPr>
            <a:spLocks noGrp="1"/>
          </p:cNvSpPr>
          <p:nvPr>
            <p:ph type="dt" sz="half" idx="10"/>
          </p:nvPr>
        </p:nvSpPr>
        <p:spPr/>
        <p:txBody>
          <a:bodyPr/>
          <a:lstStyle/>
          <a:p>
            <a:fld id="{563D8A03-0D61-4FE0-B0EE-A45128ACC21C}" type="datetimeFigureOut">
              <a:rPr lang="en-IN" smtClean="0"/>
              <a:t>31-01-2021</a:t>
            </a:fld>
            <a:endParaRPr lang="en-IN"/>
          </a:p>
        </p:txBody>
      </p:sp>
      <p:sp>
        <p:nvSpPr>
          <p:cNvPr id="5" name="Footer Placeholder 4">
            <a:extLst>
              <a:ext uri="{FF2B5EF4-FFF2-40B4-BE49-F238E27FC236}">
                <a16:creationId xmlns:a16="http://schemas.microsoft.com/office/drawing/2014/main" id="{A9258556-23D3-4E0E-84F6-58195768554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0DC3797-BF34-4DBC-B01F-9405B85A9476}"/>
              </a:ext>
            </a:extLst>
          </p:cNvPr>
          <p:cNvSpPr>
            <a:spLocks noGrp="1"/>
          </p:cNvSpPr>
          <p:nvPr>
            <p:ph type="sldNum" sz="quarter" idx="12"/>
          </p:nvPr>
        </p:nvSpPr>
        <p:spPr/>
        <p:txBody>
          <a:bodyPr/>
          <a:lstStyle/>
          <a:p>
            <a:fld id="{076ECA12-EEE3-47B1-ABA8-3FC0838295BA}" type="slidenum">
              <a:rPr lang="en-IN" smtClean="0"/>
              <a:t>‹#›</a:t>
            </a:fld>
            <a:endParaRPr lang="en-IN"/>
          </a:p>
        </p:txBody>
      </p:sp>
    </p:spTree>
    <p:extLst>
      <p:ext uri="{BB962C8B-B14F-4D97-AF65-F5344CB8AC3E}">
        <p14:creationId xmlns:p14="http://schemas.microsoft.com/office/powerpoint/2010/main" val="162609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B8D7-E139-41C2-A938-6A7F59ABC82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BA601F7-502F-495C-936D-048FEFDF40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21ABEABB-726C-4E60-9C0A-D8249BE137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51EBCFA2-97CF-4CF5-A3C1-D66CF0F27ADE}"/>
              </a:ext>
            </a:extLst>
          </p:cNvPr>
          <p:cNvSpPr>
            <a:spLocks noGrp="1"/>
          </p:cNvSpPr>
          <p:nvPr>
            <p:ph type="dt" sz="half" idx="10"/>
          </p:nvPr>
        </p:nvSpPr>
        <p:spPr/>
        <p:txBody>
          <a:bodyPr/>
          <a:lstStyle/>
          <a:p>
            <a:fld id="{563D8A03-0D61-4FE0-B0EE-A45128ACC21C}" type="datetimeFigureOut">
              <a:rPr lang="en-IN" smtClean="0"/>
              <a:t>31-01-2021</a:t>
            </a:fld>
            <a:endParaRPr lang="en-IN"/>
          </a:p>
        </p:txBody>
      </p:sp>
      <p:sp>
        <p:nvSpPr>
          <p:cNvPr id="6" name="Footer Placeholder 5">
            <a:extLst>
              <a:ext uri="{FF2B5EF4-FFF2-40B4-BE49-F238E27FC236}">
                <a16:creationId xmlns:a16="http://schemas.microsoft.com/office/drawing/2014/main" id="{1A7B11E7-F67A-4B97-8ED7-5AC3EBE14C9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0E3AF70-AF1A-44DA-9964-D2324818C91A}"/>
              </a:ext>
            </a:extLst>
          </p:cNvPr>
          <p:cNvSpPr>
            <a:spLocks noGrp="1"/>
          </p:cNvSpPr>
          <p:nvPr>
            <p:ph type="sldNum" sz="quarter" idx="12"/>
          </p:nvPr>
        </p:nvSpPr>
        <p:spPr/>
        <p:txBody>
          <a:bodyPr/>
          <a:lstStyle/>
          <a:p>
            <a:fld id="{076ECA12-EEE3-47B1-ABA8-3FC0838295BA}" type="slidenum">
              <a:rPr lang="en-IN" smtClean="0"/>
              <a:t>‹#›</a:t>
            </a:fld>
            <a:endParaRPr lang="en-IN"/>
          </a:p>
        </p:txBody>
      </p:sp>
    </p:spTree>
    <p:extLst>
      <p:ext uri="{BB962C8B-B14F-4D97-AF65-F5344CB8AC3E}">
        <p14:creationId xmlns:p14="http://schemas.microsoft.com/office/powerpoint/2010/main" val="1089553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6E02-9EA4-4F88-A5A5-A401F153816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8A6845B-BF7C-4931-9F92-755B0BC8E8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60B73-5596-4A6A-A9B3-949F6B4B08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B759FC2-DA42-4BDF-88A0-09E88120E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D14D81-87DE-4E8D-BDA0-C94E7BBDB6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1E99C9D-E770-475C-B4F4-DABAF36ABBE8}"/>
              </a:ext>
            </a:extLst>
          </p:cNvPr>
          <p:cNvSpPr>
            <a:spLocks noGrp="1"/>
          </p:cNvSpPr>
          <p:nvPr>
            <p:ph type="dt" sz="half" idx="10"/>
          </p:nvPr>
        </p:nvSpPr>
        <p:spPr/>
        <p:txBody>
          <a:bodyPr/>
          <a:lstStyle/>
          <a:p>
            <a:fld id="{563D8A03-0D61-4FE0-B0EE-A45128ACC21C}" type="datetimeFigureOut">
              <a:rPr lang="en-IN" smtClean="0"/>
              <a:t>31-01-2021</a:t>
            </a:fld>
            <a:endParaRPr lang="en-IN"/>
          </a:p>
        </p:txBody>
      </p:sp>
      <p:sp>
        <p:nvSpPr>
          <p:cNvPr id="8" name="Footer Placeholder 7">
            <a:extLst>
              <a:ext uri="{FF2B5EF4-FFF2-40B4-BE49-F238E27FC236}">
                <a16:creationId xmlns:a16="http://schemas.microsoft.com/office/drawing/2014/main" id="{C876582B-2F5A-41F2-AA44-61C6B4191B6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84FD021-680D-4773-A1AB-62C0912FEFC7}"/>
              </a:ext>
            </a:extLst>
          </p:cNvPr>
          <p:cNvSpPr>
            <a:spLocks noGrp="1"/>
          </p:cNvSpPr>
          <p:nvPr>
            <p:ph type="sldNum" sz="quarter" idx="12"/>
          </p:nvPr>
        </p:nvSpPr>
        <p:spPr/>
        <p:txBody>
          <a:bodyPr/>
          <a:lstStyle/>
          <a:p>
            <a:fld id="{076ECA12-EEE3-47B1-ABA8-3FC0838295BA}" type="slidenum">
              <a:rPr lang="en-IN" smtClean="0"/>
              <a:t>‹#›</a:t>
            </a:fld>
            <a:endParaRPr lang="en-IN"/>
          </a:p>
        </p:txBody>
      </p:sp>
    </p:spTree>
    <p:extLst>
      <p:ext uri="{BB962C8B-B14F-4D97-AF65-F5344CB8AC3E}">
        <p14:creationId xmlns:p14="http://schemas.microsoft.com/office/powerpoint/2010/main" val="1939479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D2A7-2BC8-416A-AA2F-F4EAC270225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B5543ED-6004-4009-9116-ED773715AE10}"/>
              </a:ext>
            </a:extLst>
          </p:cNvPr>
          <p:cNvSpPr>
            <a:spLocks noGrp="1"/>
          </p:cNvSpPr>
          <p:nvPr>
            <p:ph type="dt" sz="half" idx="10"/>
          </p:nvPr>
        </p:nvSpPr>
        <p:spPr/>
        <p:txBody>
          <a:bodyPr/>
          <a:lstStyle/>
          <a:p>
            <a:fld id="{563D8A03-0D61-4FE0-B0EE-A45128ACC21C}" type="datetimeFigureOut">
              <a:rPr lang="en-IN" smtClean="0"/>
              <a:t>31-01-2021</a:t>
            </a:fld>
            <a:endParaRPr lang="en-IN"/>
          </a:p>
        </p:txBody>
      </p:sp>
      <p:sp>
        <p:nvSpPr>
          <p:cNvPr id="4" name="Footer Placeholder 3">
            <a:extLst>
              <a:ext uri="{FF2B5EF4-FFF2-40B4-BE49-F238E27FC236}">
                <a16:creationId xmlns:a16="http://schemas.microsoft.com/office/drawing/2014/main" id="{862C6F51-B977-40E0-9AA5-A5D2BD536252}"/>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F300E45-C2C6-44EF-8A92-6A82192C28E8}"/>
              </a:ext>
            </a:extLst>
          </p:cNvPr>
          <p:cNvSpPr>
            <a:spLocks noGrp="1"/>
          </p:cNvSpPr>
          <p:nvPr>
            <p:ph type="sldNum" sz="quarter" idx="12"/>
          </p:nvPr>
        </p:nvSpPr>
        <p:spPr/>
        <p:txBody>
          <a:bodyPr/>
          <a:lstStyle/>
          <a:p>
            <a:fld id="{076ECA12-EEE3-47B1-ABA8-3FC0838295BA}" type="slidenum">
              <a:rPr lang="en-IN" smtClean="0"/>
              <a:t>‹#›</a:t>
            </a:fld>
            <a:endParaRPr lang="en-IN"/>
          </a:p>
        </p:txBody>
      </p:sp>
    </p:spTree>
    <p:extLst>
      <p:ext uri="{BB962C8B-B14F-4D97-AF65-F5344CB8AC3E}">
        <p14:creationId xmlns:p14="http://schemas.microsoft.com/office/powerpoint/2010/main" val="335442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132336-78CF-4F8C-8C3E-F897CF23791E}"/>
              </a:ext>
            </a:extLst>
          </p:cNvPr>
          <p:cNvSpPr>
            <a:spLocks noGrp="1"/>
          </p:cNvSpPr>
          <p:nvPr>
            <p:ph type="dt" sz="half" idx="10"/>
          </p:nvPr>
        </p:nvSpPr>
        <p:spPr/>
        <p:txBody>
          <a:bodyPr/>
          <a:lstStyle/>
          <a:p>
            <a:fld id="{563D8A03-0D61-4FE0-B0EE-A45128ACC21C}" type="datetimeFigureOut">
              <a:rPr lang="en-IN" smtClean="0"/>
              <a:t>31-01-2021</a:t>
            </a:fld>
            <a:endParaRPr lang="en-IN"/>
          </a:p>
        </p:txBody>
      </p:sp>
      <p:sp>
        <p:nvSpPr>
          <p:cNvPr id="3" name="Footer Placeholder 2">
            <a:extLst>
              <a:ext uri="{FF2B5EF4-FFF2-40B4-BE49-F238E27FC236}">
                <a16:creationId xmlns:a16="http://schemas.microsoft.com/office/drawing/2014/main" id="{F74DBFE3-3EFC-482A-8787-4797F1298F5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D36D17C-530E-4856-83E1-ED228C0D8620}"/>
              </a:ext>
            </a:extLst>
          </p:cNvPr>
          <p:cNvSpPr>
            <a:spLocks noGrp="1"/>
          </p:cNvSpPr>
          <p:nvPr>
            <p:ph type="sldNum" sz="quarter" idx="12"/>
          </p:nvPr>
        </p:nvSpPr>
        <p:spPr/>
        <p:txBody>
          <a:bodyPr/>
          <a:lstStyle/>
          <a:p>
            <a:fld id="{076ECA12-EEE3-47B1-ABA8-3FC0838295BA}" type="slidenum">
              <a:rPr lang="en-IN" smtClean="0"/>
              <a:t>‹#›</a:t>
            </a:fld>
            <a:endParaRPr lang="en-IN"/>
          </a:p>
        </p:txBody>
      </p:sp>
    </p:spTree>
    <p:extLst>
      <p:ext uri="{BB962C8B-B14F-4D97-AF65-F5344CB8AC3E}">
        <p14:creationId xmlns:p14="http://schemas.microsoft.com/office/powerpoint/2010/main" val="3423533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60785-970D-4A55-8C91-F71B40BDD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8017CC5-AA43-483B-9B5B-FDA78ACCAE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E226767-BC85-4ABB-B8AC-1D4C23D74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9C7DBD-B6D5-4A5F-B5F0-A9926B42F161}"/>
              </a:ext>
            </a:extLst>
          </p:cNvPr>
          <p:cNvSpPr>
            <a:spLocks noGrp="1"/>
          </p:cNvSpPr>
          <p:nvPr>
            <p:ph type="dt" sz="half" idx="10"/>
          </p:nvPr>
        </p:nvSpPr>
        <p:spPr/>
        <p:txBody>
          <a:bodyPr/>
          <a:lstStyle/>
          <a:p>
            <a:fld id="{563D8A03-0D61-4FE0-B0EE-A45128ACC21C}" type="datetimeFigureOut">
              <a:rPr lang="en-IN" smtClean="0"/>
              <a:t>31-01-2021</a:t>
            </a:fld>
            <a:endParaRPr lang="en-IN"/>
          </a:p>
        </p:txBody>
      </p:sp>
      <p:sp>
        <p:nvSpPr>
          <p:cNvPr id="6" name="Footer Placeholder 5">
            <a:extLst>
              <a:ext uri="{FF2B5EF4-FFF2-40B4-BE49-F238E27FC236}">
                <a16:creationId xmlns:a16="http://schemas.microsoft.com/office/drawing/2014/main" id="{8DE1BEEE-13F0-46C2-92F7-55BD7CD29F0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8662A44-F4F3-4CA4-9D32-AE8AA18EDEC1}"/>
              </a:ext>
            </a:extLst>
          </p:cNvPr>
          <p:cNvSpPr>
            <a:spLocks noGrp="1"/>
          </p:cNvSpPr>
          <p:nvPr>
            <p:ph type="sldNum" sz="quarter" idx="12"/>
          </p:nvPr>
        </p:nvSpPr>
        <p:spPr/>
        <p:txBody>
          <a:bodyPr/>
          <a:lstStyle/>
          <a:p>
            <a:fld id="{076ECA12-EEE3-47B1-ABA8-3FC0838295BA}" type="slidenum">
              <a:rPr lang="en-IN" smtClean="0"/>
              <a:t>‹#›</a:t>
            </a:fld>
            <a:endParaRPr lang="en-IN"/>
          </a:p>
        </p:txBody>
      </p:sp>
    </p:spTree>
    <p:extLst>
      <p:ext uri="{BB962C8B-B14F-4D97-AF65-F5344CB8AC3E}">
        <p14:creationId xmlns:p14="http://schemas.microsoft.com/office/powerpoint/2010/main" val="3142786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0A63A-D553-4485-A54F-71D3073678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9A892AC-321A-49B0-B8F8-71E20D6351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F3C2D35-8DC7-4AFF-AD06-63E84BA9DA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836299-CA03-4284-A953-1B3FCCD4F9D3}"/>
              </a:ext>
            </a:extLst>
          </p:cNvPr>
          <p:cNvSpPr>
            <a:spLocks noGrp="1"/>
          </p:cNvSpPr>
          <p:nvPr>
            <p:ph type="dt" sz="half" idx="10"/>
          </p:nvPr>
        </p:nvSpPr>
        <p:spPr/>
        <p:txBody>
          <a:bodyPr/>
          <a:lstStyle/>
          <a:p>
            <a:fld id="{563D8A03-0D61-4FE0-B0EE-A45128ACC21C}" type="datetimeFigureOut">
              <a:rPr lang="en-IN" smtClean="0"/>
              <a:t>31-01-2021</a:t>
            </a:fld>
            <a:endParaRPr lang="en-IN"/>
          </a:p>
        </p:txBody>
      </p:sp>
      <p:sp>
        <p:nvSpPr>
          <p:cNvPr id="6" name="Footer Placeholder 5">
            <a:extLst>
              <a:ext uri="{FF2B5EF4-FFF2-40B4-BE49-F238E27FC236}">
                <a16:creationId xmlns:a16="http://schemas.microsoft.com/office/drawing/2014/main" id="{403C04F3-1937-4B24-963C-67A216FAC6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E85862D-27FF-45C1-B8E9-AEAE6DC9F07D}"/>
              </a:ext>
            </a:extLst>
          </p:cNvPr>
          <p:cNvSpPr>
            <a:spLocks noGrp="1"/>
          </p:cNvSpPr>
          <p:nvPr>
            <p:ph type="sldNum" sz="quarter" idx="12"/>
          </p:nvPr>
        </p:nvSpPr>
        <p:spPr/>
        <p:txBody>
          <a:bodyPr/>
          <a:lstStyle/>
          <a:p>
            <a:fld id="{076ECA12-EEE3-47B1-ABA8-3FC0838295BA}" type="slidenum">
              <a:rPr lang="en-IN" smtClean="0"/>
              <a:t>‹#›</a:t>
            </a:fld>
            <a:endParaRPr lang="en-IN"/>
          </a:p>
        </p:txBody>
      </p:sp>
    </p:spTree>
    <p:extLst>
      <p:ext uri="{BB962C8B-B14F-4D97-AF65-F5344CB8AC3E}">
        <p14:creationId xmlns:p14="http://schemas.microsoft.com/office/powerpoint/2010/main" val="256434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11979C-9E66-4000-9078-2B206DAA20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491E863-2928-4122-973C-DCF6C5E719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5810599-5BF3-493D-AD37-2D16CCD98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3D8A03-0D61-4FE0-B0EE-A45128ACC21C}" type="datetimeFigureOut">
              <a:rPr lang="en-IN" smtClean="0"/>
              <a:t>31-01-2021</a:t>
            </a:fld>
            <a:endParaRPr lang="en-IN"/>
          </a:p>
        </p:txBody>
      </p:sp>
      <p:sp>
        <p:nvSpPr>
          <p:cNvPr id="5" name="Footer Placeholder 4">
            <a:extLst>
              <a:ext uri="{FF2B5EF4-FFF2-40B4-BE49-F238E27FC236}">
                <a16:creationId xmlns:a16="http://schemas.microsoft.com/office/drawing/2014/main" id="{1B77F7C5-356D-42E2-AA38-0BBC1AD807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5561714-FA5C-4212-915A-44CF8A8E5B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6ECA12-EEE3-47B1-ABA8-3FC0838295BA}" type="slidenum">
              <a:rPr lang="en-IN" smtClean="0"/>
              <a:t>‹#›</a:t>
            </a:fld>
            <a:endParaRPr lang="en-IN"/>
          </a:p>
        </p:txBody>
      </p:sp>
    </p:spTree>
    <p:extLst>
      <p:ext uri="{BB962C8B-B14F-4D97-AF65-F5344CB8AC3E}">
        <p14:creationId xmlns:p14="http://schemas.microsoft.com/office/powerpoint/2010/main" val="3036021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2.pn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22C6-FE2E-46B8-830B-899C63A0AD5A}"/>
              </a:ext>
            </a:extLst>
          </p:cNvPr>
          <p:cNvSpPr>
            <a:spLocks noGrp="1"/>
          </p:cNvSpPr>
          <p:nvPr>
            <p:ph type="ctrTitle"/>
          </p:nvPr>
        </p:nvSpPr>
        <p:spPr/>
        <p:txBody>
          <a:bodyPr/>
          <a:lstStyle/>
          <a:p>
            <a:r>
              <a:rPr lang="en-US" dirty="0"/>
              <a:t>Store image and loyalty</a:t>
            </a:r>
            <a:endParaRPr lang="en-IN" dirty="0"/>
          </a:p>
        </p:txBody>
      </p:sp>
      <p:sp>
        <p:nvSpPr>
          <p:cNvPr id="3" name="Subtitle 2">
            <a:extLst>
              <a:ext uri="{FF2B5EF4-FFF2-40B4-BE49-F238E27FC236}">
                <a16:creationId xmlns:a16="http://schemas.microsoft.com/office/drawing/2014/main" id="{B47EEF66-981F-4872-9BD8-CED4ABA4D28D}"/>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220634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endy's brand loyalty through social media">
            <a:extLst>
              <a:ext uri="{FF2B5EF4-FFF2-40B4-BE49-F238E27FC236}">
                <a16:creationId xmlns:a16="http://schemas.microsoft.com/office/drawing/2014/main" id="{568B75FD-A423-4FC3-A0DB-F75FE4E265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2612" y="195943"/>
            <a:ext cx="6969968" cy="641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36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7C0C88-2D1B-4226-A16B-E072B1D37866}"/>
              </a:ext>
            </a:extLst>
          </p:cNvPr>
          <p:cNvSpPr>
            <a:spLocks noGrp="1"/>
          </p:cNvSpPr>
          <p:nvPr>
            <p:ph idx="1"/>
          </p:nvPr>
        </p:nvSpPr>
        <p:spPr>
          <a:xfrm>
            <a:off x="838200" y="752604"/>
            <a:ext cx="10515600" cy="4351338"/>
          </a:xfrm>
        </p:spPr>
        <p:txBody>
          <a:bodyPr/>
          <a:lstStyle/>
          <a:p>
            <a:pPr marL="0" indent="0">
              <a:buNone/>
            </a:pPr>
            <a:r>
              <a:rPr lang="en-US" dirty="0"/>
              <a:t>Example of engage:</a:t>
            </a:r>
          </a:p>
          <a:p>
            <a:pPr marL="0" indent="0">
              <a:buNone/>
            </a:pPr>
            <a:endParaRPr lang="en-US" dirty="0"/>
          </a:p>
          <a:p>
            <a:pPr marL="0" indent="0">
              <a:buNone/>
            </a:pPr>
            <a:endParaRPr lang="en-IN" dirty="0"/>
          </a:p>
        </p:txBody>
      </p:sp>
      <p:sp>
        <p:nvSpPr>
          <p:cNvPr id="4" name="Title 1">
            <a:extLst>
              <a:ext uri="{FF2B5EF4-FFF2-40B4-BE49-F238E27FC236}">
                <a16:creationId xmlns:a16="http://schemas.microsoft.com/office/drawing/2014/main" id="{4115A4B7-C5CA-44F0-A99D-507935C2C9B9}"/>
              </a:ext>
            </a:extLst>
          </p:cNvPr>
          <p:cNvSpPr>
            <a:spLocks noGrp="1"/>
          </p:cNvSpPr>
          <p:nvPr>
            <p:ph type="title"/>
          </p:nvPr>
        </p:nvSpPr>
        <p:spPr>
          <a:xfrm>
            <a:off x="838200" y="365125"/>
            <a:ext cx="10515600" cy="5740271"/>
          </a:xfrm>
        </p:spPr>
        <p:txBody>
          <a:bodyPr>
            <a:normAutofit/>
          </a:bodyPr>
          <a:lstStyle/>
          <a:p>
            <a:br>
              <a:rPr lang="en-US" sz="1400" dirty="0"/>
            </a:br>
            <a:br>
              <a:rPr lang="en-US" sz="1400" dirty="0"/>
            </a:br>
            <a:br>
              <a:rPr lang="en-US" sz="1400" dirty="0"/>
            </a:br>
            <a:br>
              <a:rPr lang="en-US" sz="1400" dirty="0"/>
            </a:br>
            <a:br>
              <a:rPr lang="en-US" sz="1400" dirty="0"/>
            </a:br>
            <a:r>
              <a:rPr lang="en-US" sz="2400" dirty="0"/>
              <a:t>Submit your </a:t>
            </a:r>
            <a:r>
              <a:rPr lang="en-US" sz="2400" dirty="0" err="1"/>
              <a:t>Fevicol</a:t>
            </a:r>
            <a:r>
              <a:rPr lang="en-US" sz="2400" dirty="0"/>
              <a:t> ad Idea &amp; stand a chance to get it made &amp; win –</a:t>
            </a:r>
            <a:br>
              <a:rPr lang="en-US" sz="2400" dirty="0"/>
            </a:br>
            <a:r>
              <a:rPr lang="en-US" sz="2400" dirty="0"/>
              <a:t>1. iPhone 11 (3 winners)</a:t>
            </a:r>
            <a:br>
              <a:rPr lang="en-US" sz="2400" dirty="0"/>
            </a:br>
            <a:r>
              <a:rPr lang="en-US" sz="2400" dirty="0"/>
              <a:t>2. Rs. 5000 Amazon voucher (10 winners)</a:t>
            </a:r>
            <a:br>
              <a:rPr lang="en-US" sz="2400" dirty="0"/>
            </a:br>
            <a:br>
              <a:rPr lang="en-US" sz="2400" dirty="0"/>
            </a:br>
            <a:r>
              <a:rPr lang="en-US" sz="2400" dirty="0"/>
              <a:t>All you have to do is –</a:t>
            </a:r>
            <a:br>
              <a:rPr lang="en-US" sz="2400" dirty="0"/>
            </a:br>
            <a:r>
              <a:rPr lang="en-US" sz="2400" dirty="0"/>
              <a:t>1. Tag @StuckByFevicol</a:t>
            </a:r>
            <a:br>
              <a:rPr lang="en-US" sz="2400" dirty="0"/>
            </a:br>
            <a:r>
              <a:rPr lang="en-US" sz="2400" dirty="0"/>
              <a:t>2. Use #MyFevicolAd with your entry</a:t>
            </a:r>
            <a:br>
              <a:rPr lang="en-US" sz="2400" dirty="0"/>
            </a:br>
            <a:r>
              <a:rPr lang="en-US" sz="2400" dirty="0"/>
              <a:t>Contest ends on 27th December ‘19!</a:t>
            </a:r>
            <a:br>
              <a:rPr lang="en-US" sz="2400" dirty="0"/>
            </a:br>
            <a:br>
              <a:rPr lang="en-US" sz="2400" dirty="0"/>
            </a:br>
            <a:r>
              <a:rPr lang="en-US" sz="2400" dirty="0"/>
              <a:t>Another example of engage (</a:t>
            </a:r>
            <a:r>
              <a:rPr lang="en-US" sz="2400"/>
              <a:t>that is a video) </a:t>
            </a:r>
            <a:r>
              <a:rPr lang="en-US" sz="2400" dirty="0"/>
              <a:t>is given in the </a:t>
            </a:r>
            <a:r>
              <a:rPr lang="en-US" sz="2400"/>
              <a:t>next slide</a:t>
            </a:r>
            <a:br>
              <a:rPr lang="en-US" sz="2400" dirty="0"/>
            </a:br>
            <a:br>
              <a:rPr lang="en-IN" sz="1400" dirty="0"/>
            </a:br>
            <a:endParaRPr lang="en-IN" sz="1400" dirty="0"/>
          </a:p>
        </p:txBody>
      </p:sp>
    </p:spTree>
    <p:extLst>
      <p:ext uri="{BB962C8B-B14F-4D97-AF65-F5344CB8AC3E}">
        <p14:creationId xmlns:p14="http://schemas.microsoft.com/office/powerpoint/2010/main" val="3664114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210119-WA0000">
            <a:hlinkClick r:id="" action="ppaction://media"/>
            <a:extLst>
              <a:ext uri="{FF2B5EF4-FFF2-40B4-BE49-F238E27FC236}">
                <a16:creationId xmlns:a16="http://schemas.microsoft.com/office/drawing/2014/main" id="{3A0BEC17-7644-4BB4-B514-42500E188B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56384" y="0"/>
            <a:ext cx="5812971" cy="6382139"/>
          </a:xfrm>
        </p:spPr>
      </p:pic>
    </p:spTree>
    <p:extLst>
      <p:ext uri="{BB962C8B-B14F-4D97-AF65-F5344CB8AC3E}">
        <p14:creationId xmlns:p14="http://schemas.microsoft.com/office/powerpoint/2010/main" val="30489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40A2-7C86-4724-BA60-605C3CCAAE69}"/>
              </a:ext>
            </a:extLst>
          </p:cNvPr>
          <p:cNvSpPr>
            <a:spLocks noGrp="1"/>
          </p:cNvSpPr>
          <p:nvPr>
            <p:ph type="title"/>
          </p:nvPr>
        </p:nvSpPr>
        <p:spPr/>
        <p:txBody>
          <a:bodyPr/>
          <a:lstStyle/>
          <a:p>
            <a:r>
              <a:rPr lang="en-US" dirty="0"/>
              <a:t>Store image</a:t>
            </a:r>
            <a:endParaRPr lang="en-IN" dirty="0"/>
          </a:p>
        </p:txBody>
      </p:sp>
      <p:sp>
        <p:nvSpPr>
          <p:cNvPr id="3" name="Content Placeholder 2">
            <a:extLst>
              <a:ext uri="{FF2B5EF4-FFF2-40B4-BE49-F238E27FC236}">
                <a16:creationId xmlns:a16="http://schemas.microsoft.com/office/drawing/2014/main" id="{07481D49-2615-42BF-913D-142EF2577862}"/>
              </a:ext>
            </a:extLst>
          </p:cNvPr>
          <p:cNvSpPr>
            <a:spLocks noGrp="1"/>
          </p:cNvSpPr>
          <p:nvPr>
            <p:ph idx="1"/>
          </p:nvPr>
        </p:nvSpPr>
        <p:spPr/>
        <p:txBody>
          <a:bodyPr/>
          <a:lstStyle/>
          <a:p>
            <a:r>
              <a:rPr lang="en-US" dirty="0"/>
              <a:t>It can be defined as </a:t>
            </a:r>
            <a:r>
              <a:rPr lang="en-US" b="0" i="0" dirty="0">
                <a:solidFill>
                  <a:srgbClr val="212529"/>
                </a:solidFill>
                <a:effectLst/>
                <a:latin typeface="-apple-system"/>
              </a:rPr>
              <a:t> “a store defined in customers’ mind partly based on functional attributes and partly based on psychological attributes.” Functional attributes are assortment of commodities, layout, location, price value relation, and service that consumers can objectively compare with other stores. Psychological attributes are attractiveness and luxuriousness that represent special attributes of that store. </a:t>
            </a:r>
            <a:r>
              <a:rPr lang="en-US" dirty="0">
                <a:solidFill>
                  <a:srgbClr val="212529"/>
                </a:solidFill>
                <a:latin typeface="-apple-system"/>
              </a:rPr>
              <a:t>S</a:t>
            </a:r>
            <a:r>
              <a:rPr lang="en-US" b="0" i="0" dirty="0">
                <a:solidFill>
                  <a:srgbClr val="212529"/>
                </a:solidFill>
                <a:effectLst/>
                <a:latin typeface="-apple-system"/>
              </a:rPr>
              <a:t>tore image also includes its characteristic attributes which makes customer feel the store different from others.</a:t>
            </a:r>
          </a:p>
          <a:p>
            <a:r>
              <a:rPr lang="en-US" dirty="0">
                <a:solidFill>
                  <a:srgbClr val="212529"/>
                </a:solidFill>
                <a:latin typeface="-apple-system"/>
              </a:rPr>
              <a:t>Store image is basically </a:t>
            </a:r>
            <a:r>
              <a:rPr lang="en-US" b="0" i="0" dirty="0">
                <a:solidFill>
                  <a:srgbClr val="212529"/>
                </a:solidFill>
                <a:effectLst/>
                <a:latin typeface="-apple-system"/>
              </a:rPr>
              <a:t>complex of meanings and relation that make consumers distinguish the store from others.</a:t>
            </a:r>
          </a:p>
          <a:p>
            <a:endParaRPr lang="en-IN" dirty="0"/>
          </a:p>
        </p:txBody>
      </p:sp>
    </p:spTree>
    <p:extLst>
      <p:ext uri="{BB962C8B-B14F-4D97-AF65-F5344CB8AC3E}">
        <p14:creationId xmlns:p14="http://schemas.microsoft.com/office/powerpoint/2010/main" val="4120222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27F84-CDC6-480D-93C2-762EB190A65C}"/>
              </a:ext>
            </a:extLst>
          </p:cNvPr>
          <p:cNvSpPr>
            <a:spLocks noGrp="1"/>
          </p:cNvSpPr>
          <p:nvPr>
            <p:ph type="title"/>
          </p:nvPr>
        </p:nvSpPr>
        <p:spPr/>
        <p:txBody>
          <a:bodyPr/>
          <a:lstStyle/>
          <a:p>
            <a:r>
              <a:rPr lang="en-US" dirty="0"/>
              <a:t>Importance of store image</a:t>
            </a:r>
            <a:endParaRPr lang="en-IN" dirty="0"/>
          </a:p>
        </p:txBody>
      </p:sp>
      <p:sp>
        <p:nvSpPr>
          <p:cNvPr id="3" name="Content Placeholder 2">
            <a:extLst>
              <a:ext uri="{FF2B5EF4-FFF2-40B4-BE49-F238E27FC236}">
                <a16:creationId xmlns:a16="http://schemas.microsoft.com/office/drawing/2014/main" id="{46C3EC2F-F271-4D45-BA2C-7A2BCDB5C769}"/>
              </a:ext>
            </a:extLst>
          </p:cNvPr>
          <p:cNvSpPr>
            <a:spLocks noGrp="1"/>
          </p:cNvSpPr>
          <p:nvPr>
            <p:ph idx="1"/>
          </p:nvPr>
        </p:nvSpPr>
        <p:spPr/>
        <p:txBody>
          <a:bodyPr/>
          <a:lstStyle/>
          <a:p>
            <a:r>
              <a:rPr lang="en-US" dirty="0"/>
              <a:t>If designed properly it can accelerate the buying pattern of consumers</a:t>
            </a:r>
          </a:p>
          <a:p>
            <a:r>
              <a:rPr lang="en-US" dirty="0"/>
              <a:t>Gives the competitive advantage</a:t>
            </a:r>
          </a:p>
          <a:p>
            <a:r>
              <a:rPr lang="en-US" dirty="0"/>
              <a:t>It also helps in distinguishing one store from other</a:t>
            </a:r>
          </a:p>
          <a:p>
            <a:r>
              <a:rPr lang="en-US" dirty="0"/>
              <a:t>Store image attributes such as price level are used to forecast marketing performance as a business success measure.</a:t>
            </a:r>
          </a:p>
          <a:p>
            <a:r>
              <a:rPr lang="en-IN" dirty="0"/>
              <a:t>It helps in increasing the loyalty and long term relationship with customers</a:t>
            </a:r>
          </a:p>
          <a:p>
            <a:r>
              <a:rPr lang="en-IN" dirty="0"/>
              <a:t>It is responsible for store performances</a:t>
            </a:r>
          </a:p>
          <a:p>
            <a:r>
              <a:rPr lang="en-IN" dirty="0"/>
              <a:t>Helps in attracting customers</a:t>
            </a:r>
          </a:p>
          <a:p>
            <a:endParaRPr lang="en-IN" dirty="0"/>
          </a:p>
        </p:txBody>
      </p:sp>
    </p:spTree>
    <p:extLst>
      <p:ext uri="{BB962C8B-B14F-4D97-AF65-F5344CB8AC3E}">
        <p14:creationId xmlns:p14="http://schemas.microsoft.com/office/powerpoint/2010/main" val="4013327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CE9E-CF4D-4120-9314-4C9D782A8C90}"/>
              </a:ext>
            </a:extLst>
          </p:cNvPr>
          <p:cNvSpPr>
            <a:spLocks noGrp="1"/>
          </p:cNvSpPr>
          <p:nvPr>
            <p:ph type="title"/>
          </p:nvPr>
        </p:nvSpPr>
        <p:spPr/>
        <p:txBody>
          <a:bodyPr/>
          <a:lstStyle/>
          <a:p>
            <a:r>
              <a:rPr lang="en-US" dirty="0"/>
              <a:t>How to improve store image</a:t>
            </a:r>
            <a:endParaRPr lang="en-IN" dirty="0"/>
          </a:p>
        </p:txBody>
      </p:sp>
      <p:sp>
        <p:nvSpPr>
          <p:cNvPr id="3" name="Content Placeholder 2">
            <a:extLst>
              <a:ext uri="{FF2B5EF4-FFF2-40B4-BE49-F238E27FC236}">
                <a16:creationId xmlns:a16="http://schemas.microsoft.com/office/drawing/2014/main" id="{60D7ABF8-9C0D-4246-8A25-683A239AE5D9}"/>
              </a:ext>
            </a:extLst>
          </p:cNvPr>
          <p:cNvSpPr>
            <a:spLocks noGrp="1"/>
          </p:cNvSpPr>
          <p:nvPr>
            <p:ph idx="1"/>
          </p:nvPr>
        </p:nvSpPr>
        <p:spPr/>
        <p:txBody>
          <a:bodyPr/>
          <a:lstStyle/>
          <a:p>
            <a:r>
              <a:rPr lang="en-US" dirty="0"/>
              <a:t>Shoppers responds to music psychologically and behaviorally. Thus, presence of pleasant music will contribute in improving the store image.</a:t>
            </a:r>
          </a:p>
          <a:p>
            <a:pPr algn="l"/>
            <a:r>
              <a:rPr lang="en-US" b="0" i="0" dirty="0">
                <a:solidFill>
                  <a:srgbClr val="000000"/>
                </a:solidFill>
                <a:effectLst/>
                <a:latin typeface="ff1"/>
              </a:rPr>
              <a:t>Well-designed lighting systems can bring an added dimension to an interior, guide the customer's eyes to key sales points, create an atmosphere of excitement.</a:t>
            </a:r>
          </a:p>
          <a:p>
            <a:pPr algn="l"/>
            <a:r>
              <a:rPr lang="en-US" b="0" i="0" dirty="0">
                <a:solidFill>
                  <a:srgbClr val="000000"/>
                </a:solidFill>
                <a:effectLst/>
                <a:latin typeface="ff1"/>
              </a:rPr>
              <a:t>It can also be improved by providing a logical store layout and sufficient signage</a:t>
            </a:r>
          </a:p>
          <a:p>
            <a:pPr algn="l"/>
            <a:r>
              <a:rPr lang="en-US" b="0" i="0" dirty="0">
                <a:solidFill>
                  <a:srgbClr val="000000"/>
                </a:solidFill>
                <a:effectLst/>
                <a:latin typeface="ff1"/>
              </a:rPr>
              <a:t>Store personnel contribute to entertaining store experiences. Hence, by employing talented store personnel; store image can be improved.</a:t>
            </a:r>
          </a:p>
          <a:p>
            <a:endParaRPr lang="en-IN" dirty="0"/>
          </a:p>
        </p:txBody>
      </p:sp>
    </p:spTree>
    <p:extLst>
      <p:ext uri="{BB962C8B-B14F-4D97-AF65-F5344CB8AC3E}">
        <p14:creationId xmlns:p14="http://schemas.microsoft.com/office/powerpoint/2010/main" val="3950997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12BF-194E-4E50-BDAD-FD72C3B44EA3}"/>
              </a:ext>
            </a:extLst>
          </p:cNvPr>
          <p:cNvSpPr>
            <a:spLocks noGrp="1"/>
          </p:cNvSpPr>
          <p:nvPr>
            <p:ph type="title"/>
          </p:nvPr>
        </p:nvSpPr>
        <p:spPr>
          <a:xfrm>
            <a:off x="896644" y="284086"/>
            <a:ext cx="10457155" cy="1091954"/>
          </a:xfrm>
        </p:spPr>
        <p:txBody>
          <a:bodyPr/>
          <a:lstStyle/>
          <a:p>
            <a:r>
              <a:rPr lang="en-US" dirty="0"/>
              <a:t>Store image dimensions</a:t>
            </a:r>
            <a:endParaRPr lang="en-IN" dirty="0"/>
          </a:p>
        </p:txBody>
      </p:sp>
      <p:sp>
        <p:nvSpPr>
          <p:cNvPr id="3" name="Content Placeholder 2">
            <a:extLst>
              <a:ext uri="{FF2B5EF4-FFF2-40B4-BE49-F238E27FC236}">
                <a16:creationId xmlns:a16="http://schemas.microsoft.com/office/drawing/2014/main" id="{B275BB88-0EDC-496B-91FE-960360BC6BF3}"/>
              </a:ext>
            </a:extLst>
          </p:cNvPr>
          <p:cNvSpPr>
            <a:spLocks noGrp="1"/>
          </p:cNvSpPr>
          <p:nvPr>
            <p:ph idx="1"/>
          </p:nvPr>
        </p:nvSpPr>
        <p:spPr>
          <a:xfrm>
            <a:off x="763480" y="1509204"/>
            <a:ext cx="10590320" cy="4667759"/>
          </a:xfrm>
        </p:spPr>
        <p:txBody>
          <a:bodyPr>
            <a:normAutofit fontScale="92500" lnSpcReduction="20000"/>
          </a:bodyPr>
          <a:lstStyle/>
          <a:p>
            <a:pPr marL="0" indent="0">
              <a:buNone/>
            </a:pPr>
            <a:r>
              <a:rPr lang="en-US" dirty="0"/>
              <a:t>There are basically 8 store image dimensions and those are:</a:t>
            </a:r>
          </a:p>
          <a:p>
            <a:pPr marL="514350" indent="-514350">
              <a:buFont typeface="+mj-lt"/>
              <a:buAutoNum type="arabicPeriod"/>
            </a:pPr>
            <a:r>
              <a:rPr lang="en-IN" b="0" i="0" dirty="0">
                <a:solidFill>
                  <a:srgbClr val="212529"/>
                </a:solidFill>
                <a:effectLst/>
                <a:latin typeface="-apple-system"/>
              </a:rPr>
              <a:t>Atmosphere ( store interior, store atmosphere)</a:t>
            </a:r>
          </a:p>
          <a:p>
            <a:pPr marL="514350" indent="-514350">
              <a:buFont typeface="+mj-lt"/>
              <a:buAutoNum type="arabicPeriod"/>
            </a:pPr>
            <a:r>
              <a:rPr lang="en-US" b="0" i="0" dirty="0">
                <a:solidFill>
                  <a:srgbClr val="212529"/>
                </a:solidFill>
                <a:effectLst/>
                <a:latin typeface="-apple-system"/>
              </a:rPr>
              <a:t>Convenience ( transportation, location, parking, shopping ease, store hours)</a:t>
            </a:r>
            <a:endParaRPr lang="en-IN" dirty="0">
              <a:solidFill>
                <a:srgbClr val="212529"/>
              </a:solidFill>
              <a:latin typeface="-apple-system"/>
            </a:endParaRPr>
          </a:p>
          <a:p>
            <a:pPr marL="514350" indent="-514350">
              <a:buFont typeface="+mj-lt"/>
              <a:buAutoNum type="arabicPeriod"/>
            </a:pPr>
            <a:r>
              <a:rPr lang="en-US" b="0" i="0" dirty="0">
                <a:solidFill>
                  <a:srgbClr val="212529"/>
                </a:solidFill>
                <a:effectLst/>
                <a:latin typeface="-apple-system"/>
              </a:rPr>
              <a:t>Facilities ( store layout, store appearance, convenience of facilities, fitting room and fixtures)</a:t>
            </a:r>
            <a:endParaRPr lang="en-IN" b="0" i="0" dirty="0">
              <a:solidFill>
                <a:srgbClr val="212529"/>
              </a:solidFill>
              <a:effectLst/>
              <a:latin typeface="-apple-system"/>
            </a:endParaRPr>
          </a:p>
          <a:p>
            <a:pPr marL="514350" indent="-514350">
              <a:buFont typeface="+mj-lt"/>
              <a:buAutoNum type="arabicPeriod"/>
            </a:pPr>
            <a:r>
              <a:rPr lang="en-IN" b="0" i="0" dirty="0">
                <a:solidFill>
                  <a:srgbClr val="212529"/>
                </a:solidFill>
                <a:effectLst/>
                <a:latin typeface="-apple-system"/>
              </a:rPr>
              <a:t>Institutional ( clientele, store reputation )</a:t>
            </a:r>
            <a:endParaRPr lang="en-IN" dirty="0">
              <a:solidFill>
                <a:srgbClr val="212529"/>
              </a:solidFill>
              <a:latin typeface="-apple-system"/>
            </a:endParaRPr>
          </a:p>
          <a:p>
            <a:pPr marL="514350" indent="-514350">
              <a:buFont typeface="+mj-lt"/>
              <a:buAutoNum type="arabicPeriod"/>
            </a:pPr>
            <a:r>
              <a:rPr lang="en-IN" b="0" i="0" dirty="0">
                <a:solidFill>
                  <a:srgbClr val="212529"/>
                </a:solidFill>
                <a:effectLst/>
                <a:latin typeface="-apple-system"/>
              </a:rPr>
              <a:t>Merchandise ( assortment, style, price, quality )</a:t>
            </a:r>
          </a:p>
          <a:p>
            <a:pPr marL="514350" indent="-514350">
              <a:buFont typeface="+mj-lt"/>
              <a:buAutoNum type="arabicPeriod"/>
            </a:pPr>
            <a:r>
              <a:rPr lang="en-US" b="0" i="0" dirty="0">
                <a:solidFill>
                  <a:srgbClr val="212529"/>
                </a:solidFill>
                <a:effectLst/>
                <a:latin typeface="-apple-system"/>
              </a:rPr>
              <a:t>Promotion ( advertising, displays, sales incentives )</a:t>
            </a:r>
          </a:p>
          <a:p>
            <a:pPr marL="514350" indent="-514350">
              <a:buFont typeface="+mj-lt"/>
              <a:buAutoNum type="arabicPeriod"/>
            </a:pPr>
            <a:r>
              <a:rPr lang="en-IN" b="0" i="0" dirty="0">
                <a:solidFill>
                  <a:srgbClr val="212529"/>
                </a:solidFill>
                <a:effectLst/>
                <a:latin typeface="-apple-system"/>
              </a:rPr>
              <a:t>Sales Personnel ( interaction, appearance )</a:t>
            </a:r>
          </a:p>
          <a:p>
            <a:pPr marL="514350" indent="-514350">
              <a:buFont typeface="+mj-lt"/>
              <a:buAutoNum type="arabicPeriod"/>
            </a:pPr>
            <a:r>
              <a:rPr lang="en-US" b="0" i="0" dirty="0">
                <a:solidFill>
                  <a:srgbClr val="212529"/>
                </a:solidFill>
                <a:effectLst/>
                <a:latin typeface="-apple-system"/>
              </a:rPr>
              <a:t>Service ( after sales service, payment option, in-store service, delivery options)</a:t>
            </a:r>
            <a:endParaRPr lang="en-IN" dirty="0">
              <a:solidFill>
                <a:srgbClr val="212529"/>
              </a:solidFill>
              <a:latin typeface="-apple-system"/>
            </a:endParaRPr>
          </a:p>
          <a:p>
            <a:pPr marL="514350" indent="-514350">
              <a:buFont typeface="+mj-lt"/>
              <a:buAutoNum type="arabicPeriod"/>
            </a:pPr>
            <a:endParaRPr lang="en-US" b="0" i="0" dirty="0">
              <a:solidFill>
                <a:srgbClr val="212529"/>
              </a:solidFill>
              <a:effectLst/>
              <a:latin typeface="-apple-system"/>
            </a:endParaRPr>
          </a:p>
          <a:p>
            <a:endParaRPr lang="en-IN" dirty="0"/>
          </a:p>
        </p:txBody>
      </p:sp>
    </p:spTree>
    <p:extLst>
      <p:ext uri="{BB962C8B-B14F-4D97-AF65-F5344CB8AC3E}">
        <p14:creationId xmlns:p14="http://schemas.microsoft.com/office/powerpoint/2010/main" val="147025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3D14-A147-4D13-BC5E-81C7865F1EDA}"/>
              </a:ext>
            </a:extLst>
          </p:cNvPr>
          <p:cNvSpPr>
            <a:spLocks noGrp="1"/>
          </p:cNvSpPr>
          <p:nvPr>
            <p:ph type="title"/>
          </p:nvPr>
        </p:nvSpPr>
        <p:spPr/>
        <p:txBody>
          <a:bodyPr/>
          <a:lstStyle/>
          <a:p>
            <a:r>
              <a:rPr lang="en-US" dirty="0"/>
              <a:t>Role of store image in impulsive buying</a:t>
            </a:r>
            <a:endParaRPr lang="en-IN" dirty="0"/>
          </a:p>
        </p:txBody>
      </p:sp>
      <p:sp>
        <p:nvSpPr>
          <p:cNvPr id="3" name="Content Placeholder 2">
            <a:extLst>
              <a:ext uri="{FF2B5EF4-FFF2-40B4-BE49-F238E27FC236}">
                <a16:creationId xmlns:a16="http://schemas.microsoft.com/office/drawing/2014/main" id="{353CEF28-D0A9-4507-8AF3-1DA8EBDCA35D}"/>
              </a:ext>
            </a:extLst>
          </p:cNvPr>
          <p:cNvSpPr>
            <a:spLocks noGrp="1"/>
          </p:cNvSpPr>
          <p:nvPr>
            <p:ph idx="1"/>
          </p:nvPr>
        </p:nvSpPr>
        <p:spPr/>
        <p:txBody>
          <a:bodyPr/>
          <a:lstStyle/>
          <a:p>
            <a:pPr marL="0" indent="0">
              <a:buNone/>
            </a:pPr>
            <a:r>
              <a:rPr lang="en-US" dirty="0"/>
              <a:t>	Customers come to store not only to purchase merchandise but also to share their experiences. If store image is designed properly there are possibilities that customers make unplanned purchases; which is very common now-a-days. Apart from unplanned purchases; if the store image is designed properly, consumers can make repetitive purchases. Moreover, if the store image is designed properly; there is high possibility that the customers of competitors shift to our store because of better experiences. Hence, store image play a very crucial role in impulsive buying of the customers. </a:t>
            </a:r>
            <a:endParaRPr lang="en-IN" dirty="0"/>
          </a:p>
        </p:txBody>
      </p:sp>
    </p:spTree>
    <p:extLst>
      <p:ext uri="{BB962C8B-B14F-4D97-AF65-F5344CB8AC3E}">
        <p14:creationId xmlns:p14="http://schemas.microsoft.com/office/powerpoint/2010/main" val="3387141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E9A9-4120-429F-9E62-3B48F8639B76}"/>
              </a:ext>
            </a:extLst>
          </p:cNvPr>
          <p:cNvSpPr>
            <a:spLocks noGrp="1"/>
          </p:cNvSpPr>
          <p:nvPr>
            <p:ph type="title"/>
          </p:nvPr>
        </p:nvSpPr>
        <p:spPr/>
        <p:txBody>
          <a:bodyPr/>
          <a:lstStyle/>
          <a:p>
            <a:r>
              <a:rPr lang="en-US" dirty="0"/>
              <a:t>Store loyalty</a:t>
            </a:r>
            <a:endParaRPr lang="en-IN" dirty="0"/>
          </a:p>
        </p:txBody>
      </p:sp>
      <p:sp>
        <p:nvSpPr>
          <p:cNvPr id="3" name="Content Placeholder 2">
            <a:extLst>
              <a:ext uri="{FF2B5EF4-FFF2-40B4-BE49-F238E27FC236}">
                <a16:creationId xmlns:a16="http://schemas.microsoft.com/office/drawing/2014/main" id="{89E8E316-F1D3-434D-AF83-4E6AD374F261}"/>
              </a:ext>
            </a:extLst>
          </p:cNvPr>
          <p:cNvSpPr>
            <a:spLocks noGrp="1"/>
          </p:cNvSpPr>
          <p:nvPr>
            <p:ph idx="1"/>
          </p:nvPr>
        </p:nvSpPr>
        <p:spPr/>
        <p:txBody>
          <a:bodyPr>
            <a:normAutofit lnSpcReduction="10000"/>
          </a:bodyPr>
          <a:lstStyle/>
          <a:p>
            <a:r>
              <a:rPr lang="en-US" dirty="0"/>
              <a:t>It mean when a </a:t>
            </a:r>
            <a:r>
              <a:rPr lang="en-US" b="0" i="0" dirty="0">
                <a:solidFill>
                  <a:srgbClr val="333333"/>
                </a:solidFill>
                <a:effectLst/>
                <a:latin typeface="Calibri body"/>
              </a:rPr>
              <a:t>buyer prefers and therefore systemically goes to the same </a:t>
            </a:r>
            <a:r>
              <a:rPr lang="en-US" i="0" dirty="0">
                <a:solidFill>
                  <a:srgbClr val="333333"/>
                </a:solidFill>
                <a:effectLst/>
                <a:latin typeface="Calibri body"/>
              </a:rPr>
              <a:t>store</a:t>
            </a:r>
            <a:r>
              <a:rPr lang="en-US" b="0" i="0" dirty="0">
                <a:solidFill>
                  <a:srgbClr val="333333"/>
                </a:solidFill>
                <a:effectLst/>
                <a:latin typeface="Calibri body"/>
              </a:rPr>
              <a:t> to make purchases.</a:t>
            </a:r>
          </a:p>
          <a:p>
            <a:r>
              <a:rPr lang="en-US" dirty="0">
                <a:solidFill>
                  <a:srgbClr val="333333"/>
                </a:solidFill>
                <a:latin typeface="Calibri body"/>
              </a:rPr>
              <a:t>It is very important for stores to achieve store loyalty because it ultimately leads to increase in profitability and increased retention of customers.</a:t>
            </a:r>
          </a:p>
          <a:p>
            <a:r>
              <a:rPr lang="en-US" dirty="0">
                <a:solidFill>
                  <a:srgbClr val="333333"/>
                </a:solidFill>
                <a:latin typeface="Calibri body"/>
              </a:rPr>
              <a:t>Store loyalty and store image are closely related. Both are directly related such as if there is improvement in the store image then there will also be improvement in store loyalty and vice versa.</a:t>
            </a:r>
          </a:p>
          <a:p>
            <a:r>
              <a:rPr lang="en-IN" dirty="0">
                <a:latin typeface="Calibri body"/>
              </a:rPr>
              <a:t>It is difficult to achieve store loyalty. Hence, in order to achieve store loyalty it is essential for stores to adopt various strategies to improve store loyalty. These strategies are discussed in the next few slides.</a:t>
            </a:r>
          </a:p>
        </p:txBody>
      </p:sp>
    </p:spTree>
    <p:extLst>
      <p:ext uri="{BB962C8B-B14F-4D97-AF65-F5344CB8AC3E}">
        <p14:creationId xmlns:p14="http://schemas.microsoft.com/office/powerpoint/2010/main" val="890849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28B8-EA06-4813-B21D-0C2771ACB236}"/>
              </a:ext>
            </a:extLst>
          </p:cNvPr>
          <p:cNvSpPr>
            <a:spLocks noGrp="1"/>
          </p:cNvSpPr>
          <p:nvPr>
            <p:ph type="title"/>
          </p:nvPr>
        </p:nvSpPr>
        <p:spPr/>
        <p:txBody>
          <a:bodyPr/>
          <a:lstStyle/>
          <a:p>
            <a:r>
              <a:rPr lang="en-US" dirty="0"/>
              <a:t>Strategies to improve store loyalty</a:t>
            </a:r>
            <a:endParaRPr lang="en-IN" dirty="0"/>
          </a:p>
        </p:txBody>
      </p:sp>
      <p:sp>
        <p:nvSpPr>
          <p:cNvPr id="3" name="Content Placeholder 2">
            <a:extLst>
              <a:ext uri="{FF2B5EF4-FFF2-40B4-BE49-F238E27FC236}">
                <a16:creationId xmlns:a16="http://schemas.microsoft.com/office/drawing/2014/main" id="{10B6B755-A802-4FA3-B1E5-4827198ECB30}"/>
              </a:ext>
            </a:extLst>
          </p:cNvPr>
          <p:cNvSpPr>
            <a:spLocks noGrp="1"/>
          </p:cNvSpPr>
          <p:nvPr>
            <p:ph idx="1"/>
          </p:nvPr>
        </p:nvSpPr>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Engage : engage the customer at every point of a sales cycle. T</a:t>
            </a:r>
            <a:r>
              <a:rPr lang="en-US" b="0" i="0" dirty="0">
                <a:solidFill>
                  <a:srgbClr val="141414"/>
                </a:solidFill>
                <a:effectLst/>
                <a:latin typeface="Times New Roman" panose="02020603050405020304" pitchFamily="18" charset="0"/>
                <a:cs typeface="Times New Roman" panose="02020603050405020304" pitchFamily="18" charset="0"/>
              </a:rPr>
              <a:t>hat  means from the moment they walk in the door to the moment they leave, regardless of a purchase; they will feel appreciated. This feeling of appreciation doesn’t guarantee that they’ll make a purchase, but it makes it more likely than if you had ignored them.</a:t>
            </a:r>
          </a:p>
          <a:p>
            <a:r>
              <a:rPr lang="en-US" dirty="0">
                <a:solidFill>
                  <a:srgbClr val="141414"/>
                </a:solidFill>
                <a:latin typeface="Times New Roman" panose="02020603050405020304" pitchFamily="18" charset="0"/>
                <a:cs typeface="Times New Roman" panose="02020603050405020304" pitchFamily="18" charset="0"/>
              </a:rPr>
              <a:t>Stay in touch : keeping in touch with your customers is very essential to nurture your long-term relationship. Stores can keep in touch with the customers through SMS, mails, coupons, etc.</a:t>
            </a:r>
          </a:p>
          <a:p>
            <a:r>
              <a:rPr lang="en-US" dirty="0">
                <a:solidFill>
                  <a:srgbClr val="141414"/>
                </a:solidFill>
                <a:latin typeface="Times New Roman" panose="02020603050405020304" pitchFamily="18" charset="0"/>
                <a:cs typeface="Times New Roman" panose="02020603050405020304" pitchFamily="18" charset="0"/>
              </a:rPr>
              <a:t>Reward loyalty : </a:t>
            </a:r>
            <a:r>
              <a:rPr lang="en-US" b="0" i="0" dirty="0">
                <a:solidFill>
                  <a:srgbClr val="141414"/>
                </a:solidFill>
                <a:effectLst/>
                <a:latin typeface="Times New Roman" panose="02020603050405020304" pitchFamily="18" charset="0"/>
                <a:cs typeface="Times New Roman" panose="02020603050405020304" pitchFamily="18" charset="0"/>
              </a:rPr>
              <a:t>Loyalty programs are all the rage and very often are </a:t>
            </a:r>
            <a:r>
              <a:rPr lang="en-US" b="0" dirty="0">
                <a:solidFill>
                  <a:srgbClr val="141414"/>
                </a:solidFill>
                <a:effectLst/>
                <a:latin typeface="Times New Roman" panose="02020603050405020304" pitchFamily="18" charset="0"/>
                <a:cs typeface="Times New Roman" panose="02020603050405020304" pitchFamily="18" charset="0"/>
              </a:rPr>
              <a:t>expected</a:t>
            </a:r>
            <a:r>
              <a:rPr lang="en-US" b="0" i="0" dirty="0">
                <a:solidFill>
                  <a:srgbClr val="141414"/>
                </a:solidFill>
                <a:effectLst/>
                <a:latin typeface="Times New Roman" panose="02020603050405020304" pitchFamily="18" charset="0"/>
                <a:cs typeface="Times New Roman" panose="02020603050405020304" pitchFamily="18" charset="0"/>
              </a:rPr>
              <a:t> by customers. But as much as they might be anticipated, customers </a:t>
            </a:r>
            <a:r>
              <a:rPr lang="en-US" b="0" dirty="0">
                <a:solidFill>
                  <a:srgbClr val="141414"/>
                </a:solidFill>
                <a:effectLst/>
                <a:latin typeface="Times New Roman" panose="02020603050405020304" pitchFamily="18" charset="0"/>
                <a:cs typeface="Times New Roman" panose="02020603050405020304" pitchFamily="18" charset="0"/>
              </a:rPr>
              <a:t>do</a:t>
            </a:r>
            <a:r>
              <a:rPr lang="en-US" b="0" i="0" dirty="0">
                <a:solidFill>
                  <a:srgbClr val="141414"/>
                </a:solidFill>
                <a:effectLst/>
                <a:latin typeface="Times New Roman" panose="02020603050405020304" pitchFamily="18" charset="0"/>
                <a:cs typeface="Times New Roman" panose="02020603050405020304" pitchFamily="18" charset="0"/>
              </a:rPr>
              <a:t> appreciate them and are more likely to frequent a business if they know it will benefit them in the long run.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7484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8D438D-91DD-4EF2-922E-26A410F99A03}"/>
              </a:ext>
            </a:extLst>
          </p:cNvPr>
          <p:cNvSpPr>
            <a:spLocks noGrp="1"/>
          </p:cNvSpPr>
          <p:nvPr>
            <p:ph idx="1"/>
          </p:nvPr>
        </p:nvSpPr>
        <p:spPr>
          <a:xfrm>
            <a:off x="755780" y="289250"/>
            <a:ext cx="10598020" cy="5841060"/>
          </a:xfrm>
        </p:spPr>
        <p:txBody>
          <a:bodyPr>
            <a:normAutofit/>
          </a:bodyPr>
          <a:lstStyle/>
          <a:p>
            <a:endParaRPr lang="en-US" dirty="0"/>
          </a:p>
          <a:p>
            <a:pPr algn="l"/>
            <a:r>
              <a:rPr lang="en-US" sz="2600" dirty="0">
                <a:latin typeface="Times New Roman" panose="02020603050405020304" pitchFamily="18" charset="0"/>
                <a:cs typeface="Times New Roman" panose="02020603050405020304" pitchFamily="18" charset="0"/>
              </a:rPr>
              <a:t>Build a community : </a:t>
            </a:r>
            <a:r>
              <a:rPr lang="en-US" sz="2600" b="0" i="0" dirty="0">
                <a:solidFill>
                  <a:srgbClr val="2E3246"/>
                </a:solidFill>
                <a:effectLst/>
                <a:latin typeface="Times New Roman" panose="02020603050405020304" pitchFamily="18" charset="0"/>
                <a:cs typeface="Times New Roman" panose="02020603050405020304" pitchFamily="18" charset="0"/>
              </a:rPr>
              <a:t>Community is an extension of advocacy, and it’s the perfect place to make people loyal to your brand. Since the majority of people shop online, you should build an online community. Once you know your audience’s expectations, create an online group and bring those people together. Make them the first ones to hear about your brand’s novelties and offers.</a:t>
            </a:r>
          </a:p>
          <a:p>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Tear down the walls with social media : </a:t>
            </a:r>
            <a:r>
              <a:rPr lang="en-US" sz="2600" b="0" i="0" dirty="0">
                <a:solidFill>
                  <a:srgbClr val="2E3246"/>
                </a:solidFill>
                <a:effectLst/>
                <a:latin typeface="Times New Roman" panose="02020603050405020304" pitchFamily="18" charset="0"/>
                <a:cs typeface="Times New Roman" panose="02020603050405020304" pitchFamily="18" charset="0"/>
              </a:rPr>
              <a:t>A great example of social media engagement is Wendy’s Twitter profile. Whenever someone mentions them, they’ll get back with a witty reply, making anyone want to engage in a conversation with them.</a:t>
            </a:r>
          </a:p>
          <a:p>
            <a:pPr marL="0" indent="0">
              <a:buNone/>
            </a:pPr>
            <a:endParaRPr lang="en-IN" dirty="0"/>
          </a:p>
        </p:txBody>
      </p:sp>
    </p:spTree>
    <p:extLst>
      <p:ext uri="{BB962C8B-B14F-4D97-AF65-F5344CB8AC3E}">
        <p14:creationId xmlns:p14="http://schemas.microsoft.com/office/powerpoint/2010/main" val="1078738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962</Words>
  <Application>Microsoft Office PowerPoint</Application>
  <PresentationFormat>Widescreen</PresentationFormat>
  <Paragraphs>44</Paragraphs>
  <Slides>12</Slides>
  <Notes>0</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Store image and loyalty</vt:lpstr>
      <vt:lpstr>Store image</vt:lpstr>
      <vt:lpstr>Importance of store image</vt:lpstr>
      <vt:lpstr>How to improve store image</vt:lpstr>
      <vt:lpstr>Store image dimensions</vt:lpstr>
      <vt:lpstr>Role of store image in impulsive buying</vt:lpstr>
      <vt:lpstr>Store loyalty</vt:lpstr>
      <vt:lpstr>Strategies to improve store loyalty</vt:lpstr>
      <vt:lpstr>PowerPoint Presentation</vt:lpstr>
      <vt:lpstr>PowerPoint Presentation</vt:lpstr>
      <vt:lpstr>     Submit your Fevicol ad Idea &amp; stand a chance to get it made &amp; win – 1. iPhone 11 (3 winners) 2. Rs. 5000 Amazon voucher (10 winners)  All you have to do is – 1. Tag @StuckByFevicol 2. Use #MyFevicolAd with your entry Contest ends on 27th December ‘19!  Another example of engage (that is a video) is given in the next slide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Store image and loyalty</dc:title>
  <dc:creator>Anjani</dc:creator>
  <cp:lastModifiedBy>Shreya Pokharna</cp:lastModifiedBy>
  <cp:revision>15</cp:revision>
  <dcterms:created xsi:type="dcterms:W3CDTF">2021-01-09T10:00:38Z</dcterms:created>
  <dcterms:modified xsi:type="dcterms:W3CDTF">2021-01-31T12:15:28Z</dcterms:modified>
</cp:coreProperties>
</file>