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50ECF-EFA8-4BEC-890B-5706566DF1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0D46806-BDE0-4CAD-A056-66AB73C0C4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57CD808-FA43-447E-85AD-ECB9A41F2786}"/>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EBB339DD-4E03-437B-ABE1-6723FDC2CE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685F49A-F246-48D5-8259-7F29CC3DEEBC}"/>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83589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D99C2-D8A1-4C7A-BD73-9B0D73CC5A2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0A22F92-1F3C-446B-BAD2-6A7F21A25D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92E334-BD47-46AB-8D1B-0E1B3F263497}"/>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6F2AA2FF-29C5-45FE-89AF-1E005D7C34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62834FF-8290-415B-8027-F012B5ADB791}"/>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2966572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E096DA-A651-4546-997A-845F3845D0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003AF21-9D5B-4AEF-AE1E-1CC5E101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5709CD-4E96-409E-AF55-44C60EEDEDCB}"/>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179C93B9-2306-4F99-8792-891F8A25803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FE064D-BEB0-4EC0-931F-F361C933FD94}"/>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2075903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AEE1B-B78C-4F6B-9372-AEF2C91B639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D02BFBF-9F2D-4935-BE27-E7527F137D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220812-A35F-4F22-A752-6509B47732D3}"/>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43F8A549-81D3-4FBF-A759-53821C04E96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99FB49-551F-48C7-8C60-1999A516DBE6}"/>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99912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E3176-F4E7-45F7-A664-12B07944CC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354962D-9174-4044-991B-30FD23E179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D41A78-934D-47DD-B655-26A1DA1FC8F0}"/>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81278F0C-F91B-4D32-A448-EF5E6F60008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04410E-71B0-4C8A-A19A-B369AC2A6203}"/>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152814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CB739-15AF-4A39-A761-74C3A3D333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69D78CC-17E4-4F77-8880-50B83E83ED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4390D11-9E09-405C-879E-61A7BDDF62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2162BE-6CCA-433E-8E1E-CD8893ABC5D6}"/>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6" name="Footer Placeholder 5">
            <a:extLst>
              <a:ext uri="{FF2B5EF4-FFF2-40B4-BE49-F238E27FC236}">
                <a16:creationId xmlns:a16="http://schemas.microsoft.com/office/drawing/2014/main" id="{32DFCE2B-99F3-432F-8585-E6BD8BF2FF9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F45DA10-E128-4010-B150-6BA92DEC699D}"/>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2267958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7601C-D812-4C44-AC6F-24AB61F1A4B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ED20C32-17E9-47A3-88BF-4B08736AF0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0BCBAA-4084-48C4-8C2D-48CE013DF5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C44AD09-A6DC-44A9-BA88-605D4AF9B6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9AA384-0FDB-454F-B17F-2F11CBFEF5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0FA2BD1-615A-499C-A1EA-E1FA7F20068B}"/>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8" name="Footer Placeholder 7">
            <a:extLst>
              <a:ext uri="{FF2B5EF4-FFF2-40B4-BE49-F238E27FC236}">
                <a16:creationId xmlns:a16="http://schemas.microsoft.com/office/drawing/2014/main" id="{95C00BE9-EA40-49F3-89A5-737DF40BCBB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6326FAE-C32A-4B69-904B-82BAE7F9D11A}"/>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3750455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281D-A701-42A4-A382-87381AAF614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7C30501-0D6D-4A7B-BCA2-716D95B08C08}"/>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4" name="Footer Placeholder 3">
            <a:extLst>
              <a:ext uri="{FF2B5EF4-FFF2-40B4-BE49-F238E27FC236}">
                <a16:creationId xmlns:a16="http://schemas.microsoft.com/office/drawing/2014/main" id="{05DDF655-C7D1-4F42-9E53-5F31EF56E88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0D1B995-4DBE-44FF-A716-234A54D331A8}"/>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235464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B30936-E42D-4D4F-9918-9A304B3B6612}"/>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3" name="Footer Placeholder 2">
            <a:extLst>
              <a:ext uri="{FF2B5EF4-FFF2-40B4-BE49-F238E27FC236}">
                <a16:creationId xmlns:a16="http://schemas.microsoft.com/office/drawing/2014/main" id="{3C3DF362-1C5C-440D-9B03-E97EC067331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FDA2A29-3DC1-4294-BE90-546BF1AF2B54}"/>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3995604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C74E-18EA-44C5-82C2-B531B6424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D791BED-A122-4601-B3F3-F6C6C40FB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A741AA4-B6DC-4F92-A4B5-B4CC891D4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6AD208-9680-4450-9820-BCEA7012014D}"/>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6" name="Footer Placeholder 5">
            <a:extLst>
              <a:ext uri="{FF2B5EF4-FFF2-40B4-BE49-F238E27FC236}">
                <a16:creationId xmlns:a16="http://schemas.microsoft.com/office/drawing/2014/main" id="{FDB62092-8FE8-4782-965B-C55E74B9263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F54482F-5A54-46E2-B122-336BE569717D}"/>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300320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77FAE-374A-4C61-AD59-E9120DF5F1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B5B9161-F156-4DA7-89EE-C92A12F0A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037FB55-5384-4875-9C7E-0B8EFC39C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C958B5-26B1-4219-ABA2-7B6ADC00889A}"/>
              </a:ext>
            </a:extLst>
          </p:cNvPr>
          <p:cNvSpPr>
            <a:spLocks noGrp="1"/>
          </p:cNvSpPr>
          <p:nvPr>
            <p:ph type="dt" sz="half" idx="10"/>
          </p:nvPr>
        </p:nvSpPr>
        <p:spPr/>
        <p:txBody>
          <a:bodyPr/>
          <a:lstStyle/>
          <a:p>
            <a:fld id="{55E506F7-4286-4A10-B3B0-AAC361FF90BF}" type="datetimeFigureOut">
              <a:rPr lang="en-IN" smtClean="0"/>
              <a:t>31-01-2021</a:t>
            </a:fld>
            <a:endParaRPr lang="en-IN"/>
          </a:p>
        </p:txBody>
      </p:sp>
      <p:sp>
        <p:nvSpPr>
          <p:cNvPr id="6" name="Footer Placeholder 5">
            <a:extLst>
              <a:ext uri="{FF2B5EF4-FFF2-40B4-BE49-F238E27FC236}">
                <a16:creationId xmlns:a16="http://schemas.microsoft.com/office/drawing/2014/main" id="{F8F863B7-3A06-4D37-AB39-39B341A7D4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B12A15D-50EA-4C2D-9ABB-C0C99E7C494B}"/>
              </a:ext>
            </a:extLst>
          </p:cNvPr>
          <p:cNvSpPr>
            <a:spLocks noGrp="1"/>
          </p:cNvSpPr>
          <p:nvPr>
            <p:ph type="sldNum" sz="quarter" idx="12"/>
          </p:nvPr>
        </p:nvSpPr>
        <p:spPr/>
        <p:txBody>
          <a:bodyPr/>
          <a:lstStyle/>
          <a:p>
            <a:fld id="{14C57448-F56B-4972-82D7-4D95C0A2E77E}" type="slidenum">
              <a:rPr lang="en-IN" smtClean="0"/>
              <a:t>‹#›</a:t>
            </a:fld>
            <a:endParaRPr lang="en-IN"/>
          </a:p>
        </p:txBody>
      </p:sp>
    </p:spTree>
    <p:extLst>
      <p:ext uri="{BB962C8B-B14F-4D97-AF65-F5344CB8AC3E}">
        <p14:creationId xmlns:p14="http://schemas.microsoft.com/office/powerpoint/2010/main" val="359827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942E6-C2B3-4938-B68E-4F22DF04CB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4F32782-8AF3-4D9B-9BE5-F5CC7092AD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505E61-603A-47FD-A729-83AB8AB7C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506F7-4286-4A10-B3B0-AAC361FF90BF}" type="datetimeFigureOut">
              <a:rPr lang="en-IN" smtClean="0"/>
              <a:t>31-01-2021</a:t>
            </a:fld>
            <a:endParaRPr lang="en-IN"/>
          </a:p>
        </p:txBody>
      </p:sp>
      <p:sp>
        <p:nvSpPr>
          <p:cNvPr id="5" name="Footer Placeholder 4">
            <a:extLst>
              <a:ext uri="{FF2B5EF4-FFF2-40B4-BE49-F238E27FC236}">
                <a16:creationId xmlns:a16="http://schemas.microsoft.com/office/drawing/2014/main" id="{A92B2008-8AE4-4B1C-9FC3-B3776481E9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4673BEE-0A09-4AA1-9FD4-B298C9BFA1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57448-F56B-4972-82D7-4D95C0A2E77E}" type="slidenum">
              <a:rPr lang="en-IN" smtClean="0"/>
              <a:t>‹#›</a:t>
            </a:fld>
            <a:endParaRPr lang="en-IN"/>
          </a:p>
        </p:txBody>
      </p:sp>
    </p:spTree>
    <p:extLst>
      <p:ext uri="{BB962C8B-B14F-4D97-AF65-F5344CB8AC3E}">
        <p14:creationId xmlns:p14="http://schemas.microsoft.com/office/powerpoint/2010/main" val="4062602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A990A-ACB3-4955-8A6E-28AB7CAEB9FC}"/>
              </a:ext>
            </a:extLst>
          </p:cNvPr>
          <p:cNvSpPr>
            <a:spLocks noGrp="1"/>
          </p:cNvSpPr>
          <p:nvPr>
            <p:ph type="ctrTitle"/>
          </p:nvPr>
        </p:nvSpPr>
        <p:spPr/>
        <p:txBody>
          <a:bodyPr/>
          <a:lstStyle/>
          <a:p>
            <a:r>
              <a:rPr lang="en-US" dirty="0"/>
              <a:t>MARKETERS’ RESPONSIBILITIES</a:t>
            </a:r>
            <a:endParaRPr lang="en-IN" dirty="0"/>
          </a:p>
        </p:txBody>
      </p:sp>
    </p:spTree>
    <p:extLst>
      <p:ext uri="{BB962C8B-B14F-4D97-AF65-F5344CB8AC3E}">
        <p14:creationId xmlns:p14="http://schemas.microsoft.com/office/powerpoint/2010/main" val="203611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4B617C1-6088-4A0C-85DE-498E8A226452}"/>
              </a:ext>
            </a:extLst>
          </p:cNvPr>
          <p:cNvSpPr>
            <a:spLocks noGrp="1"/>
          </p:cNvSpPr>
          <p:nvPr>
            <p:ph idx="1"/>
          </p:nvPr>
        </p:nvSpPr>
        <p:spPr>
          <a:xfrm>
            <a:off x="834501" y="578498"/>
            <a:ext cx="8637973" cy="5875567"/>
          </a:xfrm>
        </p:spPr>
        <p:txBody>
          <a:bodyPr>
            <a:normAutofit/>
          </a:bodyPr>
          <a:lstStyle/>
          <a:p>
            <a:pPr marL="0" indent="0">
              <a:buNone/>
            </a:pPr>
            <a:r>
              <a:rPr lang="en-US" sz="3800" b="1" dirty="0"/>
              <a:t>WHO IS A MARKETER?</a:t>
            </a:r>
          </a:p>
          <a:p>
            <a:pPr marL="0" indent="0">
              <a:buNone/>
            </a:pPr>
            <a:endParaRPr lang="en-US" dirty="0"/>
          </a:p>
          <a:p>
            <a:pPr algn="just">
              <a:lnSpc>
                <a:spcPct val="120000"/>
              </a:lnSpc>
            </a:pPr>
            <a:r>
              <a:rPr lang="en-US" sz="2600" b="0" i="0" dirty="0">
                <a:solidFill>
                  <a:srgbClr val="0A0A0A"/>
                </a:solidFill>
                <a:effectLst/>
                <a:latin typeface="Times New Roman" panose="02020603050405020304" pitchFamily="18" charset="0"/>
                <a:cs typeface="Times New Roman" panose="02020603050405020304" pitchFamily="18" charset="0"/>
              </a:rPr>
              <a:t>A marketer is an individual who is responsible for creating an involvement chain between the customer and the product or service offered by the company.</a:t>
            </a:r>
          </a:p>
          <a:p>
            <a:pPr algn="just">
              <a:lnSpc>
                <a:spcPct val="120000"/>
              </a:lnSpc>
            </a:pPr>
            <a:r>
              <a:rPr lang="en-US" sz="2600" b="0" i="0" dirty="0">
                <a:solidFill>
                  <a:srgbClr val="0A0A0A"/>
                </a:solidFill>
                <a:effectLst/>
                <a:latin typeface="Times New Roman" panose="02020603050405020304" pitchFamily="18" charset="0"/>
                <a:cs typeface="Times New Roman" panose="02020603050405020304" pitchFamily="18" charset="0"/>
              </a:rPr>
              <a:t>This involvement is garnered by maintaining huge stocks of goods for supply or properly advertising the product to invite huge sales.</a:t>
            </a:r>
          </a:p>
          <a:p>
            <a:pPr algn="just">
              <a:lnSpc>
                <a:spcPct val="120000"/>
              </a:lnSpc>
            </a:pPr>
            <a:r>
              <a:rPr lang="en-US" sz="2600" b="0" i="0" dirty="0">
                <a:solidFill>
                  <a:srgbClr val="0A0A0A"/>
                </a:solidFill>
                <a:effectLst/>
                <a:latin typeface="Times New Roman" panose="02020603050405020304" pitchFamily="18" charset="0"/>
                <a:cs typeface="Times New Roman" panose="02020603050405020304" pitchFamily="18" charset="0"/>
              </a:rPr>
              <a:t>However, a major confusion arises when marketeers dive into the picture. Even though the terms sound quite similar, there is a huge difference on a wide array of fronts.</a:t>
            </a:r>
          </a:p>
        </p:txBody>
      </p:sp>
    </p:spTree>
    <p:extLst>
      <p:ext uri="{BB962C8B-B14F-4D97-AF65-F5344CB8AC3E}">
        <p14:creationId xmlns:p14="http://schemas.microsoft.com/office/powerpoint/2010/main" val="1279045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3F4CBF-2ED9-46AC-B113-4CE14E5CF39C}"/>
              </a:ext>
            </a:extLst>
          </p:cNvPr>
          <p:cNvSpPr>
            <a:spLocks noGrp="1"/>
          </p:cNvSpPr>
          <p:nvPr>
            <p:ph idx="1"/>
          </p:nvPr>
        </p:nvSpPr>
        <p:spPr>
          <a:xfrm>
            <a:off x="782216" y="1240971"/>
            <a:ext cx="9322837" cy="5290555"/>
          </a:xfrm>
        </p:spPr>
        <p:txBody>
          <a:bodyPr/>
          <a:lstStyle/>
          <a:p>
            <a:pPr algn="just">
              <a:lnSpc>
                <a:spcPct val="120000"/>
              </a:lnSpc>
            </a:pPr>
            <a:r>
              <a:rPr lang="en-US" sz="2400" b="0" i="0" dirty="0">
                <a:solidFill>
                  <a:srgbClr val="0A0A0A"/>
                </a:solidFill>
                <a:effectLst/>
                <a:latin typeface="roboto"/>
              </a:rPr>
              <a:t>A marketer is responsible for anything and everything with regard to marketing. As such, a marketer has the authority to implement decisions that are deemed to be profitable from his end.</a:t>
            </a:r>
          </a:p>
          <a:p>
            <a:pPr algn="just">
              <a:lnSpc>
                <a:spcPct val="120000"/>
              </a:lnSpc>
            </a:pPr>
            <a:r>
              <a:rPr lang="en-US" sz="2400" b="0" i="0" dirty="0">
                <a:solidFill>
                  <a:srgbClr val="0A0A0A"/>
                </a:solidFill>
                <a:effectLst/>
                <a:latin typeface="roboto"/>
              </a:rPr>
              <a:t>A marketeer, on the other hand, is focused towards each and every customer and helps in strengthening one on one relationship between customers and the brand.</a:t>
            </a:r>
            <a:endParaRPr lang="en-IN" sz="2400" dirty="0"/>
          </a:p>
          <a:p>
            <a:endParaRPr lang="en-IN" dirty="0"/>
          </a:p>
        </p:txBody>
      </p:sp>
    </p:spTree>
    <p:extLst>
      <p:ext uri="{BB962C8B-B14F-4D97-AF65-F5344CB8AC3E}">
        <p14:creationId xmlns:p14="http://schemas.microsoft.com/office/powerpoint/2010/main" val="244469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955044-2514-4AEB-85DF-7949AAA860A6}"/>
              </a:ext>
            </a:extLst>
          </p:cNvPr>
          <p:cNvSpPr>
            <a:spLocks noGrp="1"/>
          </p:cNvSpPr>
          <p:nvPr>
            <p:ph idx="1"/>
          </p:nvPr>
        </p:nvSpPr>
        <p:spPr>
          <a:xfrm>
            <a:off x="847078" y="621438"/>
            <a:ext cx="9788371" cy="6169980"/>
          </a:xfrm>
        </p:spPr>
        <p:txBody>
          <a:bodyPr>
            <a:normAutofit fontScale="77500" lnSpcReduction="20000"/>
          </a:bodyPr>
          <a:lstStyle/>
          <a:p>
            <a:pPr marL="0" indent="0" algn="just">
              <a:lnSpc>
                <a:spcPct val="160000"/>
              </a:lnSpc>
              <a:buNone/>
            </a:pPr>
            <a:r>
              <a:rPr lang="en-IN" sz="3600" dirty="0">
                <a:latin typeface="Times New Roman" panose="02020603050405020304" pitchFamily="18" charset="0"/>
                <a:cs typeface="Times New Roman" panose="02020603050405020304" pitchFamily="18" charset="0"/>
              </a:rPr>
              <a:t>There are various responsibilities of a marketer such as:</a:t>
            </a:r>
          </a:p>
          <a:p>
            <a:pPr marL="514350" indent="-514350" algn="just">
              <a:lnSpc>
                <a:spcPct val="160000"/>
              </a:lnSpc>
              <a:buFont typeface="+mj-lt"/>
              <a:buAutoNum type="arabicPeriod"/>
            </a:pPr>
            <a:r>
              <a:rPr lang="en-IN" b="1" dirty="0">
                <a:latin typeface="Times New Roman" panose="02020603050405020304" pitchFamily="18" charset="0"/>
                <a:cs typeface="Times New Roman" panose="02020603050405020304" pitchFamily="18" charset="0"/>
              </a:rPr>
              <a:t>Market research</a:t>
            </a:r>
            <a:r>
              <a:rPr lang="en-IN" dirty="0">
                <a:latin typeface="Times New Roman" panose="02020603050405020304" pitchFamily="18" charset="0"/>
                <a:cs typeface="Times New Roman" panose="02020603050405020304" pitchFamily="18" charset="0"/>
              </a:rPr>
              <a:t> - </a:t>
            </a:r>
            <a:r>
              <a:rPr lang="en-US" b="0" i="0" dirty="0">
                <a:solidFill>
                  <a:srgbClr val="0A0A0A"/>
                </a:solidFill>
                <a:effectLst/>
                <a:latin typeface="Times New Roman" panose="02020603050405020304" pitchFamily="18" charset="0"/>
                <a:cs typeface="Times New Roman" panose="02020603050405020304" pitchFamily="18" charset="0"/>
              </a:rPr>
              <a:t>A marketer is required to keep a close eye on the market trends and the changes happening around them. There are 3 sectors of market research that a marketer is concerned with. These include:</a:t>
            </a:r>
          </a:p>
          <a:p>
            <a:pPr algn="just">
              <a:lnSpc>
                <a:spcPct val="160000"/>
              </a:lnSpc>
            </a:pPr>
            <a:r>
              <a:rPr lang="en-IN" b="0" i="0" dirty="0">
                <a:solidFill>
                  <a:srgbClr val="0A0A0A"/>
                </a:solidFill>
                <a:effectLst/>
                <a:latin typeface="Times New Roman" panose="02020603050405020304" pitchFamily="18" charset="0"/>
                <a:cs typeface="Times New Roman" panose="02020603050405020304" pitchFamily="18" charset="0"/>
              </a:rPr>
              <a:t>Market information </a:t>
            </a:r>
            <a:r>
              <a:rPr lang="en-US" b="0" i="0" dirty="0">
                <a:solidFill>
                  <a:srgbClr val="0A0A0A"/>
                </a:solidFill>
                <a:effectLst/>
                <a:latin typeface="Times New Roman" panose="02020603050405020304" pitchFamily="18" charset="0"/>
                <a:cs typeface="Times New Roman" panose="02020603050405020304" pitchFamily="18" charset="0"/>
              </a:rPr>
              <a:t>such as the price, supply, and demand in the market.</a:t>
            </a:r>
          </a:p>
          <a:p>
            <a:pPr algn="just">
              <a:lnSpc>
                <a:spcPct val="160000"/>
              </a:lnSpc>
            </a:pPr>
            <a:r>
              <a:rPr lang="en-US" b="0" i="0" dirty="0">
                <a:solidFill>
                  <a:srgbClr val="0A0A0A"/>
                </a:solidFill>
                <a:effectLst/>
                <a:latin typeface="Times New Roman" panose="02020603050405020304" pitchFamily="18" charset="0"/>
                <a:cs typeface="Times New Roman" panose="02020603050405020304" pitchFamily="18" charset="0"/>
              </a:rPr>
              <a:t>Market segmentation which is basically concerned with dealing with the different customer fragments and their fragmented choice or preference.</a:t>
            </a:r>
          </a:p>
          <a:p>
            <a:pPr algn="just">
              <a:lnSpc>
                <a:spcPct val="160000"/>
              </a:lnSpc>
            </a:pPr>
            <a:r>
              <a:rPr lang="en-US" b="0" i="0" dirty="0">
                <a:solidFill>
                  <a:srgbClr val="0A0A0A"/>
                </a:solidFill>
                <a:effectLst/>
                <a:latin typeface="Times New Roman" panose="02020603050405020304" pitchFamily="18" charset="0"/>
                <a:cs typeface="Times New Roman" panose="02020603050405020304" pitchFamily="18" charset="0"/>
              </a:rPr>
              <a:t>Market trends, as the name suggests, are the varied changes occurring in the market which influence the product requirement and level and quality of competition in the market.</a:t>
            </a:r>
          </a:p>
          <a:p>
            <a:pPr marL="0" indent="0" algn="l">
              <a:buNone/>
            </a:pPr>
            <a:endParaRPr lang="en-US" b="0" i="0" dirty="0">
              <a:solidFill>
                <a:srgbClr val="0A0A0A"/>
              </a:solidFill>
              <a:effectLst/>
              <a:latin typeface="roboto"/>
            </a:endParaRPr>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sp>
        <p:nvSpPr>
          <p:cNvPr id="4" name="Arrow: Right 3">
            <a:extLst>
              <a:ext uri="{FF2B5EF4-FFF2-40B4-BE49-F238E27FC236}">
                <a16:creationId xmlns:a16="http://schemas.microsoft.com/office/drawing/2014/main" id="{686FFCEA-C1B6-4D43-A9BC-4484E9477382}"/>
              </a:ext>
            </a:extLst>
          </p:cNvPr>
          <p:cNvSpPr/>
          <p:nvPr/>
        </p:nvSpPr>
        <p:spPr>
          <a:xfrm>
            <a:off x="5424256" y="816746"/>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0229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8403E-0551-45ED-ABAA-27634F01D1ED}"/>
              </a:ext>
            </a:extLst>
          </p:cNvPr>
          <p:cNvSpPr>
            <a:spLocks noGrp="1"/>
          </p:cNvSpPr>
          <p:nvPr>
            <p:ph idx="1"/>
          </p:nvPr>
        </p:nvSpPr>
        <p:spPr>
          <a:xfrm>
            <a:off x="838200" y="736847"/>
            <a:ext cx="9584184" cy="5440116"/>
          </a:xfrm>
        </p:spPr>
        <p:txBody>
          <a:bodyPr>
            <a:normAutofit fontScale="70000" lnSpcReduction="20000"/>
          </a:bodyPr>
          <a:lstStyle/>
          <a:p>
            <a:pPr marL="0" indent="0" algn="just">
              <a:lnSpc>
                <a:spcPct val="170000"/>
              </a:lnSpc>
              <a:buNone/>
            </a:pPr>
            <a:r>
              <a:rPr lang="en-US" b="1" dirty="0">
                <a:latin typeface="Times New Roman" panose="02020603050405020304" pitchFamily="18" charset="0"/>
                <a:cs typeface="Times New Roman" panose="02020603050405020304" pitchFamily="18" charset="0"/>
              </a:rPr>
              <a:t>2. Designing a strategy</a:t>
            </a:r>
            <a:r>
              <a:rPr lang="en-US" dirty="0">
                <a:latin typeface="Times New Roman" panose="02020603050405020304" pitchFamily="18" charset="0"/>
                <a:cs typeface="Times New Roman" panose="02020603050405020304" pitchFamily="18" charset="0"/>
              </a:rPr>
              <a:t> - </a:t>
            </a:r>
            <a:r>
              <a:rPr lang="en-US" b="0" i="0" dirty="0">
                <a:solidFill>
                  <a:srgbClr val="0A0A0A"/>
                </a:solidFill>
                <a:effectLst/>
                <a:latin typeface="Times New Roman" panose="02020603050405020304" pitchFamily="18" charset="0"/>
                <a:cs typeface="Times New Roman" panose="02020603050405020304" pitchFamily="18" charset="0"/>
              </a:rPr>
              <a:t>A marketer is also responsible for designing a strategy for all the tasks in connection with the marketing of the product. There are a variety of decisions that need to be made in order to make profits in the longer run. Some of these decisions include the following.</a:t>
            </a:r>
          </a:p>
          <a:p>
            <a:pPr algn="just">
              <a:lnSpc>
                <a:spcPct val="170000"/>
              </a:lnSpc>
              <a:buFont typeface="Arial" panose="020B0604020202020204" pitchFamily="34" charset="0"/>
              <a:buChar char="•"/>
            </a:pPr>
            <a:r>
              <a:rPr lang="en-US" b="0" i="0" dirty="0">
                <a:solidFill>
                  <a:srgbClr val="0A0A0A"/>
                </a:solidFill>
                <a:effectLst/>
                <a:latin typeface="Times New Roman" panose="02020603050405020304" pitchFamily="18" charset="0"/>
                <a:cs typeface="Times New Roman" panose="02020603050405020304" pitchFamily="18" charset="0"/>
              </a:rPr>
              <a:t>Which route to undertake for a groundbreaking entry in the market?</a:t>
            </a:r>
          </a:p>
          <a:p>
            <a:pPr algn="just">
              <a:lnSpc>
                <a:spcPct val="170000"/>
              </a:lnSpc>
              <a:buFont typeface="Arial" panose="020B0604020202020204" pitchFamily="34" charset="0"/>
              <a:buChar char="•"/>
            </a:pPr>
            <a:r>
              <a:rPr lang="en-US" b="0" i="0" dirty="0">
                <a:solidFill>
                  <a:srgbClr val="0A0A0A"/>
                </a:solidFill>
                <a:effectLst/>
                <a:latin typeface="Times New Roman" panose="02020603050405020304" pitchFamily="18" charset="0"/>
                <a:cs typeface="Times New Roman" panose="02020603050405020304" pitchFamily="18" charset="0"/>
              </a:rPr>
              <a:t>What is the overall demand and supply for the respective product in the market?</a:t>
            </a:r>
          </a:p>
          <a:p>
            <a:pPr algn="just">
              <a:lnSpc>
                <a:spcPct val="170000"/>
              </a:lnSpc>
              <a:buFont typeface="Arial" panose="020B0604020202020204" pitchFamily="34" charset="0"/>
              <a:buChar char="•"/>
            </a:pPr>
            <a:r>
              <a:rPr lang="en-US" b="0" i="0" dirty="0">
                <a:solidFill>
                  <a:srgbClr val="0A0A0A"/>
                </a:solidFill>
                <a:effectLst/>
                <a:latin typeface="Times New Roman" panose="02020603050405020304" pitchFamily="18" charset="0"/>
                <a:cs typeface="Times New Roman" panose="02020603050405020304" pitchFamily="18" charset="0"/>
              </a:rPr>
              <a:t>Which is the best time for the entry of specific products?</a:t>
            </a:r>
          </a:p>
          <a:p>
            <a:pPr algn="just">
              <a:lnSpc>
                <a:spcPct val="170000"/>
              </a:lnSpc>
              <a:buFont typeface="Arial" panose="020B0604020202020204" pitchFamily="34" charset="0"/>
              <a:buChar char="•"/>
            </a:pPr>
            <a:r>
              <a:rPr lang="en-US" b="0" i="0" dirty="0">
                <a:solidFill>
                  <a:srgbClr val="0A0A0A"/>
                </a:solidFill>
                <a:effectLst/>
                <a:latin typeface="Times New Roman" panose="02020603050405020304" pitchFamily="18" charset="0"/>
                <a:cs typeface="Times New Roman" panose="02020603050405020304" pitchFamily="18" charset="0"/>
              </a:rPr>
              <a:t>What are the best means to advertise a product?</a:t>
            </a:r>
          </a:p>
          <a:p>
            <a:pPr marL="0" indent="0" algn="just">
              <a:lnSpc>
                <a:spcPct val="170000"/>
              </a:lnSpc>
              <a:buNone/>
            </a:pPr>
            <a:r>
              <a:rPr lang="en-US" b="0" i="0" dirty="0">
                <a:solidFill>
                  <a:srgbClr val="0A0A0A"/>
                </a:solidFill>
                <a:effectLst/>
                <a:latin typeface="Times New Roman" panose="02020603050405020304" pitchFamily="18" charset="0"/>
                <a:cs typeface="Times New Roman" panose="02020603050405020304" pitchFamily="18" charset="0"/>
              </a:rPr>
              <a:t>Apart from all these, a variety of other strategies are also devised in advance for proper disposal of the marketing plan.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1F1DD-550B-48FA-9F7B-879F7A73DBF0}"/>
              </a:ext>
            </a:extLst>
          </p:cNvPr>
          <p:cNvSpPr>
            <a:spLocks noGrp="1"/>
          </p:cNvSpPr>
          <p:nvPr>
            <p:ph idx="1"/>
          </p:nvPr>
        </p:nvSpPr>
        <p:spPr>
          <a:xfrm>
            <a:off x="838200" y="727969"/>
            <a:ext cx="9877148" cy="5448994"/>
          </a:xfrm>
        </p:spPr>
        <p:txBody>
          <a:bodyPr>
            <a:normAutofit lnSpcReduction="10000"/>
          </a:bodyPr>
          <a:lstStyle/>
          <a:p>
            <a:pPr marL="0" indent="0" algn="just">
              <a:lnSpc>
                <a:spcPct val="150000"/>
              </a:lnSpc>
              <a:buNone/>
            </a:pPr>
            <a:r>
              <a:rPr lang="en-US" sz="2400" b="1"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Advertising</a:t>
            </a:r>
            <a:r>
              <a:rPr lang="en-US" sz="2400" dirty="0">
                <a:latin typeface="Times New Roman" panose="02020603050405020304" pitchFamily="18" charset="0"/>
                <a:cs typeface="Times New Roman" panose="02020603050405020304" pitchFamily="18" charset="0"/>
              </a:rPr>
              <a:t> - </a:t>
            </a:r>
            <a:r>
              <a:rPr lang="en-US" sz="2400" b="0" i="0" dirty="0">
                <a:solidFill>
                  <a:srgbClr val="0A0A0A"/>
                </a:solidFill>
                <a:effectLst/>
                <a:latin typeface="Times New Roman" panose="02020603050405020304" pitchFamily="18" charset="0"/>
                <a:cs typeface="Times New Roman" panose="02020603050405020304" pitchFamily="18" charset="0"/>
              </a:rPr>
              <a:t>This involves the marketer to oversee the marketing ad designed for the promotion purpose. This includes deciding the medium used for promotion, overseeing the phrases or dialogues used in these ads, projection of the brand as a whole, etc.</a:t>
            </a:r>
          </a:p>
          <a:p>
            <a:pPr marL="0" indent="0" algn="just">
              <a:lnSpc>
                <a:spcPct val="150000"/>
              </a:lnSpc>
              <a:buNone/>
            </a:pPr>
            <a:endParaRPr lang="en-US" sz="2400" b="0" i="0" dirty="0">
              <a:solidFill>
                <a:srgbClr val="0A0A0A"/>
              </a:solidFill>
              <a:effectLst/>
              <a:latin typeface="Times New Roman" panose="02020603050405020304" pitchFamily="18" charset="0"/>
              <a:cs typeface="Times New Roman" panose="02020603050405020304" pitchFamily="18" charset="0"/>
            </a:endParaRPr>
          </a:p>
          <a:p>
            <a:pPr marL="0" indent="0" algn="just">
              <a:lnSpc>
                <a:spcPct val="150000"/>
              </a:lnSpc>
              <a:buNone/>
            </a:pPr>
            <a:r>
              <a:rPr lang="en-US" sz="2400" b="1" dirty="0">
                <a:solidFill>
                  <a:srgbClr val="0A0A0A"/>
                </a:solidFill>
                <a:latin typeface="Times New Roman" panose="02020603050405020304" pitchFamily="18" charset="0"/>
                <a:cs typeface="Times New Roman" panose="02020603050405020304" pitchFamily="18" charset="0"/>
              </a:rPr>
              <a:t>4. Responsible for the sales </a:t>
            </a:r>
            <a:r>
              <a:rPr lang="en-US" sz="2400" dirty="0">
                <a:solidFill>
                  <a:srgbClr val="0A0A0A"/>
                </a:solidFill>
                <a:latin typeface="Times New Roman" panose="02020603050405020304" pitchFamily="18" charset="0"/>
                <a:cs typeface="Times New Roman" panose="02020603050405020304" pitchFamily="18" charset="0"/>
              </a:rPr>
              <a:t>- </a:t>
            </a:r>
            <a:r>
              <a:rPr lang="en-US" sz="2400" b="0" i="0" dirty="0">
                <a:solidFill>
                  <a:srgbClr val="0A0A0A"/>
                </a:solidFill>
                <a:effectLst/>
                <a:latin typeface="Times New Roman" panose="02020603050405020304" pitchFamily="18" charset="0"/>
                <a:cs typeface="Times New Roman" panose="02020603050405020304" pitchFamily="18" charset="0"/>
              </a:rPr>
              <a:t>The job of the marketer makes a direct impact on the sales of the company. A positive bearing on the sales says a lot about the practices incorporated by a marketer and vice versa.</a:t>
            </a:r>
            <a:r>
              <a:rPr lang="en-US" sz="2400" dirty="0">
                <a:solidFill>
                  <a:srgbClr val="0A0A0A"/>
                </a:solidFill>
                <a:latin typeface="Times New Roman" panose="02020603050405020304" pitchFamily="18" charset="0"/>
                <a:cs typeface="Times New Roman" panose="02020603050405020304" pitchFamily="18" charset="0"/>
              </a:rPr>
              <a:t> </a:t>
            </a:r>
            <a:r>
              <a:rPr lang="en-US" sz="2400" b="0" i="0" dirty="0">
                <a:solidFill>
                  <a:srgbClr val="0A0A0A"/>
                </a:solidFill>
                <a:effectLst/>
                <a:latin typeface="Times New Roman" panose="02020603050405020304" pitchFamily="18" charset="0"/>
                <a:cs typeface="Times New Roman" panose="02020603050405020304" pitchFamily="18" charset="0"/>
              </a:rPr>
              <a:t>At the end of the day, a satisfied customer and a profitable firm are what keeps the marketer in demand.</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14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EC5887-3B91-4C12-B677-5A23E19CE113}"/>
              </a:ext>
            </a:extLst>
          </p:cNvPr>
          <p:cNvSpPr>
            <a:spLocks noGrp="1"/>
          </p:cNvSpPr>
          <p:nvPr>
            <p:ph idx="1"/>
          </p:nvPr>
        </p:nvSpPr>
        <p:spPr>
          <a:xfrm>
            <a:off x="838200" y="727969"/>
            <a:ext cx="8705295" cy="5448994"/>
          </a:xfrm>
        </p:spPr>
        <p:txBody>
          <a:bodyPr>
            <a:normAutofit fontScale="70000" lnSpcReduction="20000"/>
          </a:bodyPr>
          <a:lstStyle/>
          <a:p>
            <a:pPr marL="0" indent="0" algn="just">
              <a:lnSpc>
                <a:spcPct val="160000"/>
              </a:lnSpc>
              <a:buNone/>
            </a:pPr>
            <a:r>
              <a:rPr lang="en-US" b="1" dirty="0">
                <a:latin typeface="Times New Roman" panose="02020603050405020304" pitchFamily="18" charset="0"/>
                <a:cs typeface="Times New Roman" panose="02020603050405020304" pitchFamily="18" charset="0"/>
              </a:rPr>
              <a:t>5. Public relations </a:t>
            </a:r>
            <a:r>
              <a:rPr lang="en-US" dirty="0">
                <a:latin typeface="Times New Roman" panose="02020603050405020304" pitchFamily="18" charset="0"/>
                <a:cs typeface="Times New Roman" panose="02020603050405020304" pitchFamily="18" charset="0"/>
              </a:rPr>
              <a:t>- </a:t>
            </a:r>
            <a:r>
              <a:rPr lang="en-US" b="0" i="0" dirty="0">
                <a:solidFill>
                  <a:srgbClr val="0A0A0A"/>
                </a:solidFill>
                <a:effectLst/>
                <a:latin typeface="Times New Roman" panose="02020603050405020304" pitchFamily="18" charset="0"/>
                <a:cs typeface="Times New Roman" panose="02020603050405020304" pitchFamily="18" charset="0"/>
              </a:rPr>
              <a:t>Marketers are responsible for improving the public relations of the company. They are constantly required to communicate the company’s product policy with the customers, in order to generate hype in the market.</a:t>
            </a:r>
          </a:p>
          <a:p>
            <a:pPr marL="0" indent="0" algn="just">
              <a:lnSpc>
                <a:spcPct val="160000"/>
              </a:lnSpc>
              <a:buNone/>
            </a:pPr>
            <a:r>
              <a:rPr lang="en-US" b="1" dirty="0">
                <a:latin typeface="Times New Roman" panose="02020603050405020304" pitchFamily="18" charset="0"/>
                <a:cs typeface="Times New Roman" panose="02020603050405020304" pitchFamily="18" charset="0"/>
              </a:rPr>
              <a:t>6. Listening to customer needs</a:t>
            </a:r>
            <a:r>
              <a:rPr lang="en-US" dirty="0">
                <a:latin typeface="Times New Roman" panose="02020603050405020304" pitchFamily="18" charset="0"/>
                <a:cs typeface="Times New Roman" panose="02020603050405020304" pitchFamily="18" charset="0"/>
              </a:rPr>
              <a:t> - </a:t>
            </a:r>
            <a:r>
              <a:rPr lang="en-US" b="0" i="0" dirty="0">
                <a:effectLst/>
                <a:latin typeface="Times New Roman" panose="02020603050405020304" pitchFamily="18" charset="0"/>
                <a:cs typeface="Times New Roman" panose="02020603050405020304" pitchFamily="18" charset="0"/>
              </a:rPr>
              <a:t>To establish a marketing strategy, it’s necessary to get closer to the clients and listen in order to find out what their needs are. It’s a marketing department task, to plan the necessary means for receiving customer feedback.</a:t>
            </a:r>
          </a:p>
          <a:p>
            <a:pPr marL="0" indent="0" algn="just">
              <a:lnSpc>
                <a:spcPct val="160000"/>
              </a:lnSpc>
              <a:buNone/>
            </a:pPr>
            <a:r>
              <a:rPr lang="en-US" b="1" dirty="0">
                <a:latin typeface="Times New Roman" panose="02020603050405020304" pitchFamily="18" charset="0"/>
                <a:cs typeface="Times New Roman" panose="02020603050405020304" pitchFamily="18" charset="0"/>
              </a:rPr>
              <a:t>7. Innovate </a:t>
            </a:r>
            <a:r>
              <a:rPr lang="en-US" dirty="0">
                <a:latin typeface="Times New Roman" panose="02020603050405020304" pitchFamily="18" charset="0"/>
                <a:cs typeface="Times New Roman" panose="02020603050405020304" pitchFamily="18" charset="0"/>
              </a:rPr>
              <a:t>- </a:t>
            </a:r>
            <a:r>
              <a:rPr lang="en-US" b="0" i="0" dirty="0">
                <a:effectLst/>
                <a:latin typeface="Times New Roman" panose="02020603050405020304" pitchFamily="18" charset="0"/>
                <a:cs typeface="Times New Roman" panose="02020603050405020304" pitchFamily="18" charset="0"/>
              </a:rPr>
              <a:t>Customers need to be surprised, and every day, given the higher offer, they are more demanding with this. The marketing department should work on new promotions, affiliate programs, customer retention techniques, improvements in the conversion of their messages and actions</a:t>
            </a:r>
          </a:p>
          <a:p>
            <a:pPr marL="0" indent="0">
              <a:buNone/>
            </a:pPr>
            <a:endParaRPr lang="en-US" b="0" i="0" dirty="0">
              <a:solidFill>
                <a:srgbClr val="0A0A0A"/>
              </a:solidFill>
              <a:effectLst/>
              <a:latin typeface="roboto"/>
            </a:endParaRPr>
          </a:p>
          <a:p>
            <a:pPr marL="0" indent="0">
              <a:buNone/>
            </a:pPr>
            <a:endParaRPr lang="en-IN" dirty="0"/>
          </a:p>
        </p:txBody>
      </p:sp>
    </p:spTree>
    <p:extLst>
      <p:ext uri="{BB962C8B-B14F-4D97-AF65-F5344CB8AC3E}">
        <p14:creationId xmlns:p14="http://schemas.microsoft.com/office/powerpoint/2010/main" val="4238953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650</Words>
  <Application>Microsoft Office PowerPoint</Application>
  <PresentationFormat>Widescreen</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MARKETERS’ RESPONSIBILITIES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MARKETERS’ RESPONSIBILITIES</dc:title>
  <dc:creator>Anjani Kothari</dc:creator>
  <cp:lastModifiedBy>Shreya Pokharna</cp:lastModifiedBy>
  <cp:revision>8</cp:revision>
  <dcterms:created xsi:type="dcterms:W3CDTF">2021-01-22T05:49:34Z</dcterms:created>
  <dcterms:modified xsi:type="dcterms:W3CDTF">2021-01-31T12:21:06Z</dcterms:modified>
</cp:coreProperties>
</file>