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a:p>
        </p:txBody>
      </p:sp>
      <p:sp>
        <p:nvSpPr>
          <p:cNvPr id="3" name="Subtitle 2"/>
          <p:cNvSpPr>
            <a:spLocks noGrp="1"/>
          </p:cNvSpPr>
          <p:nvPr>
            <p:ph type="subTitle" idx="1"/>
          </p:nvPr>
        </p:nvSpPr>
        <p:spPr>
          <a:xfrm>
            <a:off x="1657349" y="3694376"/>
            <a:ext cx="6858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7" name="Date Placeholder 6"/>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32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4400"/>
            </a:lvl1pPr>
          </a:lstStyle>
          <a:p>
            <a:r>
              <a:rPr lang="en-US" smtClean="0"/>
              <a:t>Click to edit Master title style</a:t>
            </a:r>
            <a:endParaRPr lang="en-US"/>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
        <p:nvSpPr>
          <p:cNvPr id="9" name="TextBox 8"/>
          <p:cNvSpPr txBox="1"/>
          <p:nvPr/>
        </p:nvSpPr>
        <p:spPr>
          <a:xfrm>
            <a:off x="833283" y="786824"/>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5400"/>
            </a:lvl1pPr>
          </a:lstStyle>
          <a:p>
            <a:r>
              <a:rPr lang="en-US" smtClean="0"/>
              <a:t>Click to edit Master title style</a:t>
            </a:r>
            <a:endParaRPr lang="en-US"/>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smtClean="0"/>
              <a:t>Click to edit Master title style</a:t>
            </a:r>
            <a:endParaRPr lang="en-US"/>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smtClean="0"/>
              <a:t>Click to edit Master title style</a:t>
            </a:r>
            <a:endParaRPr lang="en-US"/>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a:p>
        </p:txBody>
      </p:sp>
      <p:sp>
        <p:nvSpPr>
          <p:cNvPr id="8" name="Subtitle 2"/>
          <p:cNvSpPr>
            <a:spLocks noGrp="1"/>
          </p:cNvSpPr>
          <p:nvPr>
            <p:ph type="subTitle" idx="1"/>
          </p:nvPr>
        </p:nvSpPr>
        <p:spPr>
          <a:xfrm>
            <a:off x="640899" y="3693675"/>
            <a:ext cx="6858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40000" y="1825625"/>
            <a:ext cx="3768912"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9880" y="1825625"/>
            <a:ext cx="377547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9D433-7A9B-4817-9EC2-522C63BC5E1E}" type="datetimeFigureOut">
              <a:rPr lang="en-IN" smtClean="0"/>
              <a:pPr/>
              <a:t>29-08-2019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B1F43D-9E90-4749-A21E-F5CFBC33044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9F9D433-7A9B-4817-9EC2-522C63BC5E1E}" type="datetimeFigureOut">
              <a:rPr lang="en-IN" smtClean="0"/>
              <a:pPr/>
              <a:t>29-08-2019</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CB1F43D-9E90-4749-A21E-F5CFBC330446}"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psychologytoday.com/us/basics/intelligence" TargetMode="External"/><Relationship Id="rId2" Type="http://schemas.openxmlformats.org/officeDocument/2006/relationships/hyperlink" Target="http://danielgoleman.info/three-kinds-of-empathy-cognitive-emotional-compassionat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C:\Users\User\Downloads\VID-20190829-WA0004.mp4"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260648"/>
            <a:ext cx="5814989" cy="2554545"/>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b="1" dirty="0" smtClean="0">
                <a:ln w="50800"/>
                <a:solidFill>
                  <a:schemeClr val="bg1">
                    <a:shade val="50000"/>
                  </a:schemeClr>
                </a:solidFill>
              </a:rPr>
              <a:t>EMOTIONS :</a:t>
            </a:r>
          </a:p>
          <a:p>
            <a:pPr algn="ctr"/>
            <a:endParaRPr lang="en-US" sz="8000" b="1" cap="none" spc="0" dirty="0">
              <a:ln w="50800"/>
              <a:solidFill>
                <a:schemeClr val="bg1">
                  <a:shade val="50000"/>
                </a:schemeClr>
              </a:solidFill>
              <a:effectLst/>
            </a:endParaRPr>
          </a:p>
        </p:txBody>
      </p:sp>
      <p:sp>
        <p:nvSpPr>
          <p:cNvPr id="5" name="Rectangle 4"/>
          <p:cNvSpPr/>
          <p:nvPr/>
        </p:nvSpPr>
        <p:spPr>
          <a:xfrm>
            <a:off x="0" y="4077072"/>
            <a:ext cx="8780673" cy="2585323"/>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EMOTIONAL EMPATHY</a:t>
            </a:r>
          </a:p>
          <a:p>
            <a:pPr algn="ctr"/>
            <a:r>
              <a:rPr lang="en-US" sz="5400" b="1" dirty="0" smtClean="0">
                <a:ln w="50800"/>
                <a:solidFill>
                  <a:schemeClr val="bg1">
                    <a:shade val="50000"/>
                  </a:schemeClr>
                </a:solidFill>
              </a:rPr>
              <a:t>AND</a:t>
            </a:r>
          </a:p>
          <a:p>
            <a:pPr algn="ctr"/>
            <a:r>
              <a:rPr lang="en-US" sz="5400" b="1" cap="none" spc="0" dirty="0" smtClean="0">
                <a:ln w="50800"/>
                <a:solidFill>
                  <a:schemeClr val="bg1">
                    <a:shade val="50000"/>
                  </a:schemeClr>
                </a:solidFill>
                <a:effectLst/>
              </a:rPr>
              <a:t>EMOTIONAL INTELLIGENCE</a:t>
            </a:r>
            <a:endParaRPr lang="en-US" sz="5400" b="1" cap="none" spc="0" dirty="0">
              <a:ln w="50800"/>
              <a:solidFill>
                <a:schemeClr val="bg1">
                  <a:shade val="50000"/>
                </a:schemeClr>
              </a:solidFill>
              <a:effectLst/>
            </a:endParaRPr>
          </a:p>
        </p:txBody>
      </p:sp>
      <p:pic>
        <p:nvPicPr>
          <p:cNvPr id="1026" name="Picture 2" descr="C:\Users\User\AppData\Local\Microsoft\Windows\INetCache\IE\PEV3L42W\empathy-864x486[1].png"/>
          <p:cNvPicPr>
            <a:picLocks noChangeAspect="1" noChangeArrowheads="1"/>
          </p:cNvPicPr>
          <p:nvPr/>
        </p:nvPicPr>
        <p:blipFill>
          <a:blip r:embed="rId2" cstate="print"/>
          <a:srcRect/>
          <a:stretch>
            <a:fillRect/>
          </a:stretch>
        </p:blipFill>
        <p:spPr bwMode="auto">
          <a:xfrm>
            <a:off x="3131840" y="1628800"/>
            <a:ext cx="3240360" cy="244827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User\AppData\Local\Microsoft\Windows\INetCache\IE\84REGV63\thankyou[1].gif"/>
          <p:cNvPicPr>
            <a:picLocks noChangeAspect="1" noChangeArrowheads="1"/>
          </p:cNvPicPr>
          <p:nvPr/>
        </p:nvPicPr>
        <p:blipFill>
          <a:blip r:embed="rId2" cstate="print"/>
          <a:srcRect/>
          <a:stretch>
            <a:fillRect/>
          </a:stretch>
        </p:blipFill>
        <p:spPr bwMode="auto">
          <a:xfrm>
            <a:off x="827584" y="548680"/>
            <a:ext cx="7776864" cy="576063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7675350" cy="4351338"/>
          </a:xfrm>
        </p:spPr>
        <p:txBody>
          <a:bodyPr>
            <a:normAutofit/>
          </a:bodyPr>
          <a:lstStyle/>
          <a:p>
            <a:pPr>
              <a:buNone/>
            </a:pPr>
            <a:r>
              <a:rPr lang="en-IN" sz="2300" b="1" i="1" dirty="0" smtClean="0">
                <a:solidFill>
                  <a:schemeClr val="tx1"/>
                </a:solidFill>
                <a:latin typeface="Arial" pitchFamily="34" charset="0"/>
              </a:rPr>
              <a:t> 1. Emotional Empathy : Emotional empathy, also called affective empathy or primitive empathy, is the subjective state resulting from </a:t>
            </a:r>
            <a:r>
              <a:rPr lang="en-IN" sz="2300" b="1" i="1" dirty="0" smtClean="0">
                <a:solidFill>
                  <a:schemeClr val="tx1"/>
                </a:solidFill>
                <a:latin typeface="Arial" pitchFamily="34" charset="0"/>
                <a:hlinkClick r:id="rId2"/>
              </a:rPr>
              <a:t>emotional contagion</a:t>
            </a:r>
            <a:r>
              <a:rPr lang="en-IN" sz="2300" b="1" i="1" dirty="0" smtClean="0">
                <a:solidFill>
                  <a:schemeClr val="tx1"/>
                </a:solidFill>
                <a:latin typeface="Arial" pitchFamily="34" charset="0"/>
              </a:rPr>
              <a:t>. It is our automatic drive to respond appropriately to another’s emotions. This kind of empathy happens automatically, and often unconsciously</a:t>
            </a:r>
          </a:p>
          <a:p>
            <a:pPr>
              <a:buNone/>
            </a:pPr>
            <a:endParaRPr lang="en-IN" sz="2300" b="1" i="1" dirty="0" smtClean="0">
              <a:solidFill>
                <a:schemeClr val="tx1"/>
              </a:solidFill>
              <a:latin typeface="Arial" pitchFamily="34" charset="0"/>
            </a:endParaRPr>
          </a:p>
          <a:p>
            <a:pPr>
              <a:buNone/>
            </a:pPr>
            <a:r>
              <a:rPr lang="en-IN" sz="2300" b="1" i="1" dirty="0" smtClean="0">
                <a:solidFill>
                  <a:schemeClr val="tx1"/>
                </a:solidFill>
                <a:latin typeface="Arial" pitchFamily="34" charset="0"/>
              </a:rPr>
              <a:t>2. Emotional Intelligence : Emotional </a:t>
            </a:r>
            <a:r>
              <a:rPr lang="en-IN" sz="2300" b="1" i="1" u="sng" dirty="0" smtClean="0">
                <a:solidFill>
                  <a:schemeClr val="tx1"/>
                </a:solidFill>
                <a:latin typeface="Arial" pitchFamily="34" charset="0"/>
                <a:hlinkClick r:id="rId3" tooltip="Psychology Today looks at intelligence"/>
              </a:rPr>
              <a:t>intelligence</a:t>
            </a:r>
            <a:r>
              <a:rPr lang="en-IN" sz="2300" b="1" i="1" dirty="0" smtClean="0">
                <a:solidFill>
                  <a:schemeClr val="tx1"/>
                </a:solidFill>
                <a:latin typeface="Arial" pitchFamily="34" charset="0"/>
              </a:rPr>
              <a:t> refers to the ability to identify and manage one’s own emotions, as well as the emotions of others</a:t>
            </a:r>
            <a:endParaRPr lang="en-IN" sz="2300" b="1" i="1" dirty="0">
              <a:solidFill>
                <a:schemeClr val="tx1"/>
              </a:solidFill>
              <a:latin typeface="Arial" pitchFamily="34" charset="0"/>
            </a:endParaRPr>
          </a:p>
        </p:txBody>
      </p:sp>
      <p:sp>
        <p:nvSpPr>
          <p:cNvPr id="4" name="Rectangle 3"/>
          <p:cNvSpPr/>
          <p:nvPr/>
        </p:nvSpPr>
        <p:spPr>
          <a:xfrm>
            <a:off x="1835696" y="476672"/>
            <a:ext cx="5739072" cy="1015663"/>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6000" b="1" cap="none" spc="0" dirty="0" smtClean="0">
                <a:ln w="50800"/>
                <a:solidFill>
                  <a:schemeClr val="bg1">
                    <a:shade val="50000"/>
                  </a:schemeClr>
                </a:solidFill>
                <a:effectLst/>
              </a:rPr>
              <a:t>INTRODUCTION</a:t>
            </a:r>
            <a:endParaRPr lang="en-US" sz="6000" b="1" cap="none" spc="0" dirty="0">
              <a:ln w="50800"/>
              <a:solidFill>
                <a:schemeClr val="bg1">
                  <a:shade val="50000"/>
                </a:schemeClr>
              </a:soli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825625"/>
            <a:ext cx="3960440" cy="4351338"/>
          </a:xfrm>
        </p:spPr>
        <p:txBody>
          <a:bodyPr/>
          <a:lstStyle/>
          <a:p>
            <a:pPr>
              <a:buNone/>
            </a:pPr>
            <a:r>
              <a:rPr lang="en-IN" sz="2500" b="1" i="1" dirty="0" smtClean="0">
                <a:solidFill>
                  <a:schemeClr val="tx1"/>
                </a:solidFill>
                <a:latin typeface="Arial" pitchFamily="34" charset="0"/>
              </a:rPr>
              <a:t>EQ is the pattern of how people’s biases in their thinking leads them to think one thing or choice is better than another, as well as their clarity in differentiating within those biases to exercise clear and sound judgement</a:t>
            </a:r>
            <a:r>
              <a:rPr lang="en-IN" dirty="0" smtClean="0"/>
              <a:t>. </a:t>
            </a:r>
            <a:endParaRPr lang="en-IN" dirty="0"/>
          </a:p>
        </p:txBody>
      </p:sp>
      <p:sp>
        <p:nvSpPr>
          <p:cNvPr id="4" name="Rectangle 3"/>
          <p:cNvSpPr/>
          <p:nvPr/>
        </p:nvSpPr>
        <p:spPr>
          <a:xfrm>
            <a:off x="395536" y="548680"/>
            <a:ext cx="8101577"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WHY IS EQ IMPORTANT ? </a:t>
            </a:r>
            <a:endParaRPr lang="en-US" sz="5400" b="1" cap="none" spc="0" dirty="0">
              <a:ln w="50800"/>
              <a:solidFill>
                <a:schemeClr val="bg1">
                  <a:shade val="50000"/>
                </a:schemeClr>
              </a:solidFill>
              <a:effectLst/>
            </a:endParaRPr>
          </a:p>
        </p:txBody>
      </p:sp>
      <p:pic>
        <p:nvPicPr>
          <p:cNvPr id="2050" name="Picture 2" descr="C:\Users\User\AppData\Local\Microsoft\Windows\INetCache\IE\84REGV63\The-Brains-Three-Processing-Modes-copy[1].png"/>
          <p:cNvPicPr>
            <a:picLocks noChangeAspect="1" noChangeArrowheads="1"/>
          </p:cNvPicPr>
          <p:nvPr/>
        </p:nvPicPr>
        <p:blipFill>
          <a:blip r:embed="rId2" cstate="print"/>
          <a:srcRect/>
          <a:stretch>
            <a:fillRect/>
          </a:stretch>
        </p:blipFill>
        <p:spPr bwMode="auto">
          <a:xfrm>
            <a:off x="4463479" y="1340768"/>
            <a:ext cx="4680521" cy="472401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188640"/>
            <a:ext cx="7200801" cy="2585323"/>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EMOTIONAL INTELLIGENCE IN LEADERSHIP</a:t>
            </a:r>
            <a:endParaRPr lang="en-US" sz="5400" b="1" cap="none" spc="0" dirty="0">
              <a:ln w="50800"/>
              <a:solidFill>
                <a:schemeClr val="bg1">
                  <a:shade val="50000"/>
                </a:schemeClr>
              </a:solidFill>
              <a:effectLst/>
            </a:endParaRPr>
          </a:p>
        </p:txBody>
      </p:sp>
      <p:sp>
        <p:nvSpPr>
          <p:cNvPr id="3073" name="Rectangle 1"/>
          <p:cNvSpPr>
            <a:spLocks noChangeArrowheads="1"/>
          </p:cNvSpPr>
          <p:nvPr/>
        </p:nvSpPr>
        <p:spPr bwMode="auto">
          <a:xfrm>
            <a:off x="755576" y="2996952"/>
            <a:ext cx="4075155" cy="3051956"/>
          </a:xfrm>
          <a:prstGeom prst="rect">
            <a:avLst/>
          </a:prstGeom>
          <a:noFill/>
          <a:ln w="9525">
            <a:noFill/>
            <a:miter lim="800000"/>
            <a:headEnd/>
            <a:tailEnd/>
          </a:ln>
          <a:effectLst/>
        </p:spPr>
        <p:txBody>
          <a:bodyPr vert="horz" wrap="none" lIns="91440" tIns="317400" rIns="91440" bIns="190440" numCol="1" anchor="ctr" anchorCtr="0" compatLnSpc="1">
            <a:prstTxWarp prst="textNoShape">
              <a:avLst/>
            </a:prstTxWarp>
            <a:spAutoFit/>
          </a:bodyPr>
          <a:lstStyle/>
          <a:p>
            <a:pPr marL="514350" marR="0" lvl="0" indent="-514350" algn="l" defTabSz="914400" rtl="0" eaLnBrk="1" fontAlgn="base" latinLnBrk="0" hangingPunct="1">
              <a:lnSpc>
                <a:spcPct val="100000"/>
              </a:lnSpc>
              <a:spcBef>
                <a:spcPct val="0"/>
              </a:spcBef>
              <a:spcAft>
                <a:spcPct val="0"/>
              </a:spcAft>
              <a:buClrTx/>
              <a:buSzTx/>
              <a:buFontTx/>
              <a:buAutoNum type="arabicPeriod"/>
              <a:tabLst/>
            </a:pPr>
            <a:r>
              <a:rPr kumimoji="0" lang="en-US" sz="3000" b="1" i="1" u="none" strike="noStrike" cap="none" normalizeH="0" dirty="0" smtClean="0">
                <a:ln>
                  <a:noFill/>
                </a:ln>
                <a:effectLst/>
                <a:latin typeface="Arial" pitchFamily="34" charset="0"/>
                <a:ea typeface="Times New Roman" pitchFamily="18" charset="0"/>
                <a:cs typeface="Arial" pitchFamily="34" charset="0"/>
              </a:rPr>
              <a:t>Self-awareness</a:t>
            </a:r>
          </a:p>
          <a:p>
            <a:pPr marL="514350" marR="0" lvl="0" indent="-514350" algn="l" defTabSz="914400" rtl="0" eaLnBrk="1" fontAlgn="base" latinLnBrk="0" hangingPunct="1">
              <a:lnSpc>
                <a:spcPct val="100000"/>
              </a:lnSpc>
              <a:spcBef>
                <a:spcPct val="0"/>
              </a:spcBef>
              <a:spcAft>
                <a:spcPct val="0"/>
              </a:spcAft>
              <a:buClrTx/>
              <a:buSzTx/>
              <a:tabLst/>
            </a:pPr>
            <a:endParaRPr kumimoji="0" lang="en-US" sz="3000" b="1" i="1" u="none" strike="noStrike" cap="none" normalizeH="0" dirty="0" smtClean="0">
              <a:ln>
                <a:noFill/>
              </a:ln>
              <a:effectLst/>
              <a:latin typeface="Arial" pitchFamily="34" charset="0"/>
              <a:ea typeface="Times New Roman" pitchFamily="18" charset="0"/>
              <a:cs typeface="Arial" pitchFamily="34" charset="0"/>
            </a:endParaRPr>
          </a:p>
          <a:p>
            <a:pPr marL="514350" marR="0" lvl="0" indent="-514350" algn="l" defTabSz="914400" rtl="0" eaLnBrk="1" fontAlgn="base" latinLnBrk="0" hangingPunct="1">
              <a:lnSpc>
                <a:spcPct val="100000"/>
              </a:lnSpc>
              <a:spcBef>
                <a:spcPct val="0"/>
              </a:spcBef>
              <a:spcAft>
                <a:spcPct val="0"/>
              </a:spcAft>
              <a:buClrTx/>
              <a:buSzTx/>
              <a:tabLst/>
            </a:pPr>
            <a:endParaRPr kumimoji="0" lang="en-US" sz="3000" b="1" i="1" u="none" strike="noStrike" cap="none" normalizeH="0" dirty="0" smtClean="0">
              <a:ln>
                <a:noFill/>
              </a:ln>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500" b="1" i="1" u="none" strike="noStrike" cap="none" normalizeH="0" dirty="0" smtClean="0">
                <a:ln>
                  <a:noFill/>
                </a:ln>
                <a:effectLst/>
                <a:latin typeface="Arial" pitchFamily="34" charset="0"/>
                <a:ea typeface="Calibri" pitchFamily="34" charset="0"/>
                <a:cs typeface="Arial" pitchFamily="34" charset="0"/>
              </a:rPr>
              <a:t>                 Slow down </a:t>
            </a:r>
          </a:p>
          <a:p>
            <a:pPr marL="0" marR="0" lvl="0" indent="0" algn="l" defTabSz="914400" rtl="0" eaLnBrk="0" fontAlgn="base" latinLnBrk="0" hangingPunct="0">
              <a:lnSpc>
                <a:spcPct val="100000"/>
              </a:lnSpc>
              <a:spcBef>
                <a:spcPct val="0"/>
              </a:spcBef>
              <a:spcAft>
                <a:spcPct val="0"/>
              </a:spcAft>
              <a:buClrTx/>
              <a:buSzTx/>
              <a:tabLst/>
            </a:pPr>
            <a:endParaRPr kumimoji="0" lang="en-US" sz="2500" b="1" i="1" u="none" strike="noStrike" cap="none" normalizeH="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500" b="1" i="1" dirty="0">
                <a:latin typeface="Arial" pitchFamily="34" charset="0"/>
                <a:ea typeface="Calibri" pitchFamily="34" charset="0"/>
                <a:cs typeface="Arial" pitchFamily="34" charset="0"/>
              </a:rPr>
              <a:t> </a:t>
            </a:r>
            <a:r>
              <a:rPr lang="en-US" sz="2500" b="1" i="1" dirty="0" smtClean="0">
                <a:latin typeface="Arial" pitchFamily="34" charset="0"/>
                <a:ea typeface="Calibri" pitchFamily="34" charset="0"/>
                <a:cs typeface="Arial" pitchFamily="34" charset="0"/>
              </a:rPr>
              <a:t>                </a:t>
            </a:r>
            <a:r>
              <a:rPr kumimoji="0" lang="en-US" sz="2500" b="1" i="1" u="none" strike="noStrike" cap="none" normalizeH="0" dirty="0" smtClean="0">
                <a:ln>
                  <a:noFill/>
                </a:ln>
                <a:effectLst/>
                <a:latin typeface="Arial" pitchFamily="34" charset="0"/>
                <a:ea typeface="Calibri" pitchFamily="34" charset="0"/>
                <a:cs typeface="Arial" pitchFamily="34" charset="0"/>
              </a:rPr>
              <a:t>Keep a journal</a:t>
            </a:r>
            <a:r>
              <a:rPr kumimoji="0" lang="en-US" sz="1500" b="0" i="0" u="none" strike="noStrike" cap="none" normalizeH="0" baseline="0" dirty="0" smtClean="0">
                <a:ln>
                  <a:noFill/>
                </a:ln>
                <a:solidFill>
                  <a:srgbClr val="333333"/>
                </a:solidFill>
                <a:effectLst/>
                <a:latin typeface="Calibri"/>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descr="C:\Users\User\AppData\Local\Microsoft\Windows\INetCache\IE\84REGV63\low-self-awareness-pictofigo-hi-009[1].png"/>
          <p:cNvPicPr>
            <a:picLocks noChangeAspect="1" noChangeArrowheads="1"/>
          </p:cNvPicPr>
          <p:nvPr/>
        </p:nvPicPr>
        <p:blipFill>
          <a:blip r:embed="rId2" cstate="print"/>
          <a:srcRect/>
          <a:stretch>
            <a:fillRect/>
          </a:stretch>
        </p:blipFill>
        <p:spPr bwMode="auto">
          <a:xfrm>
            <a:off x="5796136" y="2852936"/>
            <a:ext cx="2304256" cy="309634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7675350" cy="4351338"/>
          </a:xfrm>
        </p:spPr>
        <p:txBody>
          <a:bodyPr/>
          <a:lstStyle/>
          <a:p>
            <a:pPr fontAlgn="base">
              <a:buNone/>
            </a:pPr>
            <a:r>
              <a:rPr lang="en-IN" sz="3000" b="1" i="1" dirty="0" smtClean="0">
                <a:solidFill>
                  <a:schemeClr val="tx1"/>
                </a:solidFill>
                <a:latin typeface="Arial" pitchFamily="34" charset="0"/>
              </a:rPr>
              <a:t>2. Self-regulation</a:t>
            </a:r>
          </a:p>
          <a:p>
            <a:pPr fontAlgn="base">
              <a:buNone/>
            </a:pPr>
            <a:endParaRPr lang="en-IN" sz="3000" b="1" i="1" dirty="0" smtClean="0">
              <a:solidFill>
                <a:schemeClr val="tx1"/>
              </a:solidFill>
              <a:latin typeface="Arial" pitchFamily="34" charset="0"/>
            </a:endParaRPr>
          </a:p>
          <a:p>
            <a:r>
              <a:rPr lang="en-IN" sz="2500" b="1" i="1" dirty="0" smtClean="0">
                <a:solidFill>
                  <a:schemeClr val="tx1"/>
                </a:solidFill>
                <a:latin typeface="Arial" pitchFamily="34" charset="0"/>
              </a:rPr>
              <a:t>        Practice being calm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        Know your values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       Hold yourself accountable</a:t>
            </a:r>
            <a:r>
              <a:rPr lang="en-IN" dirty="0" smtClean="0"/>
              <a:t> </a:t>
            </a:r>
            <a:endParaRPr lang="en-IN" dirty="0"/>
          </a:p>
        </p:txBody>
      </p:sp>
      <p:pic>
        <p:nvPicPr>
          <p:cNvPr id="23554" name="Picture 2" descr="C:\Users\User\AppData\Local\Microsoft\Windows\INetCache\IE\84REGV63\fpsyg-08-00422-g001[1].jpg"/>
          <p:cNvPicPr>
            <a:picLocks noChangeAspect="1" noChangeArrowheads="1"/>
          </p:cNvPicPr>
          <p:nvPr/>
        </p:nvPicPr>
        <p:blipFill>
          <a:blip r:embed="rId2" cstate="print"/>
          <a:srcRect/>
          <a:stretch>
            <a:fillRect/>
          </a:stretch>
        </p:blipFill>
        <p:spPr bwMode="auto">
          <a:xfrm>
            <a:off x="5436096" y="188640"/>
            <a:ext cx="3528392" cy="59766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7675350" cy="4351338"/>
          </a:xfrm>
        </p:spPr>
        <p:txBody>
          <a:bodyPr/>
          <a:lstStyle/>
          <a:p>
            <a:pPr fontAlgn="base">
              <a:buNone/>
            </a:pPr>
            <a:r>
              <a:rPr lang="en-IN" sz="3000" b="1" i="1" dirty="0" smtClean="0">
                <a:solidFill>
                  <a:schemeClr val="tx1"/>
                </a:solidFill>
                <a:latin typeface="Arial" pitchFamily="34" charset="0"/>
              </a:rPr>
              <a:t>3. Motivation</a:t>
            </a:r>
          </a:p>
          <a:p>
            <a:pPr fontAlgn="base">
              <a:buNone/>
            </a:pPr>
            <a:endParaRPr lang="en-IN" sz="3000" b="1" i="1" dirty="0" smtClean="0">
              <a:solidFill>
                <a:schemeClr val="tx1"/>
              </a:solidFill>
              <a:latin typeface="Arial" pitchFamily="34" charset="0"/>
            </a:endParaRPr>
          </a:p>
          <a:p>
            <a:r>
              <a:rPr lang="en-IN" sz="2500" b="1" i="1" dirty="0" smtClean="0">
                <a:solidFill>
                  <a:schemeClr val="tx1"/>
                </a:solidFill>
                <a:latin typeface="Arial" pitchFamily="34" charset="0"/>
              </a:rPr>
              <a:t>Re-examine why you're doing your job</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Know where you stand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Be hopeful and find something good</a:t>
            </a:r>
            <a:r>
              <a:rPr lang="en-IN" dirty="0" smtClean="0"/>
              <a:t> </a:t>
            </a:r>
            <a:endParaRPr lang="en-IN" dirty="0"/>
          </a:p>
        </p:txBody>
      </p:sp>
      <p:pic>
        <p:nvPicPr>
          <p:cNvPr id="24579" name="Picture 3" descr="C:\Users\User\AppData\Local\Microsoft\Windows\INetCache\IE\NB0HT05W\carrot-stick[1].png"/>
          <p:cNvPicPr>
            <a:picLocks noChangeAspect="1" noChangeArrowheads="1"/>
          </p:cNvPicPr>
          <p:nvPr/>
        </p:nvPicPr>
        <p:blipFill>
          <a:blip r:embed="rId2" cstate="print"/>
          <a:srcRect/>
          <a:stretch>
            <a:fillRect/>
          </a:stretch>
        </p:blipFill>
        <p:spPr bwMode="auto">
          <a:xfrm>
            <a:off x="755576" y="3852920"/>
            <a:ext cx="7056784" cy="300508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7675350" cy="4351338"/>
          </a:xfrm>
        </p:spPr>
        <p:txBody>
          <a:bodyPr/>
          <a:lstStyle/>
          <a:p>
            <a:pPr fontAlgn="base">
              <a:buNone/>
            </a:pPr>
            <a:r>
              <a:rPr lang="en-IN" sz="3000" b="1" i="1" dirty="0" smtClean="0">
                <a:solidFill>
                  <a:schemeClr val="tx1"/>
                </a:solidFill>
                <a:latin typeface="Arial" pitchFamily="34" charset="0"/>
              </a:rPr>
              <a:t>4. Empathy</a:t>
            </a:r>
          </a:p>
          <a:p>
            <a:pPr fontAlgn="base">
              <a:buNone/>
            </a:pPr>
            <a:endParaRPr lang="en-IN" sz="3000" b="1" i="1" dirty="0" smtClean="0">
              <a:solidFill>
                <a:schemeClr val="tx1"/>
              </a:solidFill>
              <a:latin typeface="Arial" pitchFamily="34" charset="0"/>
            </a:endParaRPr>
          </a:p>
          <a:p>
            <a:r>
              <a:rPr lang="en-IN" sz="2500" b="1" i="1" dirty="0" smtClean="0">
                <a:solidFill>
                  <a:schemeClr val="tx1"/>
                </a:solidFill>
                <a:latin typeface="Arial" pitchFamily="34" charset="0"/>
              </a:rPr>
              <a:t>Put yourself in someone else's position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Pay attention to body language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Respond to feelings</a:t>
            </a:r>
            <a:r>
              <a:rPr lang="en-IN" dirty="0" smtClean="0"/>
              <a:t> </a:t>
            </a:r>
            <a:endParaRPr lang="en-IN" dirty="0"/>
          </a:p>
        </p:txBody>
      </p:sp>
      <p:pic>
        <p:nvPicPr>
          <p:cNvPr id="25602" name="Picture 2" descr="C:\Users\User\AppData\Local\Microsoft\Windows\INetCache\IE\84REGV63\empathy[1].jpg"/>
          <p:cNvPicPr>
            <a:picLocks noChangeAspect="1" noChangeArrowheads="1"/>
          </p:cNvPicPr>
          <p:nvPr/>
        </p:nvPicPr>
        <p:blipFill>
          <a:blip r:embed="rId2" cstate="print"/>
          <a:srcRect/>
          <a:stretch>
            <a:fillRect/>
          </a:stretch>
        </p:blipFill>
        <p:spPr bwMode="auto">
          <a:xfrm>
            <a:off x="4860032" y="3212976"/>
            <a:ext cx="3783856" cy="337795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VID-20190829-WA0004.mp4">
            <a:hlinkClick r:id="" action="ppaction://media"/>
          </p:cNvPr>
          <p:cNvPicPr>
            <a:picLocks noGrp="1" noRot="1" noChangeAspect="1"/>
          </p:cNvPicPr>
          <p:nvPr>
            <p:ph idx="1"/>
            <a:videoFile r:link="rId1"/>
          </p:nvPr>
        </p:nvPicPr>
        <p:blipFill>
          <a:blip r:embed="rId3" cstate="print"/>
          <a:stretch>
            <a:fillRect/>
          </a:stretch>
        </p:blipFill>
        <p:spPr>
          <a:xfrm>
            <a:off x="251520" y="260648"/>
            <a:ext cx="8640960" cy="633670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7675350" cy="4351338"/>
          </a:xfrm>
        </p:spPr>
        <p:txBody>
          <a:bodyPr/>
          <a:lstStyle/>
          <a:p>
            <a:pPr fontAlgn="base">
              <a:buNone/>
            </a:pPr>
            <a:r>
              <a:rPr lang="en-IN" sz="3000" b="1" i="1" dirty="0" smtClean="0">
                <a:solidFill>
                  <a:schemeClr val="tx1"/>
                </a:solidFill>
                <a:latin typeface="Arial" pitchFamily="34" charset="0"/>
              </a:rPr>
              <a:t>5. Social Skills</a:t>
            </a:r>
          </a:p>
          <a:p>
            <a:pPr fontAlgn="base">
              <a:buNone/>
            </a:pPr>
            <a:endParaRPr lang="en-IN" sz="3000" b="1" i="1" dirty="0" smtClean="0">
              <a:solidFill>
                <a:schemeClr val="tx1"/>
              </a:solidFill>
              <a:latin typeface="Arial" pitchFamily="34" charset="0"/>
            </a:endParaRPr>
          </a:p>
          <a:p>
            <a:r>
              <a:rPr lang="en-IN" sz="2500" b="1" i="1" dirty="0" smtClean="0">
                <a:solidFill>
                  <a:schemeClr val="tx1"/>
                </a:solidFill>
                <a:latin typeface="Arial" pitchFamily="34" charset="0"/>
              </a:rPr>
              <a:t>Learn conflict resolution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Improve your communication skills </a:t>
            </a:r>
          </a:p>
          <a:p>
            <a:pPr>
              <a:buNone/>
            </a:pPr>
            <a:endParaRPr lang="en-IN" sz="2500" b="1" i="1" dirty="0" smtClean="0">
              <a:solidFill>
                <a:schemeClr val="tx1"/>
              </a:solidFill>
              <a:latin typeface="Arial" pitchFamily="34" charset="0"/>
            </a:endParaRPr>
          </a:p>
          <a:p>
            <a:r>
              <a:rPr lang="en-IN" sz="2500" b="1" i="1" dirty="0" smtClean="0">
                <a:solidFill>
                  <a:schemeClr val="tx1"/>
                </a:solidFill>
                <a:latin typeface="Arial" pitchFamily="34" charset="0"/>
              </a:rPr>
              <a:t>Learn how to praise others</a:t>
            </a:r>
          </a:p>
          <a:p>
            <a:endParaRPr lang="en-IN" dirty="0"/>
          </a:p>
        </p:txBody>
      </p:sp>
      <p:pic>
        <p:nvPicPr>
          <p:cNvPr id="26626" name="Picture 2" descr="C:\Users\User\AppData\Local\Microsoft\Windows\INetCache\IE\84REGV63\teamwork[1].gif"/>
          <p:cNvPicPr>
            <a:picLocks noChangeAspect="1" noChangeArrowheads="1"/>
          </p:cNvPicPr>
          <p:nvPr/>
        </p:nvPicPr>
        <p:blipFill>
          <a:blip r:embed="rId2" cstate="print"/>
          <a:srcRect/>
          <a:stretch>
            <a:fillRect/>
          </a:stretch>
        </p:blipFill>
        <p:spPr bwMode="auto">
          <a:xfrm>
            <a:off x="4716016" y="3284984"/>
            <a:ext cx="4176464" cy="3168352"/>
          </a:xfrm>
          <a:prstGeom prst="rect">
            <a:avLst/>
          </a:prstGeom>
          <a:noFill/>
        </p:spPr>
      </p:pic>
    </p:spTree>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TF77929380</Template>
  <TotalTime>55</TotalTime>
  <Words>121</Words>
  <Application>Microsoft Office PowerPoint</Application>
  <PresentationFormat>On-screen Show (4:3)</PresentationFormat>
  <Paragraphs>45</Paragraphs>
  <Slides>10</Slides>
  <Notes>0</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Depth</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7</cp:revision>
  <dcterms:created xsi:type="dcterms:W3CDTF">2019-08-29T05:23:52Z</dcterms:created>
  <dcterms:modified xsi:type="dcterms:W3CDTF">2019-08-29T16:10:23Z</dcterms:modified>
</cp:coreProperties>
</file>