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56" r:id="rId2"/>
    <p:sldId id="282" r:id="rId3"/>
    <p:sldId id="311" r:id="rId4"/>
    <p:sldId id="287" r:id="rId5"/>
    <p:sldId id="284" r:id="rId6"/>
    <p:sldId id="283" r:id="rId7"/>
    <p:sldId id="285" r:id="rId8"/>
    <p:sldId id="286" r:id="rId9"/>
    <p:sldId id="275" r:id="rId10"/>
    <p:sldId id="291" r:id="rId11"/>
    <p:sldId id="292" r:id="rId12"/>
    <p:sldId id="293" r:id="rId13"/>
    <p:sldId id="294" r:id="rId14"/>
    <p:sldId id="295" r:id="rId15"/>
    <p:sldId id="297" r:id="rId16"/>
    <p:sldId id="298" r:id="rId17"/>
    <p:sldId id="299" r:id="rId18"/>
    <p:sldId id="300" r:id="rId19"/>
    <p:sldId id="302" r:id="rId20"/>
    <p:sldId id="303" r:id="rId21"/>
    <p:sldId id="304" r:id="rId22"/>
    <p:sldId id="306" r:id="rId23"/>
    <p:sldId id="307" r:id="rId24"/>
    <p:sldId id="308" r:id="rId25"/>
  </p:sldIdLst>
  <p:sldSz cx="9144000" cy="6858000" type="screen4x3"/>
  <p:notesSz cx="7004050" cy="9290050"/>
  <p:defaultTextStyle>
    <a:defPPr>
      <a:defRPr lang="en-US"/>
    </a:defPPr>
    <a:lvl1pPr algn="ctr" rtl="0" fontAlgn="base">
      <a:spcBef>
        <a:spcPct val="0"/>
      </a:spcBef>
      <a:spcAft>
        <a:spcPct val="0"/>
      </a:spcAft>
      <a:defRPr sz="2400" kern="1200">
        <a:solidFill>
          <a:schemeClr val="tx1"/>
        </a:solidFill>
        <a:latin typeface="Times New Roman" charset="0"/>
        <a:ea typeface="+mn-ea"/>
        <a:cs typeface="+mn-cs"/>
      </a:defRPr>
    </a:lvl1pPr>
    <a:lvl2pPr marL="457200" algn="ctr" rtl="0" fontAlgn="base">
      <a:spcBef>
        <a:spcPct val="0"/>
      </a:spcBef>
      <a:spcAft>
        <a:spcPct val="0"/>
      </a:spcAft>
      <a:defRPr sz="2400" kern="1200">
        <a:solidFill>
          <a:schemeClr val="tx1"/>
        </a:solidFill>
        <a:latin typeface="Times New Roman" charset="0"/>
        <a:ea typeface="+mn-ea"/>
        <a:cs typeface="+mn-cs"/>
      </a:defRPr>
    </a:lvl2pPr>
    <a:lvl3pPr marL="914400" algn="ctr" rtl="0" fontAlgn="base">
      <a:spcBef>
        <a:spcPct val="0"/>
      </a:spcBef>
      <a:spcAft>
        <a:spcPct val="0"/>
      </a:spcAft>
      <a:defRPr sz="2400" kern="1200">
        <a:solidFill>
          <a:schemeClr val="tx1"/>
        </a:solidFill>
        <a:latin typeface="Times New Roman" charset="0"/>
        <a:ea typeface="+mn-ea"/>
        <a:cs typeface="+mn-cs"/>
      </a:defRPr>
    </a:lvl3pPr>
    <a:lvl4pPr marL="1371600" algn="ctr" rtl="0" fontAlgn="base">
      <a:spcBef>
        <a:spcPct val="0"/>
      </a:spcBef>
      <a:spcAft>
        <a:spcPct val="0"/>
      </a:spcAft>
      <a:defRPr sz="2400" kern="1200">
        <a:solidFill>
          <a:schemeClr val="tx1"/>
        </a:solidFill>
        <a:latin typeface="Times New Roman" charset="0"/>
        <a:ea typeface="+mn-ea"/>
        <a:cs typeface="+mn-cs"/>
      </a:defRPr>
    </a:lvl4pPr>
    <a:lvl5pPr marL="1828800" algn="ctr"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CCFF"/>
    <a:srgbClr val="FFFFCC"/>
    <a:srgbClr val="FF0066"/>
    <a:srgbClr val="6600CC"/>
    <a:srgbClr val="66FF66"/>
    <a:srgbClr val="FF0000"/>
    <a:srgbClr val="DB8D87"/>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208" autoAdjust="0"/>
    <p:restoredTop sz="94660"/>
  </p:normalViewPr>
  <p:slideViewPr>
    <p:cSldViewPr>
      <p:cViewPr>
        <p:scale>
          <a:sx n="60" d="100"/>
          <a:sy n="60" d="100"/>
        </p:scale>
        <p:origin x="-1404" y="-4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770" y="-90"/>
      </p:cViewPr>
      <p:guideLst>
        <p:guide orient="horz" pos="2926"/>
        <p:guide pos="220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idx="2"/>
          </p:nvPr>
        </p:nvSpPr>
        <p:spPr bwMode="auto">
          <a:xfrm>
            <a:off x="1189038" y="703263"/>
            <a:ext cx="4627562" cy="3470275"/>
          </a:xfrm>
          <a:prstGeom prst="rect">
            <a:avLst/>
          </a:prstGeom>
          <a:noFill/>
          <a:ln w="12700">
            <a:solidFill>
              <a:srgbClr val="000000"/>
            </a:solidFill>
            <a:miter lim="800000"/>
            <a:headEnd/>
            <a:tailEnd/>
          </a:ln>
        </p:spPr>
      </p:sp>
      <p:sp>
        <p:nvSpPr>
          <p:cNvPr id="2051" name="Rectangle 3"/>
          <p:cNvSpPr>
            <a:spLocks noGrp="1" noChangeArrowheads="1"/>
          </p:cNvSpPr>
          <p:nvPr>
            <p:ph type="body" sz="quarter" idx="3"/>
          </p:nvPr>
        </p:nvSpPr>
        <p:spPr bwMode="auto">
          <a:xfrm>
            <a:off x="933450" y="4413250"/>
            <a:ext cx="5137150" cy="4178300"/>
          </a:xfrm>
          <a:prstGeom prst="rect">
            <a:avLst/>
          </a:prstGeom>
          <a:noFill/>
          <a:ln w="12700">
            <a:noFill/>
            <a:miter lim="800000"/>
            <a:headEnd/>
            <a:tailEnd/>
          </a:ln>
          <a:effectLst/>
        </p:spPr>
        <p:txBody>
          <a:bodyPr vert="horz" wrap="square" lIns="92135" tIns="45259" rIns="92135" bIns="45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1189038" y="703263"/>
            <a:ext cx="4625975" cy="3470275"/>
          </a:xfrm>
          <a:ln/>
        </p:spPr>
      </p:sp>
      <p:sp>
        <p:nvSpPr>
          <p:cNvPr id="4813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79513" y="696913"/>
            <a:ext cx="4645025" cy="3482975"/>
          </a:xfrm>
          <a:ln/>
        </p:spPr>
      </p:sp>
      <p:sp>
        <p:nvSpPr>
          <p:cNvPr id="61443" name="Rectangle 3"/>
          <p:cNvSpPr>
            <a:spLocks noGrp="1" noChangeArrowheads="1"/>
          </p:cNvSpPr>
          <p:nvPr>
            <p:ph type="body" idx="1"/>
          </p:nvPr>
        </p:nvSpPr>
        <p:spPr>
          <a:xfrm>
            <a:off x="933450" y="4413250"/>
            <a:ext cx="5137150" cy="4179888"/>
          </a:xfrm>
          <a:noFill/>
          <a:ln w="9525"/>
        </p:spPr>
        <p:txBody>
          <a:bodyPr/>
          <a:lstStyle/>
          <a:p>
            <a:r>
              <a:rPr lang="en-US" sz="1000" smtClean="0"/>
              <a:t>As you prioritize tasks and set deadlines, you will want to organize your plans and actions.  Some of you may be more comfortable using paper and pencil, so I urge you to make use of a planner with a calendar and plenty of space to make notes.  Many planners contain not only calendar space, but also room for daily activities, contact information, and “to do” lists.  Find a planner that fits your needs and use it.  You will find this to be an indispensable tool for managing your time.</a:t>
            </a:r>
          </a:p>
          <a:p>
            <a:endParaRPr lang="en-US" sz="1000" smtClean="0"/>
          </a:p>
          <a:p>
            <a:r>
              <a:rPr lang="en-US" sz="1000" smtClean="0"/>
              <a:t>Maybe you use, or would consider using, a computer to help in organizing your time. Today’s computers often come equipped with software programs that include calendars, task lists, reminders, and contact information.  If your computer does not have such a function, software is readily available that you can install.</a:t>
            </a:r>
          </a:p>
          <a:p>
            <a:endParaRPr lang="en-US" sz="1000" smtClean="0"/>
          </a:p>
          <a:p>
            <a:r>
              <a:rPr lang="en-US" sz="1000" smtClean="0"/>
              <a:t>You may also consider a small personal digital assistant, or PDA.  These devices are small enough to fit in your hand, and use the same software your home computer uses.  PDAs are helpful tools when you are away from your computer during the day or are traveling on business.</a:t>
            </a:r>
          </a:p>
          <a:p>
            <a:endParaRPr lang="en-US" sz="1000" smtClean="0"/>
          </a:p>
          <a:p>
            <a:r>
              <a:rPr lang="en-US" sz="1000" b="1" smtClean="0"/>
              <a:t>Note: This would be a good opportunity to share whatever tools you use to stay organized.  If you use a planner, bring it out and show how you use it.  If you use computer software, explain the program and how it helps you.</a:t>
            </a:r>
            <a:r>
              <a:rPr lang="en-US" sz="1000" smtClean="0"/>
              <a:t>  </a:t>
            </a:r>
            <a:r>
              <a:rPr lang="en-US" sz="1000" b="1" smtClean="0"/>
              <a:t>You may also ask participants if they have any other organizational ideas, like reminder files for each week or month.</a:t>
            </a:r>
            <a:endParaRPr lang="en-US" sz="1000" smtClean="0"/>
          </a:p>
          <a:p>
            <a:endParaRPr lang="en-US" sz="1000" smtClean="0"/>
          </a:p>
          <a:p>
            <a:r>
              <a:rPr lang="en-US" sz="1000" smtClean="0"/>
              <a:t>Whatever method you choose, make sure you organize your tasks so that you can stay on track.</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79513" y="696913"/>
            <a:ext cx="4645025" cy="3482975"/>
          </a:xfrm>
          <a:ln/>
        </p:spPr>
      </p:sp>
      <p:sp>
        <p:nvSpPr>
          <p:cNvPr id="63491" name="Rectangle 3"/>
          <p:cNvSpPr>
            <a:spLocks noGrp="1" noChangeArrowheads="1"/>
          </p:cNvSpPr>
          <p:nvPr>
            <p:ph type="body" idx="1"/>
          </p:nvPr>
        </p:nvSpPr>
        <p:spPr>
          <a:xfrm>
            <a:off x="933450" y="4413250"/>
            <a:ext cx="5137150" cy="4179888"/>
          </a:xfrm>
          <a:noFill/>
          <a:ln w="9525"/>
        </p:spPr>
        <p:txBody>
          <a:bodyPr/>
          <a:lstStyle/>
          <a:p>
            <a:r>
              <a:rPr lang="en-US" sz="1000" smtClean="0"/>
              <a:t>Another personal time management skill is to make good use of your “waiting time.”</a:t>
            </a:r>
          </a:p>
          <a:p>
            <a:endParaRPr lang="en-US" sz="1000" smtClean="0"/>
          </a:p>
          <a:p>
            <a:r>
              <a:rPr lang="en-US" sz="1000" smtClean="0"/>
              <a:t>Have you ever thought about how much time you spend doing nothing during an average day?  Usually this is not a situation where you planned to do nothing…it just happened.  Think about all of the things you could accomplish if you could make use of this time.  For instance:</a:t>
            </a:r>
          </a:p>
          <a:p>
            <a:pPr>
              <a:buFontTx/>
              <a:buChar char="•"/>
            </a:pPr>
            <a:r>
              <a:rPr lang="en-US" sz="1000" smtClean="0"/>
              <a:t>Time you spend commuting on a train or bus</a:t>
            </a:r>
          </a:p>
          <a:p>
            <a:pPr>
              <a:buFontTx/>
              <a:buChar char="•"/>
            </a:pPr>
            <a:r>
              <a:rPr lang="en-US" sz="1000" smtClean="0"/>
              <a:t>Time you wait at the doctor or dentist office for your appointment</a:t>
            </a:r>
          </a:p>
          <a:p>
            <a:pPr>
              <a:buFontTx/>
              <a:buChar char="•"/>
            </a:pPr>
            <a:r>
              <a:rPr lang="en-US" sz="1000" smtClean="0"/>
              <a:t>Time you spend on a plane, waiting for your plane, or the time you spend waiting for your baggage</a:t>
            </a:r>
          </a:p>
          <a:p>
            <a:pPr>
              <a:buFontTx/>
              <a:buChar char="•"/>
            </a:pPr>
            <a:r>
              <a:rPr lang="en-US" sz="1000" smtClean="0"/>
              <a:t>Time you spend “on hold” on the telephone</a:t>
            </a:r>
          </a:p>
          <a:p>
            <a:pPr>
              <a:buFontTx/>
              <a:buChar char="•"/>
            </a:pPr>
            <a:r>
              <a:rPr lang="en-US" sz="1000" smtClean="0"/>
              <a:t>Time you spend when you arrive at work or at a meeting earlier than you had anticipated</a:t>
            </a:r>
          </a:p>
          <a:p>
            <a:pPr>
              <a:buFontTx/>
              <a:buChar char="•"/>
            </a:pPr>
            <a:endParaRPr lang="en-US" sz="1000" smtClean="0"/>
          </a:p>
          <a:p>
            <a:r>
              <a:rPr lang="en-US" sz="1000" b="1" smtClean="0"/>
              <a:t>Note: You may include other examples or ask participants for their own ideas.</a:t>
            </a:r>
            <a:endParaRPr lang="en-US" sz="1000" smtClean="0"/>
          </a:p>
          <a:p>
            <a:pPr>
              <a:buFontTx/>
              <a:buChar char="•"/>
            </a:pPr>
            <a:endParaRPr lang="en-US" sz="1000" smtClean="0"/>
          </a:p>
          <a:p>
            <a:r>
              <a:rPr lang="en-US" sz="1000" smtClean="0"/>
              <a:t>There are two ways to look at these periods of time.  You can either consider them as “wastes of time” or as “gifts of time.”  If you choose to think of them as gifts of time, you can use them as opportunities to accomplish routine tasks that are necessary, but don’t require large periods of time.</a:t>
            </a:r>
          </a:p>
          <a:p>
            <a:endParaRPr lang="en-US" sz="1000" smtClean="0"/>
          </a:p>
          <a:p>
            <a:r>
              <a:rPr lang="en-US" sz="1000" smtClean="0"/>
              <a:t>Most successful people have already found that there are a number of things that they can accomplish while they wait.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79513" y="696913"/>
            <a:ext cx="4645025" cy="3482975"/>
          </a:xfrm>
          <a:ln/>
        </p:spPr>
      </p:sp>
      <p:sp>
        <p:nvSpPr>
          <p:cNvPr id="64515" name="Rectangle 3"/>
          <p:cNvSpPr>
            <a:spLocks noGrp="1" noChangeArrowheads="1"/>
          </p:cNvSpPr>
          <p:nvPr>
            <p:ph type="body" idx="1"/>
          </p:nvPr>
        </p:nvSpPr>
        <p:spPr>
          <a:xfrm>
            <a:off x="933450" y="4413250"/>
            <a:ext cx="5137150" cy="4179888"/>
          </a:xfrm>
          <a:noFill/>
          <a:ln w="9525"/>
        </p:spPr>
        <p:txBody>
          <a:bodyPr/>
          <a:lstStyle/>
          <a:p>
            <a:r>
              <a:rPr lang="en-US" smtClean="0"/>
              <a:t>The trick to making use of your waiting time is to always make sure you have something with you that you can accomplish in the event that you are kept waiting.  For instance:</a:t>
            </a:r>
          </a:p>
          <a:p>
            <a:pPr>
              <a:buFontTx/>
              <a:buChar char="•"/>
            </a:pPr>
            <a:r>
              <a:rPr lang="en-US" smtClean="0"/>
              <a:t>Reading correspondence – Take your mail with you and read it while you are waiting or traveling.  Some PDAs have e-mail capability, so you can read your e-mail on a train or plane or at the doctor’s office</a:t>
            </a:r>
          </a:p>
          <a:p>
            <a:pPr>
              <a:buFontTx/>
              <a:buChar char="•"/>
            </a:pPr>
            <a:r>
              <a:rPr lang="en-US" smtClean="0"/>
              <a:t>Writing letters or memos – While you wait, you can take out a notepad or use a PDA to write letters or memos.  This could also be a good time to update your planner  </a:t>
            </a:r>
          </a:p>
          <a:p>
            <a:pPr>
              <a:buFontTx/>
              <a:buChar char="•"/>
            </a:pPr>
            <a:r>
              <a:rPr lang="en-US" smtClean="0"/>
              <a:t>Reading or listening to tapes – Carry a book or magazine or a tape with you.  You can also download books and articles to your PDA.  There is often no time in your schedule to keep current on books or articles related to your business or to self-improvement. Instead of being impatient when you are delayed, this could be a perfect time to advance your own knowledge and skills.</a:t>
            </a:r>
          </a:p>
          <a:p>
            <a:pPr>
              <a:buFontTx/>
              <a:buChar char="•"/>
            </a:pPr>
            <a:endParaRPr lang="en-US" smtClean="0"/>
          </a:p>
          <a:p>
            <a:r>
              <a:rPr lang="en-US" b="1" smtClean="0"/>
              <a:t>Note: This would be a good time to describe some ways you personally fill the “waiting times” in your schedule, and how you feel it has helped you manage your time overall.</a:t>
            </a:r>
            <a:r>
              <a:rPr lang="en-US" smtClean="0"/>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79513" y="696913"/>
            <a:ext cx="4645025" cy="3482975"/>
          </a:xfrm>
          <a:ln/>
        </p:spPr>
      </p:sp>
      <p:sp>
        <p:nvSpPr>
          <p:cNvPr id="65539" name="Rectangle 3"/>
          <p:cNvSpPr>
            <a:spLocks noGrp="1" noChangeArrowheads="1"/>
          </p:cNvSpPr>
          <p:nvPr>
            <p:ph type="body" idx="1"/>
          </p:nvPr>
        </p:nvSpPr>
        <p:spPr>
          <a:xfrm>
            <a:off x="933450" y="4413250"/>
            <a:ext cx="5137150" cy="4179888"/>
          </a:xfrm>
          <a:noFill/>
          <a:ln w="9525"/>
        </p:spPr>
        <p:txBody>
          <a:bodyPr/>
          <a:lstStyle/>
          <a:p>
            <a:r>
              <a:rPr lang="en-US" smtClean="0"/>
              <a:t>You will be juggling many tasks while you serve as a Lions leader.  There is no way around this fact.  But one important strategy to keep in mind is to concentrate completely on the current task.  Concentration can be difficult when you have a lot on your mind.  Your time will be better spent if you are able to:</a:t>
            </a:r>
          </a:p>
          <a:p>
            <a:pPr>
              <a:buFontTx/>
              <a:buChar char="•"/>
            </a:pPr>
            <a:r>
              <a:rPr lang="en-US" smtClean="0"/>
              <a:t>Focus on your goal – You may have many commitments and many concerns, but you will accomplish more when you keep focused on the one task you are performing at the moment</a:t>
            </a:r>
          </a:p>
          <a:p>
            <a:pPr>
              <a:buFontTx/>
              <a:buChar char="•"/>
            </a:pPr>
            <a:r>
              <a:rPr lang="en-US" smtClean="0"/>
              <a:t>Tune out interruptions – You will find your concentration is at its highest level when you can set aside times during the day when you will not answer the phone or schedule visitors.  You can’t isolate yourself all of the time, but by avoiding interruptions for specific periods of time, you may find you can accomplish tasks successfully in far less time than you anticipated.  When you must respond to phone calls, be assertive in minimizing interruptions by asking if you can call back at another time or meet another day.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179513" y="696913"/>
            <a:ext cx="4645025" cy="3482975"/>
          </a:xfrm>
          <a:ln/>
        </p:spPr>
      </p:sp>
      <p:sp>
        <p:nvSpPr>
          <p:cNvPr id="67587" name="Rectangle 3"/>
          <p:cNvSpPr>
            <a:spLocks noGrp="1" noChangeArrowheads="1"/>
          </p:cNvSpPr>
          <p:nvPr>
            <p:ph type="body" idx="1"/>
          </p:nvPr>
        </p:nvSpPr>
        <p:spPr>
          <a:xfrm>
            <a:off x="933450" y="4413250"/>
            <a:ext cx="5137150" cy="4179888"/>
          </a:xfrm>
          <a:noFill/>
          <a:ln w="9525"/>
        </p:spPr>
        <p:txBody>
          <a:bodyPr/>
          <a:lstStyle/>
          <a:p>
            <a:r>
              <a:rPr lang="en-US" smtClean="0">
                <a:ea typeface="Arial Unicode MS" pitchFamily="34" charset="-128"/>
                <a:cs typeface="Arial Unicode MS" pitchFamily="34" charset="-128"/>
              </a:rPr>
              <a:t>Celebrate the achievement of your goals to maintain a healthy balance in life between work and play.  </a:t>
            </a:r>
            <a:r>
              <a:rPr lang="en-US" smtClean="0">
                <a:cs typeface="Times New Roman" charset="0"/>
              </a:rPr>
              <a:t>Reward yourself when you complete a task or finish a project.</a:t>
            </a:r>
          </a:p>
          <a:p>
            <a:endParaRPr lang="en-US" smtClean="0">
              <a:cs typeface="Times New Roman" charset="0"/>
            </a:endParaRPr>
          </a:p>
          <a:p>
            <a:r>
              <a:rPr lang="en-US" smtClean="0">
                <a:cs typeface="Times New Roman" charset="0"/>
              </a:rPr>
              <a:t>If you worked in a team setting, or delegated some tasks to others, reward the efforts of all involved.  </a:t>
            </a:r>
          </a:p>
          <a:p>
            <a:endParaRPr lang="en-US" smtClean="0">
              <a:cs typeface="Times New Roman" charset="0"/>
            </a:endParaRPr>
          </a:p>
          <a:p>
            <a:r>
              <a:rPr lang="en-US" smtClean="0">
                <a:cs typeface="Times New Roman" charset="0"/>
              </a:rPr>
              <a:t>Celebration is a vital part of all project management.  No matter how tight your schedule looks, this is TIME WELL SPENT!</a:t>
            </a:r>
            <a:r>
              <a:rPr lang="en-US" smtClean="0"/>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179513" y="696913"/>
            <a:ext cx="4645025" cy="3482975"/>
          </a:xfrm>
          <a:ln/>
        </p:spPr>
      </p:sp>
      <p:sp>
        <p:nvSpPr>
          <p:cNvPr id="68611" name="Rectangle 3"/>
          <p:cNvSpPr>
            <a:spLocks noGrp="1" noChangeArrowheads="1"/>
          </p:cNvSpPr>
          <p:nvPr>
            <p:ph type="body" idx="1"/>
          </p:nvPr>
        </p:nvSpPr>
        <p:spPr>
          <a:xfrm>
            <a:off x="933450" y="4413250"/>
            <a:ext cx="5137150" cy="4179888"/>
          </a:xfrm>
          <a:noFill/>
          <a:ln w="9525"/>
        </p:spPr>
        <p:txBody>
          <a:bodyPr/>
          <a:lstStyle/>
          <a:p>
            <a:r>
              <a:rPr lang="en-US" b="1" smtClean="0"/>
              <a:t>Note: Review the strategies for time management that you have presented.</a:t>
            </a: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1179513" y="696913"/>
            <a:ext cx="4645025" cy="3482975"/>
          </a:xfrm>
          <a:ln/>
        </p:spPr>
      </p:sp>
      <p:sp>
        <p:nvSpPr>
          <p:cNvPr id="69635" name="Rectangle 3"/>
          <p:cNvSpPr>
            <a:spLocks noGrp="1" noChangeArrowheads="1"/>
          </p:cNvSpPr>
          <p:nvPr>
            <p:ph type="body" idx="1"/>
          </p:nvPr>
        </p:nvSpPr>
        <p:spPr>
          <a:xfrm>
            <a:off x="933450" y="4413250"/>
            <a:ext cx="5137150" cy="4179888"/>
          </a:xfrm>
          <a:noFill/>
          <a:ln w="9525"/>
        </p:spPr>
        <p:txBody>
          <a:bodyPr/>
          <a:lstStyle/>
          <a:p>
            <a:r>
              <a:rPr lang="en-US" sz="900" b="1" smtClean="0">
                <a:latin typeface="Arial" charset="0"/>
              </a:rPr>
              <a:t>Note: You can either perform the demonstration described or discuss the short story below to conclude the session.</a:t>
            </a:r>
            <a:endParaRPr lang="en-US" sz="900" smtClean="0">
              <a:latin typeface="Arial" charset="0"/>
            </a:endParaRPr>
          </a:p>
          <a:p>
            <a:r>
              <a:rPr lang="en-US" sz="900" smtClean="0">
                <a:latin typeface="Arial" charset="0"/>
              </a:rPr>
              <a:t>One day an expert in time management was speaking to a group of business students and, to make a point, he used this illustration. As he stood in front of the group he pulled out a large wide-mouthed Mason jar and set it on the table in front of him. Then he produced about a dozen rocks and placed them, one at a time, into the jar. When the jar was filled to the top and no more rocks would fit inside, he asked, "Is this jar full?" Everyone in the class said, "Yes." Then he said, "Really?" </a:t>
            </a:r>
          </a:p>
          <a:p>
            <a:endParaRPr lang="en-US" sz="900" smtClean="0">
              <a:latin typeface="Arial" charset="0"/>
            </a:endParaRPr>
          </a:p>
          <a:p>
            <a:r>
              <a:rPr lang="en-US" sz="900" smtClean="0">
                <a:latin typeface="Arial" charset="0"/>
              </a:rPr>
              <a:t>He reached under the table and pulled out a bucket of gravel. He dumped some gravel in and shook the jar causing pieces of gravel to work themselves down into the space between the rocks. Then he asked the group once more, "Is the jar full?" By this time the class began to understand. "Probably not," one of them answered. "Good!" he replied.</a:t>
            </a:r>
          </a:p>
          <a:p>
            <a:endParaRPr lang="en-US" sz="900" smtClean="0">
              <a:latin typeface="Arial" charset="0"/>
            </a:endParaRPr>
          </a:p>
          <a:p>
            <a:r>
              <a:rPr lang="en-US" sz="900" smtClean="0">
                <a:latin typeface="Arial" charset="0"/>
              </a:rPr>
              <a:t>He reached under the table and brought out a bucket of sand. He started dumping the sand in the jar and it went into all of the spaces left between the rocks and the gravel. Once more he asked the question, "Is this jar full?" No!" the class shouted. Once again he said, "Good." Then he grabbed a pitcher of water and began to pour it in until the jar was filled to the brim. Then he looked at the class and asked, "What is the point of this illustration?“  One student raised his hand and said, “No matter how full your schedule is, if you try really hard you can always fit some more things in it!" "No," the speaker replied, "that's not the point. The truth this illustration teaches us is: If you don't put the big rocks in first, you'll never get them in at all." What are the 'big rocks' in your life? Your children; Your loved ones; Your education; Your dreams; A worthy cause; Teaching or mentoring others; Doing things that you love; Time for yourself; Your health; Your mate (or significant other). Remember to put these BIG ROCKS in first or you'll never get them in at all. If you sweat about the little stuff (the gravel, sand, and water) then you'll fill your life with little things you worry about that don't really matter, and you'll never have the time you need to spend on the big, important stuff (the big rocks).</a:t>
            </a:r>
          </a:p>
          <a:p>
            <a:endParaRPr lang="en-US" sz="900" smtClean="0">
              <a:latin typeface="Arial" charset="0"/>
            </a:endParaRPr>
          </a:p>
          <a:p>
            <a:r>
              <a:rPr lang="en-US" sz="900" smtClean="0">
                <a:latin typeface="Arial" charset="0"/>
              </a:rPr>
              <a:t>So, tonight, or in the morning, when you are reflecting on this short story, ask yourself this question: What are the 'big rocks' in my life? Then, put those in your jar first.</a:t>
            </a:r>
          </a:p>
          <a:p>
            <a:endParaRPr lang="en-US" sz="9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79513" y="696913"/>
            <a:ext cx="4645025" cy="3482975"/>
          </a:xfrm>
          <a:ln/>
        </p:spPr>
      </p:sp>
      <p:sp>
        <p:nvSpPr>
          <p:cNvPr id="52227" name="Rectangle 3"/>
          <p:cNvSpPr>
            <a:spLocks noGrp="1" noChangeArrowheads="1"/>
          </p:cNvSpPr>
          <p:nvPr>
            <p:ph type="body" idx="1"/>
          </p:nvPr>
        </p:nvSpPr>
        <p:spPr>
          <a:xfrm>
            <a:off x="933450" y="4413250"/>
            <a:ext cx="5137150" cy="4179888"/>
          </a:xfrm>
          <a:noFill/>
          <a:ln w="9525"/>
        </p:spPr>
        <p:txBody>
          <a:bodyPr/>
          <a:lstStyle/>
          <a:p>
            <a:r>
              <a:rPr lang="en-US" smtClean="0"/>
              <a:t>If you can manage your time more effectively, you will be rewarded in a variety of ways:</a:t>
            </a:r>
          </a:p>
          <a:p>
            <a:pPr>
              <a:buFontTx/>
              <a:buChar char="•"/>
            </a:pPr>
            <a:r>
              <a:rPr lang="en-US" smtClean="0"/>
              <a:t>You will be more efficient in serving your district and will be able to support your clubs better</a:t>
            </a:r>
          </a:p>
          <a:p>
            <a:pPr>
              <a:buFontTx/>
              <a:buChar char="•"/>
            </a:pPr>
            <a:r>
              <a:rPr lang="en-US" smtClean="0"/>
              <a:t>You will achieve greater success in your very important, and highly visible,  role as a Lions Leader</a:t>
            </a:r>
          </a:p>
          <a:p>
            <a:pPr>
              <a:buFontTx/>
              <a:buChar char="•"/>
            </a:pPr>
            <a:r>
              <a:rPr lang="en-US" smtClean="0"/>
              <a:t>On a personal level, you will certainly feel healthier, more energetic, and in a generally better mood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79513" y="696913"/>
            <a:ext cx="4645025" cy="3482975"/>
          </a:xfrm>
          <a:ln/>
        </p:spPr>
      </p:sp>
      <p:sp>
        <p:nvSpPr>
          <p:cNvPr id="53251" name="Rectangle 3"/>
          <p:cNvSpPr>
            <a:spLocks noGrp="1" noChangeArrowheads="1"/>
          </p:cNvSpPr>
          <p:nvPr>
            <p:ph type="body" idx="1"/>
          </p:nvPr>
        </p:nvSpPr>
        <p:spPr>
          <a:xfrm>
            <a:off x="933450" y="4413250"/>
            <a:ext cx="5137150" cy="4179888"/>
          </a:xfrm>
          <a:noFill/>
          <a:ln w="9525"/>
        </p:spPr>
        <p:txBody>
          <a:bodyPr/>
          <a:lstStyle/>
          <a:p>
            <a:r>
              <a:rPr lang="en-US" b="1" smtClean="0"/>
              <a:t>Note: You may wish to add personal experiences as examples of one or more of the obstacles to enhance the presentation.  </a:t>
            </a:r>
          </a:p>
          <a:p>
            <a:endParaRPr lang="en-US" smtClean="0"/>
          </a:p>
          <a:p>
            <a:r>
              <a:rPr lang="en-US" smtClean="0"/>
              <a:t>There are a lot of things that make it difficult for us to manage our time effectively.  Let’s consider some of the most common ones, and see if they apply to us:</a:t>
            </a:r>
          </a:p>
          <a:p>
            <a:pPr>
              <a:buFontTx/>
              <a:buChar char="•"/>
            </a:pPr>
            <a:r>
              <a:rPr lang="en-US" smtClean="0"/>
              <a:t>Unclear objectives – It’s hard to hit a target with your eyes closed, and it’s just as hard to accomplish something when you aren’t exactly clear about what you want to achieve</a:t>
            </a:r>
          </a:p>
          <a:p>
            <a:pPr>
              <a:buFontTx/>
              <a:buChar char="•"/>
            </a:pPr>
            <a:r>
              <a:rPr lang="en-US" smtClean="0"/>
              <a:t>Disorganization – It’s easy to see when your desk is too messy, but sometimes you have to step back and ask yourself if you are taking an organized approach in completing all of your tasks</a:t>
            </a:r>
          </a:p>
          <a:p>
            <a:pPr>
              <a:buFontTx/>
              <a:buChar char="•"/>
            </a:pPr>
            <a:r>
              <a:rPr lang="en-US" smtClean="0"/>
              <a:t>Inability to say “no” – We all want to be as helpful as we can when others need us, but this can mean taking time away from other priorities to do something we may not have planned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1179513" y="696913"/>
            <a:ext cx="4645025" cy="3482975"/>
          </a:xfrm>
          <a:ln/>
        </p:spPr>
      </p:sp>
      <p:sp>
        <p:nvSpPr>
          <p:cNvPr id="54275" name="Rectangle 3"/>
          <p:cNvSpPr>
            <a:spLocks noGrp="1" noChangeArrowheads="1"/>
          </p:cNvSpPr>
          <p:nvPr>
            <p:ph type="body" idx="1"/>
          </p:nvPr>
        </p:nvSpPr>
        <p:spPr>
          <a:xfrm>
            <a:off x="933450" y="4413250"/>
            <a:ext cx="5137150" cy="4179888"/>
          </a:xfrm>
          <a:noFill/>
          <a:ln w="9525"/>
        </p:spPr>
        <p:txBody>
          <a:bodyPr/>
          <a:lstStyle/>
          <a:p>
            <a:pPr>
              <a:buFontTx/>
              <a:buChar char="•"/>
            </a:pPr>
            <a:r>
              <a:rPr lang="en-US" smtClean="0"/>
              <a:t>Interruptions – Many times we are in the middle of accomplishing something really important and the telephone rings.  These calls can not only take you away from your task, but sometimes they interrupt your train of thought and you can’t return to where you were without retracing your steps</a:t>
            </a:r>
          </a:p>
          <a:p>
            <a:pPr>
              <a:buFontTx/>
              <a:buChar char="•"/>
            </a:pPr>
            <a:r>
              <a:rPr lang="en-US" smtClean="0"/>
              <a:t>More interruptions – We all like to visit with others, but conversations at inappropriate times can cost us time when we have to stop what we are doing and redirect ourselves from our plans</a:t>
            </a:r>
          </a:p>
          <a:p>
            <a:pPr>
              <a:buFontTx/>
              <a:buChar char="•"/>
            </a:pPr>
            <a:r>
              <a:rPr lang="en-US" smtClean="0"/>
              <a:t>Periods of inactivity – As much as we think we are busy, there are times in our day when we are not really doing anything. Recognizing and making use of these times can have a positive effect on our efforts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1179513" y="696913"/>
            <a:ext cx="4645025" cy="3482975"/>
          </a:xfrm>
          <a:ln/>
        </p:spPr>
      </p:sp>
      <p:sp>
        <p:nvSpPr>
          <p:cNvPr id="55299" name="Rectangle 3"/>
          <p:cNvSpPr>
            <a:spLocks noGrp="1" noChangeArrowheads="1"/>
          </p:cNvSpPr>
          <p:nvPr>
            <p:ph type="body" idx="1"/>
          </p:nvPr>
        </p:nvSpPr>
        <p:spPr>
          <a:xfrm>
            <a:off x="933450" y="4413250"/>
            <a:ext cx="5137150" cy="4179888"/>
          </a:xfrm>
          <a:noFill/>
          <a:ln w="9525"/>
        </p:spPr>
        <p:txBody>
          <a:bodyPr/>
          <a:lstStyle/>
          <a:p>
            <a:pPr>
              <a:buFontTx/>
              <a:buChar char="•"/>
            </a:pPr>
            <a:r>
              <a:rPr lang="en-US" smtClean="0"/>
              <a:t>Too many things at once – Many of our tasks are not routines.  They require concentration to detail.  When we are attempting to do too many different things at one time, each individual task suffers as a result</a:t>
            </a:r>
          </a:p>
          <a:p>
            <a:pPr>
              <a:buFontTx/>
              <a:buChar char="•"/>
            </a:pPr>
            <a:r>
              <a:rPr lang="en-US" smtClean="0"/>
              <a:t>Stress and fatigue – Everyone experiences stress from time to time, and sometimes we actually operate a little better when there is some level of stress.  Too much stress, on the other hand, causes our work to suffer and wears us down physically and mentally.  Dealing with stress is an important part of time management</a:t>
            </a:r>
          </a:p>
          <a:p>
            <a:pPr>
              <a:buFontTx/>
              <a:buChar char="•"/>
            </a:pPr>
            <a:r>
              <a:rPr lang="en-US" smtClean="0"/>
              <a:t>All work and no play – Most successful people know how to balance work and play.  When work takes over your life, you not only give your body little time to re-energize, but you may end up sacrificing the really important things in life like family and friends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179513" y="696913"/>
            <a:ext cx="4645025" cy="3482975"/>
          </a:xfrm>
          <a:ln/>
        </p:spPr>
      </p:sp>
      <p:sp>
        <p:nvSpPr>
          <p:cNvPr id="56323" name="Rectangle 3"/>
          <p:cNvSpPr>
            <a:spLocks noGrp="1" noChangeArrowheads="1"/>
          </p:cNvSpPr>
          <p:nvPr>
            <p:ph type="body" idx="1"/>
          </p:nvPr>
        </p:nvSpPr>
        <p:spPr>
          <a:xfrm>
            <a:off x="933450" y="4413250"/>
            <a:ext cx="5137150" cy="4179888"/>
          </a:xfrm>
          <a:noFill/>
          <a:ln w="9525"/>
        </p:spPr>
        <p:txBody>
          <a:bodyPr/>
          <a:lstStyle/>
          <a:p>
            <a:pPr>
              <a:buFontTx/>
              <a:buChar char="•"/>
            </a:pPr>
            <a:r>
              <a:rPr lang="en-US" smtClean="0"/>
              <a:t>The obstacles that we face are not insurmountable. Sometimes, the hardest thing to do is to identify that these obstacles exist and are affecting your ability to manage your time</a:t>
            </a:r>
          </a:p>
          <a:p>
            <a:pPr>
              <a:buFontTx/>
              <a:buChar char="•"/>
            </a:pPr>
            <a:r>
              <a:rPr lang="en-US" smtClean="0">
                <a:cs typeface="Times New Roman" charset="0"/>
              </a:rPr>
              <a:t>When you have identified your obstacles you can begin to overcome them</a:t>
            </a:r>
          </a:p>
          <a:p>
            <a:pPr>
              <a:buFontTx/>
              <a:buChar char="•"/>
            </a:pPr>
            <a:r>
              <a:rPr lang="en-US" smtClean="0">
                <a:cs typeface="Times New Roman" charset="0"/>
              </a:rPr>
              <a:t>Here are some strategies you can use to overcome the obstacles we just examined: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79513" y="696913"/>
            <a:ext cx="4645025" cy="3482975"/>
          </a:xfrm>
          <a:ln/>
        </p:spPr>
      </p:sp>
      <p:sp>
        <p:nvSpPr>
          <p:cNvPr id="58371" name="Rectangle 3"/>
          <p:cNvSpPr>
            <a:spLocks noGrp="1" noChangeArrowheads="1"/>
          </p:cNvSpPr>
          <p:nvPr>
            <p:ph type="body" idx="1"/>
          </p:nvPr>
        </p:nvSpPr>
        <p:spPr>
          <a:xfrm>
            <a:off x="933450" y="4413250"/>
            <a:ext cx="5137150" cy="4179888"/>
          </a:xfrm>
          <a:noFill/>
          <a:ln w="9525"/>
        </p:spPr>
        <p:txBody>
          <a:bodyPr/>
          <a:lstStyle/>
          <a:p>
            <a:pPr>
              <a:buFontTx/>
              <a:buChar char="•"/>
            </a:pPr>
            <a:r>
              <a:rPr lang="en-US" sz="1000" smtClean="0"/>
              <a:t>Achievable – It is commendable to set your sights high, but sometimes we try to accomplish more than we can actually do.  Training and certifying ten Certified Guiding Lions in your district in one year may or may not be achievable at this time for a number of reasons.  Your goals should be such that, if you “extend yourself” you can </a:t>
            </a:r>
            <a:r>
              <a:rPr lang="en-US" sz="1000" b="1" smtClean="0"/>
              <a:t>just</a:t>
            </a:r>
            <a:r>
              <a:rPr lang="en-US" sz="1000" smtClean="0"/>
              <a:t> reach them.</a:t>
            </a:r>
          </a:p>
          <a:p>
            <a:pPr>
              <a:buFontTx/>
              <a:buChar char="•"/>
            </a:pPr>
            <a:r>
              <a:rPr lang="en-US" sz="1000" smtClean="0"/>
              <a:t>Realistic – Can you establish a program in your district to help everyone with vision problems?  It is certainly a worthwhile goal, but it may not be realistic at this time.  It might be better to work on setting up a program with schools to provide vision testing and eyeglasses for disadvantaged children.</a:t>
            </a:r>
          </a:p>
          <a:p>
            <a:endParaRPr lang="en-US" sz="1000" b="1" smtClean="0"/>
          </a:p>
          <a:p>
            <a:r>
              <a:rPr lang="en-US" sz="1000" b="1" smtClean="0"/>
              <a:t>Note: You may wish to provide an example of an achievable, realistic goal that you have achieved or observed in your own club or district.</a:t>
            </a:r>
          </a:p>
          <a:p>
            <a:endParaRPr lang="en-US" sz="1000" smtClean="0"/>
          </a:p>
          <a:p>
            <a:pPr>
              <a:buFontTx/>
              <a:buChar char="•"/>
            </a:pPr>
            <a:r>
              <a:rPr lang="en-US" sz="1000" smtClean="0"/>
              <a:t>Time-based – Most of the goals that you establish in your position as a Lions leader will not be long-term.  It is important to set time guidelines for your goals, so that you can keep track of your progress as you are going along and can be alert to when you are falling behind schedule.</a:t>
            </a:r>
          </a:p>
          <a:p>
            <a:endParaRPr lang="en-US" sz="1000" b="1" smtClean="0"/>
          </a:p>
          <a:p>
            <a:r>
              <a:rPr lang="en-US" sz="1000" b="1" smtClean="0"/>
              <a:t>Note: You may wish to state a goal that meets the five characteristics, and ask participants to explain how each characteristic is met.  For example, </a:t>
            </a:r>
            <a:r>
              <a:rPr lang="en-US" sz="1000" b="1" smtClean="0">
                <a:cs typeface="Times New Roman" charset="0"/>
              </a:rPr>
              <a:t>“We will increase retention of current members in my district by reducing the dropout rate to X % by the end of the fiscal year.”</a:t>
            </a:r>
            <a:r>
              <a:rPr lang="en-US" sz="1000" b="1" smtClean="0"/>
              <a:t> </a:t>
            </a:r>
          </a:p>
          <a:p>
            <a:endParaRPr lang="en-US" sz="1000" b="1" smtClean="0"/>
          </a:p>
          <a:p>
            <a:r>
              <a:rPr lang="en-US" sz="1000" b="1" smtClean="0"/>
              <a:t>Further, you may wish to provide a non-example and ask participants to restate it to meet the five characteristics.  For example, “We will improve the service we provide to our community.”</a:t>
            </a:r>
          </a:p>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1179513" y="696913"/>
            <a:ext cx="4645025" cy="3482975"/>
          </a:xfrm>
          <a:ln/>
        </p:spPr>
      </p:sp>
      <p:sp>
        <p:nvSpPr>
          <p:cNvPr id="59395" name="Rectangle 3"/>
          <p:cNvSpPr>
            <a:spLocks noGrp="1" noChangeArrowheads="1"/>
          </p:cNvSpPr>
          <p:nvPr>
            <p:ph type="body" idx="1"/>
          </p:nvPr>
        </p:nvSpPr>
        <p:spPr>
          <a:xfrm>
            <a:off x="933450" y="4413250"/>
            <a:ext cx="5137150" cy="4179888"/>
          </a:xfrm>
          <a:noFill/>
          <a:ln w="9525"/>
        </p:spPr>
        <p:txBody>
          <a:bodyPr/>
          <a:lstStyle/>
          <a:p>
            <a:r>
              <a:rPr lang="en-US" sz="1000" smtClean="0"/>
              <a:t>As a leader in your club or district, you will be faced with many tasks.  It is safe to say that you will not be able to do everything, so it is wise to periodically make a list of the tasks that confront you and prioritize them.  The following technique may be helpful in prioritizing:</a:t>
            </a:r>
          </a:p>
          <a:p>
            <a:pPr>
              <a:lnSpc>
                <a:spcPct val="75000"/>
              </a:lnSpc>
            </a:pPr>
            <a:r>
              <a:rPr lang="en-US" sz="1000" b="1" smtClean="0"/>
              <a:t>Note: You may wish to provide examples of tasks that you have placed in each of the four categories that follow.  Explain why you made the decision, and how it positively impacted your time management.</a:t>
            </a:r>
          </a:p>
          <a:p>
            <a:r>
              <a:rPr lang="en-US" sz="1000" smtClean="0"/>
              <a:t>Do – Determine from the list the things you think are most important to accomplish, and are things you should do yourself. </a:t>
            </a:r>
          </a:p>
          <a:p>
            <a:pPr>
              <a:buFontTx/>
              <a:buChar char="•"/>
            </a:pPr>
            <a:r>
              <a:rPr lang="en-US" sz="1000" smtClean="0"/>
              <a:t>Delegate – Remember that there many Lions within your district with skills, experience, and motivation to carry out a wide variety of tasks.  A truly effective district governor understands that real leaders do not try to accomplish everything themselves and recognizes that some things are better handled by others.  Delegating not only frees up your time for other things, it ensures that resources are used wisely and that Lions who want to help are motivated and involved.</a:t>
            </a:r>
          </a:p>
          <a:p>
            <a:pPr>
              <a:buFontTx/>
              <a:buChar char="•"/>
            </a:pPr>
            <a:r>
              <a:rPr lang="en-US" sz="1000" smtClean="0"/>
              <a:t>Delay until another time – Some things can wait. The danger is delaying too many things until deadlines are near.  The best policy here is to consider </a:t>
            </a:r>
            <a:r>
              <a:rPr lang="en-US" sz="1000" b="1" smtClean="0"/>
              <a:t>when</a:t>
            </a:r>
            <a:r>
              <a:rPr lang="en-US" sz="1000" smtClean="0"/>
              <a:t> things are due, </a:t>
            </a:r>
            <a:r>
              <a:rPr lang="en-US" sz="1000" b="1" smtClean="0"/>
              <a:t>how long</a:t>
            </a:r>
            <a:r>
              <a:rPr lang="en-US" sz="1000" smtClean="0"/>
              <a:t> it will take to accomplish them, and </a:t>
            </a:r>
            <a:r>
              <a:rPr lang="en-US" sz="1000" b="1" smtClean="0"/>
              <a:t>what your current workload will allow</a:t>
            </a:r>
            <a:r>
              <a:rPr lang="en-US" sz="1000" smtClean="0"/>
              <a:t>.  For instance, registrations and request forms that are not yet due could be sent to LCI earlier if you have time. It makes sense to delay things that are not due when your are “overburdened” and to accomplish them ahead of time when you can.</a:t>
            </a:r>
          </a:p>
          <a:p>
            <a:pPr>
              <a:buFontTx/>
              <a:buChar char="•"/>
            </a:pPr>
            <a:r>
              <a:rPr lang="en-US" sz="1000" smtClean="0"/>
              <a:t>Delete – If you have set goals using the guidelines we mentioned earlier, you may recognize that some of them are not achievable or realistic, or that they are just not important.  A good leader knows when to concentrate on the important and eliminate the rest.</a:t>
            </a:r>
          </a:p>
          <a:p>
            <a:pPr>
              <a:buFontTx/>
              <a:buChar char="•"/>
            </a:pPr>
            <a:endParaRPr lang="en-US" sz="1000" smtClean="0"/>
          </a:p>
          <a:p>
            <a:r>
              <a:rPr lang="en-US" sz="1000" b="1" smtClean="0"/>
              <a:t>Note: As time allows, you may wish to:</a:t>
            </a:r>
          </a:p>
          <a:p>
            <a:pPr>
              <a:buFontTx/>
              <a:buChar char="•"/>
            </a:pPr>
            <a:r>
              <a:rPr lang="en-US" sz="1000" b="1" smtClean="0"/>
              <a:t>Ask selected participants to share tasks that they will prioritize into the four categories</a:t>
            </a:r>
          </a:p>
          <a:p>
            <a:pPr>
              <a:buFontTx/>
              <a:buChar char="•"/>
            </a:pPr>
            <a:r>
              <a:rPr lang="en-US" sz="1000" b="1" smtClean="0"/>
              <a:t>Break participants into small groups and ask them to create a list of DG tasks that could be prioritized using the four categories </a:t>
            </a:r>
            <a:r>
              <a:rPr lang="en-US" sz="1000" smtClean="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179513" y="696913"/>
            <a:ext cx="4645025" cy="3482975"/>
          </a:xfrm>
          <a:ln/>
        </p:spPr>
      </p:sp>
      <p:sp>
        <p:nvSpPr>
          <p:cNvPr id="60419" name="Rectangle 3"/>
          <p:cNvSpPr>
            <a:spLocks noGrp="1" noChangeArrowheads="1"/>
          </p:cNvSpPr>
          <p:nvPr>
            <p:ph type="body" idx="1"/>
          </p:nvPr>
        </p:nvSpPr>
        <p:spPr>
          <a:xfrm>
            <a:off x="933450" y="4413250"/>
            <a:ext cx="5137150" cy="4179888"/>
          </a:xfrm>
          <a:noFill/>
          <a:ln w="9525"/>
        </p:spPr>
        <p:txBody>
          <a:bodyPr/>
          <a:lstStyle/>
          <a:p>
            <a:r>
              <a:rPr lang="en-US" smtClean="0"/>
              <a:t>It is important when you have prioritized your tasks that you:</a:t>
            </a:r>
          </a:p>
          <a:p>
            <a:pPr>
              <a:buFontTx/>
              <a:buChar char="•"/>
            </a:pPr>
            <a:r>
              <a:rPr lang="en-US" smtClean="0"/>
              <a:t>Address the urgent – Take care of things with short-term consequences as soon as possible.</a:t>
            </a:r>
          </a:p>
          <a:p>
            <a:pPr>
              <a:buFontTx/>
              <a:buChar char="•"/>
            </a:pPr>
            <a:r>
              <a:rPr lang="en-US" smtClean="0"/>
              <a:t>Accomplish what you can early – Reports, registrations, requests that can be handled early should come next.  Don’t put off until tomorrow what you can do today.</a:t>
            </a:r>
          </a:p>
          <a:p>
            <a:pPr>
              <a:buFontTx/>
              <a:buChar char="•"/>
            </a:pPr>
            <a:r>
              <a:rPr lang="en-US" smtClean="0"/>
              <a:t>Attach deadlines to things you delay – When you have determined that something can definitely wait, don’t just toss it aside until later.  Establish a deadline for the task in your schedule, and make a note to remind you to begin working on it.</a:t>
            </a:r>
          </a:p>
          <a:p>
            <a:pPr>
              <a:buFontTx/>
              <a:buChar char="•"/>
            </a:pPr>
            <a:endParaRPr lang="en-US" smtClean="0"/>
          </a:p>
          <a:p>
            <a:r>
              <a:rPr lang="en-US" b="1" smtClean="0"/>
              <a:t>Note:  You may wish to emphasize the 80/20 rule here.  (20% of your tasks can take 80% of your time.)  This is a good point to keep in mind as you prioritize tasks.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a:prstGeom prst="rect">
            <a:avLst/>
          </a:prstGeom>
        </p:spPr>
        <p:txBody>
          <a:bodyPr/>
          <a:lstStyle/>
          <a:p>
            <a:pPr lvl="0"/>
            <a:endParaRPr lang="en-US" noProof="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8" name="Line 14"/>
          <p:cNvSpPr>
            <a:spLocks noChangeShapeType="1"/>
          </p:cNvSpPr>
          <p:nvPr userDrawn="1"/>
        </p:nvSpPr>
        <p:spPr bwMode="auto">
          <a:xfrm flipV="1">
            <a:off x="-76200" y="6705600"/>
            <a:ext cx="9296400" cy="25400"/>
          </a:xfrm>
          <a:prstGeom prst="line">
            <a:avLst/>
          </a:prstGeom>
          <a:noFill/>
          <a:ln w="381000">
            <a:solidFill>
              <a:srgbClr val="FF6600"/>
            </a:solidFill>
            <a:round/>
            <a:headEnd/>
            <a:tailEnd/>
          </a:ln>
          <a:effectLst/>
        </p:spPr>
        <p:txBody>
          <a:bodyPr wrap="none" anchor="ctr"/>
          <a:lstStyle/>
          <a:p>
            <a:pPr>
              <a:defRPr/>
            </a:pPr>
            <a:endParaRPr lang="en-US"/>
          </a:p>
        </p:txBody>
      </p:sp>
      <p:sp>
        <p:nvSpPr>
          <p:cNvPr id="1037" name="Line 13"/>
          <p:cNvSpPr>
            <a:spLocks noChangeShapeType="1"/>
          </p:cNvSpPr>
          <p:nvPr userDrawn="1"/>
        </p:nvSpPr>
        <p:spPr bwMode="auto">
          <a:xfrm>
            <a:off x="0" y="152400"/>
            <a:ext cx="9144000" cy="0"/>
          </a:xfrm>
          <a:prstGeom prst="line">
            <a:avLst/>
          </a:prstGeom>
          <a:noFill/>
          <a:ln w="317500">
            <a:solidFill>
              <a:srgbClr val="FF6600"/>
            </a:solidFill>
            <a:round/>
            <a:headEnd/>
            <a:tailEnd/>
          </a:ln>
          <a:effectLst/>
        </p:spPr>
        <p:txBody>
          <a:bodyPr wrap="none" anchor="ctr"/>
          <a:lstStyle/>
          <a:p>
            <a:pPr>
              <a:defRPr/>
            </a:pPr>
            <a:endParaRPr lang="en-US"/>
          </a:p>
        </p:txBody>
      </p:sp>
      <p:pic>
        <p:nvPicPr>
          <p:cNvPr id="2052" name="Picture 10" descr="28-Time-Management"/>
          <p:cNvPicPr>
            <a:picLocks noChangeAspect="1" noChangeArrowheads="1"/>
          </p:cNvPicPr>
          <p:nvPr userDrawn="1"/>
        </p:nvPicPr>
        <p:blipFill>
          <a:blip r:embed="rId14">
            <a:lum bright="70000" contrast="-60000"/>
          </a:blip>
          <a:srcRect/>
          <a:stretch>
            <a:fillRect/>
          </a:stretch>
        </p:blipFill>
        <p:spPr bwMode="auto">
          <a:xfrm>
            <a:off x="0" y="304800"/>
            <a:ext cx="9144000" cy="6248400"/>
          </a:xfrm>
          <a:prstGeom prst="rect">
            <a:avLst/>
          </a:prstGeom>
          <a:noFill/>
          <a:ln w="9525">
            <a:noFill/>
            <a:miter lim="800000"/>
            <a:headEnd/>
            <a:tailEnd/>
          </a:ln>
        </p:spPr>
      </p:pic>
      <p:sp>
        <p:nvSpPr>
          <p:cNvPr id="1036" name="Line 12"/>
          <p:cNvSpPr>
            <a:spLocks noChangeShapeType="1"/>
          </p:cNvSpPr>
          <p:nvPr userDrawn="1"/>
        </p:nvSpPr>
        <p:spPr bwMode="auto">
          <a:xfrm flipV="1">
            <a:off x="-533400" y="5105400"/>
            <a:ext cx="3733800" cy="304800"/>
          </a:xfrm>
          <a:prstGeom prst="line">
            <a:avLst/>
          </a:prstGeom>
          <a:noFill/>
          <a:ln w="12700">
            <a:noFill/>
            <a:round/>
            <a:headEnd/>
            <a:tailEnd/>
          </a:ln>
          <a:effectLst/>
        </p:spPr>
        <p:txBody>
          <a:bodyPr wrap="none" anchor="ctr"/>
          <a:lstStyle/>
          <a:p>
            <a:pPr>
              <a:defRPr/>
            </a:pPr>
            <a:endParaRPr lang="en-US"/>
          </a:p>
        </p:txBody>
      </p:sp>
      <p:sp>
        <p:nvSpPr>
          <p:cNvPr id="1030" name="Rectangle 6"/>
          <p:cNvSpPr>
            <a:spLocks noChangeArrowheads="1"/>
          </p:cNvSpPr>
          <p:nvPr/>
        </p:nvSpPr>
        <p:spPr bwMode="auto">
          <a:xfrm>
            <a:off x="0" y="6553200"/>
            <a:ext cx="9144000" cy="304800"/>
          </a:xfrm>
          <a:prstGeom prst="rect">
            <a:avLst/>
          </a:prstGeom>
          <a:noFill/>
          <a:ln w="12700">
            <a:noFill/>
            <a:miter lim="800000"/>
            <a:headEnd/>
            <a:tailEnd/>
          </a:ln>
          <a:effectLst/>
        </p:spPr>
        <p:txBody>
          <a:bodyPr lIns="90488" tIns="44450" rIns="90488" bIns="44450"/>
          <a:lstStyle/>
          <a:p>
            <a:pPr eaLnBrk="0" hangingPunct="0">
              <a:defRPr/>
            </a:pPr>
            <a:r>
              <a:rPr lang="en-US" sz="1600">
                <a:solidFill>
                  <a:schemeClr val="accent2"/>
                </a:solidFill>
                <a:latin typeface="Arial Black" pitchFamily="34" charset="0"/>
              </a:rPr>
              <a:t>11.Deepika, 12.Deepak, 13.Devendra, 14.Devesh, 15.Devika        </a:t>
            </a:r>
            <a:r>
              <a:rPr lang="en-US" sz="1600" dirty="0">
                <a:solidFill>
                  <a:schemeClr val="accent2"/>
                </a:solidFill>
                <a:latin typeface="Arial Black" pitchFamily="34" charset="0"/>
              </a:rPr>
              <a:t>--MBA </a:t>
            </a:r>
            <a:r>
              <a:rPr lang="en-US" sz="1600">
                <a:solidFill>
                  <a:schemeClr val="accent2"/>
                </a:solidFill>
                <a:latin typeface="Arial Black" pitchFamily="34" charset="0"/>
              </a:rPr>
              <a:t>- 1</a:t>
            </a:r>
            <a:r>
              <a:rPr lang="en-US" sz="1600" baseline="30000">
                <a:solidFill>
                  <a:schemeClr val="accent2"/>
                </a:solidFill>
                <a:latin typeface="Arial Black" pitchFamily="34" charset="0"/>
              </a:rPr>
              <a:t>st</a:t>
            </a:r>
            <a:r>
              <a:rPr lang="en-US" sz="1600">
                <a:solidFill>
                  <a:schemeClr val="accent2"/>
                </a:solidFill>
                <a:latin typeface="Arial Black" pitchFamily="34" charset="0"/>
              </a:rPr>
              <a:t>Sem-  </a:t>
            </a:r>
            <a:endParaRPr lang="en-US" sz="1400" dirty="0">
              <a:solidFill>
                <a:schemeClr val="accent2"/>
              </a:solidFill>
              <a:latin typeface="Arial Black"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9.wmf"/><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12.wmf"/><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4.wmf"/></Relationships>
</file>

<file path=ppt/slides/_rels/slide1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0.xml"/><Relationship Id="rId1" Type="http://schemas.openxmlformats.org/officeDocument/2006/relationships/slideLayout" Target="../slideLayouts/slideLayout6.xml"/><Relationship Id="rId5" Type="http://schemas.openxmlformats.org/officeDocument/2006/relationships/image" Target="../media/image19.wmf"/><Relationship Id="rId4" Type="http://schemas.openxmlformats.org/officeDocument/2006/relationships/image" Target="../media/image18.wmf"/></Relationships>
</file>

<file path=ppt/slides/_rels/slide19.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3.wmf"/><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6.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6" descr="time-management"/>
          <p:cNvPicPr>
            <a:picLocks noChangeAspect="1" noChangeArrowheads="1"/>
          </p:cNvPicPr>
          <p:nvPr/>
        </p:nvPicPr>
        <p:blipFill>
          <a:blip r:embed="rId3"/>
          <a:srcRect/>
          <a:stretch>
            <a:fillRect/>
          </a:stretch>
        </p:blipFill>
        <p:spPr bwMode="auto">
          <a:xfrm>
            <a:off x="1600200" y="1054100"/>
            <a:ext cx="6019800" cy="5118100"/>
          </a:xfrm>
          <a:prstGeom prst="rect">
            <a:avLst/>
          </a:prstGeom>
          <a:noFill/>
          <a:ln w="9525">
            <a:noFill/>
            <a:miter lim="800000"/>
            <a:headEnd/>
            <a:tailEnd/>
          </a:ln>
        </p:spPr>
      </p:pic>
      <p:sp>
        <p:nvSpPr>
          <p:cNvPr id="221188" name="Text Box 4"/>
          <p:cNvSpPr txBox="1">
            <a:spLocks noChangeArrowheads="1"/>
          </p:cNvSpPr>
          <p:nvPr/>
        </p:nvSpPr>
        <p:spPr bwMode="auto">
          <a:xfrm>
            <a:off x="152400" y="1143000"/>
            <a:ext cx="9144000" cy="3324225"/>
          </a:xfrm>
          <a:prstGeom prst="rect">
            <a:avLst/>
          </a:prstGeom>
          <a:noFill/>
          <a:ln w="12700" algn="ctr">
            <a:noFill/>
            <a:miter lim="800000"/>
            <a:headEnd/>
            <a:tailEnd/>
          </a:ln>
          <a:effectLst/>
        </p:spPr>
        <p:txBody>
          <a:bodyPr>
            <a:spAutoFit/>
          </a:bodyPr>
          <a:lstStyle/>
          <a:p>
            <a:pPr>
              <a:defRPr/>
            </a:pPr>
            <a:r>
              <a:rPr lang="en-US" sz="10600">
                <a:solidFill>
                  <a:srgbClr val="FF0000"/>
                </a:solidFill>
                <a:latin typeface="Futura XBlk BT" pitchFamily="34" charset="0"/>
              </a:rPr>
              <a:t>TIME</a:t>
            </a:r>
            <a:r>
              <a:rPr lang="en-US" sz="10600">
                <a:latin typeface="Futura XBlk BT" pitchFamily="34" charset="0"/>
              </a:rPr>
              <a:t> </a:t>
            </a:r>
          </a:p>
          <a:p>
            <a:pPr>
              <a:defRPr/>
            </a:pPr>
            <a:r>
              <a:rPr lang="en-US" sz="10600">
                <a:solidFill>
                  <a:srgbClr val="66FF66"/>
                </a:solidFill>
                <a:effectLst>
                  <a:outerShdw blurRad="38100" dist="38100" dir="2700000" algn="tl">
                    <a:srgbClr val="C0C0C0"/>
                  </a:outerShdw>
                </a:effectLst>
                <a:latin typeface="Futura MdCn BT" pitchFamily="34" charset="0"/>
              </a:rPr>
              <a:t>Management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221188"/>
                                        </p:tgtEl>
                                        <p:attrNameLst>
                                          <p:attrName>style.visibility</p:attrName>
                                        </p:attrNameLst>
                                      </p:cBhvr>
                                      <p:to>
                                        <p:strVal val="visible"/>
                                      </p:to>
                                    </p:set>
                                    <p:animEffect transition="in" filter="checkerboard(down)">
                                      <p:cBhvr>
                                        <p:cTn id="7" dur="3000"/>
                                        <p:tgtEl>
                                          <p:spTgt spid="221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8"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003399"/>
                </a:solidFill>
              </a:rPr>
              <a:t>Benefits of time management</a:t>
            </a:r>
          </a:p>
        </p:txBody>
      </p:sp>
      <p:sp>
        <p:nvSpPr>
          <p:cNvPr id="260099" name="Rectangle 3"/>
          <p:cNvSpPr>
            <a:spLocks noGrp="1" noChangeArrowheads="1"/>
          </p:cNvSpPr>
          <p:nvPr>
            <p:ph type="body" idx="1"/>
          </p:nvPr>
        </p:nvSpPr>
        <p:spPr bwMode="auto">
          <a:xfrm>
            <a:off x="2743200" y="1905000"/>
            <a:ext cx="3352800" cy="3581400"/>
          </a:xfrm>
          <a:noFill/>
          <a:ln>
            <a:miter lim="800000"/>
            <a:headEnd/>
            <a:tailEnd/>
          </a:ln>
        </p:spPr>
        <p:txBody>
          <a:bodyPr vert="horz" wrap="square" lIns="91440" tIns="45720" rIns="91440" bIns="45720" numCol="1" anchor="t" anchorCtr="0" compatLnSpc="1">
            <a:prstTxWarp prst="textNoShape">
              <a:avLst/>
            </a:prstTxWarp>
          </a:bodyPr>
          <a:lstStyle/>
          <a:p>
            <a:pPr>
              <a:lnSpc>
                <a:spcPct val="140000"/>
              </a:lnSpc>
            </a:pPr>
            <a:r>
              <a:rPr lang="en-US" sz="4000" smtClean="0">
                <a:solidFill>
                  <a:srgbClr val="003399"/>
                </a:solidFill>
              </a:rPr>
              <a:t>Efficient</a:t>
            </a:r>
          </a:p>
          <a:p>
            <a:pPr>
              <a:lnSpc>
                <a:spcPct val="140000"/>
              </a:lnSpc>
            </a:pPr>
            <a:r>
              <a:rPr lang="en-US" sz="4000" smtClean="0">
                <a:solidFill>
                  <a:srgbClr val="003399"/>
                </a:solidFill>
              </a:rPr>
              <a:t>Successful</a:t>
            </a:r>
          </a:p>
          <a:p>
            <a:pPr>
              <a:lnSpc>
                <a:spcPct val="140000"/>
              </a:lnSpc>
            </a:pPr>
            <a:r>
              <a:rPr lang="en-US" sz="4000" smtClean="0">
                <a:solidFill>
                  <a:srgbClr val="003399"/>
                </a:solidFill>
              </a:rPr>
              <a:t>Healthy </a:t>
            </a:r>
          </a:p>
          <a:p>
            <a:pPr>
              <a:lnSpc>
                <a:spcPct val="140000"/>
              </a:lnSpc>
            </a:pPr>
            <a:endParaRPr lang="en-US" sz="4000" smtClean="0">
              <a:solidFill>
                <a:srgbClr val="003399"/>
              </a:solidFill>
            </a:endParaRPr>
          </a:p>
        </p:txBody>
      </p:sp>
      <p:pic>
        <p:nvPicPr>
          <p:cNvPr id="28676" name="Picture 4"/>
          <p:cNvPicPr>
            <a:picLocks noChangeAspect="1" noChangeArrowheads="1"/>
          </p:cNvPicPr>
          <p:nvPr/>
        </p:nvPicPr>
        <p:blipFill>
          <a:blip r:embed="rId3"/>
          <a:srcRect/>
          <a:stretch>
            <a:fillRect/>
          </a:stretch>
        </p:blipFill>
        <p:spPr bwMode="auto">
          <a:xfrm>
            <a:off x="5791200" y="4191000"/>
            <a:ext cx="1633538" cy="1866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0099">
                                            <p:txEl>
                                              <p:pRg st="0" end="0"/>
                                            </p:txEl>
                                          </p:spTgt>
                                        </p:tgtEl>
                                        <p:attrNameLst>
                                          <p:attrName>style.visibility</p:attrName>
                                        </p:attrNameLst>
                                      </p:cBhvr>
                                      <p:to>
                                        <p:strVal val="visible"/>
                                      </p:to>
                                    </p:set>
                                    <p:anim calcmode="lin" valueType="num">
                                      <p:cBhvr additive="base">
                                        <p:cTn id="7" dur="500" fill="hold"/>
                                        <p:tgtEl>
                                          <p:spTgt spid="2600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00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0099">
                                            <p:txEl>
                                              <p:pRg st="1" end="1"/>
                                            </p:txEl>
                                          </p:spTgt>
                                        </p:tgtEl>
                                        <p:attrNameLst>
                                          <p:attrName>style.visibility</p:attrName>
                                        </p:attrNameLst>
                                      </p:cBhvr>
                                      <p:to>
                                        <p:strVal val="visible"/>
                                      </p:to>
                                    </p:set>
                                    <p:anim calcmode="lin" valueType="num">
                                      <p:cBhvr additive="base">
                                        <p:cTn id="13" dur="500" fill="hold"/>
                                        <p:tgtEl>
                                          <p:spTgt spid="2600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00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0099">
                                            <p:txEl>
                                              <p:pRg st="2" end="2"/>
                                            </p:txEl>
                                          </p:spTgt>
                                        </p:tgtEl>
                                        <p:attrNameLst>
                                          <p:attrName>style.visibility</p:attrName>
                                        </p:attrNameLst>
                                      </p:cBhvr>
                                      <p:to>
                                        <p:strVal val="visible"/>
                                      </p:to>
                                    </p:set>
                                    <p:anim calcmode="lin" valueType="num">
                                      <p:cBhvr additive="base">
                                        <p:cTn id="19" dur="500" fill="hold"/>
                                        <p:tgtEl>
                                          <p:spTgt spid="2600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00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09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003399"/>
                </a:solidFill>
              </a:rPr>
              <a:t>Obstacles to effective time management</a:t>
            </a:r>
          </a:p>
        </p:txBody>
      </p:sp>
      <p:pic>
        <p:nvPicPr>
          <p:cNvPr id="262147" name="Picture 3" descr="j0174435"/>
          <p:cNvPicPr>
            <a:picLocks noChangeAspect="1" noChangeArrowheads="1"/>
          </p:cNvPicPr>
          <p:nvPr/>
        </p:nvPicPr>
        <p:blipFill>
          <a:blip r:embed="rId3"/>
          <a:srcRect/>
          <a:stretch>
            <a:fillRect/>
          </a:stretch>
        </p:blipFill>
        <p:spPr bwMode="auto">
          <a:xfrm>
            <a:off x="5029200" y="1905000"/>
            <a:ext cx="1135063" cy="1524000"/>
          </a:xfrm>
          <a:prstGeom prst="rect">
            <a:avLst/>
          </a:prstGeom>
          <a:noFill/>
          <a:ln w="9525">
            <a:noFill/>
            <a:miter lim="800000"/>
            <a:headEnd/>
            <a:tailEnd/>
          </a:ln>
        </p:spPr>
      </p:pic>
      <p:sp>
        <p:nvSpPr>
          <p:cNvPr id="262148" name="Text Box 4"/>
          <p:cNvSpPr txBox="1">
            <a:spLocks noChangeArrowheads="1"/>
          </p:cNvSpPr>
          <p:nvPr/>
        </p:nvSpPr>
        <p:spPr bwMode="auto">
          <a:xfrm>
            <a:off x="304800" y="2133600"/>
            <a:ext cx="44958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Unclear objectives</a:t>
            </a:r>
          </a:p>
        </p:txBody>
      </p:sp>
      <p:sp>
        <p:nvSpPr>
          <p:cNvPr id="262149" name="Text Box 5"/>
          <p:cNvSpPr txBox="1">
            <a:spLocks noChangeArrowheads="1"/>
          </p:cNvSpPr>
          <p:nvPr/>
        </p:nvSpPr>
        <p:spPr bwMode="auto">
          <a:xfrm>
            <a:off x="1981200" y="3733800"/>
            <a:ext cx="39624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Disorganization </a:t>
            </a:r>
          </a:p>
        </p:txBody>
      </p:sp>
      <p:pic>
        <p:nvPicPr>
          <p:cNvPr id="262150" name="Picture 6" descr="j0124285"/>
          <p:cNvPicPr>
            <a:picLocks noChangeAspect="1" noChangeArrowheads="1"/>
          </p:cNvPicPr>
          <p:nvPr/>
        </p:nvPicPr>
        <p:blipFill>
          <a:blip r:embed="rId4"/>
          <a:srcRect/>
          <a:stretch>
            <a:fillRect/>
          </a:stretch>
        </p:blipFill>
        <p:spPr bwMode="auto">
          <a:xfrm>
            <a:off x="6223000" y="3035300"/>
            <a:ext cx="2463800" cy="1612900"/>
          </a:xfrm>
          <a:prstGeom prst="rect">
            <a:avLst/>
          </a:prstGeom>
          <a:noFill/>
          <a:ln w="9525">
            <a:noFill/>
            <a:miter lim="800000"/>
            <a:headEnd/>
            <a:tailEnd/>
          </a:ln>
        </p:spPr>
      </p:pic>
      <p:sp>
        <p:nvSpPr>
          <p:cNvPr id="262151" name="Text Box 7"/>
          <p:cNvSpPr txBox="1">
            <a:spLocks noChangeArrowheads="1"/>
          </p:cNvSpPr>
          <p:nvPr/>
        </p:nvSpPr>
        <p:spPr bwMode="auto">
          <a:xfrm>
            <a:off x="381000" y="5257800"/>
            <a:ext cx="45720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Inability to say “no” </a:t>
            </a:r>
          </a:p>
        </p:txBody>
      </p:sp>
      <p:pic>
        <p:nvPicPr>
          <p:cNvPr id="262152" name="Picture 8" descr="BS01707_"/>
          <p:cNvPicPr>
            <a:picLocks noChangeAspect="1" noChangeArrowheads="1"/>
          </p:cNvPicPr>
          <p:nvPr/>
        </p:nvPicPr>
        <p:blipFill>
          <a:blip r:embed="rId5"/>
          <a:srcRect/>
          <a:stretch>
            <a:fillRect/>
          </a:stretch>
        </p:blipFill>
        <p:spPr bwMode="auto">
          <a:xfrm>
            <a:off x="4948238" y="4572000"/>
            <a:ext cx="1833562" cy="1887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2148"/>
                                        </p:tgtEl>
                                        <p:attrNameLst>
                                          <p:attrName>style.visibility</p:attrName>
                                        </p:attrNameLst>
                                      </p:cBhvr>
                                      <p:to>
                                        <p:strVal val="visible"/>
                                      </p:to>
                                    </p:set>
                                    <p:anim calcmode="lin" valueType="num">
                                      <p:cBhvr additive="base">
                                        <p:cTn id="7" dur="500" fill="hold"/>
                                        <p:tgtEl>
                                          <p:spTgt spid="262148"/>
                                        </p:tgtEl>
                                        <p:attrNameLst>
                                          <p:attrName>ppt_x</p:attrName>
                                        </p:attrNameLst>
                                      </p:cBhvr>
                                      <p:tavLst>
                                        <p:tav tm="0">
                                          <p:val>
                                            <p:strVal val="0-#ppt_w/2"/>
                                          </p:val>
                                        </p:tav>
                                        <p:tav tm="100000">
                                          <p:val>
                                            <p:strVal val="#ppt_x"/>
                                          </p:val>
                                        </p:tav>
                                      </p:tavLst>
                                    </p:anim>
                                    <p:anim calcmode="lin" valueType="num">
                                      <p:cBhvr additive="base">
                                        <p:cTn id="8" dur="500" fill="hold"/>
                                        <p:tgtEl>
                                          <p:spTgt spid="26214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1000"/>
                                  </p:stCondLst>
                                  <p:childTnLst>
                                    <p:set>
                                      <p:cBhvr>
                                        <p:cTn id="11" dur="1" fill="hold">
                                          <p:stCondLst>
                                            <p:cond delay="0"/>
                                          </p:stCondLst>
                                        </p:cTn>
                                        <p:tgtEl>
                                          <p:spTgt spid="262147"/>
                                        </p:tgtEl>
                                        <p:attrNameLst>
                                          <p:attrName>style.visibility</p:attrName>
                                        </p:attrNameLst>
                                      </p:cBhvr>
                                      <p:to>
                                        <p:strVal val="visible"/>
                                      </p:to>
                                    </p:set>
                                    <p:anim calcmode="lin" valueType="num">
                                      <p:cBhvr additive="base">
                                        <p:cTn id="12" dur="500" fill="hold"/>
                                        <p:tgtEl>
                                          <p:spTgt spid="262147"/>
                                        </p:tgtEl>
                                        <p:attrNameLst>
                                          <p:attrName>ppt_x</p:attrName>
                                        </p:attrNameLst>
                                      </p:cBhvr>
                                      <p:tavLst>
                                        <p:tav tm="0">
                                          <p:val>
                                            <p:strVal val="1+#ppt_w/2"/>
                                          </p:val>
                                        </p:tav>
                                        <p:tav tm="100000">
                                          <p:val>
                                            <p:strVal val="#ppt_x"/>
                                          </p:val>
                                        </p:tav>
                                      </p:tavLst>
                                    </p:anim>
                                    <p:anim calcmode="lin" valueType="num">
                                      <p:cBhvr additive="base">
                                        <p:cTn id="13" dur="500" fill="hold"/>
                                        <p:tgtEl>
                                          <p:spTgt spid="262147"/>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62149"/>
                                        </p:tgtEl>
                                        <p:attrNameLst>
                                          <p:attrName>style.visibility</p:attrName>
                                        </p:attrNameLst>
                                      </p:cBhvr>
                                      <p:to>
                                        <p:strVal val="visible"/>
                                      </p:to>
                                    </p:set>
                                    <p:anim calcmode="lin" valueType="num">
                                      <p:cBhvr additive="base">
                                        <p:cTn id="18" dur="500" fill="hold"/>
                                        <p:tgtEl>
                                          <p:spTgt spid="262149"/>
                                        </p:tgtEl>
                                        <p:attrNameLst>
                                          <p:attrName>ppt_x</p:attrName>
                                        </p:attrNameLst>
                                      </p:cBhvr>
                                      <p:tavLst>
                                        <p:tav tm="0">
                                          <p:val>
                                            <p:strVal val="0-#ppt_w/2"/>
                                          </p:val>
                                        </p:tav>
                                        <p:tav tm="100000">
                                          <p:val>
                                            <p:strVal val="#ppt_x"/>
                                          </p:val>
                                        </p:tav>
                                      </p:tavLst>
                                    </p:anim>
                                    <p:anim calcmode="lin" valueType="num">
                                      <p:cBhvr additive="base">
                                        <p:cTn id="19" dur="500" fill="hold"/>
                                        <p:tgtEl>
                                          <p:spTgt spid="262149"/>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2" presetClass="entr" presetSubtype="2" fill="hold" nodeType="afterEffect">
                                  <p:stCondLst>
                                    <p:cond delay="1000"/>
                                  </p:stCondLst>
                                  <p:childTnLst>
                                    <p:set>
                                      <p:cBhvr>
                                        <p:cTn id="22" dur="1" fill="hold">
                                          <p:stCondLst>
                                            <p:cond delay="0"/>
                                          </p:stCondLst>
                                        </p:cTn>
                                        <p:tgtEl>
                                          <p:spTgt spid="262150"/>
                                        </p:tgtEl>
                                        <p:attrNameLst>
                                          <p:attrName>style.visibility</p:attrName>
                                        </p:attrNameLst>
                                      </p:cBhvr>
                                      <p:to>
                                        <p:strVal val="visible"/>
                                      </p:to>
                                    </p:set>
                                    <p:anim calcmode="lin" valueType="num">
                                      <p:cBhvr additive="base">
                                        <p:cTn id="23" dur="500" fill="hold"/>
                                        <p:tgtEl>
                                          <p:spTgt spid="262150"/>
                                        </p:tgtEl>
                                        <p:attrNameLst>
                                          <p:attrName>ppt_x</p:attrName>
                                        </p:attrNameLst>
                                      </p:cBhvr>
                                      <p:tavLst>
                                        <p:tav tm="0">
                                          <p:val>
                                            <p:strVal val="1+#ppt_w/2"/>
                                          </p:val>
                                        </p:tav>
                                        <p:tav tm="100000">
                                          <p:val>
                                            <p:strVal val="#ppt_x"/>
                                          </p:val>
                                        </p:tav>
                                      </p:tavLst>
                                    </p:anim>
                                    <p:anim calcmode="lin" valueType="num">
                                      <p:cBhvr additive="base">
                                        <p:cTn id="24" dur="500" fill="hold"/>
                                        <p:tgtEl>
                                          <p:spTgt spid="262150"/>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62151"/>
                                        </p:tgtEl>
                                        <p:attrNameLst>
                                          <p:attrName>style.visibility</p:attrName>
                                        </p:attrNameLst>
                                      </p:cBhvr>
                                      <p:to>
                                        <p:strVal val="visible"/>
                                      </p:to>
                                    </p:set>
                                    <p:anim calcmode="lin" valueType="num">
                                      <p:cBhvr additive="base">
                                        <p:cTn id="29" dur="500" fill="hold"/>
                                        <p:tgtEl>
                                          <p:spTgt spid="262151"/>
                                        </p:tgtEl>
                                        <p:attrNameLst>
                                          <p:attrName>ppt_x</p:attrName>
                                        </p:attrNameLst>
                                      </p:cBhvr>
                                      <p:tavLst>
                                        <p:tav tm="0">
                                          <p:val>
                                            <p:strVal val="0-#ppt_w/2"/>
                                          </p:val>
                                        </p:tav>
                                        <p:tav tm="100000">
                                          <p:val>
                                            <p:strVal val="#ppt_x"/>
                                          </p:val>
                                        </p:tav>
                                      </p:tavLst>
                                    </p:anim>
                                    <p:anim calcmode="lin" valueType="num">
                                      <p:cBhvr additive="base">
                                        <p:cTn id="30" dur="500" fill="hold"/>
                                        <p:tgtEl>
                                          <p:spTgt spid="262151"/>
                                        </p:tgtEl>
                                        <p:attrNameLst>
                                          <p:attrName>ppt_y</p:attrName>
                                        </p:attrNameLst>
                                      </p:cBhvr>
                                      <p:tavLst>
                                        <p:tav tm="0">
                                          <p:val>
                                            <p:strVal val="#ppt_y"/>
                                          </p:val>
                                        </p:tav>
                                        <p:tav tm="100000">
                                          <p:val>
                                            <p:strVal val="#ppt_y"/>
                                          </p:val>
                                        </p:tav>
                                      </p:tavLst>
                                    </p:anim>
                                  </p:childTnLst>
                                </p:cTn>
                              </p:par>
                            </p:childTnLst>
                          </p:cTn>
                        </p:par>
                        <p:par>
                          <p:cTn id="31" fill="hold">
                            <p:stCondLst>
                              <p:cond delay="500"/>
                            </p:stCondLst>
                            <p:childTnLst>
                              <p:par>
                                <p:cTn id="32" presetID="2" presetClass="entr" presetSubtype="2" fill="hold" nodeType="afterEffect">
                                  <p:stCondLst>
                                    <p:cond delay="1000"/>
                                  </p:stCondLst>
                                  <p:childTnLst>
                                    <p:set>
                                      <p:cBhvr>
                                        <p:cTn id="33" dur="1" fill="hold">
                                          <p:stCondLst>
                                            <p:cond delay="0"/>
                                          </p:stCondLst>
                                        </p:cTn>
                                        <p:tgtEl>
                                          <p:spTgt spid="262152"/>
                                        </p:tgtEl>
                                        <p:attrNameLst>
                                          <p:attrName>style.visibility</p:attrName>
                                        </p:attrNameLst>
                                      </p:cBhvr>
                                      <p:to>
                                        <p:strVal val="visible"/>
                                      </p:to>
                                    </p:set>
                                    <p:anim calcmode="lin" valueType="num">
                                      <p:cBhvr additive="base">
                                        <p:cTn id="34" dur="500" fill="hold"/>
                                        <p:tgtEl>
                                          <p:spTgt spid="262152"/>
                                        </p:tgtEl>
                                        <p:attrNameLst>
                                          <p:attrName>ppt_x</p:attrName>
                                        </p:attrNameLst>
                                      </p:cBhvr>
                                      <p:tavLst>
                                        <p:tav tm="0">
                                          <p:val>
                                            <p:strVal val="1+#ppt_w/2"/>
                                          </p:val>
                                        </p:tav>
                                        <p:tav tm="100000">
                                          <p:val>
                                            <p:strVal val="#ppt_x"/>
                                          </p:val>
                                        </p:tav>
                                      </p:tavLst>
                                    </p:anim>
                                    <p:anim calcmode="lin" valueType="num">
                                      <p:cBhvr additive="base">
                                        <p:cTn id="35" dur="500" fill="hold"/>
                                        <p:tgtEl>
                                          <p:spTgt spid="2621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8" grpId="0" autoUpdateAnimBg="0"/>
      <p:bldP spid="262149" grpId="0" autoUpdateAnimBg="0"/>
      <p:bldP spid="262151"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noFill/>
          <a:ln>
            <a:miter lim="800000"/>
            <a:headEnd/>
            <a:tailEnd/>
          </a:ln>
        </p:spPr>
        <p:txBody>
          <a:bodyPr vert="horz" wrap="square" lIns="91440" tIns="45720" rIns="91440" bIns="45720" numCol="1" anchor="ctr" anchorCtr="0" compatLnSpc="1">
            <a:prstTxWarp prst="textNoShape">
              <a:avLst/>
            </a:prstTxWarp>
          </a:bodyPr>
          <a:lstStyle/>
          <a:p>
            <a:r>
              <a:rPr lang="en-US" smtClean="0">
                <a:solidFill>
                  <a:srgbClr val="003399"/>
                </a:solidFill>
              </a:rPr>
              <a:t>Obstacles to effective time management</a:t>
            </a:r>
          </a:p>
        </p:txBody>
      </p:sp>
      <p:sp>
        <p:nvSpPr>
          <p:cNvPr id="264195" name="Text Box 3"/>
          <p:cNvSpPr txBox="1">
            <a:spLocks noChangeArrowheads="1"/>
          </p:cNvSpPr>
          <p:nvPr/>
        </p:nvSpPr>
        <p:spPr bwMode="auto">
          <a:xfrm>
            <a:off x="304800" y="2133600"/>
            <a:ext cx="37338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Interruptions</a:t>
            </a:r>
          </a:p>
        </p:txBody>
      </p:sp>
      <p:pic>
        <p:nvPicPr>
          <p:cNvPr id="264196" name="Picture 4" descr="BS01040_"/>
          <p:cNvPicPr>
            <a:picLocks noChangeAspect="1" noChangeArrowheads="1"/>
          </p:cNvPicPr>
          <p:nvPr/>
        </p:nvPicPr>
        <p:blipFill>
          <a:blip r:embed="rId3"/>
          <a:srcRect/>
          <a:stretch>
            <a:fillRect/>
          </a:stretch>
        </p:blipFill>
        <p:spPr bwMode="auto">
          <a:xfrm>
            <a:off x="3581400" y="1905000"/>
            <a:ext cx="1292225" cy="1447800"/>
          </a:xfrm>
          <a:prstGeom prst="rect">
            <a:avLst/>
          </a:prstGeom>
          <a:noFill/>
          <a:ln w="9525">
            <a:noFill/>
            <a:miter lim="800000"/>
            <a:headEnd/>
            <a:tailEnd/>
          </a:ln>
        </p:spPr>
      </p:pic>
      <p:sp>
        <p:nvSpPr>
          <p:cNvPr id="264197" name="Text Box 5"/>
          <p:cNvSpPr txBox="1">
            <a:spLocks noChangeArrowheads="1"/>
          </p:cNvSpPr>
          <p:nvPr/>
        </p:nvSpPr>
        <p:spPr bwMode="auto">
          <a:xfrm>
            <a:off x="2133600" y="3429000"/>
            <a:ext cx="44196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More interruptions</a:t>
            </a:r>
          </a:p>
        </p:txBody>
      </p:sp>
      <p:pic>
        <p:nvPicPr>
          <p:cNvPr id="264198" name="Picture 6" descr="PE01538_"/>
          <p:cNvPicPr>
            <a:picLocks noChangeAspect="1" noChangeArrowheads="1"/>
          </p:cNvPicPr>
          <p:nvPr/>
        </p:nvPicPr>
        <p:blipFill>
          <a:blip r:embed="rId4"/>
          <a:srcRect/>
          <a:stretch>
            <a:fillRect/>
          </a:stretch>
        </p:blipFill>
        <p:spPr bwMode="auto">
          <a:xfrm>
            <a:off x="7010400" y="2590800"/>
            <a:ext cx="1185863" cy="2190750"/>
          </a:xfrm>
          <a:prstGeom prst="rect">
            <a:avLst/>
          </a:prstGeom>
          <a:noFill/>
          <a:ln w="9525">
            <a:noFill/>
            <a:miter lim="800000"/>
            <a:headEnd/>
            <a:tailEnd/>
          </a:ln>
        </p:spPr>
      </p:pic>
      <p:sp>
        <p:nvSpPr>
          <p:cNvPr id="264199" name="Text Box 7"/>
          <p:cNvSpPr txBox="1">
            <a:spLocks noChangeArrowheads="1"/>
          </p:cNvSpPr>
          <p:nvPr/>
        </p:nvSpPr>
        <p:spPr bwMode="auto">
          <a:xfrm>
            <a:off x="533400" y="5029200"/>
            <a:ext cx="44196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Periods of inactivity</a:t>
            </a:r>
          </a:p>
        </p:txBody>
      </p:sp>
      <p:pic>
        <p:nvPicPr>
          <p:cNvPr id="264200" name="Picture 8" descr="j0136133"/>
          <p:cNvPicPr>
            <a:picLocks noChangeAspect="1" noChangeArrowheads="1"/>
          </p:cNvPicPr>
          <p:nvPr/>
        </p:nvPicPr>
        <p:blipFill>
          <a:blip r:embed="rId5"/>
          <a:srcRect/>
          <a:stretch>
            <a:fillRect/>
          </a:stretch>
        </p:blipFill>
        <p:spPr bwMode="auto">
          <a:xfrm>
            <a:off x="5029200" y="4495800"/>
            <a:ext cx="1763713" cy="1905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4195"/>
                                        </p:tgtEl>
                                        <p:attrNameLst>
                                          <p:attrName>style.visibility</p:attrName>
                                        </p:attrNameLst>
                                      </p:cBhvr>
                                      <p:to>
                                        <p:strVal val="visible"/>
                                      </p:to>
                                    </p:set>
                                    <p:anim calcmode="lin" valueType="num">
                                      <p:cBhvr additive="base">
                                        <p:cTn id="7" dur="500" fill="hold"/>
                                        <p:tgtEl>
                                          <p:spTgt spid="264195"/>
                                        </p:tgtEl>
                                        <p:attrNameLst>
                                          <p:attrName>ppt_x</p:attrName>
                                        </p:attrNameLst>
                                      </p:cBhvr>
                                      <p:tavLst>
                                        <p:tav tm="0">
                                          <p:val>
                                            <p:strVal val="0-#ppt_w/2"/>
                                          </p:val>
                                        </p:tav>
                                        <p:tav tm="100000">
                                          <p:val>
                                            <p:strVal val="#ppt_x"/>
                                          </p:val>
                                        </p:tav>
                                      </p:tavLst>
                                    </p:anim>
                                    <p:anim calcmode="lin" valueType="num">
                                      <p:cBhvr additive="base">
                                        <p:cTn id="8" dur="500" fill="hold"/>
                                        <p:tgtEl>
                                          <p:spTgt spid="26419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1000"/>
                                  </p:stCondLst>
                                  <p:childTnLst>
                                    <p:set>
                                      <p:cBhvr>
                                        <p:cTn id="11" dur="1" fill="hold">
                                          <p:stCondLst>
                                            <p:cond delay="0"/>
                                          </p:stCondLst>
                                        </p:cTn>
                                        <p:tgtEl>
                                          <p:spTgt spid="264196"/>
                                        </p:tgtEl>
                                        <p:attrNameLst>
                                          <p:attrName>style.visibility</p:attrName>
                                        </p:attrNameLst>
                                      </p:cBhvr>
                                      <p:to>
                                        <p:strVal val="visible"/>
                                      </p:to>
                                    </p:set>
                                    <p:anim calcmode="lin" valueType="num">
                                      <p:cBhvr additive="base">
                                        <p:cTn id="12" dur="500" fill="hold"/>
                                        <p:tgtEl>
                                          <p:spTgt spid="264196"/>
                                        </p:tgtEl>
                                        <p:attrNameLst>
                                          <p:attrName>ppt_x</p:attrName>
                                        </p:attrNameLst>
                                      </p:cBhvr>
                                      <p:tavLst>
                                        <p:tav tm="0">
                                          <p:val>
                                            <p:strVal val="1+#ppt_w/2"/>
                                          </p:val>
                                        </p:tav>
                                        <p:tav tm="100000">
                                          <p:val>
                                            <p:strVal val="#ppt_x"/>
                                          </p:val>
                                        </p:tav>
                                      </p:tavLst>
                                    </p:anim>
                                    <p:anim calcmode="lin" valueType="num">
                                      <p:cBhvr additive="base">
                                        <p:cTn id="13" dur="500" fill="hold"/>
                                        <p:tgtEl>
                                          <p:spTgt spid="26419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64197"/>
                                        </p:tgtEl>
                                        <p:attrNameLst>
                                          <p:attrName>style.visibility</p:attrName>
                                        </p:attrNameLst>
                                      </p:cBhvr>
                                      <p:to>
                                        <p:strVal val="visible"/>
                                      </p:to>
                                    </p:set>
                                    <p:anim calcmode="lin" valueType="num">
                                      <p:cBhvr additive="base">
                                        <p:cTn id="18" dur="500" fill="hold"/>
                                        <p:tgtEl>
                                          <p:spTgt spid="264197"/>
                                        </p:tgtEl>
                                        <p:attrNameLst>
                                          <p:attrName>ppt_x</p:attrName>
                                        </p:attrNameLst>
                                      </p:cBhvr>
                                      <p:tavLst>
                                        <p:tav tm="0">
                                          <p:val>
                                            <p:strVal val="0-#ppt_w/2"/>
                                          </p:val>
                                        </p:tav>
                                        <p:tav tm="100000">
                                          <p:val>
                                            <p:strVal val="#ppt_x"/>
                                          </p:val>
                                        </p:tav>
                                      </p:tavLst>
                                    </p:anim>
                                    <p:anim calcmode="lin" valueType="num">
                                      <p:cBhvr additive="base">
                                        <p:cTn id="19" dur="500" fill="hold"/>
                                        <p:tgtEl>
                                          <p:spTgt spid="264197"/>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2" presetClass="entr" presetSubtype="2" fill="hold" nodeType="afterEffect">
                                  <p:stCondLst>
                                    <p:cond delay="1000"/>
                                  </p:stCondLst>
                                  <p:childTnLst>
                                    <p:set>
                                      <p:cBhvr>
                                        <p:cTn id="22" dur="1" fill="hold">
                                          <p:stCondLst>
                                            <p:cond delay="0"/>
                                          </p:stCondLst>
                                        </p:cTn>
                                        <p:tgtEl>
                                          <p:spTgt spid="264198"/>
                                        </p:tgtEl>
                                        <p:attrNameLst>
                                          <p:attrName>style.visibility</p:attrName>
                                        </p:attrNameLst>
                                      </p:cBhvr>
                                      <p:to>
                                        <p:strVal val="visible"/>
                                      </p:to>
                                    </p:set>
                                    <p:anim calcmode="lin" valueType="num">
                                      <p:cBhvr additive="base">
                                        <p:cTn id="23" dur="500" fill="hold"/>
                                        <p:tgtEl>
                                          <p:spTgt spid="264198"/>
                                        </p:tgtEl>
                                        <p:attrNameLst>
                                          <p:attrName>ppt_x</p:attrName>
                                        </p:attrNameLst>
                                      </p:cBhvr>
                                      <p:tavLst>
                                        <p:tav tm="0">
                                          <p:val>
                                            <p:strVal val="1+#ppt_w/2"/>
                                          </p:val>
                                        </p:tav>
                                        <p:tav tm="100000">
                                          <p:val>
                                            <p:strVal val="#ppt_x"/>
                                          </p:val>
                                        </p:tav>
                                      </p:tavLst>
                                    </p:anim>
                                    <p:anim calcmode="lin" valueType="num">
                                      <p:cBhvr additive="base">
                                        <p:cTn id="24" dur="500" fill="hold"/>
                                        <p:tgtEl>
                                          <p:spTgt spid="264198"/>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64199"/>
                                        </p:tgtEl>
                                        <p:attrNameLst>
                                          <p:attrName>style.visibility</p:attrName>
                                        </p:attrNameLst>
                                      </p:cBhvr>
                                      <p:to>
                                        <p:strVal val="visible"/>
                                      </p:to>
                                    </p:set>
                                    <p:anim calcmode="lin" valueType="num">
                                      <p:cBhvr additive="base">
                                        <p:cTn id="29" dur="500" fill="hold"/>
                                        <p:tgtEl>
                                          <p:spTgt spid="264199"/>
                                        </p:tgtEl>
                                        <p:attrNameLst>
                                          <p:attrName>ppt_x</p:attrName>
                                        </p:attrNameLst>
                                      </p:cBhvr>
                                      <p:tavLst>
                                        <p:tav tm="0">
                                          <p:val>
                                            <p:strVal val="0-#ppt_w/2"/>
                                          </p:val>
                                        </p:tav>
                                        <p:tav tm="100000">
                                          <p:val>
                                            <p:strVal val="#ppt_x"/>
                                          </p:val>
                                        </p:tav>
                                      </p:tavLst>
                                    </p:anim>
                                    <p:anim calcmode="lin" valueType="num">
                                      <p:cBhvr additive="base">
                                        <p:cTn id="30" dur="500" fill="hold"/>
                                        <p:tgtEl>
                                          <p:spTgt spid="264199"/>
                                        </p:tgtEl>
                                        <p:attrNameLst>
                                          <p:attrName>ppt_y</p:attrName>
                                        </p:attrNameLst>
                                      </p:cBhvr>
                                      <p:tavLst>
                                        <p:tav tm="0">
                                          <p:val>
                                            <p:strVal val="#ppt_y"/>
                                          </p:val>
                                        </p:tav>
                                        <p:tav tm="100000">
                                          <p:val>
                                            <p:strVal val="#ppt_y"/>
                                          </p:val>
                                        </p:tav>
                                      </p:tavLst>
                                    </p:anim>
                                  </p:childTnLst>
                                </p:cTn>
                              </p:par>
                            </p:childTnLst>
                          </p:cTn>
                        </p:par>
                        <p:par>
                          <p:cTn id="31" fill="hold">
                            <p:stCondLst>
                              <p:cond delay="500"/>
                            </p:stCondLst>
                            <p:childTnLst>
                              <p:par>
                                <p:cTn id="32" presetID="2" presetClass="entr" presetSubtype="2" fill="hold" nodeType="afterEffect">
                                  <p:stCondLst>
                                    <p:cond delay="1000"/>
                                  </p:stCondLst>
                                  <p:childTnLst>
                                    <p:set>
                                      <p:cBhvr>
                                        <p:cTn id="33" dur="1" fill="hold">
                                          <p:stCondLst>
                                            <p:cond delay="0"/>
                                          </p:stCondLst>
                                        </p:cTn>
                                        <p:tgtEl>
                                          <p:spTgt spid="264200"/>
                                        </p:tgtEl>
                                        <p:attrNameLst>
                                          <p:attrName>style.visibility</p:attrName>
                                        </p:attrNameLst>
                                      </p:cBhvr>
                                      <p:to>
                                        <p:strVal val="visible"/>
                                      </p:to>
                                    </p:set>
                                    <p:anim calcmode="lin" valueType="num">
                                      <p:cBhvr additive="base">
                                        <p:cTn id="34" dur="500" fill="hold"/>
                                        <p:tgtEl>
                                          <p:spTgt spid="264200"/>
                                        </p:tgtEl>
                                        <p:attrNameLst>
                                          <p:attrName>ppt_x</p:attrName>
                                        </p:attrNameLst>
                                      </p:cBhvr>
                                      <p:tavLst>
                                        <p:tav tm="0">
                                          <p:val>
                                            <p:strVal val="1+#ppt_w/2"/>
                                          </p:val>
                                        </p:tav>
                                        <p:tav tm="100000">
                                          <p:val>
                                            <p:strVal val="#ppt_x"/>
                                          </p:val>
                                        </p:tav>
                                      </p:tavLst>
                                    </p:anim>
                                    <p:anim calcmode="lin" valueType="num">
                                      <p:cBhvr additive="base">
                                        <p:cTn id="35" dur="500" fill="hold"/>
                                        <p:tgtEl>
                                          <p:spTgt spid="2642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195" grpId="0" autoUpdateAnimBg="0"/>
      <p:bldP spid="264197" grpId="0" autoUpdateAnimBg="0"/>
      <p:bldP spid="26419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noFill/>
          <a:ln>
            <a:miter lim="800000"/>
            <a:headEnd/>
            <a:tailEnd/>
          </a:ln>
        </p:spPr>
        <p:txBody>
          <a:bodyPr vert="horz" wrap="square" lIns="91440" tIns="45720" rIns="91440" bIns="45720" numCol="1" anchor="ctr" anchorCtr="0" compatLnSpc="1">
            <a:prstTxWarp prst="textNoShape">
              <a:avLst/>
            </a:prstTxWarp>
          </a:bodyPr>
          <a:lstStyle/>
          <a:p>
            <a:r>
              <a:rPr lang="en-US" smtClean="0">
                <a:solidFill>
                  <a:srgbClr val="003399"/>
                </a:solidFill>
              </a:rPr>
              <a:t>Obstacles to effective time management</a:t>
            </a:r>
          </a:p>
        </p:txBody>
      </p:sp>
      <p:sp>
        <p:nvSpPr>
          <p:cNvPr id="266243" name="Text Box 3"/>
          <p:cNvSpPr txBox="1">
            <a:spLocks noChangeArrowheads="1"/>
          </p:cNvSpPr>
          <p:nvPr/>
        </p:nvSpPr>
        <p:spPr bwMode="auto">
          <a:xfrm>
            <a:off x="1219200" y="2133600"/>
            <a:ext cx="53340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Too many things at once</a:t>
            </a:r>
          </a:p>
        </p:txBody>
      </p:sp>
      <p:pic>
        <p:nvPicPr>
          <p:cNvPr id="266244" name="Picture 4" descr="j0078626"/>
          <p:cNvPicPr>
            <a:picLocks noChangeAspect="1" noChangeArrowheads="1"/>
          </p:cNvPicPr>
          <p:nvPr/>
        </p:nvPicPr>
        <p:blipFill>
          <a:blip r:embed="rId3"/>
          <a:srcRect/>
          <a:stretch>
            <a:fillRect/>
          </a:stretch>
        </p:blipFill>
        <p:spPr bwMode="auto">
          <a:xfrm>
            <a:off x="6705600" y="1524000"/>
            <a:ext cx="1444625" cy="2028825"/>
          </a:xfrm>
          <a:prstGeom prst="rect">
            <a:avLst/>
          </a:prstGeom>
          <a:noFill/>
          <a:ln w="9525">
            <a:noFill/>
            <a:miter lim="800000"/>
            <a:headEnd/>
            <a:tailEnd/>
          </a:ln>
        </p:spPr>
      </p:pic>
      <p:sp>
        <p:nvSpPr>
          <p:cNvPr id="266245" name="Text Box 5"/>
          <p:cNvSpPr txBox="1">
            <a:spLocks noChangeArrowheads="1"/>
          </p:cNvSpPr>
          <p:nvPr/>
        </p:nvSpPr>
        <p:spPr bwMode="auto">
          <a:xfrm>
            <a:off x="0" y="3505200"/>
            <a:ext cx="40386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Stress and fatigue</a:t>
            </a:r>
          </a:p>
        </p:txBody>
      </p:sp>
      <p:pic>
        <p:nvPicPr>
          <p:cNvPr id="266246" name="Picture 6" descr="PE06127_"/>
          <p:cNvPicPr>
            <a:picLocks noChangeAspect="1" noChangeArrowheads="1"/>
          </p:cNvPicPr>
          <p:nvPr/>
        </p:nvPicPr>
        <p:blipFill>
          <a:blip r:embed="rId4"/>
          <a:srcRect/>
          <a:stretch>
            <a:fillRect/>
          </a:stretch>
        </p:blipFill>
        <p:spPr bwMode="auto">
          <a:xfrm>
            <a:off x="4038600" y="3048000"/>
            <a:ext cx="1814513" cy="1631950"/>
          </a:xfrm>
          <a:prstGeom prst="rect">
            <a:avLst/>
          </a:prstGeom>
          <a:noFill/>
          <a:ln w="9525">
            <a:noFill/>
            <a:miter lim="800000"/>
            <a:headEnd/>
            <a:tailEnd/>
          </a:ln>
        </p:spPr>
      </p:pic>
      <p:sp>
        <p:nvSpPr>
          <p:cNvPr id="266247" name="Text Box 7"/>
          <p:cNvSpPr txBox="1">
            <a:spLocks noChangeArrowheads="1"/>
          </p:cNvSpPr>
          <p:nvPr/>
        </p:nvSpPr>
        <p:spPr bwMode="auto">
          <a:xfrm>
            <a:off x="990600" y="5181600"/>
            <a:ext cx="47244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All work and no play</a:t>
            </a:r>
          </a:p>
        </p:txBody>
      </p:sp>
      <p:pic>
        <p:nvPicPr>
          <p:cNvPr id="266248" name="Picture 8" descr="j0093779"/>
          <p:cNvPicPr>
            <a:picLocks noChangeAspect="1" noChangeArrowheads="1"/>
          </p:cNvPicPr>
          <p:nvPr/>
        </p:nvPicPr>
        <p:blipFill>
          <a:blip r:embed="rId5"/>
          <a:srcRect/>
          <a:stretch>
            <a:fillRect/>
          </a:stretch>
        </p:blipFill>
        <p:spPr bwMode="auto">
          <a:xfrm>
            <a:off x="6096000" y="4419600"/>
            <a:ext cx="1509713" cy="20923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43"/>
                                        </p:tgtEl>
                                        <p:attrNameLst>
                                          <p:attrName>style.visibility</p:attrName>
                                        </p:attrNameLst>
                                      </p:cBhvr>
                                      <p:to>
                                        <p:strVal val="visible"/>
                                      </p:to>
                                    </p:set>
                                    <p:anim calcmode="lin" valueType="num">
                                      <p:cBhvr additive="base">
                                        <p:cTn id="7" dur="500" fill="hold"/>
                                        <p:tgtEl>
                                          <p:spTgt spid="266243"/>
                                        </p:tgtEl>
                                        <p:attrNameLst>
                                          <p:attrName>ppt_x</p:attrName>
                                        </p:attrNameLst>
                                      </p:cBhvr>
                                      <p:tavLst>
                                        <p:tav tm="0">
                                          <p:val>
                                            <p:strVal val="0-#ppt_w/2"/>
                                          </p:val>
                                        </p:tav>
                                        <p:tav tm="100000">
                                          <p:val>
                                            <p:strVal val="#ppt_x"/>
                                          </p:val>
                                        </p:tav>
                                      </p:tavLst>
                                    </p:anim>
                                    <p:anim calcmode="lin" valueType="num">
                                      <p:cBhvr additive="base">
                                        <p:cTn id="8" dur="500" fill="hold"/>
                                        <p:tgtEl>
                                          <p:spTgt spid="26624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1000"/>
                                  </p:stCondLst>
                                  <p:childTnLst>
                                    <p:set>
                                      <p:cBhvr>
                                        <p:cTn id="11" dur="1" fill="hold">
                                          <p:stCondLst>
                                            <p:cond delay="0"/>
                                          </p:stCondLst>
                                        </p:cTn>
                                        <p:tgtEl>
                                          <p:spTgt spid="266244"/>
                                        </p:tgtEl>
                                        <p:attrNameLst>
                                          <p:attrName>style.visibility</p:attrName>
                                        </p:attrNameLst>
                                      </p:cBhvr>
                                      <p:to>
                                        <p:strVal val="visible"/>
                                      </p:to>
                                    </p:set>
                                    <p:anim calcmode="lin" valueType="num">
                                      <p:cBhvr additive="base">
                                        <p:cTn id="12" dur="500" fill="hold"/>
                                        <p:tgtEl>
                                          <p:spTgt spid="266244"/>
                                        </p:tgtEl>
                                        <p:attrNameLst>
                                          <p:attrName>ppt_x</p:attrName>
                                        </p:attrNameLst>
                                      </p:cBhvr>
                                      <p:tavLst>
                                        <p:tav tm="0">
                                          <p:val>
                                            <p:strVal val="1+#ppt_w/2"/>
                                          </p:val>
                                        </p:tav>
                                        <p:tav tm="100000">
                                          <p:val>
                                            <p:strVal val="#ppt_x"/>
                                          </p:val>
                                        </p:tav>
                                      </p:tavLst>
                                    </p:anim>
                                    <p:anim calcmode="lin" valueType="num">
                                      <p:cBhvr additive="base">
                                        <p:cTn id="13" dur="500" fill="hold"/>
                                        <p:tgtEl>
                                          <p:spTgt spid="26624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66245"/>
                                        </p:tgtEl>
                                        <p:attrNameLst>
                                          <p:attrName>style.visibility</p:attrName>
                                        </p:attrNameLst>
                                      </p:cBhvr>
                                      <p:to>
                                        <p:strVal val="visible"/>
                                      </p:to>
                                    </p:set>
                                    <p:anim calcmode="lin" valueType="num">
                                      <p:cBhvr additive="base">
                                        <p:cTn id="18" dur="500" fill="hold"/>
                                        <p:tgtEl>
                                          <p:spTgt spid="266245"/>
                                        </p:tgtEl>
                                        <p:attrNameLst>
                                          <p:attrName>ppt_x</p:attrName>
                                        </p:attrNameLst>
                                      </p:cBhvr>
                                      <p:tavLst>
                                        <p:tav tm="0">
                                          <p:val>
                                            <p:strVal val="0-#ppt_w/2"/>
                                          </p:val>
                                        </p:tav>
                                        <p:tav tm="100000">
                                          <p:val>
                                            <p:strVal val="#ppt_x"/>
                                          </p:val>
                                        </p:tav>
                                      </p:tavLst>
                                    </p:anim>
                                    <p:anim calcmode="lin" valueType="num">
                                      <p:cBhvr additive="base">
                                        <p:cTn id="19" dur="500" fill="hold"/>
                                        <p:tgtEl>
                                          <p:spTgt spid="266245"/>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2" presetClass="entr" presetSubtype="2" fill="hold" nodeType="afterEffect">
                                  <p:stCondLst>
                                    <p:cond delay="1000"/>
                                  </p:stCondLst>
                                  <p:childTnLst>
                                    <p:set>
                                      <p:cBhvr>
                                        <p:cTn id="22" dur="1" fill="hold">
                                          <p:stCondLst>
                                            <p:cond delay="0"/>
                                          </p:stCondLst>
                                        </p:cTn>
                                        <p:tgtEl>
                                          <p:spTgt spid="266246"/>
                                        </p:tgtEl>
                                        <p:attrNameLst>
                                          <p:attrName>style.visibility</p:attrName>
                                        </p:attrNameLst>
                                      </p:cBhvr>
                                      <p:to>
                                        <p:strVal val="visible"/>
                                      </p:to>
                                    </p:set>
                                    <p:anim calcmode="lin" valueType="num">
                                      <p:cBhvr additive="base">
                                        <p:cTn id="23" dur="500" fill="hold"/>
                                        <p:tgtEl>
                                          <p:spTgt spid="266246"/>
                                        </p:tgtEl>
                                        <p:attrNameLst>
                                          <p:attrName>ppt_x</p:attrName>
                                        </p:attrNameLst>
                                      </p:cBhvr>
                                      <p:tavLst>
                                        <p:tav tm="0">
                                          <p:val>
                                            <p:strVal val="1+#ppt_w/2"/>
                                          </p:val>
                                        </p:tav>
                                        <p:tav tm="100000">
                                          <p:val>
                                            <p:strVal val="#ppt_x"/>
                                          </p:val>
                                        </p:tav>
                                      </p:tavLst>
                                    </p:anim>
                                    <p:anim calcmode="lin" valueType="num">
                                      <p:cBhvr additive="base">
                                        <p:cTn id="24" dur="500" fill="hold"/>
                                        <p:tgtEl>
                                          <p:spTgt spid="266246"/>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66247"/>
                                        </p:tgtEl>
                                        <p:attrNameLst>
                                          <p:attrName>style.visibility</p:attrName>
                                        </p:attrNameLst>
                                      </p:cBhvr>
                                      <p:to>
                                        <p:strVal val="visible"/>
                                      </p:to>
                                    </p:set>
                                    <p:anim calcmode="lin" valueType="num">
                                      <p:cBhvr additive="base">
                                        <p:cTn id="29" dur="500" fill="hold"/>
                                        <p:tgtEl>
                                          <p:spTgt spid="266247"/>
                                        </p:tgtEl>
                                        <p:attrNameLst>
                                          <p:attrName>ppt_x</p:attrName>
                                        </p:attrNameLst>
                                      </p:cBhvr>
                                      <p:tavLst>
                                        <p:tav tm="0">
                                          <p:val>
                                            <p:strVal val="0-#ppt_w/2"/>
                                          </p:val>
                                        </p:tav>
                                        <p:tav tm="100000">
                                          <p:val>
                                            <p:strVal val="#ppt_x"/>
                                          </p:val>
                                        </p:tav>
                                      </p:tavLst>
                                    </p:anim>
                                    <p:anim calcmode="lin" valueType="num">
                                      <p:cBhvr additive="base">
                                        <p:cTn id="30" dur="500" fill="hold"/>
                                        <p:tgtEl>
                                          <p:spTgt spid="266247"/>
                                        </p:tgtEl>
                                        <p:attrNameLst>
                                          <p:attrName>ppt_y</p:attrName>
                                        </p:attrNameLst>
                                      </p:cBhvr>
                                      <p:tavLst>
                                        <p:tav tm="0">
                                          <p:val>
                                            <p:strVal val="#ppt_y"/>
                                          </p:val>
                                        </p:tav>
                                        <p:tav tm="100000">
                                          <p:val>
                                            <p:strVal val="#ppt_y"/>
                                          </p:val>
                                        </p:tav>
                                      </p:tavLst>
                                    </p:anim>
                                  </p:childTnLst>
                                </p:cTn>
                              </p:par>
                            </p:childTnLst>
                          </p:cTn>
                        </p:par>
                        <p:par>
                          <p:cTn id="31" fill="hold">
                            <p:stCondLst>
                              <p:cond delay="500"/>
                            </p:stCondLst>
                            <p:childTnLst>
                              <p:par>
                                <p:cTn id="32" presetID="2" presetClass="entr" presetSubtype="2" fill="hold" nodeType="afterEffect">
                                  <p:stCondLst>
                                    <p:cond delay="1000"/>
                                  </p:stCondLst>
                                  <p:childTnLst>
                                    <p:set>
                                      <p:cBhvr>
                                        <p:cTn id="33" dur="1" fill="hold">
                                          <p:stCondLst>
                                            <p:cond delay="0"/>
                                          </p:stCondLst>
                                        </p:cTn>
                                        <p:tgtEl>
                                          <p:spTgt spid="266248"/>
                                        </p:tgtEl>
                                        <p:attrNameLst>
                                          <p:attrName>style.visibility</p:attrName>
                                        </p:attrNameLst>
                                      </p:cBhvr>
                                      <p:to>
                                        <p:strVal val="visible"/>
                                      </p:to>
                                    </p:set>
                                    <p:anim calcmode="lin" valueType="num">
                                      <p:cBhvr additive="base">
                                        <p:cTn id="34" dur="500" fill="hold"/>
                                        <p:tgtEl>
                                          <p:spTgt spid="266248"/>
                                        </p:tgtEl>
                                        <p:attrNameLst>
                                          <p:attrName>ppt_x</p:attrName>
                                        </p:attrNameLst>
                                      </p:cBhvr>
                                      <p:tavLst>
                                        <p:tav tm="0">
                                          <p:val>
                                            <p:strVal val="1+#ppt_w/2"/>
                                          </p:val>
                                        </p:tav>
                                        <p:tav tm="100000">
                                          <p:val>
                                            <p:strVal val="#ppt_x"/>
                                          </p:val>
                                        </p:tav>
                                      </p:tavLst>
                                    </p:anim>
                                    <p:anim calcmode="lin" valueType="num">
                                      <p:cBhvr additive="base">
                                        <p:cTn id="35" dur="500" fill="hold"/>
                                        <p:tgtEl>
                                          <p:spTgt spid="2662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43" grpId="0" autoUpdateAnimBg="0"/>
      <p:bldP spid="266245" grpId="0" autoUpdateAnimBg="0"/>
      <p:bldP spid="266247"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a:noFill/>
          <a:ln>
            <a:miter lim="800000"/>
            <a:headEnd/>
            <a:tailEnd/>
          </a:ln>
        </p:spPr>
        <p:txBody>
          <a:bodyPr vert="horz" wrap="square" lIns="91440" tIns="45720" rIns="91440" bIns="45720" numCol="1" anchor="ctr" anchorCtr="0" compatLnSpc="1">
            <a:prstTxWarp prst="textNoShape">
              <a:avLst/>
            </a:prstTxWarp>
          </a:bodyPr>
          <a:lstStyle/>
          <a:p>
            <a:r>
              <a:rPr lang="en-US" smtClean="0">
                <a:solidFill>
                  <a:srgbClr val="003399"/>
                </a:solidFill>
              </a:rPr>
              <a:t>What can we do?</a:t>
            </a:r>
          </a:p>
        </p:txBody>
      </p:sp>
      <p:pic>
        <p:nvPicPr>
          <p:cNvPr id="32771" name="Picture 3" descr="BS01890_"/>
          <p:cNvPicPr>
            <a:picLocks noChangeAspect="1" noChangeArrowheads="1"/>
          </p:cNvPicPr>
          <p:nvPr/>
        </p:nvPicPr>
        <p:blipFill>
          <a:blip r:embed="rId3"/>
          <a:srcRect/>
          <a:stretch>
            <a:fillRect/>
          </a:stretch>
        </p:blipFill>
        <p:spPr bwMode="auto">
          <a:xfrm>
            <a:off x="1600200" y="2667000"/>
            <a:ext cx="1155700" cy="1457325"/>
          </a:xfrm>
          <a:prstGeom prst="rect">
            <a:avLst/>
          </a:prstGeom>
          <a:noFill/>
          <a:ln w="9525">
            <a:noFill/>
            <a:miter lim="800000"/>
            <a:headEnd/>
            <a:tailEnd/>
          </a:ln>
        </p:spPr>
      </p:pic>
      <p:pic>
        <p:nvPicPr>
          <p:cNvPr id="32772" name="Picture 4" descr="BS01890_"/>
          <p:cNvPicPr>
            <a:picLocks noChangeAspect="1" noChangeArrowheads="1"/>
          </p:cNvPicPr>
          <p:nvPr/>
        </p:nvPicPr>
        <p:blipFill>
          <a:blip r:embed="rId3"/>
          <a:srcRect/>
          <a:stretch>
            <a:fillRect/>
          </a:stretch>
        </p:blipFill>
        <p:spPr bwMode="auto">
          <a:xfrm>
            <a:off x="685800" y="1066800"/>
            <a:ext cx="1389063" cy="1752600"/>
          </a:xfrm>
          <a:prstGeom prst="rect">
            <a:avLst/>
          </a:prstGeom>
          <a:noFill/>
          <a:ln w="9525">
            <a:noFill/>
            <a:miter lim="800000"/>
            <a:headEnd/>
            <a:tailEnd/>
          </a:ln>
        </p:spPr>
      </p:pic>
      <p:pic>
        <p:nvPicPr>
          <p:cNvPr id="32773" name="Picture 5" descr="BS01890_"/>
          <p:cNvPicPr>
            <a:picLocks noChangeAspect="1" noChangeArrowheads="1"/>
          </p:cNvPicPr>
          <p:nvPr/>
        </p:nvPicPr>
        <p:blipFill>
          <a:blip r:embed="rId3"/>
          <a:srcRect/>
          <a:stretch>
            <a:fillRect/>
          </a:stretch>
        </p:blipFill>
        <p:spPr bwMode="auto">
          <a:xfrm>
            <a:off x="7086600" y="1447800"/>
            <a:ext cx="1027113" cy="1295400"/>
          </a:xfrm>
          <a:prstGeom prst="rect">
            <a:avLst/>
          </a:prstGeom>
          <a:noFill/>
          <a:ln w="9525">
            <a:noFill/>
            <a:miter lim="800000"/>
            <a:headEnd/>
            <a:tailEnd/>
          </a:ln>
        </p:spPr>
      </p:pic>
      <p:pic>
        <p:nvPicPr>
          <p:cNvPr id="32774" name="Picture 6" descr="BS01890_"/>
          <p:cNvPicPr>
            <a:picLocks noChangeAspect="1" noChangeArrowheads="1"/>
          </p:cNvPicPr>
          <p:nvPr/>
        </p:nvPicPr>
        <p:blipFill>
          <a:blip r:embed="rId3"/>
          <a:srcRect/>
          <a:stretch>
            <a:fillRect/>
          </a:stretch>
        </p:blipFill>
        <p:spPr bwMode="auto">
          <a:xfrm>
            <a:off x="6324600" y="3048000"/>
            <a:ext cx="665163" cy="838200"/>
          </a:xfrm>
          <a:prstGeom prst="rect">
            <a:avLst/>
          </a:prstGeom>
          <a:noFill/>
          <a:ln w="9525">
            <a:noFill/>
            <a:miter lim="800000"/>
            <a:headEnd/>
            <a:tailEnd/>
          </a:ln>
        </p:spPr>
      </p:pic>
      <p:sp>
        <p:nvSpPr>
          <p:cNvPr id="32775" name="Text Box 7"/>
          <p:cNvSpPr txBox="1">
            <a:spLocks noChangeArrowheads="1"/>
          </p:cNvSpPr>
          <p:nvPr/>
        </p:nvSpPr>
        <p:spPr bwMode="auto">
          <a:xfrm>
            <a:off x="1371600" y="4267200"/>
            <a:ext cx="7010400" cy="457200"/>
          </a:xfrm>
          <a:prstGeom prst="rect">
            <a:avLst/>
          </a:prstGeom>
          <a:noFill/>
          <a:ln w="9525">
            <a:noFill/>
            <a:miter lim="800000"/>
            <a:headEnd/>
            <a:tailEnd/>
          </a:ln>
        </p:spPr>
        <p:txBody>
          <a:bodyPr>
            <a:spAutoFit/>
          </a:bodyPr>
          <a:lstStyle/>
          <a:p>
            <a:pPr algn="l">
              <a:spcBef>
                <a:spcPct val="50000"/>
              </a:spcBef>
              <a:buFontTx/>
              <a:buChar char="•"/>
            </a:pPr>
            <a:endParaRPr lang="en-US"/>
          </a:p>
        </p:txBody>
      </p:sp>
      <p:sp>
        <p:nvSpPr>
          <p:cNvPr id="32776" name="Text Box 8"/>
          <p:cNvSpPr txBox="1">
            <a:spLocks noChangeArrowheads="1"/>
          </p:cNvSpPr>
          <p:nvPr/>
        </p:nvSpPr>
        <p:spPr bwMode="auto">
          <a:xfrm>
            <a:off x="1143000" y="4114800"/>
            <a:ext cx="7010400" cy="457200"/>
          </a:xfrm>
          <a:prstGeom prst="rect">
            <a:avLst/>
          </a:prstGeom>
          <a:noFill/>
          <a:ln w="9525">
            <a:noFill/>
            <a:miter lim="800000"/>
            <a:headEnd/>
            <a:tailEnd/>
          </a:ln>
        </p:spPr>
        <p:txBody>
          <a:bodyPr>
            <a:spAutoFit/>
          </a:bodyPr>
          <a:lstStyle/>
          <a:p>
            <a:pPr algn="l">
              <a:spcBef>
                <a:spcPct val="50000"/>
              </a:spcBef>
            </a:pPr>
            <a:endParaRPr lang="en-US"/>
          </a:p>
        </p:txBody>
      </p:sp>
      <p:sp>
        <p:nvSpPr>
          <p:cNvPr id="268297" name="Text Box 9"/>
          <p:cNvSpPr txBox="1">
            <a:spLocks noChangeArrowheads="1"/>
          </p:cNvSpPr>
          <p:nvPr/>
        </p:nvSpPr>
        <p:spPr bwMode="auto">
          <a:xfrm>
            <a:off x="990600" y="3962400"/>
            <a:ext cx="68580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Recognize that obstacles exist</a:t>
            </a:r>
          </a:p>
        </p:txBody>
      </p:sp>
      <p:sp>
        <p:nvSpPr>
          <p:cNvPr id="268298" name="Text Box 10"/>
          <p:cNvSpPr txBox="1">
            <a:spLocks noChangeArrowheads="1"/>
          </p:cNvSpPr>
          <p:nvPr/>
        </p:nvSpPr>
        <p:spPr bwMode="auto">
          <a:xfrm>
            <a:off x="1066800" y="4724400"/>
            <a:ext cx="6858000" cy="701675"/>
          </a:xfrm>
          <a:prstGeom prst="rect">
            <a:avLst/>
          </a:prstGeom>
          <a:noFill/>
          <a:ln w="9525">
            <a:noFill/>
            <a:miter lim="800000"/>
            <a:headEnd/>
            <a:tailEnd/>
          </a:ln>
        </p:spPr>
        <p:txBody>
          <a:bodyPr>
            <a:spAutoFit/>
          </a:bodyPr>
          <a:lstStyle/>
          <a:p>
            <a:pPr>
              <a:spcBef>
                <a:spcPct val="50000"/>
              </a:spcBef>
            </a:pPr>
            <a:r>
              <a:rPr lang="en-US" sz="4000">
                <a:solidFill>
                  <a:srgbClr val="003399"/>
                </a:solidFill>
              </a:rPr>
              <a:t>Identify them</a:t>
            </a:r>
          </a:p>
        </p:txBody>
      </p:sp>
      <p:sp>
        <p:nvSpPr>
          <p:cNvPr id="268299" name="Text Box 11"/>
          <p:cNvSpPr txBox="1">
            <a:spLocks noChangeArrowheads="1"/>
          </p:cNvSpPr>
          <p:nvPr/>
        </p:nvSpPr>
        <p:spPr bwMode="auto">
          <a:xfrm>
            <a:off x="914400" y="5486400"/>
            <a:ext cx="6858000" cy="701675"/>
          </a:xfrm>
          <a:prstGeom prst="rect">
            <a:avLst/>
          </a:prstGeom>
          <a:noFill/>
          <a:ln w="9525">
            <a:noFill/>
            <a:miter lim="800000"/>
            <a:headEnd/>
            <a:tailEnd/>
          </a:ln>
        </p:spPr>
        <p:txBody>
          <a:bodyPr>
            <a:spAutoFit/>
          </a:bodyPr>
          <a:lstStyle/>
          <a:p>
            <a:pPr>
              <a:spcBef>
                <a:spcPct val="50000"/>
              </a:spcBef>
            </a:pPr>
            <a:r>
              <a:rPr lang="en-US" sz="4000">
                <a:solidFill>
                  <a:srgbClr val="003399"/>
                </a:solidFill>
              </a:rPr>
              <a:t>Employ strategies to overcome</a:t>
            </a:r>
          </a:p>
        </p:txBody>
      </p:sp>
      <p:pic>
        <p:nvPicPr>
          <p:cNvPr id="32780" name="Picture 12"/>
          <p:cNvPicPr>
            <a:picLocks noChangeAspect="1" noChangeArrowheads="1"/>
          </p:cNvPicPr>
          <p:nvPr/>
        </p:nvPicPr>
        <p:blipFill>
          <a:blip r:embed="rId4"/>
          <a:srcRect/>
          <a:stretch>
            <a:fillRect/>
          </a:stretch>
        </p:blipFill>
        <p:spPr bwMode="auto">
          <a:xfrm>
            <a:off x="3352800" y="2057400"/>
            <a:ext cx="2797175" cy="17176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8297"/>
                                        </p:tgtEl>
                                        <p:attrNameLst>
                                          <p:attrName>style.visibility</p:attrName>
                                        </p:attrNameLst>
                                      </p:cBhvr>
                                      <p:to>
                                        <p:strVal val="visible"/>
                                      </p:to>
                                    </p:set>
                                    <p:anim calcmode="lin" valueType="num">
                                      <p:cBhvr additive="base">
                                        <p:cTn id="7" dur="500" fill="hold"/>
                                        <p:tgtEl>
                                          <p:spTgt spid="268297"/>
                                        </p:tgtEl>
                                        <p:attrNameLst>
                                          <p:attrName>ppt_x</p:attrName>
                                        </p:attrNameLst>
                                      </p:cBhvr>
                                      <p:tavLst>
                                        <p:tav tm="0">
                                          <p:val>
                                            <p:strVal val="0-#ppt_w/2"/>
                                          </p:val>
                                        </p:tav>
                                        <p:tav tm="100000">
                                          <p:val>
                                            <p:strVal val="#ppt_x"/>
                                          </p:val>
                                        </p:tav>
                                      </p:tavLst>
                                    </p:anim>
                                    <p:anim calcmode="lin" valueType="num">
                                      <p:cBhvr additive="base">
                                        <p:cTn id="8" dur="500" fill="hold"/>
                                        <p:tgtEl>
                                          <p:spTgt spid="26829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8298"/>
                                        </p:tgtEl>
                                        <p:attrNameLst>
                                          <p:attrName>style.visibility</p:attrName>
                                        </p:attrNameLst>
                                      </p:cBhvr>
                                      <p:to>
                                        <p:strVal val="visible"/>
                                      </p:to>
                                    </p:set>
                                    <p:anim calcmode="lin" valueType="num">
                                      <p:cBhvr additive="base">
                                        <p:cTn id="13" dur="500" fill="hold"/>
                                        <p:tgtEl>
                                          <p:spTgt spid="268298"/>
                                        </p:tgtEl>
                                        <p:attrNameLst>
                                          <p:attrName>ppt_x</p:attrName>
                                        </p:attrNameLst>
                                      </p:cBhvr>
                                      <p:tavLst>
                                        <p:tav tm="0">
                                          <p:val>
                                            <p:strVal val="0-#ppt_w/2"/>
                                          </p:val>
                                        </p:tav>
                                        <p:tav tm="100000">
                                          <p:val>
                                            <p:strVal val="#ppt_x"/>
                                          </p:val>
                                        </p:tav>
                                      </p:tavLst>
                                    </p:anim>
                                    <p:anim calcmode="lin" valueType="num">
                                      <p:cBhvr additive="base">
                                        <p:cTn id="14" dur="500" fill="hold"/>
                                        <p:tgtEl>
                                          <p:spTgt spid="26829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8299"/>
                                        </p:tgtEl>
                                        <p:attrNameLst>
                                          <p:attrName>style.visibility</p:attrName>
                                        </p:attrNameLst>
                                      </p:cBhvr>
                                      <p:to>
                                        <p:strVal val="visible"/>
                                      </p:to>
                                    </p:set>
                                    <p:anim calcmode="lin" valueType="num">
                                      <p:cBhvr additive="base">
                                        <p:cTn id="19" dur="500" fill="hold"/>
                                        <p:tgtEl>
                                          <p:spTgt spid="268299"/>
                                        </p:tgtEl>
                                        <p:attrNameLst>
                                          <p:attrName>ppt_x</p:attrName>
                                        </p:attrNameLst>
                                      </p:cBhvr>
                                      <p:tavLst>
                                        <p:tav tm="0">
                                          <p:val>
                                            <p:strVal val="0-#ppt_w/2"/>
                                          </p:val>
                                        </p:tav>
                                        <p:tav tm="100000">
                                          <p:val>
                                            <p:strVal val="#ppt_x"/>
                                          </p:val>
                                        </p:tav>
                                      </p:tavLst>
                                    </p:anim>
                                    <p:anim calcmode="lin" valueType="num">
                                      <p:cBhvr additive="base">
                                        <p:cTn id="20" dur="500" fill="hold"/>
                                        <p:tgtEl>
                                          <p:spTgt spid="26829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297" grpId="0" autoUpdateAnimBg="0"/>
      <p:bldP spid="268298" grpId="0" autoUpdateAnimBg="0"/>
      <p:bldP spid="268299"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2386" name="Rectangle 2"/>
          <p:cNvSpPr>
            <a:spLocks noGrp="1" noChangeArrowheads="1"/>
          </p:cNvSpPr>
          <p:nvPr>
            <p:ph type="body" idx="1"/>
          </p:nvPr>
        </p:nvSpPr>
        <p:spPr bwMode="auto">
          <a:xfrm>
            <a:off x="914400" y="1752600"/>
            <a:ext cx="4648200" cy="3687763"/>
          </a:xfrm>
          <a:noFill/>
          <a:ln>
            <a:miter lim="800000"/>
            <a:headEnd/>
            <a:tailEnd/>
          </a:ln>
        </p:spPr>
        <p:txBody>
          <a:bodyPr vert="horz" wrap="square" lIns="91440" tIns="45720" rIns="91440" bIns="45720" numCol="1" anchor="t" anchorCtr="0" compatLnSpc="1">
            <a:prstTxWarp prst="textNoShape">
              <a:avLst/>
            </a:prstTxWarp>
          </a:bodyPr>
          <a:lstStyle/>
          <a:p>
            <a:r>
              <a:rPr lang="en-US" sz="4000" smtClean="0">
                <a:solidFill>
                  <a:srgbClr val="003399"/>
                </a:solidFill>
              </a:rPr>
              <a:t>Specific </a:t>
            </a:r>
          </a:p>
          <a:p>
            <a:r>
              <a:rPr lang="en-US" sz="4000" smtClean="0">
                <a:solidFill>
                  <a:srgbClr val="003399"/>
                </a:solidFill>
              </a:rPr>
              <a:t>Measurable </a:t>
            </a:r>
          </a:p>
          <a:p>
            <a:r>
              <a:rPr lang="en-US" sz="4000" smtClean="0">
                <a:solidFill>
                  <a:srgbClr val="003399"/>
                </a:solidFill>
              </a:rPr>
              <a:t>Achievable </a:t>
            </a:r>
          </a:p>
          <a:p>
            <a:r>
              <a:rPr lang="en-US" sz="4000" smtClean="0">
                <a:solidFill>
                  <a:srgbClr val="003399"/>
                </a:solidFill>
              </a:rPr>
              <a:t>Realistic</a:t>
            </a:r>
          </a:p>
          <a:p>
            <a:r>
              <a:rPr lang="en-US" sz="4000" smtClean="0">
                <a:solidFill>
                  <a:srgbClr val="003399"/>
                </a:solidFill>
              </a:rPr>
              <a:t>Time-based</a:t>
            </a:r>
          </a:p>
        </p:txBody>
      </p:sp>
      <p:sp>
        <p:nvSpPr>
          <p:cNvPr id="34819" name="Rectangle 3"/>
          <p:cNvSpPr>
            <a:spLocks noGrp="1" noChangeArrowheads="1"/>
          </p:cNvSpPr>
          <p:nvPr>
            <p:ph type="title"/>
          </p:nvPr>
        </p:nvSpPr>
        <p:spPr bwMode="auto">
          <a:noFill/>
          <a:ln>
            <a:miter lim="800000"/>
            <a:headEnd/>
            <a:tailEnd/>
          </a:ln>
        </p:spPr>
        <p:txBody>
          <a:bodyPr vert="horz" wrap="square" lIns="91440" tIns="45720" rIns="91440" bIns="45720" numCol="1" anchor="ctr" anchorCtr="0" compatLnSpc="1">
            <a:prstTxWarp prst="textNoShape">
              <a:avLst/>
            </a:prstTxWarp>
          </a:bodyPr>
          <a:lstStyle/>
          <a:p>
            <a:r>
              <a:rPr lang="en-US" smtClean="0">
                <a:solidFill>
                  <a:srgbClr val="003399"/>
                </a:solidFill>
              </a:rPr>
              <a:t>Set goals</a:t>
            </a:r>
          </a:p>
        </p:txBody>
      </p:sp>
      <p:pic>
        <p:nvPicPr>
          <p:cNvPr id="34820" name="Picture 4"/>
          <p:cNvPicPr>
            <a:picLocks noChangeAspect="1" noChangeArrowheads="1"/>
          </p:cNvPicPr>
          <p:nvPr/>
        </p:nvPicPr>
        <p:blipFill>
          <a:blip r:embed="rId3"/>
          <a:srcRect/>
          <a:stretch>
            <a:fillRect/>
          </a:stretch>
        </p:blipFill>
        <p:spPr bwMode="auto">
          <a:xfrm>
            <a:off x="5486400" y="2514600"/>
            <a:ext cx="2228850" cy="2627313"/>
          </a:xfrm>
          <a:prstGeom prst="rect">
            <a:avLst/>
          </a:prstGeom>
          <a:noFill/>
          <a:ln w="9525">
            <a:noFill/>
            <a:miter lim="800000"/>
            <a:headEnd/>
            <a:tailEnd/>
          </a:ln>
        </p:spPr>
      </p:pic>
      <p:sp>
        <p:nvSpPr>
          <p:cNvPr id="34821" name="Text Box 6"/>
          <p:cNvSpPr txBox="1">
            <a:spLocks noChangeArrowheads="1"/>
          </p:cNvSpPr>
          <p:nvPr/>
        </p:nvSpPr>
        <p:spPr bwMode="auto">
          <a:xfrm>
            <a:off x="1050925" y="6289675"/>
            <a:ext cx="184150" cy="457200"/>
          </a:xfrm>
          <a:prstGeom prst="rect">
            <a:avLst/>
          </a:prstGeom>
          <a:noFill/>
          <a:ln w="12700" algn="ctr">
            <a:noFill/>
            <a:miter lim="800000"/>
            <a:headEnd/>
            <a:tailEnd/>
          </a:ln>
        </p:spPr>
        <p:txBody>
          <a:bodyPr wrap="none">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2386">
                                            <p:txEl>
                                              <p:pRg st="0" end="0"/>
                                            </p:txEl>
                                          </p:spTgt>
                                        </p:tgtEl>
                                        <p:attrNameLst>
                                          <p:attrName>style.visibility</p:attrName>
                                        </p:attrNameLst>
                                      </p:cBhvr>
                                      <p:to>
                                        <p:strVal val="visible"/>
                                      </p:to>
                                    </p:set>
                                    <p:anim calcmode="lin" valueType="num">
                                      <p:cBhvr additive="base">
                                        <p:cTn id="7" dur="500" fill="hold"/>
                                        <p:tgtEl>
                                          <p:spTgt spid="27238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238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2386">
                                            <p:txEl>
                                              <p:pRg st="1" end="1"/>
                                            </p:txEl>
                                          </p:spTgt>
                                        </p:tgtEl>
                                        <p:attrNameLst>
                                          <p:attrName>style.visibility</p:attrName>
                                        </p:attrNameLst>
                                      </p:cBhvr>
                                      <p:to>
                                        <p:strVal val="visible"/>
                                      </p:to>
                                    </p:set>
                                    <p:anim calcmode="lin" valueType="num">
                                      <p:cBhvr additive="base">
                                        <p:cTn id="13" dur="500" fill="hold"/>
                                        <p:tgtEl>
                                          <p:spTgt spid="27238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238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2386">
                                            <p:txEl>
                                              <p:pRg st="2" end="2"/>
                                            </p:txEl>
                                          </p:spTgt>
                                        </p:tgtEl>
                                        <p:attrNameLst>
                                          <p:attrName>style.visibility</p:attrName>
                                        </p:attrNameLst>
                                      </p:cBhvr>
                                      <p:to>
                                        <p:strVal val="visible"/>
                                      </p:to>
                                    </p:set>
                                    <p:anim calcmode="lin" valueType="num">
                                      <p:cBhvr additive="base">
                                        <p:cTn id="19" dur="500" fill="hold"/>
                                        <p:tgtEl>
                                          <p:spTgt spid="27238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238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72386">
                                            <p:txEl>
                                              <p:pRg st="3" end="3"/>
                                            </p:txEl>
                                          </p:spTgt>
                                        </p:tgtEl>
                                        <p:attrNameLst>
                                          <p:attrName>style.visibility</p:attrName>
                                        </p:attrNameLst>
                                      </p:cBhvr>
                                      <p:to>
                                        <p:strVal val="visible"/>
                                      </p:to>
                                    </p:set>
                                    <p:anim calcmode="lin" valueType="num">
                                      <p:cBhvr additive="base">
                                        <p:cTn id="25" dur="500" fill="hold"/>
                                        <p:tgtEl>
                                          <p:spTgt spid="27238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7238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72386">
                                            <p:txEl>
                                              <p:pRg st="4" end="4"/>
                                            </p:txEl>
                                          </p:spTgt>
                                        </p:tgtEl>
                                        <p:attrNameLst>
                                          <p:attrName>style.visibility</p:attrName>
                                        </p:attrNameLst>
                                      </p:cBhvr>
                                      <p:to>
                                        <p:strVal val="visible"/>
                                      </p:to>
                                    </p:set>
                                    <p:anim calcmode="lin" valueType="num">
                                      <p:cBhvr additive="base">
                                        <p:cTn id="31" dur="500" fill="hold"/>
                                        <p:tgtEl>
                                          <p:spTgt spid="27238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7238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6"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003399"/>
                </a:solidFill>
              </a:rPr>
              <a:t>Prioritize</a:t>
            </a:r>
          </a:p>
        </p:txBody>
      </p:sp>
      <p:sp>
        <p:nvSpPr>
          <p:cNvPr id="274435" name="Rectangle 3"/>
          <p:cNvSpPr>
            <a:spLocks noGrp="1" noChangeArrowheads="1"/>
          </p:cNvSpPr>
          <p:nvPr>
            <p:ph type="body" sz="half" idx="1"/>
          </p:nvPr>
        </p:nvSpPr>
        <p:spPr bwMode="auto">
          <a:xfrm>
            <a:off x="457200" y="1600200"/>
            <a:ext cx="4033838" cy="4525963"/>
          </a:xfrm>
          <a:noFill/>
          <a:ln>
            <a:miter lim="800000"/>
            <a:headEnd/>
            <a:tailEnd/>
          </a:ln>
        </p:spPr>
        <p:txBody>
          <a:bodyPr vert="horz" wrap="square" lIns="91440" tIns="45720" rIns="91440" bIns="45720" numCol="1" anchor="t" anchorCtr="0" compatLnSpc="1">
            <a:prstTxWarp prst="textNoShape">
              <a:avLst/>
            </a:prstTxWarp>
          </a:bodyPr>
          <a:lstStyle/>
          <a:p>
            <a:r>
              <a:rPr lang="en-US" sz="4000" smtClean="0">
                <a:solidFill>
                  <a:srgbClr val="003399"/>
                </a:solidFill>
              </a:rPr>
              <a:t>Do</a:t>
            </a:r>
          </a:p>
          <a:p>
            <a:r>
              <a:rPr lang="en-US" sz="4000" smtClean="0">
                <a:solidFill>
                  <a:srgbClr val="003399"/>
                </a:solidFill>
              </a:rPr>
              <a:t>Delegate</a:t>
            </a:r>
          </a:p>
          <a:p>
            <a:r>
              <a:rPr lang="en-US" sz="4000" smtClean="0">
                <a:solidFill>
                  <a:srgbClr val="003399"/>
                </a:solidFill>
              </a:rPr>
              <a:t>Delay</a:t>
            </a:r>
          </a:p>
          <a:p>
            <a:r>
              <a:rPr lang="en-US" sz="4000" smtClean="0">
                <a:solidFill>
                  <a:srgbClr val="003399"/>
                </a:solidFill>
              </a:rPr>
              <a:t>Delete</a:t>
            </a:r>
          </a:p>
        </p:txBody>
      </p:sp>
      <p:pic>
        <p:nvPicPr>
          <p:cNvPr id="35844" name="Picture 4"/>
          <p:cNvPicPr>
            <a:picLocks noChangeAspect="1" noChangeArrowheads="1"/>
          </p:cNvPicPr>
          <p:nvPr/>
        </p:nvPicPr>
        <p:blipFill>
          <a:blip r:embed="rId3"/>
          <a:srcRect/>
          <a:stretch>
            <a:fillRect/>
          </a:stretch>
        </p:blipFill>
        <p:spPr bwMode="auto">
          <a:xfrm>
            <a:off x="5181600" y="1828800"/>
            <a:ext cx="2713038" cy="2819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4435">
                                            <p:txEl>
                                              <p:pRg st="0" end="0"/>
                                            </p:txEl>
                                          </p:spTgt>
                                        </p:tgtEl>
                                        <p:attrNameLst>
                                          <p:attrName>style.visibility</p:attrName>
                                        </p:attrNameLst>
                                      </p:cBhvr>
                                      <p:to>
                                        <p:strVal val="visible"/>
                                      </p:to>
                                    </p:set>
                                    <p:anim calcmode="lin" valueType="num">
                                      <p:cBhvr additive="base">
                                        <p:cTn id="7" dur="500" fill="hold"/>
                                        <p:tgtEl>
                                          <p:spTgt spid="274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4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4435">
                                            <p:txEl>
                                              <p:pRg st="1" end="1"/>
                                            </p:txEl>
                                          </p:spTgt>
                                        </p:tgtEl>
                                        <p:attrNameLst>
                                          <p:attrName>style.visibility</p:attrName>
                                        </p:attrNameLst>
                                      </p:cBhvr>
                                      <p:to>
                                        <p:strVal val="visible"/>
                                      </p:to>
                                    </p:set>
                                    <p:anim calcmode="lin" valueType="num">
                                      <p:cBhvr additive="base">
                                        <p:cTn id="13" dur="500" fill="hold"/>
                                        <p:tgtEl>
                                          <p:spTgt spid="274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4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4435">
                                            <p:txEl>
                                              <p:pRg st="2" end="2"/>
                                            </p:txEl>
                                          </p:spTgt>
                                        </p:tgtEl>
                                        <p:attrNameLst>
                                          <p:attrName>style.visibility</p:attrName>
                                        </p:attrNameLst>
                                      </p:cBhvr>
                                      <p:to>
                                        <p:strVal val="visible"/>
                                      </p:to>
                                    </p:set>
                                    <p:anim calcmode="lin" valueType="num">
                                      <p:cBhvr additive="base">
                                        <p:cTn id="19" dur="500" fill="hold"/>
                                        <p:tgtEl>
                                          <p:spTgt spid="274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4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74435">
                                            <p:txEl>
                                              <p:pRg st="3" end="3"/>
                                            </p:txEl>
                                          </p:spTgt>
                                        </p:tgtEl>
                                        <p:attrNameLst>
                                          <p:attrName>style.visibility</p:attrName>
                                        </p:attrNameLst>
                                      </p:cBhvr>
                                      <p:to>
                                        <p:strVal val="visible"/>
                                      </p:to>
                                    </p:set>
                                    <p:anim calcmode="lin" valueType="num">
                                      <p:cBhvr additive="base">
                                        <p:cTn id="25" dur="500" fill="hold"/>
                                        <p:tgtEl>
                                          <p:spTgt spid="27443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744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noFill/>
          <a:ln>
            <a:miter lim="800000"/>
            <a:headEnd/>
            <a:tailEnd/>
          </a:ln>
        </p:spPr>
        <p:txBody>
          <a:bodyPr vert="horz" wrap="square" lIns="91440" tIns="45720" rIns="91440" bIns="45720" numCol="1" anchor="ctr" anchorCtr="0" compatLnSpc="1">
            <a:prstTxWarp prst="textNoShape">
              <a:avLst/>
            </a:prstTxWarp>
          </a:bodyPr>
          <a:lstStyle/>
          <a:p>
            <a:r>
              <a:rPr lang="en-US" smtClean="0">
                <a:solidFill>
                  <a:srgbClr val="003399"/>
                </a:solidFill>
              </a:rPr>
              <a:t>Prioritize</a:t>
            </a:r>
          </a:p>
        </p:txBody>
      </p:sp>
      <p:sp>
        <p:nvSpPr>
          <p:cNvPr id="276483" name="Rectangle 3"/>
          <p:cNvSpPr>
            <a:spLocks noGrp="1" noChangeArrowheads="1"/>
          </p:cNvSpPr>
          <p:nvPr>
            <p:ph type="body" idx="1"/>
          </p:nvPr>
        </p:nvSpPr>
        <p:spPr bwMode="auto">
          <a:xfrm>
            <a:off x="533400" y="2743200"/>
            <a:ext cx="8610600" cy="2438400"/>
          </a:xfrm>
          <a:noFill/>
          <a:ln>
            <a:miter lim="800000"/>
            <a:headEnd/>
            <a:tailEnd/>
          </a:ln>
        </p:spPr>
        <p:txBody>
          <a:bodyPr vert="horz" wrap="square" lIns="91440" tIns="45720" rIns="91440" bIns="45720" numCol="1" anchor="t" anchorCtr="0" compatLnSpc="1">
            <a:prstTxWarp prst="textNoShape">
              <a:avLst/>
            </a:prstTxWarp>
          </a:bodyPr>
          <a:lstStyle/>
          <a:p>
            <a:pPr marL="609600" indent="-609600">
              <a:buFontTx/>
              <a:buAutoNum type="arabicPeriod"/>
            </a:pPr>
            <a:r>
              <a:rPr lang="en-US" sz="4000" smtClean="0">
                <a:solidFill>
                  <a:srgbClr val="003399"/>
                </a:solidFill>
              </a:rPr>
              <a:t>Address the urgent</a:t>
            </a:r>
          </a:p>
          <a:p>
            <a:pPr marL="609600" indent="-609600">
              <a:buFontTx/>
              <a:buAutoNum type="arabicPeriod"/>
            </a:pPr>
            <a:r>
              <a:rPr lang="en-US" sz="4000" smtClean="0">
                <a:solidFill>
                  <a:srgbClr val="003399"/>
                </a:solidFill>
              </a:rPr>
              <a:t>Accomplish what you can early</a:t>
            </a:r>
          </a:p>
          <a:p>
            <a:pPr marL="609600" indent="-609600">
              <a:buFontTx/>
              <a:buAutoNum type="arabicPeriod"/>
            </a:pPr>
            <a:r>
              <a:rPr lang="en-US" sz="4000" smtClean="0">
                <a:solidFill>
                  <a:srgbClr val="003399"/>
                </a:solidFill>
              </a:rPr>
              <a:t>Attach deadlines to things you delay</a:t>
            </a:r>
          </a:p>
        </p:txBody>
      </p:sp>
      <p:pic>
        <p:nvPicPr>
          <p:cNvPr id="36868" name="Picture 4"/>
          <p:cNvPicPr>
            <a:picLocks noChangeAspect="1" noChangeArrowheads="1"/>
          </p:cNvPicPr>
          <p:nvPr/>
        </p:nvPicPr>
        <p:blipFill>
          <a:blip r:embed="rId3"/>
          <a:srcRect/>
          <a:stretch>
            <a:fillRect/>
          </a:stretch>
        </p:blipFill>
        <p:spPr bwMode="auto">
          <a:xfrm>
            <a:off x="6019800" y="1143000"/>
            <a:ext cx="2346325" cy="2438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483">
                                            <p:txEl>
                                              <p:pRg st="0" end="0"/>
                                            </p:txEl>
                                          </p:spTgt>
                                        </p:tgtEl>
                                        <p:attrNameLst>
                                          <p:attrName>style.visibility</p:attrName>
                                        </p:attrNameLst>
                                      </p:cBhvr>
                                      <p:to>
                                        <p:strVal val="visible"/>
                                      </p:to>
                                    </p:set>
                                    <p:anim calcmode="lin" valueType="num">
                                      <p:cBhvr additive="base">
                                        <p:cTn id="7" dur="500" fill="hold"/>
                                        <p:tgtEl>
                                          <p:spTgt spid="2764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483">
                                            <p:txEl>
                                              <p:pRg st="1" end="1"/>
                                            </p:txEl>
                                          </p:spTgt>
                                        </p:tgtEl>
                                        <p:attrNameLst>
                                          <p:attrName>style.visibility</p:attrName>
                                        </p:attrNameLst>
                                      </p:cBhvr>
                                      <p:to>
                                        <p:strVal val="visible"/>
                                      </p:to>
                                    </p:set>
                                    <p:anim calcmode="lin" valueType="num">
                                      <p:cBhvr additive="base">
                                        <p:cTn id="13" dur="500" fill="hold"/>
                                        <p:tgtEl>
                                          <p:spTgt spid="2764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6483">
                                            <p:txEl>
                                              <p:pRg st="2" end="2"/>
                                            </p:txEl>
                                          </p:spTgt>
                                        </p:tgtEl>
                                        <p:attrNameLst>
                                          <p:attrName>style.visibility</p:attrName>
                                        </p:attrNameLst>
                                      </p:cBhvr>
                                      <p:to>
                                        <p:strVal val="visible"/>
                                      </p:to>
                                    </p:set>
                                    <p:anim calcmode="lin" valueType="num">
                                      <p:cBhvr additive="base">
                                        <p:cTn id="19" dur="500" fill="hold"/>
                                        <p:tgtEl>
                                          <p:spTgt spid="2764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4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003399"/>
                </a:solidFill>
              </a:rPr>
              <a:t>Organize</a:t>
            </a:r>
          </a:p>
        </p:txBody>
      </p:sp>
      <p:pic>
        <p:nvPicPr>
          <p:cNvPr id="37891" name="Picture 3" descr="j0198862"/>
          <p:cNvPicPr>
            <a:picLocks noChangeAspect="1" noChangeArrowheads="1"/>
          </p:cNvPicPr>
          <p:nvPr/>
        </p:nvPicPr>
        <p:blipFill>
          <a:blip r:embed="rId3"/>
          <a:srcRect/>
          <a:stretch>
            <a:fillRect/>
          </a:stretch>
        </p:blipFill>
        <p:spPr bwMode="auto">
          <a:xfrm>
            <a:off x="1143000" y="1676400"/>
            <a:ext cx="1833563" cy="1874838"/>
          </a:xfrm>
          <a:prstGeom prst="rect">
            <a:avLst/>
          </a:prstGeom>
          <a:noFill/>
          <a:ln w="9525">
            <a:noFill/>
            <a:miter lim="800000"/>
            <a:headEnd/>
            <a:tailEnd/>
          </a:ln>
        </p:spPr>
      </p:pic>
      <p:pic>
        <p:nvPicPr>
          <p:cNvPr id="278532" name="Picture 4" descr="BS01043_"/>
          <p:cNvPicPr>
            <a:picLocks noChangeAspect="1" noChangeArrowheads="1"/>
          </p:cNvPicPr>
          <p:nvPr/>
        </p:nvPicPr>
        <p:blipFill>
          <a:blip r:embed="rId4"/>
          <a:srcRect/>
          <a:stretch>
            <a:fillRect/>
          </a:stretch>
        </p:blipFill>
        <p:spPr bwMode="auto">
          <a:xfrm>
            <a:off x="3733800" y="2743200"/>
            <a:ext cx="1582738" cy="1905000"/>
          </a:xfrm>
          <a:prstGeom prst="rect">
            <a:avLst/>
          </a:prstGeom>
          <a:noFill/>
          <a:ln w="57150">
            <a:solidFill>
              <a:srgbClr val="000000"/>
            </a:solidFill>
            <a:miter lim="800000"/>
            <a:headEnd/>
            <a:tailEnd/>
          </a:ln>
        </p:spPr>
      </p:pic>
      <p:pic>
        <p:nvPicPr>
          <p:cNvPr id="278533" name="Picture 5" descr="j0297625"/>
          <p:cNvPicPr>
            <a:picLocks noChangeAspect="1" noChangeArrowheads="1"/>
          </p:cNvPicPr>
          <p:nvPr/>
        </p:nvPicPr>
        <p:blipFill>
          <a:blip r:embed="rId5"/>
          <a:srcRect/>
          <a:stretch>
            <a:fillRect/>
          </a:stretch>
        </p:blipFill>
        <p:spPr bwMode="auto">
          <a:xfrm>
            <a:off x="6172200" y="3733800"/>
            <a:ext cx="1828800" cy="1639888"/>
          </a:xfrm>
          <a:prstGeom prst="rect">
            <a:avLst/>
          </a:prstGeom>
          <a:noFill/>
          <a:ln w="57150">
            <a:solidFill>
              <a:srgbClr val="00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78532"/>
                                        </p:tgtEl>
                                        <p:attrNameLst>
                                          <p:attrName>style.visibility</p:attrName>
                                        </p:attrNameLst>
                                      </p:cBhvr>
                                      <p:to>
                                        <p:strVal val="visible"/>
                                      </p:to>
                                    </p:set>
                                    <p:anim calcmode="lin" valueType="num">
                                      <p:cBhvr additive="base">
                                        <p:cTn id="7" dur="500" fill="hold"/>
                                        <p:tgtEl>
                                          <p:spTgt spid="278532"/>
                                        </p:tgtEl>
                                        <p:attrNameLst>
                                          <p:attrName>ppt_x</p:attrName>
                                        </p:attrNameLst>
                                      </p:cBhvr>
                                      <p:tavLst>
                                        <p:tav tm="0">
                                          <p:val>
                                            <p:strVal val="0-#ppt_w/2"/>
                                          </p:val>
                                        </p:tav>
                                        <p:tav tm="100000">
                                          <p:val>
                                            <p:strVal val="#ppt_x"/>
                                          </p:val>
                                        </p:tav>
                                      </p:tavLst>
                                    </p:anim>
                                    <p:anim calcmode="lin" valueType="num">
                                      <p:cBhvr additive="base">
                                        <p:cTn id="8" dur="500" fill="hold"/>
                                        <p:tgtEl>
                                          <p:spTgt spid="27853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78533"/>
                                        </p:tgtEl>
                                        <p:attrNameLst>
                                          <p:attrName>style.visibility</p:attrName>
                                        </p:attrNameLst>
                                      </p:cBhvr>
                                      <p:to>
                                        <p:strVal val="visible"/>
                                      </p:to>
                                    </p:set>
                                    <p:anim calcmode="lin" valueType="num">
                                      <p:cBhvr additive="base">
                                        <p:cTn id="13" dur="500" fill="hold"/>
                                        <p:tgtEl>
                                          <p:spTgt spid="278533"/>
                                        </p:tgtEl>
                                        <p:attrNameLst>
                                          <p:attrName>ppt_x</p:attrName>
                                        </p:attrNameLst>
                                      </p:cBhvr>
                                      <p:tavLst>
                                        <p:tav tm="0">
                                          <p:val>
                                            <p:strVal val="0-#ppt_w/2"/>
                                          </p:val>
                                        </p:tav>
                                        <p:tav tm="100000">
                                          <p:val>
                                            <p:strVal val="#ppt_x"/>
                                          </p:val>
                                        </p:tav>
                                      </p:tavLst>
                                    </p:anim>
                                    <p:anim calcmode="lin" valueType="num">
                                      <p:cBhvr additive="base">
                                        <p:cTn id="14" dur="500" fill="hold"/>
                                        <p:tgtEl>
                                          <p:spTgt spid="2785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003399"/>
                </a:solidFill>
              </a:rPr>
              <a:t>Use your waiting time</a:t>
            </a:r>
          </a:p>
        </p:txBody>
      </p:sp>
      <p:sp>
        <p:nvSpPr>
          <p:cNvPr id="282627" name="Rectangle 3"/>
          <p:cNvSpPr>
            <a:spLocks noGrp="1" noChangeArrowheads="1"/>
          </p:cNvSpPr>
          <p:nvPr>
            <p:ph type="body" idx="1"/>
          </p:nvPr>
        </p:nvSpPr>
        <p:spPr bwMode="auto">
          <a:xfrm>
            <a:off x="941388" y="1851025"/>
            <a:ext cx="6051550" cy="3687763"/>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sz="4000" smtClean="0">
                <a:solidFill>
                  <a:srgbClr val="003399"/>
                </a:solidFill>
              </a:rPr>
              <a:t>On public transportation</a:t>
            </a:r>
          </a:p>
          <a:p>
            <a:pPr>
              <a:lnSpc>
                <a:spcPct val="90000"/>
              </a:lnSpc>
            </a:pPr>
            <a:r>
              <a:rPr lang="en-US" sz="4000" smtClean="0">
                <a:solidFill>
                  <a:srgbClr val="003399"/>
                </a:solidFill>
              </a:rPr>
              <a:t>At the doctor’s office</a:t>
            </a:r>
          </a:p>
          <a:p>
            <a:pPr>
              <a:lnSpc>
                <a:spcPct val="90000"/>
              </a:lnSpc>
            </a:pPr>
            <a:r>
              <a:rPr lang="en-US" sz="4000" smtClean="0">
                <a:solidFill>
                  <a:srgbClr val="003399"/>
                </a:solidFill>
              </a:rPr>
              <a:t>Waiting for your plane </a:t>
            </a:r>
          </a:p>
          <a:p>
            <a:pPr>
              <a:lnSpc>
                <a:spcPct val="90000"/>
              </a:lnSpc>
            </a:pPr>
            <a:r>
              <a:rPr lang="en-US" sz="4000" smtClean="0">
                <a:solidFill>
                  <a:srgbClr val="003399"/>
                </a:solidFill>
              </a:rPr>
              <a:t>On hold</a:t>
            </a:r>
          </a:p>
          <a:p>
            <a:pPr>
              <a:lnSpc>
                <a:spcPct val="90000"/>
              </a:lnSpc>
            </a:pPr>
            <a:r>
              <a:rPr lang="en-US" sz="4000" smtClean="0">
                <a:solidFill>
                  <a:srgbClr val="003399"/>
                </a:solidFill>
              </a:rPr>
              <a:t>When you are early</a:t>
            </a:r>
          </a:p>
        </p:txBody>
      </p:sp>
      <p:pic>
        <p:nvPicPr>
          <p:cNvPr id="39940" name="Picture 4"/>
          <p:cNvPicPr>
            <a:picLocks noChangeAspect="1" noChangeArrowheads="1"/>
          </p:cNvPicPr>
          <p:nvPr/>
        </p:nvPicPr>
        <p:blipFill>
          <a:blip r:embed="rId3"/>
          <a:srcRect/>
          <a:stretch>
            <a:fillRect/>
          </a:stretch>
        </p:blipFill>
        <p:spPr bwMode="auto">
          <a:xfrm>
            <a:off x="6248400" y="2514600"/>
            <a:ext cx="2057400" cy="26384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anim calcmode="lin" valueType="num">
                                      <p:cBhvr additive="base">
                                        <p:cTn id="7" dur="500" fill="hold"/>
                                        <p:tgtEl>
                                          <p:spTgt spid="282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2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2627">
                                            <p:txEl>
                                              <p:pRg st="1" end="1"/>
                                            </p:txEl>
                                          </p:spTgt>
                                        </p:tgtEl>
                                        <p:attrNameLst>
                                          <p:attrName>style.visibility</p:attrName>
                                        </p:attrNameLst>
                                      </p:cBhvr>
                                      <p:to>
                                        <p:strVal val="visible"/>
                                      </p:to>
                                    </p:set>
                                    <p:anim calcmode="lin" valueType="num">
                                      <p:cBhvr additive="base">
                                        <p:cTn id="13" dur="500" fill="hold"/>
                                        <p:tgtEl>
                                          <p:spTgt spid="282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2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2627">
                                            <p:txEl>
                                              <p:pRg st="2" end="2"/>
                                            </p:txEl>
                                          </p:spTgt>
                                        </p:tgtEl>
                                        <p:attrNameLst>
                                          <p:attrName>style.visibility</p:attrName>
                                        </p:attrNameLst>
                                      </p:cBhvr>
                                      <p:to>
                                        <p:strVal val="visible"/>
                                      </p:to>
                                    </p:set>
                                    <p:anim calcmode="lin" valueType="num">
                                      <p:cBhvr additive="base">
                                        <p:cTn id="19" dur="500" fill="hold"/>
                                        <p:tgtEl>
                                          <p:spTgt spid="2826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2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2627">
                                            <p:txEl>
                                              <p:pRg st="3" end="3"/>
                                            </p:txEl>
                                          </p:spTgt>
                                        </p:tgtEl>
                                        <p:attrNameLst>
                                          <p:attrName>style.visibility</p:attrName>
                                        </p:attrNameLst>
                                      </p:cBhvr>
                                      <p:to>
                                        <p:strVal val="visible"/>
                                      </p:to>
                                    </p:set>
                                    <p:anim calcmode="lin" valueType="num">
                                      <p:cBhvr additive="base">
                                        <p:cTn id="25" dur="500" fill="hold"/>
                                        <p:tgtEl>
                                          <p:spTgt spid="2826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2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82627">
                                            <p:txEl>
                                              <p:pRg st="4" end="4"/>
                                            </p:txEl>
                                          </p:spTgt>
                                        </p:tgtEl>
                                        <p:attrNameLst>
                                          <p:attrName>style.visibility</p:attrName>
                                        </p:attrNameLst>
                                      </p:cBhvr>
                                      <p:to>
                                        <p:strVal val="visible"/>
                                      </p:to>
                                    </p:set>
                                    <p:anim calcmode="lin" valueType="num">
                                      <p:cBhvr additive="base">
                                        <p:cTn id="31" dur="500" fill="hold"/>
                                        <p:tgtEl>
                                          <p:spTgt spid="28262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262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7"/>
          <p:cNvSpPr txBox="1">
            <a:spLocks noChangeArrowheads="1"/>
          </p:cNvSpPr>
          <p:nvPr/>
        </p:nvSpPr>
        <p:spPr bwMode="auto">
          <a:xfrm>
            <a:off x="-76200" y="5241925"/>
            <a:ext cx="9372600" cy="1311275"/>
          </a:xfrm>
          <a:prstGeom prst="rect">
            <a:avLst/>
          </a:prstGeom>
          <a:solidFill>
            <a:schemeClr val="folHlink"/>
          </a:solidFill>
          <a:ln w="12700" algn="ctr">
            <a:noFill/>
            <a:miter lim="800000"/>
            <a:headEnd/>
            <a:tailEnd/>
          </a:ln>
        </p:spPr>
        <p:txBody>
          <a:bodyPr>
            <a:spAutoFit/>
          </a:bodyPr>
          <a:lstStyle/>
          <a:p>
            <a:r>
              <a:rPr lang="en-US" sz="2000">
                <a:latin typeface="Arial" charset="0"/>
              </a:rPr>
              <a:t>See that </a:t>
            </a:r>
          </a:p>
          <a:p>
            <a:r>
              <a:rPr lang="en-US" sz="2000">
                <a:latin typeface="Arial" charset="0"/>
              </a:rPr>
              <a:t>your time is spend as per your priorities </a:t>
            </a:r>
          </a:p>
          <a:p>
            <a:r>
              <a:rPr lang="en-US" sz="2000">
                <a:latin typeface="Arial" charset="0"/>
              </a:rPr>
              <a:t>Or</a:t>
            </a:r>
          </a:p>
          <a:p>
            <a:r>
              <a:rPr lang="en-US" sz="2000">
                <a:latin typeface="Arial" charset="0"/>
              </a:rPr>
              <a:t> your core responsibilities</a:t>
            </a:r>
          </a:p>
        </p:txBody>
      </p:sp>
      <p:sp>
        <p:nvSpPr>
          <p:cNvPr id="4099" name="Rectangle 4"/>
          <p:cNvSpPr>
            <a:spLocks noChangeArrowheads="1"/>
          </p:cNvSpPr>
          <p:nvPr/>
        </p:nvSpPr>
        <p:spPr bwMode="auto">
          <a:xfrm>
            <a:off x="381000" y="381000"/>
            <a:ext cx="8458200" cy="914400"/>
          </a:xfrm>
          <a:prstGeom prst="rect">
            <a:avLst/>
          </a:prstGeom>
          <a:noFill/>
          <a:ln w="9525">
            <a:noFill/>
            <a:miter lim="800000"/>
            <a:headEnd/>
            <a:tailEnd/>
          </a:ln>
        </p:spPr>
        <p:txBody>
          <a:bodyPr anchor="ctr"/>
          <a:lstStyle/>
          <a:p>
            <a:pPr eaLnBrk="0" hangingPunct="0"/>
            <a:r>
              <a:rPr lang="en-AU" sz="4400" b="1" u="sng">
                <a:solidFill>
                  <a:srgbClr val="CC3300"/>
                </a:solidFill>
              </a:rPr>
              <a:t>WHY TIME MANAGEMENT</a:t>
            </a:r>
            <a:r>
              <a:rPr lang="en-AU" sz="4400" b="1">
                <a:solidFill>
                  <a:srgbClr val="CC3300"/>
                </a:solidFill>
              </a:rPr>
              <a:t> ?</a:t>
            </a:r>
          </a:p>
        </p:txBody>
      </p:sp>
      <p:sp>
        <p:nvSpPr>
          <p:cNvPr id="249861" name="Rectangle 5"/>
          <p:cNvSpPr>
            <a:spLocks noChangeArrowheads="1"/>
          </p:cNvSpPr>
          <p:nvPr/>
        </p:nvSpPr>
        <p:spPr bwMode="auto">
          <a:xfrm>
            <a:off x="228600" y="1600200"/>
            <a:ext cx="8915400" cy="1752600"/>
          </a:xfrm>
          <a:prstGeom prst="rect">
            <a:avLst/>
          </a:prstGeom>
          <a:noFill/>
          <a:ln w="9525">
            <a:noFill/>
            <a:miter lim="800000"/>
            <a:headEnd/>
            <a:tailEnd/>
          </a:ln>
        </p:spPr>
        <p:txBody>
          <a:bodyPr/>
          <a:lstStyle/>
          <a:p>
            <a:pPr marL="342900" indent="-342900" eaLnBrk="0" hangingPunct="0">
              <a:spcBef>
                <a:spcPct val="20000"/>
              </a:spcBef>
              <a:buSzPct val="100000"/>
            </a:pPr>
            <a:r>
              <a:rPr lang="en-AU" sz="3600" b="1">
                <a:solidFill>
                  <a:schemeClr val="accent2"/>
                </a:solidFill>
              </a:rPr>
              <a:t>To utilise the available time in optimum manner to achieve every personal and professional goal</a:t>
            </a:r>
            <a:r>
              <a:rPr lang="en-AU" sz="3600" u="sng">
                <a:solidFill>
                  <a:schemeClr val="accent2"/>
                </a:solidFill>
              </a:rPr>
              <a:t>.</a:t>
            </a:r>
          </a:p>
        </p:txBody>
      </p:sp>
      <p:sp>
        <p:nvSpPr>
          <p:cNvPr id="249862" name="Rectangle 6"/>
          <p:cNvSpPr>
            <a:spLocks noChangeArrowheads="1"/>
          </p:cNvSpPr>
          <p:nvPr/>
        </p:nvSpPr>
        <p:spPr bwMode="auto">
          <a:xfrm>
            <a:off x="0" y="3810000"/>
            <a:ext cx="9144000" cy="990600"/>
          </a:xfrm>
          <a:prstGeom prst="rect">
            <a:avLst/>
          </a:prstGeom>
          <a:noFill/>
          <a:ln w="9525">
            <a:noFill/>
            <a:miter lim="800000"/>
            <a:headEnd/>
            <a:tailEnd/>
          </a:ln>
        </p:spPr>
        <p:txBody>
          <a:bodyPr/>
          <a:lstStyle/>
          <a:p>
            <a:pPr marL="342900" indent="-342900" eaLnBrk="0" hangingPunct="0">
              <a:spcBef>
                <a:spcPct val="20000"/>
              </a:spcBef>
              <a:buSzPct val="100000"/>
            </a:pPr>
            <a:r>
              <a:rPr lang="en-US" sz="3600" b="1">
                <a:solidFill>
                  <a:srgbClr val="FF0000"/>
                </a:solidFill>
              </a:rPr>
              <a:t>“Make sure you know where your time goes.”</a:t>
            </a:r>
          </a:p>
          <a:p>
            <a:pPr marL="342900" indent="-342900" eaLnBrk="0" hangingPunct="0">
              <a:spcBef>
                <a:spcPct val="20000"/>
              </a:spcBef>
              <a:buSzPct val="100000"/>
            </a:pPr>
            <a:r>
              <a:rPr lang="en-US" sz="3600" b="1" baseline="30000">
                <a:solidFill>
                  <a:srgbClr val="FF0000"/>
                </a:solidFill>
              </a:rPr>
              <a:t>Peter Drucker</a:t>
            </a:r>
            <a:r>
              <a:rPr lang="en-US" sz="4400" baseline="30000">
                <a:solidFill>
                  <a:srgbClr val="FF0000"/>
                </a:solidFill>
              </a:rPr>
              <a:t> </a:t>
            </a:r>
          </a:p>
          <a:p>
            <a:pPr marL="342900" indent="-342900" algn="l" eaLnBrk="0" hangingPunct="0">
              <a:spcBef>
                <a:spcPct val="20000"/>
              </a:spcBef>
              <a:buSzPct val="100000"/>
            </a:pPr>
            <a:r>
              <a:rPr lang="en-US" sz="320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49861">
                                            <p:txEl>
                                              <p:pRg st="0" end="0"/>
                                            </p:txEl>
                                          </p:spTgt>
                                        </p:tgtEl>
                                        <p:attrNameLst>
                                          <p:attrName>style.visibility</p:attrName>
                                        </p:attrNameLst>
                                      </p:cBhvr>
                                      <p:to>
                                        <p:strVal val="visible"/>
                                      </p:to>
                                    </p:set>
                                    <p:animEffect transition="in" filter="box(out)">
                                      <p:cBhvr>
                                        <p:cTn id="7" dur="500"/>
                                        <p:tgtEl>
                                          <p:spTgt spid="24986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builtIn="1"/>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49862">
                                            <p:txEl>
                                              <p:pRg st="0" end="0"/>
                                            </p:txEl>
                                          </p:spTgt>
                                        </p:tgtEl>
                                        <p:attrNameLst>
                                          <p:attrName>style.visibility</p:attrName>
                                        </p:attrNameLst>
                                      </p:cBhvr>
                                      <p:to>
                                        <p:strVal val="visible"/>
                                      </p:to>
                                    </p:set>
                                    <p:animEffect transition="in" filter="box(out)">
                                      <p:cBhvr>
                                        <p:cTn id="12" dur="500"/>
                                        <p:tgtEl>
                                          <p:spTgt spid="249862">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builtIn="1"/>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49862">
                                            <p:txEl>
                                              <p:pRg st="1" end="1"/>
                                            </p:txEl>
                                          </p:spTgt>
                                        </p:tgtEl>
                                        <p:attrNameLst>
                                          <p:attrName>style.visibility</p:attrName>
                                        </p:attrNameLst>
                                      </p:cBhvr>
                                      <p:to>
                                        <p:strVal val="visible"/>
                                      </p:to>
                                    </p:set>
                                    <p:animEffect transition="in" filter="box(out)">
                                      <p:cBhvr>
                                        <p:cTn id="17" dur="500"/>
                                        <p:tgtEl>
                                          <p:spTgt spid="249862">
                                            <p:txEl>
                                              <p:pRg st="1" end="1"/>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builtIn="1"/>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49862">
                                            <p:txEl>
                                              <p:pRg st="2" end="2"/>
                                            </p:txEl>
                                          </p:spTgt>
                                        </p:tgtEl>
                                        <p:attrNameLst>
                                          <p:attrName>style.visibility</p:attrName>
                                        </p:attrNameLst>
                                      </p:cBhvr>
                                      <p:to>
                                        <p:strVal val="visible"/>
                                      </p:to>
                                    </p:set>
                                    <p:animEffect transition="in" filter="box(out)">
                                      <p:cBhvr>
                                        <p:cTn id="22" dur="500"/>
                                        <p:tgtEl>
                                          <p:spTgt spid="249862">
                                            <p:txEl>
                                              <p:pRg st="2" end="2"/>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61" grpId="0" build="p" autoUpdateAnimBg="0"/>
      <p:bldP spid="249862"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noFill/>
          <a:ln>
            <a:miter lim="800000"/>
            <a:headEnd/>
            <a:tailEnd/>
          </a:ln>
        </p:spPr>
        <p:txBody>
          <a:bodyPr vert="horz" wrap="square" lIns="91440" tIns="45720" rIns="91440" bIns="45720" numCol="1" anchor="ctr" anchorCtr="0" compatLnSpc="1">
            <a:prstTxWarp prst="textNoShape">
              <a:avLst/>
            </a:prstTxWarp>
          </a:bodyPr>
          <a:lstStyle/>
          <a:p>
            <a:r>
              <a:rPr lang="en-US" smtClean="0">
                <a:solidFill>
                  <a:srgbClr val="003399"/>
                </a:solidFill>
              </a:rPr>
              <a:t>Use your waiting time</a:t>
            </a:r>
          </a:p>
        </p:txBody>
      </p:sp>
      <p:sp>
        <p:nvSpPr>
          <p:cNvPr id="284675" name="Text Box 3"/>
          <p:cNvSpPr txBox="1">
            <a:spLocks noChangeArrowheads="1"/>
          </p:cNvSpPr>
          <p:nvPr/>
        </p:nvSpPr>
        <p:spPr bwMode="auto">
          <a:xfrm>
            <a:off x="914400" y="2057400"/>
            <a:ext cx="41148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Correspondence</a:t>
            </a:r>
          </a:p>
        </p:txBody>
      </p:sp>
      <p:sp>
        <p:nvSpPr>
          <p:cNvPr id="284676" name="Text Box 4"/>
          <p:cNvSpPr txBox="1">
            <a:spLocks noChangeArrowheads="1"/>
          </p:cNvSpPr>
          <p:nvPr/>
        </p:nvSpPr>
        <p:spPr bwMode="auto">
          <a:xfrm>
            <a:off x="1828800" y="3429000"/>
            <a:ext cx="43434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Letters or memos</a:t>
            </a:r>
          </a:p>
        </p:txBody>
      </p:sp>
      <p:sp>
        <p:nvSpPr>
          <p:cNvPr id="284677" name="Text Box 5"/>
          <p:cNvSpPr txBox="1">
            <a:spLocks noChangeArrowheads="1"/>
          </p:cNvSpPr>
          <p:nvPr/>
        </p:nvSpPr>
        <p:spPr bwMode="auto">
          <a:xfrm>
            <a:off x="304800" y="4724400"/>
            <a:ext cx="3810000" cy="701675"/>
          </a:xfrm>
          <a:prstGeom prst="rect">
            <a:avLst/>
          </a:prstGeom>
          <a:noFill/>
          <a:ln w="9525">
            <a:noFill/>
            <a:miter lim="800000"/>
            <a:headEnd/>
            <a:tailEnd/>
          </a:ln>
        </p:spPr>
        <p:txBody>
          <a:bodyPr>
            <a:spAutoFit/>
          </a:bodyPr>
          <a:lstStyle/>
          <a:p>
            <a:pPr algn="l">
              <a:spcBef>
                <a:spcPct val="50000"/>
              </a:spcBef>
            </a:pPr>
            <a:r>
              <a:rPr lang="en-US" sz="4000">
                <a:solidFill>
                  <a:srgbClr val="003399"/>
                </a:solidFill>
              </a:rPr>
              <a:t>Books or tapes</a:t>
            </a:r>
          </a:p>
        </p:txBody>
      </p:sp>
      <p:pic>
        <p:nvPicPr>
          <p:cNvPr id="284678" name="Picture 6" descr="BS00706_"/>
          <p:cNvPicPr>
            <a:picLocks noChangeAspect="1" noChangeArrowheads="1"/>
          </p:cNvPicPr>
          <p:nvPr/>
        </p:nvPicPr>
        <p:blipFill>
          <a:blip r:embed="rId3"/>
          <a:srcRect/>
          <a:stretch>
            <a:fillRect/>
          </a:stretch>
        </p:blipFill>
        <p:spPr bwMode="auto">
          <a:xfrm>
            <a:off x="5257800" y="1752600"/>
            <a:ext cx="1673225" cy="1589088"/>
          </a:xfrm>
          <a:prstGeom prst="rect">
            <a:avLst/>
          </a:prstGeom>
          <a:noFill/>
          <a:ln w="9525">
            <a:noFill/>
            <a:miter lim="800000"/>
            <a:headEnd/>
            <a:tailEnd/>
          </a:ln>
        </p:spPr>
      </p:pic>
      <p:pic>
        <p:nvPicPr>
          <p:cNvPr id="284679" name="Picture 7" descr="PE00098A"/>
          <p:cNvPicPr>
            <a:picLocks noChangeAspect="1" noChangeArrowheads="1"/>
          </p:cNvPicPr>
          <p:nvPr/>
        </p:nvPicPr>
        <p:blipFill>
          <a:blip r:embed="rId4"/>
          <a:srcRect/>
          <a:stretch>
            <a:fillRect/>
          </a:stretch>
        </p:blipFill>
        <p:spPr bwMode="auto">
          <a:xfrm>
            <a:off x="6172200" y="3352800"/>
            <a:ext cx="1714500" cy="976313"/>
          </a:xfrm>
          <a:prstGeom prst="rect">
            <a:avLst/>
          </a:prstGeom>
          <a:noFill/>
          <a:ln w="9525">
            <a:noFill/>
            <a:miter lim="800000"/>
            <a:headEnd/>
            <a:tailEnd/>
          </a:ln>
        </p:spPr>
      </p:pic>
      <p:pic>
        <p:nvPicPr>
          <p:cNvPr id="284680" name="Picture 8" descr="BS01106_"/>
          <p:cNvPicPr>
            <a:picLocks noChangeAspect="1" noChangeArrowheads="1"/>
          </p:cNvPicPr>
          <p:nvPr/>
        </p:nvPicPr>
        <p:blipFill>
          <a:blip r:embed="rId5"/>
          <a:srcRect/>
          <a:stretch>
            <a:fillRect/>
          </a:stretch>
        </p:blipFill>
        <p:spPr bwMode="auto">
          <a:xfrm>
            <a:off x="4191000" y="4267200"/>
            <a:ext cx="1368425" cy="17335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4675"/>
                                        </p:tgtEl>
                                        <p:attrNameLst>
                                          <p:attrName>style.visibility</p:attrName>
                                        </p:attrNameLst>
                                      </p:cBhvr>
                                      <p:to>
                                        <p:strVal val="visible"/>
                                      </p:to>
                                    </p:set>
                                    <p:anim calcmode="lin" valueType="num">
                                      <p:cBhvr additive="base">
                                        <p:cTn id="7" dur="500" fill="hold"/>
                                        <p:tgtEl>
                                          <p:spTgt spid="284675"/>
                                        </p:tgtEl>
                                        <p:attrNameLst>
                                          <p:attrName>ppt_x</p:attrName>
                                        </p:attrNameLst>
                                      </p:cBhvr>
                                      <p:tavLst>
                                        <p:tav tm="0">
                                          <p:val>
                                            <p:strVal val="0-#ppt_w/2"/>
                                          </p:val>
                                        </p:tav>
                                        <p:tav tm="100000">
                                          <p:val>
                                            <p:strVal val="#ppt_x"/>
                                          </p:val>
                                        </p:tav>
                                      </p:tavLst>
                                    </p:anim>
                                    <p:anim calcmode="lin" valueType="num">
                                      <p:cBhvr additive="base">
                                        <p:cTn id="8" dur="500" fill="hold"/>
                                        <p:tgtEl>
                                          <p:spTgt spid="28467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1000"/>
                                  </p:stCondLst>
                                  <p:childTnLst>
                                    <p:set>
                                      <p:cBhvr>
                                        <p:cTn id="11" dur="1" fill="hold">
                                          <p:stCondLst>
                                            <p:cond delay="0"/>
                                          </p:stCondLst>
                                        </p:cTn>
                                        <p:tgtEl>
                                          <p:spTgt spid="284678"/>
                                        </p:tgtEl>
                                        <p:attrNameLst>
                                          <p:attrName>style.visibility</p:attrName>
                                        </p:attrNameLst>
                                      </p:cBhvr>
                                      <p:to>
                                        <p:strVal val="visible"/>
                                      </p:to>
                                    </p:set>
                                    <p:anim calcmode="lin" valueType="num">
                                      <p:cBhvr additive="base">
                                        <p:cTn id="12" dur="500" fill="hold"/>
                                        <p:tgtEl>
                                          <p:spTgt spid="284678"/>
                                        </p:tgtEl>
                                        <p:attrNameLst>
                                          <p:attrName>ppt_x</p:attrName>
                                        </p:attrNameLst>
                                      </p:cBhvr>
                                      <p:tavLst>
                                        <p:tav tm="0">
                                          <p:val>
                                            <p:strVal val="1+#ppt_w/2"/>
                                          </p:val>
                                        </p:tav>
                                        <p:tav tm="100000">
                                          <p:val>
                                            <p:strVal val="#ppt_x"/>
                                          </p:val>
                                        </p:tav>
                                      </p:tavLst>
                                    </p:anim>
                                    <p:anim calcmode="lin" valueType="num">
                                      <p:cBhvr additive="base">
                                        <p:cTn id="13" dur="500" fill="hold"/>
                                        <p:tgtEl>
                                          <p:spTgt spid="28467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84676"/>
                                        </p:tgtEl>
                                        <p:attrNameLst>
                                          <p:attrName>style.visibility</p:attrName>
                                        </p:attrNameLst>
                                      </p:cBhvr>
                                      <p:to>
                                        <p:strVal val="visible"/>
                                      </p:to>
                                    </p:set>
                                    <p:anim calcmode="lin" valueType="num">
                                      <p:cBhvr additive="base">
                                        <p:cTn id="18" dur="500" fill="hold"/>
                                        <p:tgtEl>
                                          <p:spTgt spid="284676"/>
                                        </p:tgtEl>
                                        <p:attrNameLst>
                                          <p:attrName>ppt_x</p:attrName>
                                        </p:attrNameLst>
                                      </p:cBhvr>
                                      <p:tavLst>
                                        <p:tav tm="0">
                                          <p:val>
                                            <p:strVal val="0-#ppt_w/2"/>
                                          </p:val>
                                        </p:tav>
                                        <p:tav tm="100000">
                                          <p:val>
                                            <p:strVal val="#ppt_x"/>
                                          </p:val>
                                        </p:tav>
                                      </p:tavLst>
                                    </p:anim>
                                    <p:anim calcmode="lin" valueType="num">
                                      <p:cBhvr additive="base">
                                        <p:cTn id="19" dur="500" fill="hold"/>
                                        <p:tgtEl>
                                          <p:spTgt spid="284676"/>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2" presetClass="entr" presetSubtype="2" fill="hold" nodeType="afterEffect">
                                  <p:stCondLst>
                                    <p:cond delay="1000"/>
                                  </p:stCondLst>
                                  <p:childTnLst>
                                    <p:set>
                                      <p:cBhvr>
                                        <p:cTn id="22" dur="1" fill="hold">
                                          <p:stCondLst>
                                            <p:cond delay="0"/>
                                          </p:stCondLst>
                                        </p:cTn>
                                        <p:tgtEl>
                                          <p:spTgt spid="284679"/>
                                        </p:tgtEl>
                                        <p:attrNameLst>
                                          <p:attrName>style.visibility</p:attrName>
                                        </p:attrNameLst>
                                      </p:cBhvr>
                                      <p:to>
                                        <p:strVal val="visible"/>
                                      </p:to>
                                    </p:set>
                                    <p:anim calcmode="lin" valueType="num">
                                      <p:cBhvr additive="base">
                                        <p:cTn id="23" dur="500" fill="hold"/>
                                        <p:tgtEl>
                                          <p:spTgt spid="284679"/>
                                        </p:tgtEl>
                                        <p:attrNameLst>
                                          <p:attrName>ppt_x</p:attrName>
                                        </p:attrNameLst>
                                      </p:cBhvr>
                                      <p:tavLst>
                                        <p:tav tm="0">
                                          <p:val>
                                            <p:strVal val="1+#ppt_w/2"/>
                                          </p:val>
                                        </p:tav>
                                        <p:tav tm="100000">
                                          <p:val>
                                            <p:strVal val="#ppt_x"/>
                                          </p:val>
                                        </p:tav>
                                      </p:tavLst>
                                    </p:anim>
                                    <p:anim calcmode="lin" valueType="num">
                                      <p:cBhvr additive="base">
                                        <p:cTn id="24" dur="500" fill="hold"/>
                                        <p:tgtEl>
                                          <p:spTgt spid="284679"/>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84677"/>
                                        </p:tgtEl>
                                        <p:attrNameLst>
                                          <p:attrName>style.visibility</p:attrName>
                                        </p:attrNameLst>
                                      </p:cBhvr>
                                      <p:to>
                                        <p:strVal val="visible"/>
                                      </p:to>
                                    </p:set>
                                    <p:anim calcmode="lin" valueType="num">
                                      <p:cBhvr additive="base">
                                        <p:cTn id="29" dur="500" fill="hold"/>
                                        <p:tgtEl>
                                          <p:spTgt spid="284677"/>
                                        </p:tgtEl>
                                        <p:attrNameLst>
                                          <p:attrName>ppt_x</p:attrName>
                                        </p:attrNameLst>
                                      </p:cBhvr>
                                      <p:tavLst>
                                        <p:tav tm="0">
                                          <p:val>
                                            <p:strVal val="0-#ppt_w/2"/>
                                          </p:val>
                                        </p:tav>
                                        <p:tav tm="100000">
                                          <p:val>
                                            <p:strVal val="#ppt_x"/>
                                          </p:val>
                                        </p:tav>
                                      </p:tavLst>
                                    </p:anim>
                                    <p:anim calcmode="lin" valueType="num">
                                      <p:cBhvr additive="base">
                                        <p:cTn id="30" dur="500" fill="hold"/>
                                        <p:tgtEl>
                                          <p:spTgt spid="284677"/>
                                        </p:tgtEl>
                                        <p:attrNameLst>
                                          <p:attrName>ppt_y</p:attrName>
                                        </p:attrNameLst>
                                      </p:cBhvr>
                                      <p:tavLst>
                                        <p:tav tm="0">
                                          <p:val>
                                            <p:strVal val="#ppt_y"/>
                                          </p:val>
                                        </p:tav>
                                        <p:tav tm="100000">
                                          <p:val>
                                            <p:strVal val="#ppt_y"/>
                                          </p:val>
                                        </p:tav>
                                      </p:tavLst>
                                    </p:anim>
                                  </p:childTnLst>
                                </p:cTn>
                              </p:par>
                            </p:childTnLst>
                          </p:cTn>
                        </p:par>
                        <p:par>
                          <p:cTn id="31" fill="hold">
                            <p:stCondLst>
                              <p:cond delay="500"/>
                            </p:stCondLst>
                            <p:childTnLst>
                              <p:par>
                                <p:cTn id="32" presetID="2" presetClass="entr" presetSubtype="2" fill="hold" nodeType="afterEffect">
                                  <p:stCondLst>
                                    <p:cond delay="1000"/>
                                  </p:stCondLst>
                                  <p:childTnLst>
                                    <p:set>
                                      <p:cBhvr>
                                        <p:cTn id="33" dur="1" fill="hold">
                                          <p:stCondLst>
                                            <p:cond delay="0"/>
                                          </p:stCondLst>
                                        </p:cTn>
                                        <p:tgtEl>
                                          <p:spTgt spid="284680"/>
                                        </p:tgtEl>
                                        <p:attrNameLst>
                                          <p:attrName>style.visibility</p:attrName>
                                        </p:attrNameLst>
                                      </p:cBhvr>
                                      <p:to>
                                        <p:strVal val="visible"/>
                                      </p:to>
                                    </p:set>
                                    <p:anim calcmode="lin" valueType="num">
                                      <p:cBhvr additive="base">
                                        <p:cTn id="34" dur="500" fill="hold"/>
                                        <p:tgtEl>
                                          <p:spTgt spid="284680"/>
                                        </p:tgtEl>
                                        <p:attrNameLst>
                                          <p:attrName>ppt_x</p:attrName>
                                        </p:attrNameLst>
                                      </p:cBhvr>
                                      <p:tavLst>
                                        <p:tav tm="0">
                                          <p:val>
                                            <p:strVal val="1+#ppt_w/2"/>
                                          </p:val>
                                        </p:tav>
                                        <p:tav tm="100000">
                                          <p:val>
                                            <p:strVal val="#ppt_x"/>
                                          </p:val>
                                        </p:tav>
                                      </p:tavLst>
                                    </p:anim>
                                    <p:anim calcmode="lin" valueType="num">
                                      <p:cBhvr additive="base">
                                        <p:cTn id="35" dur="500" fill="hold"/>
                                        <p:tgtEl>
                                          <p:spTgt spid="2846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5" grpId="0" autoUpdateAnimBg="0"/>
      <p:bldP spid="284676" grpId="0" autoUpdateAnimBg="0"/>
      <p:bldP spid="284677"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003399"/>
                </a:solidFill>
              </a:rPr>
              <a:t>Concentrate on the task at hand</a:t>
            </a:r>
          </a:p>
        </p:txBody>
      </p:sp>
      <p:sp>
        <p:nvSpPr>
          <p:cNvPr id="286723" name="Rectangle 3"/>
          <p:cNvSpPr>
            <a:spLocks noGrp="1" noChangeArrowheads="1"/>
          </p:cNvSpPr>
          <p:nvPr>
            <p:ph type="body" idx="1"/>
          </p:nvPr>
        </p:nvSpPr>
        <p:spPr bwMode="auto">
          <a:xfrm>
            <a:off x="457200" y="2514600"/>
            <a:ext cx="5257800" cy="1828800"/>
          </a:xfrm>
          <a:noFill/>
          <a:ln>
            <a:miter lim="800000"/>
            <a:headEnd/>
            <a:tailEnd/>
          </a:ln>
        </p:spPr>
        <p:txBody>
          <a:bodyPr vert="horz" wrap="square" lIns="91440" tIns="45720" rIns="91440" bIns="45720" numCol="1" anchor="t" anchorCtr="0" compatLnSpc="1">
            <a:prstTxWarp prst="textNoShape">
              <a:avLst/>
            </a:prstTxWarp>
          </a:bodyPr>
          <a:lstStyle/>
          <a:p>
            <a:r>
              <a:rPr lang="en-US" sz="4000" smtClean="0">
                <a:solidFill>
                  <a:srgbClr val="003399"/>
                </a:solidFill>
              </a:rPr>
              <a:t>Focus on your goal</a:t>
            </a:r>
          </a:p>
          <a:p>
            <a:r>
              <a:rPr lang="en-US" sz="4000" smtClean="0">
                <a:solidFill>
                  <a:srgbClr val="003399"/>
                </a:solidFill>
              </a:rPr>
              <a:t>Tune out interruptions</a:t>
            </a:r>
          </a:p>
        </p:txBody>
      </p:sp>
      <p:pic>
        <p:nvPicPr>
          <p:cNvPr id="41988" name="Picture 4"/>
          <p:cNvPicPr>
            <a:picLocks noChangeAspect="1" noChangeArrowheads="1"/>
          </p:cNvPicPr>
          <p:nvPr/>
        </p:nvPicPr>
        <p:blipFill>
          <a:blip r:embed="rId3"/>
          <a:srcRect/>
          <a:stretch>
            <a:fillRect/>
          </a:stretch>
        </p:blipFill>
        <p:spPr bwMode="auto">
          <a:xfrm>
            <a:off x="6096000" y="1905000"/>
            <a:ext cx="2116138" cy="30813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23">
                                            <p:txEl>
                                              <p:pRg st="0" end="0"/>
                                            </p:txEl>
                                          </p:spTgt>
                                        </p:tgtEl>
                                        <p:attrNameLst>
                                          <p:attrName>style.visibility</p:attrName>
                                        </p:attrNameLst>
                                      </p:cBhvr>
                                      <p:to>
                                        <p:strVal val="visible"/>
                                      </p:to>
                                    </p:set>
                                    <p:anim calcmode="lin" valueType="num">
                                      <p:cBhvr additive="base">
                                        <p:cTn id="7" dur="500" fill="hold"/>
                                        <p:tgtEl>
                                          <p:spTgt spid="286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23">
                                            <p:txEl>
                                              <p:pRg st="1" end="1"/>
                                            </p:txEl>
                                          </p:spTgt>
                                        </p:tgtEl>
                                        <p:attrNameLst>
                                          <p:attrName>style.visibility</p:attrName>
                                        </p:attrNameLst>
                                      </p:cBhvr>
                                      <p:to>
                                        <p:strVal val="visible"/>
                                      </p:to>
                                    </p:set>
                                    <p:anim calcmode="lin" valueType="num">
                                      <p:cBhvr additive="base">
                                        <p:cTn id="13" dur="500" fill="hold"/>
                                        <p:tgtEl>
                                          <p:spTgt spid="2867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2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003399"/>
                </a:solidFill>
              </a:rPr>
              <a:t>Celebrate your success</a:t>
            </a:r>
          </a:p>
        </p:txBody>
      </p:sp>
      <p:pic>
        <p:nvPicPr>
          <p:cNvPr id="44035" name="Picture 3" descr="SO01777_"/>
          <p:cNvPicPr>
            <a:picLocks noChangeAspect="1" noChangeArrowheads="1"/>
          </p:cNvPicPr>
          <p:nvPr/>
        </p:nvPicPr>
        <p:blipFill>
          <a:blip r:embed="rId3"/>
          <a:srcRect/>
          <a:stretch>
            <a:fillRect/>
          </a:stretch>
        </p:blipFill>
        <p:spPr bwMode="auto">
          <a:xfrm>
            <a:off x="3124200" y="1905000"/>
            <a:ext cx="2657475" cy="3698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762000" y="304800"/>
            <a:ext cx="7772400" cy="1143000"/>
          </a:xfrm>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003399"/>
                </a:solidFill>
              </a:rPr>
              <a:t>Review</a:t>
            </a:r>
          </a:p>
        </p:txBody>
      </p:sp>
      <p:sp>
        <p:nvSpPr>
          <p:cNvPr id="292867" name="Rectangle 3"/>
          <p:cNvSpPr>
            <a:spLocks noGrp="1" noChangeArrowheads="1"/>
          </p:cNvSpPr>
          <p:nvPr>
            <p:ph type="body" idx="1"/>
          </p:nvPr>
        </p:nvSpPr>
        <p:spPr bwMode="auto">
          <a:xfrm>
            <a:off x="685800" y="1371600"/>
            <a:ext cx="7772400" cy="4114800"/>
          </a:xfrm>
          <a:noFill/>
          <a:ln>
            <a:miter lim="800000"/>
            <a:headEnd/>
            <a:tailEnd/>
          </a:ln>
        </p:spPr>
        <p:txBody>
          <a:bodyPr vert="horz" wrap="square" lIns="91440" tIns="45720" rIns="91440" bIns="45720" numCol="1" anchor="t" anchorCtr="0" compatLnSpc="1">
            <a:prstTxWarp prst="textNoShape">
              <a:avLst/>
            </a:prstTxWarp>
          </a:bodyPr>
          <a:lstStyle/>
          <a:p>
            <a:pPr lvl="1">
              <a:lnSpc>
                <a:spcPct val="90000"/>
              </a:lnSpc>
              <a:buFontTx/>
              <a:buChar char="•"/>
            </a:pPr>
            <a:r>
              <a:rPr lang="en-US" sz="3600" smtClean="0">
                <a:solidFill>
                  <a:srgbClr val="003399"/>
                </a:solidFill>
              </a:rPr>
              <a:t>Set goals</a:t>
            </a:r>
          </a:p>
          <a:p>
            <a:pPr lvl="1">
              <a:lnSpc>
                <a:spcPct val="90000"/>
              </a:lnSpc>
              <a:buFontTx/>
              <a:buChar char="•"/>
            </a:pPr>
            <a:r>
              <a:rPr lang="en-US" sz="3600" smtClean="0">
                <a:solidFill>
                  <a:srgbClr val="003399"/>
                </a:solidFill>
              </a:rPr>
              <a:t>Prioritize</a:t>
            </a:r>
          </a:p>
          <a:p>
            <a:pPr lvl="1">
              <a:lnSpc>
                <a:spcPct val="90000"/>
              </a:lnSpc>
              <a:buFontTx/>
              <a:buChar char="•"/>
            </a:pPr>
            <a:r>
              <a:rPr lang="en-US" sz="3600" smtClean="0">
                <a:solidFill>
                  <a:srgbClr val="003399"/>
                </a:solidFill>
              </a:rPr>
              <a:t>Organize</a:t>
            </a:r>
          </a:p>
          <a:p>
            <a:pPr lvl="1">
              <a:lnSpc>
                <a:spcPct val="90000"/>
              </a:lnSpc>
              <a:buFontTx/>
              <a:buChar char="•"/>
            </a:pPr>
            <a:r>
              <a:rPr lang="en-US" sz="3600" smtClean="0">
                <a:solidFill>
                  <a:srgbClr val="003399"/>
                </a:solidFill>
              </a:rPr>
              <a:t>Learn when to say “NO”</a:t>
            </a:r>
          </a:p>
          <a:p>
            <a:pPr lvl="1">
              <a:lnSpc>
                <a:spcPct val="90000"/>
              </a:lnSpc>
              <a:buFontTx/>
              <a:buChar char="•"/>
            </a:pPr>
            <a:r>
              <a:rPr lang="en-US" sz="3600" smtClean="0">
                <a:solidFill>
                  <a:srgbClr val="003399"/>
                </a:solidFill>
              </a:rPr>
              <a:t>Use your waiting time</a:t>
            </a:r>
          </a:p>
          <a:p>
            <a:pPr lvl="1">
              <a:lnSpc>
                <a:spcPct val="90000"/>
              </a:lnSpc>
              <a:buFontTx/>
              <a:buChar char="•"/>
            </a:pPr>
            <a:r>
              <a:rPr lang="en-US" sz="3600" smtClean="0">
                <a:solidFill>
                  <a:srgbClr val="003399"/>
                </a:solidFill>
              </a:rPr>
              <a:t>Concentrate on the task at hand</a:t>
            </a:r>
          </a:p>
          <a:p>
            <a:pPr lvl="1">
              <a:lnSpc>
                <a:spcPct val="90000"/>
              </a:lnSpc>
              <a:buFontTx/>
              <a:buChar char="•"/>
            </a:pPr>
            <a:r>
              <a:rPr lang="en-US" sz="3600" smtClean="0">
                <a:solidFill>
                  <a:srgbClr val="003399"/>
                </a:solidFill>
              </a:rPr>
              <a:t>Consider your personal prime time</a:t>
            </a:r>
          </a:p>
          <a:p>
            <a:pPr lvl="1">
              <a:lnSpc>
                <a:spcPct val="90000"/>
              </a:lnSpc>
              <a:buFontTx/>
              <a:buChar char="•"/>
            </a:pPr>
            <a:r>
              <a:rPr lang="en-US" sz="3600" smtClean="0">
                <a:solidFill>
                  <a:srgbClr val="003399"/>
                </a:solidFill>
              </a:rPr>
              <a:t>Celebrate success</a:t>
            </a:r>
          </a:p>
        </p:txBody>
      </p:sp>
      <p:pic>
        <p:nvPicPr>
          <p:cNvPr id="45060" name="Picture 4"/>
          <p:cNvPicPr>
            <a:picLocks noChangeAspect="1" noChangeArrowheads="1"/>
          </p:cNvPicPr>
          <p:nvPr/>
        </p:nvPicPr>
        <p:blipFill>
          <a:blip r:embed="rId3"/>
          <a:srcRect/>
          <a:stretch>
            <a:fillRect/>
          </a:stretch>
        </p:blipFill>
        <p:spPr bwMode="auto">
          <a:xfrm>
            <a:off x="5867400" y="838200"/>
            <a:ext cx="2832100" cy="3238500"/>
          </a:xfrm>
          <a:prstGeom prst="rect">
            <a:avLst/>
          </a:prstGeom>
          <a:noFill/>
          <a:ln w="9525">
            <a:noFill/>
            <a:miter lim="800000"/>
            <a:headEnd/>
            <a:tailEnd/>
          </a:ln>
        </p:spPr>
      </p:pic>
      <p:pic>
        <p:nvPicPr>
          <p:cNvPr id="45061" name="Picture 5" descr="LionLogo2c"/>
          <p:cNvPicPr>
            <a:picLocks noChangeAspect="1" noChangeArrowheads="1"/>
          </p:cNvPicPr>
          <p:nvPr/>
        </p:nvPicPr>
        <p:blipFill>
          <a:blip r:embed="rId4" cstate="print"/>
          <a:srcRect/>
          <a:stretch>
            <a:fillRect/>
          </a:stretch>
        </p:blipFill>
        <p:spPr bwMode="auto">
          <a:xfrm>
            <a:off x="7086600" y="2514600"/>
            <a:ext cx="381000" cy="381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2867">
                                            <p:txEl>
                                              <p:pRg st="0" end="0"/>
                                            </p:txEl>
                                          </p:spTgt>
                                        </p:tgtEl>
                                        <p:attrNameLst>
                                          <p:attrName>style.visibility</p:attrName>
                                        </p:attrNameLst>
                                      </p:cBhvr>
                                      <p:to>
                                        <p:strVal val="visible"/>
                                      </p:to>
                                    </p:set>
                                    <p:anim calcmode="lin" valueType="num">
                                      <p:cBhvr additive="base">
                                        <p:cTn id="7" dur="500" fill="hold"/>
                                        <p:tgtEl>
                                          <p:spTgt spid="292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286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92867">
                                            <p:txEl>
                                              <p:pRg st="1" end="1"/>
                                            </p:txEl>
                                          </p:spTgt>
                                        </p:tgtEl>
                                        <p:attrNameLst>
                                          <p:attrName>style.visibility</p:attrName>
                                        </p:attrNameLst>
                                      </p:cBhvr>
                                      <p:to>
                                        <p:strVal val="visible"/>
                                      </p:to>
                                    </p:set>
                                    <p:anim calcmode="lin" valueType="num">
                                      <p:cBhvr additive="base">
                                        <p:cTn id="11" dur="500" fill="hold"/>
                                        <p:tgtEl>
                                          <p:spTgt spid="29286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9286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92867">
                                            <p:txEl>
                                              <p:pRg st="2" end="2"/>
                                            </p:txEl>
                                          </p:spTgt>
                                        </p:tgtEl>
                                        <p:attrNameLst>
                                          <p:attrName>style.visibility</p:attrName>
                                        </p:attrNameLst>
                                      </p:cBhvr>
                                      <p:to>
                                        <p:strVal val="visible"/>
                                      </p:to>
                                    </p:set>
                                    <p:anim calcmode="lin" valueType="num">
                                      <p:cBhvr additive="base">
                                        <p:cTn id="15" dur="500" fill="hold"/>
                                        <p:tgtEl>
                                          <p:spTgt spid="29286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92867">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92867">
                                            <p:txEl>
                                              <p:pRg st="3" end="3"/>
                                            </p:txEl>
                                          </p:spTgt>
                                        </p:tgtEl>
                                        <p:attrNameLst>
                                          <p:attrName>style.visibility</p:attrName>
                                        </p:attrNameLst>
                                      </p:cBhvr>
                                      <p:to>
                                        <p:strVal val="visible"/>
                                      </p:to>
                                    </p:set>
                                    <p:anim calcmode="lin" valueType="num">
                                      <p:cBhvr additive="base">
                                        <p:cTn id="19" dur="500" fill="hold"/>
                                        <p:tgtEl>
                                          <p:spTgt spid="29286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2867">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92867">
                                            <p:txEl>
                                              <p:pRg st="4" end="4"/>
                                            </p:txEl>
                                          </p:spTgt>
                                        </p:tgtEl>
                                        <p:attrNameLst>
                                          <p:attrName>style.visibility</p:attrName>
                                        </p:attrNameLst>
                                      </p:cBhvr>
                                      <p:to>
                                        <p:strVal val="visible"/>
                                      </p:to>
                                    </p:set>
                                    <p:anim calcmode="lin" valueType="num">
                                      <p:cBhvr additive="base">
                                        <p:cTn id="23" dur="500" fill="hold"/>
                                        <p:tgtEl>
                                          <p:spTgt spid="29286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92867">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292867">
                                            <p:txEl>
                                              <p:pRg st="5" end="5"/>
                                            </p:txEl>
                                          </p:spTgt>
                                        </p:tgtEl>
                                        <p:attrNameLst>
                                          <p:attrName>style.visibility</p:attrName>
                                        </p:attrNameLst>
                                      </p:cBhvr>
                                      <p:to>
                                        <p:strVal val="visible"/>
                                      </p:to>
                                    </p:set>
                                    <p:anim calcmode="lin" valueType="num">
                                      <p:cBhvr additive="base">
                                        <p:cTn id="27" dur="500" fill="hold"/>
                                        <p:tgtEl>
                                          <p:spTgt spid="292867">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92867">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292867">
                                            <p:txEl>
                                              <p:pRg st="6" end="6"/>
                                            </p:txEl>
                                          </p:spTgt>
                                        </p:tgtEl>
                                        <p:attrNameLst>
                                          <p:attrName>style.visibility</p:attrName>
                                        </p:attrNameLst>
                                      </p:cBhvr>
                                      <p:to>
                                        <p:strVal val="visible"/>
                                      </p:to>
                                    </p:set>
                                    <p:anim calcmode="lin" valueType="num">
                                      <p:cBhvr additive="base">
                                        <p:cTn id="31" dur="500" fill="hold"/>
                                        <p:tgtEl>
                                          <p:spTgt spid="29286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92867">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292867">
                                            <p:txEl>
                                              <p:pRg st="7" end="7"/>
                                            </p:txEl>
                                          </p:spTgt>
                                        </p:tgtEl>
                                        <p:attrNameLst>
                                          <p:attrName>style.visibility</p:attrName>
                                        </p:attrNameLst>
                                      </p:cBhvr>
                                      <p:to>
                                        <p:strVal val="visible"/>
                                      </p:to>
                                    </p:set>
                                    <p:anim calcmode="lin" valueType="num">
                                      <p:cBhvr additive="base">
                                        <p:cTn id="35" dur="500" fill="hold"/>
                                        <p:tgtEl>
                                          <p:spTgt spid="292867">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9286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76200" y="685800"/>
            <a:ext cx="9372600" cy="5715000"/>
          </a:xfrm>
          <a:noFill/>
          <a:ln>
            <a:miter lim="800000"/>
            <a:headEnd/>
            <a:tailEnd/>
          </a:ln>
        </p:spPr>
        <p:txBody>
          <a:bodyPr vert="horz" wrap="square" lIns="91440" tIns="45720" rIns="91440" bIns="45720" numCol="1" anchor="t" anchorCtr="0" compatLnSpc="1">
            <a:prstTxWarp prst="textNoShape">
              <a:avLst/>
            </a:prstTxWarp>
          </a:bodyPr>
          <a:lstStyle/>
          <a:p>
            <a:r>
              <a:rPr lang="en-US" b="1" smtClean="0">
                <a:solidFill>
                  <a:srgbClr val="003399"/>
                </a:solidFill>
              </a:rPr>
              <a:t>Life is Waiting for</a:t>
            </a:r>
            <a:br>
              <a:rPr lang="en-US" b="1" smtClean="0">
                <a:solidFill>
                  <a:srgbClr val="003399"/>
                </a:solidFill>
              </a:rPr>
            </a:br>
            <a:r>
              <a:rPr lang="en-US" sz="16000" b="1" smtClean="0">
                <a:solidFill>
                  <a:srgbClr val="003399"/>
                </a:solidFill>
              </a:rPr>
              <a:t>BIG SUCCESS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5"/>
          <p:cNvSpPr txBox="1">
            <a:spLocks noChangeArrowheads="1"/>
          </p:cNvSpPr>
          <p:nvPr/>
        </p:nvSpPr>
        <p:spPr bwMode="auto">
          <a:xfrm>
            <a:off x="609600" y="762000"/>
            <a:ext cx="8153400" cy="1373188"/>
          </a:xfrm>
          <a:prstGeom prst="rect">
            <a:avLst/>
          </a:prstGeom>
          <a:noFill/>
          <a:ln w="12700" algn="ctr">
            <a:noFill/>
            <a:miter lim="800000"/>
            <a:headEnd/>
            <a:tailEnd/>
          </a:ln>
        </p:spPr>
        <p:txBody>
          <a:bodyPr>
            <a:spAutoFit/>
          </a:bodyPr>
          <a:lstStyle/>
          <a:p>
            <a:pPr algn="just"/>
            <a:r>
              <a:rPr lang="en-US" sz="2800" b="1"/>
              <a:t>Many people spend their days in a frenzy of activity that produce few results because they are not concentrating on the right things.</a:t>
            </a:r>
          </a:p>
        </p:txBody>
      </p:sp>
      <p:sp>
        <p:nvSpPr>
          <p:cNvPr id="6147" name="WordArt 7"/>
          <p:cNvSpPr>
            <a:spLocks noChangeArrowheads="1" noChangeShapeType="1" noTextEdit="1"/>
          </p:cNvSpPr>
          <p:nvPr/>
        </p:nvSpPr>
        <p:spPr bwMode="auto">
          <a:xfrm>
            <a:off x="2133600" y="2667000"/>
            <a:ext cx="4724400" cy="1371600"/>
          </a:xfrm>
          <a:prstGeom prst="rect">
            <a:avLst/>
          </a:prstGeom>
        </p:spPr>
        <p:txBody>
          <a:bodyPr wrap="none" fromWordArt="1">
            <a:prstTxWarp prst="textWave1">
              <a:avLst>
                <a:gd name="adj1" fmla="val 13005"/>
                <a:gd name="adj2" fmla="val 0"/>
              </a:avLst>
            </a:prstTxWarp>
          </a:bodyPr>
          <a:lstStyle/>
          <a:p>
            <a:r>
              <a:rPr lang="en-US" sz="3600" kern="10">
                <a:ln w="25400">
                  <a:solidFill>
                    <a:schemeClr val="accent1"/>
                  </a:solidFill>
                  <a:round/>
                  <a:headEnd/>
                  <a:tailEnd/>
                </a:ln>
                <a:solidFill>
                  <a:schemeClr val="tx2"/>
                </a:solidFill>
                <a:effectLst>
                  <a:outerShdw dist="53882" dir="2700000" algn="ctr" rotWithShape="0">
                    <a:srgbClr val="C0C0C0">
                      <a:alpha val="79999"/>
                    </a:srgbClr>
                  </a:outerShdw>
                </a:effectLst>
                <a:latin typeface="Times New Roman"/>
                <a:cs typeface="Times New Roman"/>
              </a:rPr>
              <a:t>The 80:20 Rule</a:t>
            </a:r>
          </a:p>
        </p:txBody>
      </p:sp>
      <p:sp>
        <p:nvSpPr>
          <p:cNvPr id="6148" name="Text Box 9"/>
          <p:cNvSpPr txBox="1">
            <a:spLocks noChangeArrowheads="1"/>
          </p:cNvSpPr>
          <p:nvPr/>
        </p:nvSpPr>
        <p:spPr bwMode="auto">
          <a:xfrm>
            <a:off x="609600" y="4495800"/>
            <a:ext cx="8077200" cy="1373188"/>
          </a:xfrm>
          <a:prstGeom prst="rect">
            <a:avLst/>
          </a:prstGeom>
          <a:noFill/>
          <a:ln w="12700" algn="ctr">
            <a:noFill/>
            <a:miter lim="800000"/>
            <a:headEnd/>
            <a:tailEnd/>
          </a:ln>
        </p:spPr>
        <p:txBody>
          <a:bodyPr>
            <a:spAutoFit/>
          </a:bodyPr>
          <a:lstStyle/>
          <a:p>
            <a:pPr algn="just"/>
            <a:r>
              <a:rPr lang="en-US" sz="2800" b="1"/>
              <a:t>80% of unorganized and unfocused effort generates only 20% of results. The remaining 80% of results are achieved with only 20% of the effort.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smtClean="0"/>
              <a:t>Problems with Time Management</a:t>
            </a:r>
          </a:p>
        </p:txBody>
      </p:sp>
      <p:sp>
        <p:nvSpPr>
          <p:cNvPr id="254979"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If we only had one thing to do every day, this would be easy</a:t>
            </a:r>
          </a:p>
          <a:p>
            <a:r>
              <a:rPr lang="en-US" smtClean="0"/>
              <a:t>Every day, we have many commitments pulling from all directions</a:t>
            </a:r>
          </a:p>
          <a:p>
            <a:r>
              <a:rPr lang="en-US" smtClean="0"/>
              <a:t>How can we balance all of these issues in a reasonable way?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4979">
                                            <p:txEl>
                                              <p:pRg st="0" end="0"/>
                                            </p:txEl>
                                          </p:spTgt>
                                        </p:tgtEl>
                                        <p:attrNameLst>
                                          <p:attrName>style.visibility</p:attrName>
                                        </p:attrNameLst>
                                      </p:cBhvr>
                                      <p:to>
                                        <p:strVal val="visible"/>
                                      </p:to>
                                    </p:set>
                                    <p:animEffect transition="in" filter="fade">
                                      <p:cBhvr>
                                        <p:cTn id="7" dur="500"/>
                                        <p:tgtEl>
                                          <p:spTgt spid="2549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4979">
                                            <p:txEl>
                                              <p:pRg st="1" end="1"/>
                                            </p:txEl>
                                          </p:spTgt>
                                        </p:tgtEl>
                                        <p:attrNameLst>
                                          <p:attrName>style.visibility</p:attrName>
                                        </p:attrNameLst>
                                      </p:cBhvr>
                                      <p:to>
                                        <p:strVal val="visible"/>
                                      </p:to>
                                    </p:set>
                                    <p:animEffect transition="in" filter="fade">
                                      <p:cBhvr>
                                        <p:cTn id="12" dur="500"/>
                                        <p:tgtEl>
                                          <p:spTgt spid="2549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4979">
                                            <p:txEl>
                                              <p:pRg st="2" end="2"/>
                                            </p:txEl>
                                          </p:spTgt>
                                        </p:tgtEl>
                                        <p:attrNameLst>
                                          <p:attrName>style.visibility</p:attrName>
                                        </p:attrNameLst>
                                      </p:cBhvr>
                                      <p:to>
                                        <p:strVal val="visible"/>
                                      </p:to>
                                    </p:set>
                                    <p:animEffect transition="in" filter="fade">
                                      <p:cBhvr>
                                        <p:cTn id="17" dur="500"/>
                                        <p:tgtEl>
                                          <p:spTgt spid="2549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685800" y="381000"/>
            <a:ext cx="7772400" cy="1143000"/>
          </a:xfrm>
          <a:prstGeom prst="rect">
            <a:avLst/>
          </a:prstGeom>
          <a:noFill/>
          <a:ln w="9525">
            <a:noFill/>
            <a:miter lim="800000"/>
            <a:headEnd/>
            <a:tailEnd/>
          </a:ln>
        </p:spPr>
        <p:txBody>
          <a:bodyPr anchor="ctr"/>
          <a:lstStyle/>
          <a:p>
            <a:pPr eaLnBrk="0" hangingPunct="0"/>
            <a:r>
              <a:rPr lang="en-US" sz="4400" b="1" u="sng">
                <a:solidFill>
                  <a:srgbClr val="CC3300"/>
                </a:solidFill>
              </a:rPr>
              <a:t>MANAGERS TIME</a:t>
            </a:r>
            <a:r>
              <a:rPr lang="en-US" sz="4400">
                <a:solidFill>
                  <a:schemeClr val="tx2"/>
                </a:solidFill>
              </a:rPr>
              <a:t> </a:t>
            </a:r>
          </a:p>
        </p:txBody>
      </p:sp>
      <p:sp>
        <p:nvSpPr>
          <p:cNvPr id="251909" name="Rectangle 5"/>
          <p:cNvSpPr>
            <a:spLocks noChangeArrowheads="1"/>
          </p:cNvSpPr>
          <p:nvPr/>
        </p:nvSpPr>
        <p:spPr bwMode="auto">
          <a:xfrm>
            <a:off x="0" y="1600200"/>
            <a:ext cx="9144000" cy="4267200"/>
          </a:xfrm>
          <a:prstGeom prst="rect">
            <a:avLst/>
          </a:prstGeom>
          <a:noFill/>
          <a:ln w="9525">
            <a:noFill/>
            <a:miter lim="800000"/>
            <a:headEnd/>
            <a:tailEnd/>
          </a:ln>
        </p:spPr>
        <p:txBody>
          <a:bodyPr/>
          <a:lstStyle/>
          <a:p>
            <a:pPr marL="342900" indent="-342900" algn="l" eaLnBrk="0" hangingPunct="0">
              <a:spcBef>
                <a:spcPct val="20000"/>
              </a:spcBef>
              <a:buSzPct val="100000"/>
              <a:buFontTx/>
              <a:buChar char="•"/>
            </a:pPr>
            <a:r>
              <a:rPr lang="en-US" sz="3200"/>
              <a:t>Planning is key managerial function but research shows that less than 5% of management time goes on planning.</a:t>
            </a:r>
          </a:p>
          <a:p>
            <a:pPr marL="342900" indent="-342900" algn="l" eaLnBrk="0" hangingPunct="0">
              <a:spcBef>
                <a:spcPct val="20000"/>
              </a:spcBef>
              <a:buSzPct val="100000"/>
              <a:buFontTx/>
              <a:buChar char="•"/>
            </a:pPr>
            <a:r>
              <a:rPr lang="en-US" sz="3200">
                <a:solidFill>
                  <a:schemeClr val="accent2"/>
                </a:solidFill>
              </a:rPr>
              <a:t>Pareto Principle :  Twenty percent of your time will produce 80% of your productive output.  Can you afford not to manage at-least that 20% ?</a:t>
            </a:r>
          </a:p>
          <a:p>
            <a:pPr marL="342900" indent="-342900" algn="l" eaLnBrk="0" hangingPunct="0">
              <a:spcBef>
                <a:spcPct val="20000"/>
              </a:spcBef>
              <a:buSzPct val="100000"/>
              <a:buFontTx/>
              <a:buChar char="•"/>
            </a:pPr>
            <a:r>
              <a:rPr lang="en-US" sz="3200"/>
              <a:t>Parkinson’s Law :  Work expands to fill the time available for it.  Beware !</a:t>
            </a:r>
          </a:p>
          <a:p>
            <a:pPr marL="342900" indent="-342900" algn="l" eaLnBrk="0" hangingPunct="0">
              <a:spcBef>
                <a:spcPct val="20000"/>
              </a:spcBef>
              <a:buSzPct val="100000"/>
              <a:buFontTx/>
              <a:buChar char="•"/>
            </a:pPr>
            <a:endParaRPr lang="en-US" sz="32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51909">
                                            <p:txEl>
                                              <p:pRg st="0" end="0"/>
                                            </p:txEl>
                                          </p:spTgt>
                                        </p:tgtEl>
                                        <p:attrNameLst>
                                          <p:attrName>style.visibility</p:attrName>
                                        </p:attrNameLst>
                                      </p:cBhvr>
                                      <p:to>
                                        <p:strVal val="visible"/>
                                      </p:to>
                                    </p:set>
                                    <p:animEffect transition="in" filter="box(out)">
                                      <p:cBhvr>
                                        <p:cTn id="7" dur="500"/>
                                        <p:tgtEl>
                                          <p:spTgt spid="25190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builtIn="1"/>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51909">
                                            <p:txEl>
                                              <p:pRg st="1" end="1"/>
                                            </p:txEl>
                                          </p:spTgt>
                                        </p:tgtEl>
                                        <p:attrNameLst>
                                          <p:attrName>style.visibility</p:attrName>
                                        </p:attrNameLst>
                                      </p:cBhvr>
                                      <p:to>
                                        <p:strVal val="visible"/>
                                      </p:to>
                                    </p:set>
                                    <p:animEffect transition="in" filter="box(out)">
                                      <p:cBhvr>
                                        <p:cTn id="12" dur="500"/>
                                        <p:tgtEl>
                                          <p:spTgt spid="251909">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builtIn="1"/>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51909">
                                            <p:txEl>
                                              <p:pRg st="2" end="2"/>
                                            </p:txEl>
                                          </p:spTgt>
                                        </p:tgtEl>
                                        <p:attrNameLst>
                                          <p:attrName>style.visibility</p:attrName>
                                        </p:attrNameLst>
                                      </p:cBhvr>
                                      <p:to>
                                        <p:strVal val="visible"/>
                                      </p:to>
                                    </p:set>
                                    <p:animEffect transition="in" filter="box(out)">
                                      <p:cBhvr>
                                        <p:cTn id="17" dur="500"/>
                                        <p:tgtEl>
                                          <p:spTgt spid="251909">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685800" y="0"/>
            <a:ext cx="7772400" cy="1219200"/>
          </a:xfrm>
          <a:prstGeom prst="rect">
            <a:avLst/>
          </a:prstGeom>
          <a:noFill/>
          <a:ln w="9525">
            <a:noFill/>
            <a:miter lim="800000"/>
            <a:headEnd/>
            <a:tailEnd/>
          </a:ln>
        </p:spPr>
        <p:txBody>
          <a:bodyPr anchor="ctr"/>
          <a:lstStyle/>
          <a:p>
            <a:pPr eaLnBrk="0" hangingPunct="0"/>
            <a:r>
              <a:rPr lang="en-US" sz="4000" b="1" u="sng">
                <a:solidFill>
                  <a:srgbClr val="CC3300"/>
                </a:solidFill>
              </a:rPr>
              <a:t>TIME FOR EVERYTHING</a:t>
            </a:r>
          </a:p>
        </p:txBody>
      </p:sp>
      <p:sp>
        <p:nvSpPr>
          <p:cNvPr id="10243" name="Rectangle 5"/>
          <p:cNvSpPr>
            <a:spLocks noChangeArrowheads="1"/>
          </p:cNvSpPr>
          <p:nvPr/>
        </p:nvSpPr>
        <p:spPr bwMode="auto">
          <a:xfrm>
            <a:off x="685800" y="1447800"/>
            <a:ext cx="8001000" cy="4114800"/>
          </a:xfrm>
          <a:prstGeom prst="rect">
            <a:avLst/>
          </a:prstGeom>
          <a:noFill/>
          <a:ln w="9525">
            <a:noFill/>
            <a:miter lim="800000"/>
            <a:headEnd/>
            <a:tailEnd/>
          </a:ln>
        </p:spPr>
        <p:txBody>
          <a:bodyPr/>
          <a:lstStyle/>
          <a:p>
            <a:pPr marL="342900" indent="-342900" algn="l" eaLnBrk="0" hangingPunct="0">
              <a:spcBef>
                <a:spcPct val="20000"/>
              </a:spcBef>
              <a:buSzPct val="100000"/>
              <a:buFontTx/>
              <a:buChar char="•"/>
            </a:pPr>
            <a:r>
              <a:rPr lang="en-US" sz="3200">
                <a:solidFill>
                  <a:schemeClr val="accent2"/>
                </a:solidFill>
              </a:rPr>
              <a:t>Take time to </a:t>
            </a:r>
            <a:r>
              <a:rPr lang="en-US" sz="3200" b="1">
                <a:solidFill>
                  <a:schemeClr val="accent2"/>
                </a:solidFill>
              </a:rPr>
              <a:t>work</a:t>
            </a:r>
            <a:r>
              <a:rPr lang="en-US" sz="3200">
                <a:solidFill>
                  <a:schemeClr val="accent2"/>
                </a:solidFill>
              </a:rPr>
              <a:t>, it is the</a:t>
            </a:r>
            <a:r>
              <a:rPr lang="en-US" sz="3200" b="1">
                <a:solidFill>
                  <a:schemeClr val="accent2"/>
                </a:solidFill>
              </a:rPr>
              <a:t> price of success</a:t>
            </a:r>
          </a:p>
          <a:p>
            <a:pPr marL="342900" indent="-342900" algn="l" eaLnBrk="0" hangingPunct="0">
              <a:spcBef>
                <a:spcPct val="20000"/>
              </a:spcBef>
              <a:buSzPct val="100000"/>
              <a:buFontTx/>
              <a:buChar char="•"/>
            </a:pPr>
            <a:r>
              <a:rPr lang="en-US" sz="3200">
                <a:solidFill>
                  <a:schemeClr val="accent2"/>
                </a:solidFill>
              </a:rPr>
              <a:t>Take time to </a:t>
            </a:r>
            <a:r>
              <a:rPr lang="en-US" sz="3200" b="1">
                <a:solidFill>
                  <a:schemeClr val="accent2"/>
                </a:solidFill>
              </a:rPr>
              <a:t>think</a:t>
            </a:r>
            <a:r>
              <a:rPr lang="en-US" sz="3200">
                <a:solidFill>
                  <a:schemeClr val="accent2"/>
                </a:solidFill>
              </a:rPr>
              <a:t>, it is the </a:t>
            </a:r>
            <a:r>
              <a:rPr lang="en-US" sz="3200" b="1">
                <a:solidFill>
                  <a:schemeClr val="accent2"/>
                </a:solidFill>
              </a:rPr>
              <a:t>source of power</a:t>
            </a:r>
          </a:p>
          <a:p>
            <a:pPr marL="342900" indent="-342900" algn="l" eaLnBrk="0" hangingPunct="0">
              <a:spcBef>
                <a:spcPct val="20000"/>
              </a:spcBef>
              <a:buSzPct val="100000"/>
              <a:buFontTx/>
              <a:buChar char="•"/>
            </a:pPr>
            <a:r>
              <a:rPr lang="en-US" sz="3200">
                <a:solidFill>
                  <a:schemeClr val="accent2"/>
                </a:solidFill>
              </a:rPr>
              <a:t>Take time to </a:t>
            </a:r>
            <a:r>
              <a:rPr lang="en-US" sz="3200" b="1">
                <a:solidFill>
                  <a:schemeClr val="accent2"/>
                </a:solidFill>
              </a:rPr>
              <a:t>play</a:t>
            </a:r>
            <a:r>
              <a:rPr lang="en-US" sz="3200">
                <a:solidFill>
                  <a:schemeClr val="accent2"/>
                </a:solidFill>
              </a:rPr>
              <a:t>, it is the </a:t>
            </a:r>
            <a:r>
              <a:rPr lang="en-US" sz="3200" b="1">
                <a:solidFill>
                  <a:schemeClr val="accent2"/>
                </a:solidFill>
              </a:rPr>
              <a:t>source of youth</a:t>
            </a:r>
          </a:p>
          <a:p>
            <a:pPr marL="342900" indent="-342900" algn="l" eaLnBrk="0" hangingPunct="0">
              <a:spcBef>
                <a:spcPct val="20000"/>
              </a:spcBef>
              <a:buSzPct val="100000"/>
              <a:buFontTx/>
              <a:buChar char="•"/>
            </a:pPr>
            <a:r>
              <a:rPr lang="en-US" sz="3200">
                <a:solidFill>
                  <a:schemeClr val="accent2"/>
                </a:solidFill>
              </a:rPr>
              <a:t>Take time to </a:t>
            </a:r>
            <a:r>
              <a:rPr lang="en-US" sz="3200" b="1">
                <a:solidFill>
                  <a:schemeClr val="accent2"/>
                </a:solidFill>
              </a:rPr>
              <a:t>read</a:t>
            </a:r>
            <a:r>
              <a:rPr lang="en-US" sz="3200">
                <a:solidFill>
                  <a:schemeClr val="accent2"/>
                </a:solidFill>
              </a:rPr>
              <a:t>, it is the </a:t>
            </a:r>
            <a:r>
              <a:rPr lang="en-US" sz="3200" b="1">
                <a:solidFill>
                  <a:schemeClr val="accent2"/>
                </a:solidFill>
              </a:rPr>
              <a:t>source of wisdom</a:t>
            </a:r>
          </a:p>
          <a:p>
            <a:pPr marL="342900" indent="-342900" algn="l" eaLnBrk="0" hangingPunct="0">
              <a:spcBef>
                <a:spcPct val="20000"/>
              </a:spcBef>
              <a:buSzPct val="100000"/>
              <a:buFontTx/>
              <a:buChar char="•"/>
            </a:pPr>
            <a:r>
              <a:rPr lang="en-US" sz="3200">
                <a:solidFill>
                  <a:schemeClr val="accent2"/>
                </a:solidFill>
              </a:rPr>
              <a:t>Take time to </a:t>
            </a:r>
            <a:r>
              <a:rPr lang="en-US" sz="3200" b="1">
                <a:solidFill>
                  <a:schemeClr val="accent2"/>
                </a:solidFill>
              </a:rPr>
              <a:t>love</a:t>
            </a:r>
            <a:r>
              <a:rPr lang="en-US" sz="3200">
                <a:solidFill>
                  <a:schemeClr val="accent2"/>
                </a:solidFill>
              </a:rPr>
              <a:t>, it is the </a:t>
            </a:r>
            <a:r>
              <a:rPr lang="en-US" sz="3200" b="1">
                <a:solidFill>
                  <a:schemeClr val="accent2"/>
                </a:solidFill>
              </a:rPr>
              <a:t>privilege of Gods</a:t>
            </a:r>
          </a:p>
          <a:p>
            <a:pPr marL="342900" indent="-342900" algn="l" eaLnBrk="0" hangingPunct="0">
              <a:spcBef>
                <a:spcPct val="20000"/>
              </a:spcBef>
              <a:buSzPct val="100000"/>
              <a:buFontTx/>
              <a:buChar char="•"/>
            </a:pPr>
            <a:r>
              <a:rPr lang="en-US" sz="3200">
                <a:solidFill>
                  <a:schemeClr val="accent2"/>
                </a:solidFill>
              </a:rPr>
              <a:t>Take time to </a:t>
            </a:r>
            <a:r>
              <a:rPr lang="en-US" sz="3200" b="1">
                <a:solidFill>
                  <a:schemeClr val="accent2"/>
                </a:solidFill>
              </a:rPr>
              <a:t>serve</a:t>
            </a:r>
            <a:r>
              <a:rPr lang="en-US" sz="3200">
                <a:solidFill>
                  <a:schemeClr val="accent2"/>
                </a:solidFill>
              </a:rPr>
              <a:t>, it is the </a:t>
            </a:r>
            <a:r>
              <a:rPr lang="en-US" sz="3200" b="1">
                <a:solidFill>
                  <a:schemeClr val="accent2"/>
                </a:solidFill>
              </a:rPr>
              <a:t>purpose of life</a:t>
            </a:r>
          </a:p>
          <a:p>
            <a:pPr marL="342900" indent="-342900" algn="l" eaLnBrk="0" hangingPunct="0">
              <a:spcBef>
                <a:spcPct val="20000"/>
              </a:spcBef>
              <a:buSzPct val="100000"/>
              <a:buFontTx/>
              <a:buChar char="•"/>
            </a:pPr>
            <a:r>
              <a:rPr lang="en-US" sz="3200">
                <a:solidFill>
                  <a:schemeClr val="accent2"/>
                </a:solidFill>
              </a:rPr>
              <a:t>Take time to </a:t>
            </a:r>
            <a:r>
              <a:rPr lang="en-US" sz="3200" b="1">
                <a:solidFill>
                  <a:schemeClr val="accent2"/>
                </a:solidFill>
              </a:rPr>
              <a:t>laugh</a:t>
            </a:r>
            <a:r>
              <a:rPr lang="en-US" sz="3200">
                <a:solidFill>
                  <a:schemeClr val="accent2"/>
                </a:solidFill>
              </a:rPr>
              <a:t>, it is the </a:t>
            </a:r>
            <a:r>
              <a:rPr lang="en-US" sz="3200" b="1">
                <a:solidFill>
                  <a:schemeClr val="accent2"/>
                </a:solidFill>
              </a:rPr>
              <a:t>music of soul</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2931" name="Rectangle 3"/>
          <p:cNvSpPr>
            <a:spLocks noGrp="1" noChangeArrowheads="1"/>
          </p:cNvSpPr>
          <p:nvPr>
            <p:ph type="body" idx="1"/>
          </p:nvPr>
        </p:nvSpPr>
        <p:spPr bwMode="auto">
          <a:xfrm>
            <a:off x="685800" y="1676400"/>
            <a:ext cx="7772400" cy="4800600"/>
          </a:xfrm>
          <a:noFill/>
          <a:ln>
            <a:miter lim="800000"/>
            <a:headEnd/>
            <a:tailEnd/>
          </a:ln>
        </p:spPr>
        <p:txBody>
          <a:bodyPr vert="horz" wrap="square" lIns="91440" tIns="45720" rIns="91440" bIns="45720" numCol="1" anchor="t" anchorCtr="0" compatLnSpc="1">
            <a:prstTxWarp prst="textNoShape">
              <a:avLst/>
            </a:prstTxWarp>
          </a:bodyPr>
          <a:lstStyle/>
          <a:p>
            <a:r>
              <a:rPr lang="en-US" sz="2800" u="sng" smtClean="0"/>
              <a:t>Yesterday is a </a:t>
            </a:r>
            <a:r>
              <a:rPr lang="en-US" sz="2800" u="sng" smtClean="0">
                <a:solidFill>
                  <a:srgbClr val="996600"/>
                </a:solidFill>
              </a:rPr>
              <a:t>cancelled cheque,</a:t>
            </a:r>
            <a:r>
              <a:rPr lang="en-US" sz="2800" u="sng" smtClean="0"/>
              <a:t> Tomorrow is a </a:t>
            </a:r>
            <a:r>
              <a:rPr lang="en-US" sz="2800" u="sng" smtClean="0">
                <a:solidFill>
                  <a:srgbClr val="990033"/>
                </a:solidFill>
              </a:rPr>
              <a:t>promisory note,</a:t>
            </a:r>
            <a:r>
              <a:rPr lang="en-US" sz="2800" u="sng" smtClean="0"/>
              <a:t>Today is </a:t>
            </a:r>
            <a:r>
              <a:rPr lang="en-US" sz="2800" u="sng" smtClean="0">
                <a:solidFill>
                  <a:srgbClr val="008000"/>
                </a:solidFill>
              </a:rPr>
              <a:t>ready cash</a:t>
            </a:r>
            <a:r>
              <a:rPr lang="en-US" sz="2800" u="sng" smtClean="0"/>
              <a:t>.  Use it.</a:t>
            </a:r>
          </a:p>
          <a:p>
            <a:r>
              <a:rPr lang="en-US" sz="2800" smtClean="0"/>
              <a:t>When feasible, delegate. </a:t>
            </a:r>
          </a:p>
          <a:p>
            <a:r>
              <a:rPr lang="en-US" sz="2800" smtClean="0"/>
              <a:t>Don’t let paperwork pile up.</a:t>
            </a:r>
          </a:p>
          <a:p>
            <a:r>
              <a:rPr lang="en-US" sz="2800" smtClean="0"/>
              <a:t>Do not postpone work.</a:t>
            </a:r>
          </a:p>
          <a:p>
            <a:r>
              <a:rPr lang="en-US" sz="2800" smtClean="0"/>
              <a:t>Identify your time waster and resolve to eliminate them.</a:t>
            </a:r>
          </a:p>
          <a:p>
            <a:r>
              <a:rPr lang="en-US" sz="2800" smtClean="0"/>
              <a:t>Add times for relaxation and recreation in your schedule.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52931">
                                            <p:txEl>
                                              <p:pRg st="0" end="0"/>
                                            </p:txEl>
                                          </p:spTgt>
                                        </p:tgtEl>
                                        <p:attrNameLst>
                                          <p:attrName>style.visibility</p:attrName>
                                        </p:attrNameLst>
                                      </p:cBhvr>
                                      <p:to>
                                        <p:strVal val="visible"/>
                                      </p:to>
                                    </p:set>
                                    <p:animEffect transition="in" filter="box(out)">
                                      <p:cBhvr>
                                        <p:cTn id="7" dur="500"/>
                                        <p:tgtEl>
                                          <p:spTgt spid="25293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builtIn="1"/>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52931">
                                            <p:txEl>
                                              <p:pRg st="1" end="1"/>
                                            </p:txEl>
                                          </p:spTgt>
                                        </p:tgtEl>
                                        <p:attrNameLst>
                                          <p:attrName>style.visibility</p:attrName>
                                        </p:attrNameLst>
                                      </p:cBhvr>
                                      <p:to>
                                        <p:strVal val="visible"/>
                                      </p:to>
                                    </p:set>
                                    <p:animEffect transition="in" filter="box(out)">
                                      <p:cBhvr>
                                        <p:cTn id="12" dur="500"/>
                                        <p:tgtEl>
                                          <p:spTgt spid="252931">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builtIn="1"/>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52931">
                                            <p:txEl>
                                              <p:pRg st="2" end="2"/>
                                            </p:txEl>
                                          </p:spTgt>
                                        </p:tgtEl>
                                        <p:attrNameLst>
                                          <p:attrName>style.visibility</p:attrName>
                                        </p:attrNameLst>
                                      </p:cBhvr>
                                      <p:to>
                                        <p:strVal val="visible"/>
                                      </p:to>
                                    </p:set>
                                    <p:animEffect transition="in" filter="box(out)">
                                      <p:cBhvr>
                                        <p:cTn id="17" dur="500"/>
                                        <p:tgtEl>
                                          <p:spTgt spid="252931">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builtIn="1"/>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52931">
                                            <p:txEl>
                                              <p:pRg st="3" end="3"/>
                                            </p:txEl>
                                          </p:spTgt>
                                        </p:tgtEl>
                                        <p:attrNameLst>
                                          <p:attrName>style.visibility</p:attrName>
                                        </p:attrNameLst>
                                      </p:cBhvr>
                                      <p:to>
                                        <p:strVal val="visible"/>
                                      </p:to>
                                    </p:set>
                                    <p:animEffect transition="in" filter="box(out)">
                                      <p:cBhvr>
                                        <p:cTn id="22" dur="500"/>
                                        <p:tgtEl>
                                          <p:spTgt spid="252931">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builtIn="1"/>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52931">
                                            <p:txEl>
                                              <p:pRg st="4" end="4"/>
                                            </p:txEl>
                                          </p:spTgt>
                                        </p:tgtEl>
                                        <p:attrNameLst>
                                          <p:attrName>style.visibility</p:attrName>
                                        </p:attrNameLst>
                                      </p:cBhvr>
                                      <p:to>
                                        <p:strVal val="visible"/>
                                      </p:to>
                                    </p:set>
                                    <p:animEffect transition="in" filter="box(out)">
                                      <p:cBhvr>
                                        <p:cTn id="27" dur="500"/>
                                        <p:tgtEl>
                                          <p:spTgt spid="252931">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builtIn="1"/>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52931">
                                            <p:txEl>
                                              <p:pRg st="5" end="5"/>
                                            </p:txEl>
                                          </p:spTgt>
                                        </p:tgtEl>
                                        <p:attrNameLst>
                                          <p:attrName>style.visibility</p:attrName>
                                        </p:attrNameLst>
                                      </p:cBhvr>
                                      <p:to>
                                        <p:strVal val="visible"/>
                                      </p:to>
                                    </p:set>
                                    <p:animEffect transition="in" filter="box(out)">
                                      <p:cBhvr>
                                        <p:cTn id="32" dur="500"/>
                                        <p:tgtEl>
                                          <p:spTgt spid="252931">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3955" name="Rectangle 3"/>
          <p:cNvSpPr>
            <a:spLocks noGrp="1" noChangeArrowheads="1"/>
          </p:cNvSpPr>
          <p:nvPr>
            <p:ph type="body" idx="1"/>
          </p:nvPr>
        </p:nvSpPr>
        <p:spPr bwMode="auto">
          <a:xfrm>
            <a:off x="762000" y="1447800"/>
            <a:ext cx="7772400" cy="3733800"/>
          </a:xfrm>
          <a:noFill/>
          <a:ln>
            <a:miter lim="800000"/>
            <a:headEnd/>
            <a:tailEnd/>
          </a:ln>
        </p:spPr>
        <p:txBody>
          <a:bodyPr vert="horz" wrap="square" lIns="91440" tIns="45720" rIns="91440" bIns="45720" numCol="1" anchor="t" anchorCtr="0" compatLnSpc="1">
            <a:prstTxWarp prst="textNoShape">
              <a:avLst/>
            </a:prstTxWarp>
          </a:bodyPr>
          <a:lstStyle/>
          <a:p>
            <a:r>
              <a:rPr lang="en-US" sz="2800" smtClean="0"/>
              <a:t>Identify and make use of “up” and “down” time. </a:t>
            </a:r>
          </a:p>
          <a:p>
            <a:r>
              <a:rPr lang="en-US" sz="2800" smtClean="0"/>
              <a:t>Learn to say “NO.”  It is not a crime.</a:t>
            </a:r>
          </a:p>
          <a:p>
            <a:r>
              <a:rPr lang="en-US" sz="2800" smtClean="0"/>
              <a:t>Make use of committed time – travel time, waiting time etc. </a:t>
            </a:r>
          </a:p>
          <a:p>
            <a:r>
              <a:rPr lang="en-US" sz="2800" smtClean="0"/>
              <a:t>Plan the day.</a:t>
            </a:r>
          </a:p>
          <a:p>
            <a:r>
              <a:rPr lang="en-US" sz="2800" smtClean="0"/>
              <a:t>Set goals and work towards achieving them. </a:t>
            </a:r>
          </a:p>
          <a:p>
            <a:r>
              <a:rPr lang="en-US" sz="2800" smtClean="0"/>
              <a:t>Keep the Boss happy.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53955">
                                            <p:txEl>
                                              <p:pRg st="0" end="0"/>
                                            </p:txEl>
                                          </p:spTgt>
                                        </p:tgtEl>
                                        <p:attrNameLst>
                                          <p:attrName>style.visibility</p:attrName>
                                        </p:attrNameLst>
                                      </p:cBhvr>
                                      <p:to>
                                        <p:strVal val="visible"/>
                                      </p:to>
                                    </p:set>
                                    <p:animEffect transition="in" filter="box(out)">
                                      <p:cBhvr>
                                        <p:cTn id="7" dur="500"/>
                                        <p:tgtEl>
                                          <p:spTgt spid="25395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builtIn="1"/>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53955">
                                            <p:txEl>
                                              <p:pRg st="1" end="1"/>
                                            </p:txEl>
                                          </p:spTgt>
                                        </p:tgtEl>
                                        <p:attrNameLst>
                                          <p:attrName>style.visibility</p:attrName>
                                        </p:attrNameLst>
                                      </p:cBhvr>
                                      <p:to>
                                        <p:strVal val="visible"/>
                                      </p:to>
                                    </p:set>
                                    <p:animEffect transition="in" filter="box(out)">
                                      <p:cBhvr>
                                        <p:cTn id="12" dur="500"/>
                                        <p:tgtEl>
                                          <p:spTgt spid="253955">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builtIn="1"/>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53955">
                                            <p:txEl>
                                              <p:pRg st="2" end="2"/>
                                            </p:txEl>
                                          </p:spTgt>
                                        </p:tgtEl>
                                        <p:attrNameLst>
                                          <p:attrName>style.visibility</p:attrName>
                                        </p:attrNameLst>
                                      </p:cBhvr>
                                      <p:to>
                                        <p:strVal val="visible"/>
                                      </p:to>
                                    </p:set>
                                    <p:animEffect transition="in" filter="box(out)">
                                      <p:cBhvr>
                                        <p:cTn id="17" dur="500"/>
                                        <p:tgtEl>
                                          <p:spTgt spid="253955">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builtIn="1"/>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53955">
                                            <p:txEl>
                                              <p:pRg st="3" end="3"/>
                                            </p:txEl>
                                          </p:spTgt>
                                        </p:tgtEl>
                                        <p:attrNameLst>
                                          <p:attrName>style.visibility</p:attrName>
                                        </p:attrNameLst>
                                      </p:cBhvr>
                                      <p:to>
                                        <p:strVal val="visible"/>
                                      </p:to>
                                    </p:set>
                                    <p:animEffect transition="in" filter="box(out)">
                                      <p:cBhvr>
                                        <p:cTn id="22" dur="500"/>
                                        <p:tgtEl>
                                          <p:spTgt spid="253955">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builtIn="1"/>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53955">
                                            <p:txEl>
                                              <p:pRg st="4" end="4"/>
                                            </p:txEl>
                                          </p:spTgt>
                                        </p:tgtEl>
                                        <p:attrNameLst>
                                          <p:attrName>style.visibility</p:attrName>
                                        </p:attrNameLst>
                                      </p:cBhvr>
                                      <p:to>
                                        <p:strVal val="visible"/>
                                      </p:to>
                                    </p:set>
                                    <p:animEffect transition="in" filter="box(out)">
                                      <p:cBhvr>
                                        <p:cTn id="27" dur="500"/>
                                        <p:tgtEl>
                                          <p:spTgt spid="253955">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builtIn="1"/>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53955">
                                            <p:txEl>
                                              <p:pRg st="5" end="5"/>
                                            </p:txEl>
                                          </p:spTgt>
                                        </p:tgtEl>
                                        <p:attrNameLst>
                                          <p:attrName>style.visibility</p:attrName>
                                        </p:attrNameLst>
                                      </p:cBhvr>
                                      <p:to>
                                        <p:strVal val="visible"/>
                                      </p:to>
                                    </p:set>
                                    <p:animEffect transition="in" filter="box(out)">
                                      <p:cBhvr>
                                        <p:cTn id="32" dur="500"/>
                                        <p:tgtEl>
                                          <p:spTgt spid="253955">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381000" y="1143000"/>
            <a:ext cx="8355013" cy="3751263"/>
          </a:xfrm>
          <a:prstGeom prst="rect">
            <a:avLst/>
          </a:prstGeom>
          <a:noFill/>
          <a:ln w="9525">
            <a:noFill/>
            <a:miter lim="800000"/>
            <a:headEnd/>
            <a:tailEnd/>
          </a:ln>
        </p:spPr>
        <p:txBody>
          <a:bodyPr>
            <a:spAutoFit/>
          </a:bodyPr>
          <a:lstStyle/>
          <a:p>
            <a:pPr marL="457200" indent="-457200" algn="l" eaLnBrk="0" hangingPunct="0"/>
            <a:r>
              <a:rPr lang="en-GB" sz="2800" b="1">
                <a:solidFill>
                  <a:srgbClr val="000000"/>
                </a:solidFill>
                <a:latin typeface="Arial" charset="0"/>
                <a:ea typeface="Times New Roman" charset="0"/>
                <a:cs typeface="Arial" charset="0"/>
              </a:rPr>
              <a:t>It’s just a matter of time….</a:t>
            </a:r>
            <a:endParaRPr lang="en-US">
              <a:latin typeface="Arial Black" pitchFamily="34" charset="0"/>
              <a:ea typeface="Times New Roman" charset="0"/>
              <a:cs typeface="Arial" charset="0"/>
            </a:endParaRPr>
          </a:p>
          <a:p>
            <a:pPr marL="457200" indent="-457200" algn="l" eaLnBrk="0" hangingPunct="0"/>
            <a:endParaRPr lang="en-US" sz="1600">
              <a:latin typeface="Arial" charset="0"/>
              <a:ea typeface="Times New Roman" charset="0"/>
              <a:cs typeface="Arial" charset="0"/>
            </a:endParaRPr>
          </a:p>
          <a:p>
            <a:pPr marL="457200" indent="-457200" algn="l" eaLnBrk="0" hangingPunct="0"/>
            <a:endParaRPr lang="en-US" sz="1600">
              <a:latin typeface="Arial" charset="0"/>
              <a:ea typeface="Times New Roman" charset="0"/>
              <a:cs typeface="Arial" charset="0"/>
            </a:endParaRPr>
          </a:p>
          <a:p>
            <a:pPr marL="457200" indent="-457200" algn="l" eaLnBrk="0" hangingPunct="0">
              <a:buFont typeface="Times" pitchFamily="18" charset="0"/>
              <a:buChar char="•"/>
            </a:pPr>
            <a:r>
              <a:rPr lang="en-US" sz="2000" b="1">
                <a:latin typeface="Arial" charset="0"/>
                <a:ea typeface="Times New Roman" charset="0"/>
                <a:cs typeface="Arial" charset="0"/>
              </a:rPr>
              <a:t>Time is a valuable – </a:t>
            </a:r>
            <a:r>
              <a:rPr lang="en-US" sz="2000" i="1">
                <a:latin typeface="Arial" charset="0"/>
                <a:ea typeface="Times New Roman" charset="0"/>
                <a:cs typeface="Arial" charset="0"/>
              </a:rPr>
              <a:t>each minute passes never to return again – so use it wisely!</a:t>
            </a:r>
          </a:p>
          <a:p>
            <a:pPr marL="457200" indent="-457200" algn="l" eaLnBrk="0" hangingPunct="0">
              <a:buFont typeface="Times" pitchFamily="18" charset="0"/>
              <a:buChar char="•"/>
            </a:pPr>
            <a:endParaRPr lang="en-US" sz="2000" i="1">
              <a:latin typeface="Arial" charset="0"/>
              <a:ea typeface="Times New Roman" charset="0"/>
              <a:cs typeface="Arial" charset="0"/>
            </a:endParaRPr>
          </a:p>
          <a:p>
            <a:pPr marL="457200" indent="-457200" algn="l" eaLnBrk="0" hangingPunct="0">
              <a:buFont typeface="Times" pitchFamily="18" charset="0"/>
              <a:buChar char="•"/>
            </a:pPr>
            <a:r>
              <a:rPr lang="en-US" sz="2000" b="1">
                <a:latin typeface="Arial" charset="0"/>
                <a:ea typeface="Times New Roman" charset="0"/>
                <a:cs typeface="Arial" charset="0"/>
              </a:rPr>
              <a:t>Time is money</a:t>
            </a:r>
            <a:r>
              <a:rPr lang="en-US" sz="2000">
                <a:latin typeface="Arial" charset="0"/>
                <a:ea typeface="Times New Roman" charset="0"/>
                <a:cs typeface="Arial" charset="0"/>
              </a:rPr>
              <a:t> </a:t>
            </a:r>
            <a:r>
              <a:rPr lang="en-US" sz="2000" i="1">
                <a:latin typeface="Arial" charset="0"/>
                <a:ea typeface="Times New Roman" charset="0"/>
                <a:cs typeface="Arial" charset="0"/>
              </a:rPr>
              <a:t>– money can buy time, but few have much to spare</a:t>
            </a:r>
          </a:p>
          <a:p>
            <a:pPr marL="457200" indent="-457200" algn="l" eaLnBrk="0" hangingPunct="0">
              <a:buFont typeface="Times" pitchFamily="18" charset="0"/>
              <a:buChar char="•"/>
            </a:pPr>
            <a:endParaRPr lang="en-US" sz="2000" b="1" i="1">
              <a:latin typeface="Arial" charset="0"/>
              <a:ea typeface="Times New Roman" charset="0"/>
              <a:cs typeface="Arial" charset="0"/>
            </a:endParaRPr>
          </a:p>
          <a:p>
            <a:pPr marL="457200" indent="-457200" algn="l" eaLnBrk="0" hangingPunct="0">
              <a:buFont typeface="Times" pitchFamily="18" charset="0"/>
              <a:buChar char="•"/>
            </a:pPr>
            <a:r>
              <a:rPr lang="en-US" sz="2000" b="1">
                <a:latin typeface="Arial" charset="0"/>
                <a:ea typeface="Times New Roman" charset="0"/>
                <a:cs typeface="Arial" charset="0"/>
              </a:rPr>
              <a:t>Smart people use time wisely!</a:t>
            </a:r>
            <a:r>
              <a:rPr lang="en-US" sz="2000">
                <a:latin typeface="Arial" charset="0"/>
                <a:ea typeface="Times New Roman" charset="0"/>
                <a:cs typeface="Arial" charset="0"/>
              </a:rPr>
              <a:t> – </a:t>
            </a:r>
            <a:r>
              <a:rPr lang="en-GB" sz="2000" i="1">
                <a:latin typeface="Arial" charset="0"/>
                <a:ea typeface="Times New Roman" charset="0"/>
                <a:cs typeface="Arial" charset="0"/>
              </a:rPr>
              <a:t>organisation</a:t>
            </a:r>
            <a:r>
              <a:rPr lang="en-US" sz="2000" i="1">
                <a:latin typeface="Arial" charset="0"/>
                <a:ea typeface="Times New Roman" charset="0"/>
                <a:cs typeface="Arial" charset="0"/>
              </a:rPr>
              <a:t> is the key to success</a:t>
            </a:r>
          </a:p>
          <a:p>
            <a:pPr marL="457200" indent="-457200" algn="l" eaLnBrk="0" hangingPunct="0">
              <a:buFont typeface="Times" pitchFamily="18" charset="0"/>
              <a:buChar char="•"/>
            </a:pPr>
            <a:endParaRPr lang="en-US" sz="2000" i="1">
              <a:latin typeface="Arial" charset="0"/>
              <a:ea typeface="Times New Roman" charset="0"/>
              <a:cs typeface="Arial" charset="0"/>
            </a:endParaRPr>
          </a:p>
          <a:p>
            <a:pPr marL="457200" indent="-457200" algn="l" eaLnBrk="0" hangingPunct="0">
              <a:buFont typeface="Times" pitchFamily="18" charset="0"/>
              <a:buChar char="•"/>
            </a:pPr>
            <a:r>
              <a:rPr lang="en-US" sz="2000" b="1">
                <a:latin typeface="Arial" charset="0"/>
                <a:ea typeface="Times New Roman" charset="0"/>
                <a:cs typeface="Arial" charset="0"/>
              </a:rPr>
              <a:t>Why bother? – </a:t>
            </a:r>
            <a:r>
              <a:rPr lang="en-US" sz="2000" i="1">
                <a:latin typeface="Arial" charset="0"/>
                <a:ea typeface="Times New Roman" charset="0"/>
                <a:cs typeface="Arial" charset="0"/>
              </a:rPr>
              <a:t>mange your time and you will have more time to manage! – i.e. more time to do the things you enjoy!</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A3BEFE"/>
      </a:lt1>
      <a:dk2>
        <a:srgbClr val="000000"/>
      </a:dk2>
      <a:lt2>
        <a:srgbClr val="808080"/>
      </a:lt2>
      <a:accent1>
        <a:srgbClr val="00CC99"/>
      </a:accent1>
      <a:accent2>
        <a:srgbClr val="3333CC"/>
      </a:accent2>
      <a:accent3>
        <a:srgbClr val="CEDBFE"/>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rgbClr val="FFFF00"/>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603</TotalTime>
  <Pages>17</Pages>
  <Words>3281</Words>
  <Application>Microsoft PowerPoint 4.0</Application>
  <PresentationFormat>On-screen Show (4:3)</PresentationFormat>
  <Paragraphs>203</Paragraphs>
  <Slides>24</Slides>
  <Notes>16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Slide 1</vt:lpstr>
      <vt:lpstr>Slide 2</vt:lpstr>
      <vt:lpstr>Slide 3</vt:lpstr>
      <vt:lpstr>Problems with Time Management</vt:lpstr>
      <vt:lpstr>Slide 5</vt:lpstr>
      <vt:lpstr>Slide 6</vt:lpstr>
      <vt:lpstr>Slide 7</vt:lpstr>
      <vt:lpstr>Slide 8</vt:lpstr>
      <vt:lpstr>Slide 9</vt:lpstr>
      <vt:lpstr>Benefits of time management</vt:lpstr>
      <vt:lpstr>Obstacles to effective time management</vt:lpstr>
      <vt:lpstr>Obstacles to effective time management</vt:lpstr>
      <vt:lpstr>Obstacles to effective time management</vt:lpstr>
      <vt:lpstr>What can we do?</vt:lpstr>
      <vt:lpstr>Set goals</vt:lpstr>
      <vt:lpstr>Prioritize</vt:lpstr>
      <vt:lpstr>Prioritize</vt:lpstr>
      <vt:lpstr>Organize</vt:lpstr>
      <vt:lpstr>Use your waiting time</vt:lpstr>
      <vt:lpstr>Use your waiting time</vt:lpstr>
      <vt:lpstr>Concentrate on the task at hand</vt:lpstr>
      <vt:lpstr>Celebrate your success</vt:lpstr>
      <vt:lpstr>Review</vt:lpstr>
      <vt:lpstr>Life is Waiting for BIG SUCCESS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Courtney Shelton Hunt</dc:creator>
  <cp:lastModifiedBy>akhilesh</cp:lastModifiedBy>
  <cp:revision>82</cp:revision>
  <cp:lastPrinted>1998-04-02T21:07:18Z</cp:lastPrinted>
  <dcterms:created xsi:type="dcterms:W3CDTF">2001-02-13T00:53:38Z</dcterms:created>
  <dcterms:modified xsi:type="dcterms:W3CDTF">2008-11-24T07:11:52Z</dcterms:modified>
</cp:coreProperties>
</file>