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3"/>
  </p:notesMasterIdLst>
  <p:sldIdLst>
    <p:sldId id="263" r:id="rId2"/>
    <p:sldId id="256" r:id="rId3"/>
    <p:sldId id="266" r:id="rId4"/>
    <p:sldId id="257" r:id="rId5"/>
    <p:sldId id="258" r:id="rId6"/>
    <p:sldId id="259" r:id="rId7"/>
    <p:sldId id="260" r:id="rId8"/>
    <p:sldId id="262" r:id="rId9"/>
    <p:sldId id="261"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71" autoAdjust="0"/>
    <p:restoredTop sz="94624" autoAdjust="0"/>
  </p:normalViewPr>
  <p:slideViewPr>
    <p:cSldViewPr>
      <p:cViewPr varScale="1">
        <p:scale>
          <a:sx n="69" d="100"/>
          <a:sy n="69" d="100"/>
        </p:scale>
        <p:origin x="-142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826EC-E364-4BF5-A0B6-15F6BDC69B3D}" type="datetimeFigureOut">
              <a:rPr lang="en-US" smtClean="0"/>
              <a:pPr/>
              <a:t>02-Sep-19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7EA3AD-865B-4CDA-9CA4-51774509B8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57EA3AD-865B-4CDA-9CA4-51774509B8A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92D7A7-CF4B-4A3D-B914-8D8A95D1B6D6}" type="datetimeFigureOut">
              <a:rPr lang="en-US" smtClean="0"/>
              <a:pPr/>
              <a:t>02-Sep-19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854793A-FC68-4A10-ADB5-5BD510552CF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92D7A7-CF4B-4A3D-B914-8D8A95D1B6D6}" type="datetimeFigureOut">
              <a:rPr lang="en-US" smtClean="0"/>
              <a:pPr/>
              <a:t>02-Sep-19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793A-FC68-4A10-ADB5-5BD510552C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92D7A7-CF4B-4A3D-B914-8D8A95D1B6D6}" type="datetimeFigureOut">
              <a:rPr lang="en-US" smtClean="0"/>
              <a:pPr/>
              <a:t>02-Sep-19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793A-FC68-4A10-ADB5-5BD510552C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92D7A7-CF4B-4A3D-B914-8D8A95D1B6D6}" type="datetimeFigureOut">
              <a:rPr lang="en-US" smtClean="0"/>
              <a:pPr/>
              <a:t>02-Sep-19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793A-FC68-4A10-ADB5-5BD510552C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92D7A7-CF4B-4A3D-B914-8D8A95D1B6D6}" type="datetimeFigureOut">
              <a:rPr lang="en-US" smtClean="0"/>
              <a:pPr/>
              <a:t>02-Sep-19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793A-FC68-4A10-ADB5-5BD510552CF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92D7A7-CF4B-4A3D-B914-8D8A95D1B6D6}" type="datetimeFigureOut">
              <a:rPr lang="en-US" smtClean="0"/>
              <a:pPr/>
              <a:t>02-Sep-19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4793A-FC68-4A10-ADB5-5BD510552C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92D7A7-CF4B-4A3D-B914-8D8A95D1B6D6}" type="datetimeFigureOut">
              <a:rPr lang="en-US" smtClean="0"/>
              <a:pPr/>
              <a:t>02-Sep-19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54793A-FC68-4A10-ADB5-5BD510552C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B92D7A7-CF4B-4A3D-B914-8D8A95D1B6D6}" type="datetimeFigureOut">
              <a:rPr lang="en-US" smtClean="0"/>
              <a:pPr/>
              <a:t>02-Sep-19</a:t>
            </a:fld>
            <a:endParaRPr lang="en-US"/>
          </a:p>
        </p:txBody>
      </p:sp>
      <p:sp>
        <p:nvSpPr>
          <p:cNvPr id="8" name="Slide Number Placeholder 7"/>
          <p:cNvSpPr>
            <a:spLocks noGrp="1"/>
          </p:cNvSpPr>
          <p:nvPr>
            <p:ph type="sldNum" sz="quarter" idx="11"/>
          </p:nvPr>
        </p:nvSpPr>
        <p:spPr/>
        <p:txBody>
          <a:bodyPr/>
          <a:lstStyle/>
          <a:p>
            <a:fld id="{2854793A-FC68-4A10-ADB5-5BD510552CFD}"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2D7A7-CF4B-4A3D-B914-8D8A95D1B6D6}" type="datetimeFigureOut">
              <a:rPr lang="en-US" smtClean="0"/>
              <a:pPr/>
              <a:t>02-Sep-19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54793A-FC68-4A10-ADB5-5BD510552C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92D7A7-CF4B-4A3D-B914-8D8A95D1B6D6}" type="datetimeFigureOut">
              <a:rPr lang="en-US" smtClean="0"/>
              <a:pPr/>
              <a:t>02-Sep-19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854793A-FC68-4A10-ADB5-5BD510552C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FB92D7A7-CF4B-4A3D-B914-8D8A95D1B6D6}" type="datetimeFigureOut">
              <a:rPr lang="en-US" smtClean="0"/>
              <a:pPr/>
              <a:t>02-Sep-19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4793A-FC68-4A10-ADB5-5BD510552C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B92D7A7-CF4B-4A3D-B914-8D8A95D1B6D6}" type="datetimeFigureOut">
              <a:rPr lang="en-US" smtClean="0"/>
              <a:pPr/>
              <a:t>02-Sep-19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854793A-FC68-4A10-ADB5-5BD510552CF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healthline.com/health/stress/effects-on-bod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ebmd.com/balance/guide/the-health-benefits-of-yoga" TargetMode="External"/><Relationship Id="rId2" Type="http://schemas.openxmlformats.org/officeDocument/2006/relationships/hyperlink" Target="https://www.webmd.com/webmd/consumer_assets/controlled_content/healthwise/frame/meditation_frame_aa141106.xml" TargetMode="External"/><Relationship Id="rId1" Type="http://schemas.openxmlformats.org/officeDocument/2006/relationships/slideLayout" Target="../slideLayouts/slideLayout2.xml"/><Relationship Id="rId5" Type="http://schemas.openxmlformats.org/officeDocument/2006/relationships/hyperlink" Target="https://www.webmd.com/fitness-exercise/default.htm" TargetMode="External"/><Relationship Id="rId4" Type="http://schemas.openxmlformats.org/officeDocument/2006/relationships/hyperlink" Target="https://www.webmd.com/webmd/consumer_assets/controlled_content/healthwise/special/stress_management-ways_to_relieve_stress_special_ta4381.x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686800" cy="1600200"/>
          </a:xfrm>
        </p:spPr>
        <p:txBody>
          <a:bodyPr>
            <a:noAutofit/>
          </a:bodyPr>
          <a:lstStyle/>
          <a:p>
            <a:r>
              <a:rPr lang="en-US" sz="5400" b="1" dirty="0" smtClean="0">
                <a:solidFill>
                  <a:srgbClr val="00B0F0"/>
                </a:solidFill>
              </a:rPr>
              <a:t>FACULTY OF MANAGEMENT</a:t>
            </a:r>
            <a:br>
              <a:rPr lang="en-US" sz="5400" b="1" dirty="0" smtClean="0">
                <a:solidFill>
                  <a:srgbClr val="00B0F0"/>
                </a:solidFill>
              </a:rPr>
            </a:br>
            <a:r>
              <a:rPr lang="en-US" sz="5400" b="1" dirty="0" smtClean="0">
                <a:solidFill>
                  <a:srgbClr val="00B0F0"/>
                </a:solidFill>
              </a:rPr>
              <a:t>               STUDIES</a:t>
            </a:r>
            <a:endParaRPr lang="en-US" sz="5400" b="1" dirty="0">
              <a:solidFill>
                <a:srgbClr val="00B0F0"/>
              </a:solidFill>
            </a:endParaRPr>
          </a:p>
        </p:txBody>
      </p:sp>
      <p:pic>
        <p:nvPicPr>
          <p:cNvPr id="4" name="Content Placeholder 3" descr="MLSU-Admit-Card.png"/>
          <p:cNvPicPr>
            <a:picLocks noGrp="1" noChangeAspect="1"/>
          </p:cNvPicPr>
          <p:nvPr>
            <p:ph idx="1"/>
          </p:nvPr>
        </p:nvPicPr>
        <p:blipFill>
          <a:blip r:embed="rId2"/>
          <a:stretch>
            <a:fillRect/>
          </a:stretch>
        </p:blipFill>
        <p:spPr>
          <a:xfrm>
            <a:off x="3505200" y="1752600"/>
            <a:ext cx="2057400" cy="2057400"/>
          </a:xfrm>
        </p:spPr>
      </p:pic>
      <p:sp>
        <p:nvSpPr>
          <p:cNvPr id="5" name="TextBox 4"/>
          <p:cNvSpPr txBox="1"/>
          <p:nvPr/>
        </p:nvSpPr>
        <p:spPr>
          <a:xfrm>
            <a:off x="2590800" y="3810000"/>
            <a:ext cx="4267200" cy="369332"/>
          </a:xfrm>
          <a:prstGeom prst="rect">
            <a:avLst/>
          </a:prstGeom>
          <a:noFill/>
        </p:spPr>
        <p:txBody>
          <a:bodyPr wrap="square" rtlCol="0">
            <a:spAutoFit/>
          </a:bodyPr>
          <a:lstStyle/>
          <a:p>
            <a:r>
              <a:rPr lang="en-US" dirty="0" smtClean="0"/>
              <a:t>MANAGERIAL SKILL DEVELOPMENT</a:t>
            </a:r>
            <a:endParaRPr lang="en-US" dirty="0"/>
          </a:p>
        </p:txBody>
      </p:sp>
      <p:sp>
        <p:nvSpPr>
          <p:cNvPr id="7" name="TextBox 6"/>
          <p:cNvSpPr txBox="1"/>
          <p:nvPr/>
        </p:nvSpPr>
        <p:spPr>
          <a:xfrm>
            <a:off x="685800" y="4724400"/>
            <a:ext cx="2770887" cy="646331"/>
          </a:xfrm>
          <a:prstGeom prst="rect">
            <a:avLst/>
          </a:prstGeom>
          <a:noFill/>
        </p:spPr>
        <p:txBody>
          <a:bodyPr wrap="none" rtlCol="0">
            <a:spAutoFit/>
          </a:bodyPr>
          <a:lstStyle/>
          <a:p>
            <a:r>
              <a:rPr lang="en-US" dirty="0" smtClean="0"/>
              <a:t>SUBMITTED TO :-</a:t>
            </a:r>
          </a:p>
          <a:p>
            <a:r>
              <a:rPr lang="en-US" dirty="0" smtClean="0"/>
              <a:t>Prof.  MEERA  MATHUR</a:t>
            </a:r>
            <a:endParaRPr lang="en-US" dirty="0"/>
          </a:p>
        </p:txBody>
      </p:sp>
      <p:sp>
        <p:nvSpPr>
          <p:cNvPr id="8" name="TextBox 7"/>
          <p:cNvSpPr txBox="1"/>
          <p:nvPr/>
        </p:nvSpPr>
        <p:spPr>
          <a:xfrm>
            <a:off x="6172200" y="4724400"/>
            <a:ext cx="2535694" cy="2308324"/>
          </a:xfrm>
          <a:prstGeom prst="rect">
            <a:avLst/>
          </a:prstGeom>
          <a:noFill/>
        </p:spPr>
        <p:txBody>
          <a:bodyPr wrap="square" rtlCol="0">
            <a:spAutoFit/>
          </a:bodyPr>
          <a:lstStyle/>
          <a:p>
            <a:r>
              <a:rPr lang="en-US" dirty="0" smtClean="0"/>
              <a:t>SUBMITTED BY :-</a:t>
            </a:r>
          </a:p>
          <a:p>
            <a:r>
              <a:rPr lang="en-US" dirty="0" smtClean="0"/>
              <a:t>SANIDHYA GUPTA</a:t>
            </a:r>
          </a:p>
          <a:p>
            <a:r>
              <a:rPr lang="en-US" dirty="0" smtClean="0"/>
              <a:t>GAURAV CHHABDIYA</a:t>
            </a:r>
          </a:p>
          <a:p>
            <a:r>
              <a:rPr lang="en-US" dirty="0" smtClean="0"/>
              <a:t>KAPIL AUDICHYA </a:t>
            </a:r>
          </a:p>
          <a:p>
            <a:r>
              <a:rPr lang="en-US" dirty="0" smtClean="0"/>
              <a:t>HEENA  PRAJAPAT</a:t>
            </a:r>
          </a:p>
          <a:p>
            <a:r>
              <a:rPr lang="en-US" dirty="0" smtClean="0"/>
              <a:t>SHIVANI CHOUHAN </a:t>
            </a:r>
          </a:p>
          <a:p>
            <a:r>
              <a:rPr lang="en-US" dirty="0" smtClean="0"/>
              <a:t>TANUJ KOTHARI</a:t>
            </a:r>
          </a:p>
          <a:p>
            <a:endParaRPr lang="en-US" dirty="0"/>
          </a:p>
        </p:txBody>
      </p:sp>
      <p:cxnSp>
        <p:nvCxnSpPr>
          <p:cNvPr id="10" name="Straight Connector 9"/>
          <p:cNvCxnSpPr/>
          <p:nvPr/>
        </p:nvCxnSpPr>
        <p:spPr>
          <a:xfrm>
            <a:off x="609600" y="4572000"/>
            <a:ext cx="7924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Business Benefits of Stress Management</a:t>
            </a:r>
            <a:endParaRPr lang="en-US" dirty="0">
              <a:solidFill>
                <a:srgbClr val="0070C0"/>
              </a:solidFill>
            </a:endParaRPr>
          </a:p>
        </p:txBody>
      </p:sp>
      <p:sp>
        <p:nvSpPr>
          <p:cNvPr id="3" name="Content Placeholder 2"/>
          <p:cNvSpPr>
            <a:spLocks noGrp="1"/>
          </p:cNvSpPr>
          <p:nvPr>
            <p:ph idx="1"/>
          </p:nvPr>
        </p:nvSpPr>
        <p:spPr>
          <a:xfrm>
            <a:off x="457200" y="1981200"/>
            <a:ext cx="8382000" cy="5181600"/>
          </a:xfrm>
        </p:spPr>
        <p:txBody>
          <a:bodyPr>
            <a:normAutofit fontScale="92500" lnSpcReduction="10000"/>
          </a:bodyPr>
          <a:lstStyle/>
          <a:p>
            <a:pPr>
              <a:buFont typeface="Wingdings" pitchFamily="2" charset="2"/>
              <a:buChar char="Ø"/>
            </a:pPr>
            <a:r>
              <a:rPr lang="en-US" sz="3100" b="1" dirty="0" smtClean="0"/>
              <a:t>Enables you to motivate employees better</a:t>
            </a:r>
          </a:p>
          <a:p>
            <a:pPr>
              <a:buFont typeface="Wingdings" pitchFamily="2" charset="2"/>
              <a:buChar char="Ø"/>
            </a:pPr>
            <a:r>
              <a:rPr lang="en-US" sz="3100" b="1" dirty="0" smtClean="0"/>
              <a:t>Improves productivity in the stressful situation</a:t>
            </a:r>
          </a:p>
          <a:p>
            <a:pPr>
              <a:buFont typeface="Wingdings" pitchFamily="2" charset="2"/>
              <a:buChar char="Ø"/>
            </a:pPr>
            <a:r>
              <a:rPr lang="en-US" sz="3100" b="1" dirty="0" smtClean="0"/>
              <a:t> Enables you to lead people in tough times</a:t>
            </a:r>
          </a:p>
          <a:p>
            <a:pPr>
              <a:buFont typeface="Wingdings" pitchFamily="2" charset="2"/>
              <a:buChar char="Ø"/>
            </a:pPr>
            <a:r>
              <a:rPr lang="en-US" sz="3100" b="1" dirty="0" smtClean="0"/>
              <a:t> Reduces chances of workplace conflicts</a:t>
            </a:r>
          </a:p>
          <a:p>
            <a:pPr>
              <a:buFont typeface="Wingdings" pitchFamily="2" charset="2"/>
              <a:buChar char="Ø"/>
            </a:pPr>
            <a:r>
              <a:rPr lang="en-US" sz="3100" b="1" dirty="0" smtClean="0"/>
              <a:t> Increases the chances of meeting deadlines</a:t>
            </a:r>
          </a:p>
          <a:p>
            <a:pPr>
              <a:buFont typeface="Wingdings" pitchFamily="2" charset="2"/>
              <a:buChar char="Ø"/>
            </a:pPr>
            <a:r>
              <a:rPr lang="en-US" b="1" dirty="0" smtClean="0"/>
              <a:t> Improves communication process</a:t>
            </a:r>
          </a:p>
          <a:p>
            <a:pPr>
              <a:buNone/>
            </a:pPr>
            <a:endParaRPr lang="en-US" b="1" dirty="0" smtClean="0"/>
          </a:p>
          <a:p>
            <a:pPr>
              <a:buNone/>
            </a:pPr>
            <a:r>
              <a:rPr lang="en-US" dirty="0" smtClean="0"/>
              <a:t/>
            </a:r>
            <a:br>
              <a:rPr lang="en-US" dirty="0" smtClean="0"/>
            </a:br>
            <a:endParaRPr lang="en-US" dirty="0"/>
          </a:p>
        </p:txBody>
      </p:sp>
      <p:cxnSp>
        <p:nvCxnSpPr>
          <p:cNvPr id="5" name="Straight Connector 4"/>
          <p:cNvCxnSpPr/>
          <p:nvPr/>
        </p:nvCxnSpPr>
        <p:spPr>
          <a:xfrm>
            <a:off x="533400" y="1676400"/>
            <a:ext cx="746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ansselye1.jpg"/>
          <p:cNvPicPr>
            <a:picLocks noGrp="1" noChangeAspect="1"/>
          </p:cNvPicPr>
          <p:nvPr>
            <p:ph idx="1"/>
          </p:nvPr>
        </p:nvPicPr>
        <p:blipFill>
          <a:blip r:embed="rId2"/>
          <a:stretch>
            <a:fillRect/>
          </a:stretch>
        </p:blipFill>
        <p:spPr>
          <a:xfrm>
            <a:off x="0" y="0"/>
            <a:ext cx="9144000" cy="4876800"/>
          </a:xfrm>
        </p:spPr>
      </p:pic>
      <p:sp>
        <p:nvSpPr>
          <p:cNvPr id="5" name="TextBox 4"/>
          <p:cNvSpPr txBox="1"/>
          <p:nvPr/>
        </p:nvSpPr>
        <p:spPr>
          <a:xfrm>
            <a:off x="1295400" y="5029200"/>
            <a:ext cx="7086600" cy="1323439"/>
          </a:xfrm>
          <a:prstGeom prst="rect">
            <a:avLst/>
          </a:prstGeom>
          <a:noFill/>
        </p:spPr>
        <p:txBody>
          <a:bodyPr wrap="square" rtlCol="0">
            <a:spAutoFit/>
          </a:bodyPr>
          <a:lstStyle/>
          <a:p>
            <a:r>
              <a:rPr lang="en-US" sz="8000" b="1" dirty="0" smtClean="0">
                <a:solidFill>
                  <a:srgbClr val="002060"/>
                </a:solidFill>
              </a:rPr>
              <a:t>THANK YOU!</a:t>
            </a:r>
            <a:endParaRPr lang="en-US" sz="80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600199"/>
          </a:xfrm>
        </p:spPr>
        <p:txBody>
          <a:bodyPr>
            <a:normAutofit fontScale="90000"/>
          </a:bodyPr>
          <a:lstStyle/>
          <a:p>
            <a:r>
              <a:rPr lang="en-US" sz="5400" dirty="0" smtClean="0"/>
              <a:t/>
            </a:r>
            <a:br>
              <a:rPr lang="en-US" sz="5400" dirty="0" smtClean="0"/>
            </a:br>
            <a:endParaRPr lang="en-US" sz="5400" dirty="0"/>
          </a:p>
        </p:txBody>
      </p:sp>
      <p:sp>
        <p:nvSpPr>
          <p:cNvPr id="3" name="Subtitle 2"/>
          <p:cNvSpPr>
            <a:spLocks noGrp="1"/>
          </p:cNvSpPr>
          <p:nvPr>
            <p:ph type="subTitle" idx="1"/>
          </p:nvPr>
        </p:nvSpPr>
        <p:spPr>
          <a:xfrm>
            <a:off x="6019800" y="2133600"/>
            <a:ext cx="2514600" cy="381000"/>
          </a:xfrm>
        </p:spPr>
        <p:txBody>
          <a:bodyPr>
            <a:normAutofit/>
          </a:bodyPr>
          <a:lstStyle/>
          <a:p>
            <a:endParaRPr lang="en-US" dirty="0"/>
          </a:p>
        </p:txBody>
      </p:sp>
      <p:sp>
        <p:nvSpPr>
          <p:cNvPr id="74756" name="AutoShape 4" descr="Image result for IMAGE OF STRESS MANAGEMENT"/>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Image result for IMAGE OF STRESS MANAGEMENT"/>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4760" name="Picture 8" descr="Image result for IMAGE OF STRESS MANAGEMENT"/>
          <p:cNvPicPr>
            <a:picLocks noChangeAspect="1" noChangeArrowheads="1"/>
          </p:cNvPicPr>
          <p:nvPr/>
        </p:nvPicPr>
        <p:blipFill>
          <a:blip r:embed="rId3"/>
          <a:srcRect/>
          <a:stretch>
            <a:fillRect/>
          </a:stretch>
        </p:blipFill>
        <p:spPr bwMode="auto">
          <a:xfrm>
            <a:off x="-1" y="0"/>
            <a:ext cx="9144001"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dirty="0" smtClean="0">
                <a:solidFill>
                  <a:srgbClr val="0070C0"/>
                </a:solidFill>
              </a:rPr>
              <a:t>CONTENT :-</a:t>
            </a:r>
            <a:endParaRPr lang="en-US" sz="6000" b="1" i="1" dirty="0">
              <a:solidFill>
                <a:srgbClr val="0070C0"/>
              </a:solidFill>
            </a:endParaRPr>
          </a:p>
        </p:txBody>
      </p:sp>
      <p:sp>
        <p:nvSpPr>
          <p:cNvPr id="3" name="Content Placeholder 2"/>
          <p:cNvSpPr>
            <a:spLocks noGrp="1"/>
          </p:cNvSpPr>
          <p:nvPr>
            <p:ph idx="1"/>
          </p:nvPr>
        </p:nvSpPr>
        <p:spPr>
          <a:xfrm>
            <a:off x="228600" y="1600200"/>
            <a:ext cx="8915400" cy="4525963"/>
          </a:xfrm>
        </p:spPr>
        <p:txBody>
          <a:bodyPr>
            <a:normAutofit/>
          </a:bodyPr>
          <a:lstStyle/>
          <a:p>
            <a:pPr>
              <a:buFont typeface="Wingdings" pitchFamily="2" charset="2"/>
              <a:buChar char="Ø"/>
            </a:pPr>
            <a:r>
              <a:rPr lang="en-US" dirty="0" smtClean="0"/>
              <a:t>WHAT IS STRESS?</a:t>
            </a:r>
          </a:p>
          <a:p>
            <a:pPr>
              <a:buFont typeface="Wingdings" pitchFamily="2" charset="2"/>
              <a:buChar char="Ø"/>
            </a:pPr>
            <a:r>
              <a:rPr lang="en-US" dirty="0" smtClean="0"/>
              <a:t>CAUSE OF STRESS</a:t>
            </a:r>
          </a:p>
          <a:p>
            <a:pPr>
              <a:buFont typeface="Wingdings" pitchFamily="2" charset="2"/>
              <a:buChar char="Ø"/>
            </a:pPr>
            <a:r>
              <a:rPr lang="en-US" dirty="0" smtClean="0"/>
              <a:t>TYPES OF STRESS</a:t>
            </a:r>
          </a:p>
          <a:p>
            <a:pPr>
              <a:buFont typeface="Wingdings" pitchFamily="2" charset="2"/>
              <a:buChar char="Ø"/>
            </a:pPr>
            <a:r>
              <a:rPr lang="en-US" dirty="0" smtClean="0"/>
              <a:t>WHAT IS STRESS MANAGEMENT ?</a:t>
            </a:r>
          </a:p>
          <a:p>
            <a:pPr>
              <a:buFont typeface="Wingdings" pitchFamily="2" charset="2"/>
              <a:buChar char="Ø"/>
            </a:pPr>
            <a:r>
              <a:rPr lang="en-US" dirty="0" smtClean="0"/>
              <a:t>STRESS MANAGEMENT AT WORK PLACE</a:t>
            </a:r>
          </a:p>
          <a:p>
            <a:pPr>
              <a:buFont typeface="Wingdings" pitchFamily="2" charset="2"/>
              <a:buChar char="Ø"/>
            </a:pPr>
            <a:r>
              <a:rPr lang="en-US" dirty="0" smtClean="0"/>
              <a:t>ADVANTAGE OF STRESS MANAGEMENT</a:t>
            </a:r>
          </a:p>
          <a:p>
            <a:pPr>
              <a:buFont typeface="Wingdings" pitchFamily="2" charset="2"/>
              <a:buChar char="Ø"/>
            </a:pPr>
            <a:r>
              <a:rPr lang="en-US" dirty="0" smtClean="0"/>
              <a:t>BUSINESS BENEFITS OF STRESS MANAGEMENT</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cxnSp>
        <p:nvCxnSpPr>
          <p:cNvPr id="5" name="Straight Connector 4"/>
          <p:cNvCxnSpPr/>
          <p:nvPr/>
        </p:nvCxnSpPr>
        <p:spPr>
          <a:xfrm>
            <a:off x="381000" y="1371600"/>
            <a:ext cx="7620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524000"/>
          </a:xfrm>
        </p:spPr>
        <p:txBody>
          <a:bodyPr/>
          <a:lstStyle/>
          <a:p>
            <a:r>
              <a:rPr lang="en-US" dirty="0" smtClean="0"/>
              <a:t>   </a:t>
            </a:r>
            <a:r>
              <a:rPr lang="en-US" dirty="0" smtClean="0">
                <a:solidFill>
                  <a:srgbClr val="0070C0"/>
                </a:solidFill>
              </a:rPr>
              <a:t>What is Stress ?</a:t>
            </a:r>
            <a:endParaRPr lang="en-US" dirty="0">
              <a:solidFill>
                <a:srgbClr val="0070C0"/>
              </a:solidFill>
            </a:endParaRPr>
          </a:p>
        </p:txBody>
      </p:sp>
      <p:sp>
        <p:nvSpPr>
          <p:cNvPr id="3" name="Content Placeholder 2"/>
          <p:cNvSpPr>
            <a:spLocks noGrp="1"/>
          </p:cNvSpPr>
          <p:nvPr>
            <p:ph idx="1"/>
          </p:nvPr>
        </p:nvSpPr>
        <p:spPr>
          <a:xfrm>
            <a:off x="381000" y="1905000"/>
            <a:ext cx="4572000" cy="3810000"/>
          </a:xfrm>
        </p:spPr>
        <p:txBody>
          <a:bodyPr>
            <a:normAutofit lnSpcReduction="10000"/>
          </a:bodyPr>
          <a:lstStyle/>
          <a:p>
            <a:r>
              <a:rPr lang="en-US" dirty="0" smtClean="0">
                <a:hlinkClick r:id="rId2"/>
              </a:rPr>
              <a:t>Stress</a:t>
            </a:r>
            <a:r>
              <a:rPr lang="en-US" dirty="0" smtClean="0"/>
              <a:t> is a situation that triggers a particular biological response. When you perceive a threat or a major challenge, chemicals and hormones surge throughout your body</a:t>
            </a:r>
            <a:endParaRPr lang="en-US" dirty="0"/>
          </a:p>
        </p:txBody>
      </p:sp>
      <p:pic>
        <p:nvPicPr>
          <p:cNvPr id="75778" name="Picture 2" descr="Image result for IMAGE OF STRESS MANAGEMENT"/>
          <p:cNvPicPr>
            <a:picLocks noChangeAspect="1" noChangeArrowheads="1"/>
          </p:cNvPicPr>
          <p:nvPr/>
        </p:nvPicPr>
        <p:blipFill>
          <a:blip r:embed="rId3"/>
          <a:srcRect/>
          <a:stretch>
            <a:fillRect/>
          </a:stretch>
        </p:blipFill>
        <p:spPr bwMode="auto">
          <a:xfrm>
            <a:off x="5181600" y="2362200"/>
            <a:ext cx="3443906" cy="3124200"/>
          </a:xfrm>
          <a:prstGeom prst="rect">
            <a:avLst/>
          </a:prstGeom>
          <a:noFill/>
        </p:spPr>
      </p:pic>
      <p:cxnSp>
        <p:nvCxnSpPr>
          <p:cNvPr id="6" name="Straight Connector 5"/>
          <p:cNvCxnSpPr/>
          <p:nvPr/>
        </p:nvCxnSpPr>
        <p:spPr>
          <a:xfrm>
            <a:off x="533400" y="1676400"/>
            <a:ext cx="8229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4000"/>
          </a:xfrm>
        </p:spPr>
        <p:txBody>
          <a:bodyPr>
            <a:normAutofit/>
          </a:bodyPr>
          <a:lstStyle/>
          <a:p>
            <a:r>
              <a:rPr lang="en-US" dirty="0" smtClean="0">
                <a:solidFill>
                  <a:srgbClr val="0070C0"/>
                </a:solidFill>
              </a:rPr>
              <a:t>Cause of stress </a:t>
            </a:r>
            <a:endParaRPr lang="en-US" dirty="0">
              <a:solidFill>
                <a:srgbClr val="0070C0"/>
              </a:solidFill>
            </a:endParaRPr>
          </a:p>
        </p:txBody>
      </p:sp>
      <p:sp>
        <p:nvSpPr>
          <p:cNvPr id="3" name="Content Placeholder 2"/>
          <p:cNvSpPr>
            <a:spLocks noGrp="1"/>
          </p:cNvSpPr>
          <p:nvPr>
            <p:ph idx="1"/>
          </p:nvPr>
        </p:nvSpPr>
        <p:spPr>
          <a:xfrm>
            <a:off x="457200" y="2209800"/>
            <a:ext cx="8305800" cy="4038600"/>
          </a:xfrm>
        </p:spPr>
        <p:txBody>
          <a:bodyPr anchor="t">
            <a:normAutofit/>
          </a:bodyPr>
          <a:lstStyle/>
          <a:p>
            <a:pPr>
              <a:buFont typeface="Wingdings" pitchFamily="2" charset="2"/>
              <a:buChar char="Ø"/>
            </a:pPr>
            <a:r>
              <a:rPr lang="en-US" b="1" dirty="0" smtClean="0"/>
              <a:t> Job  insecurity</a:t>
            </a:r>
          </a:p>
          <a:p>
            <a:pPr>
              <a:buFont typeface="Wingdings" pitchFamily="2" charset="2"/>
              <a:buChar char="Ø"/>
            </a:pPr>
            <a:r>
              <a:rPr lang="en-US" b="1" dirty="0" smtClean="0"/>
              <a:t> High performance Demand </a:t>
            </a:r>
          </a:p>
          <a:p>
            <a:pPr>
              <a:buFont typeface="Wingdings" pitchFamily="2" charset="2"/>
              <a:buChar char="Ø"/>
            </a:pPr>
            <a:r>
              <a:rPr lang="en-US" b="1" dirty="0" smtClean="0"/>
              <a:t> Bad boss </a:t>
            </a:r>
          </a:p>
          <a:p>
            <a:pPr>
              <a:buFont typeface="Wingdings" pitchFamily="2" charset="2"/>
              <a:buChar char="Ø"/>
            </a:pPr>
            <a:r>
              <a:rPr lang="en-US" b="1" dirty="0" smtClean="0"/>
              <a:t> Workplace  culture </a:t>
            </a:r>
          </a:p>
          <a:p>
            <a:pPr>
              <a:buFont typeface="Wingdings" pitchFamily="2" charset="2"/>
              <a:buChar char="Ø"/>
            </a:pPr>
            <a:r>
              <a:rPr lang="en-US" b="1" dirty="0" smtClean="0"/>
              <a:t> Personal or family problems </a:t>
            </a:r>
          </a:p>
          <a:p>
            <a:pPr>
              <a:buFont typeface="Wingdings" pitchFamily="2" charset="2"/>
              <a:buChar char="Ø"/>
            </a:pPr>
            <a:r>
              <a:rPr lang="en-US" b="1" dirty="0" smtClean="0"/>
              <a:t> Technology</a:t>
            </a:r>
          </a:p>
          <a:p>
            <a:pPr algn="ctr">
              <a:buNone/>
            </a:pPr>
            <a:endParaRPr lang="en-US" dirty="0"/>
          </a:p>
        </p:txBody>
      </p:sp>
      <p:cxnSp>
        <p:nvCxnSpPr>
          <p:cNvPr id="8" name="Straight Connector 7"/>
          <p:cNvCxnSpPr/>
          <p:nvPr/>
        </p:nvCxnSpPr>
        <p:spPr>
          <a:xfrm>
            <a:off x="533400" y="1752600"/>
            <a:ext cx="7848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467600" cy="1143000"/>
          </a:xfrm>
        </p:spPr>
        <p:txBody>
          <a:bodyPr>
            <a:normAutofit/>
          </a:bodyPr>
          <a:lstStyle/>
          <a:p>
            <a:r>
              <a:rPr lang="en-US" dirty="0" smtClean="0">
                <a:solidFill>
                  <a:srgbClr val="0070C0"/>
                </a:solidFill>
              </a:rPr>
              <a:t>Types of stress </a:t>
            </a:r>
            <a:endParaRPr lang="en-US" dirty="0">
              <a:solidFill>
                <a:srgbClr val="0070C0"/>
              </a:solidFill>
            </a:endParaRPr>
          </a:p>
        </p:txBody>
      </p:sp>
      <p:sp>
        <p:nvSpPr>
          <p:cNvPr id="3" name="Content Placeholder 2"/>
          <p:cNvSpPr>
            <a:spLocks noGrp="1"/>
          </p:cNvSpPr>
          <p:nvPr>
            <p:ph idx="1"/>
          </p:nvPr>
        </p:nvSpPr>
        <p:spPr>
          <a:xfrm>
            <a:off x="457200" y="1752600"/>
            <a:ext cx="7696200" cy="4648200"/>
          </a:xfrm>
        </p:spPr>
        <p:txBody>
          <a:bodyPr>
            <a:normAutofit fontScale="92500"/>
          </a:bodyPr>
          <a:lstStyle/>
          <a:p>
            <a:pPr marL="514350" indent="-514350">
              <a:buAutoNum type="arabicPeriod"/>
            </a:pPr>
            <a:r>
              <a:rPr lang="en-US" dirty="0" smtClean="0"/>
              <a:t>ACUTE STRESS : </a:t>
            </a:r>
            <a:r>
              <a:rPr lang="en-US" sz="2400" dirty="0" smtClean="0"/>
              <a:t>Acute stress is usually for short time and may be due to work pressure ,meeting deadlines pressure or minor accident , over exertion .</a:t>
            </a:r>
          </a:p>
          <a:p>
            <a:pPr marL="514350" indent="-514350">
              <a:buAutoNum type="arabicPeriod"/>
            </a:pPr>
            <a:endParaRPr lang="en-US" sz="2400" dirty="0" smtClean="0"/>
          </a:p>
          <a:p>
            <a:pPr marL="514350" indent="-514350">
              <a:buAutoNum type="arabicPeriod"/>
            </a:pPr>
            <a:r>
              <a:rPr lang="en-US" sz="2800" dirty="0" smtClean="0"/>
              <a:t>CHRONIC STRESS: </a:t>
            </a:r>
            <a:r>
              <a:rPr lang="en-US" sz="2400" dirty="0" smtClean="0"/>
              <a:t>chronic stress is a prolonged stress that exists for week, months, even years. This stress is due to poverty, broken or stressed families and marriages, chronic illness and successive failures in life. People suffering from this types of stress get used to it and may not realize that are under chronic stress . it is very harmful for health .</a:t>
            </a:r>
          </a:p>
        </p:txBody>
      </p:sp>
      <p:cxnSp>
        <p:nvCxnSpPr>
          <p:cNvPr id="5" name="Straight Connector 4"/>
          <p:cNvCxnSpPr/>
          <p:nvPr/>
        </p:nvCxnSpPr>
        <p:spPr>
          <a:xfrm>
            <a:off x="457200" y="1371600"/>
            <a:ext cx="8001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1295400"/>
          </a:xfrm>
        </p:spPr>
        <p:txBody>
          <a:bodyPr/>
          <a:lstStyle/>
          <a:p>
            <a:r>
              <a:rPr lang="en-US" dirty="0" smtClean="0">
                <a:solidFill>
                  <a:srgbClr val="0070C0"/>
                </a:solidFill>
              </a:rPr>
              <a:t>What is stress management?</a:t>
            </a:r>
            <a:endParaRPr lang="en-US" dirty="0">
              <a:solidFill>
                <a:srgbClr val="0070C0"/>
              </a:solidFill>
            </a:endParaRPr>
          </a:p>
        </p:txBody>
      </p:sp>
      <p:sp>
        <p:nvSpPr>
          <p:cNvPr id="3" name="Content Placeholder 2"/>
          <p:cNvSpPr>
            <a:spLocks noGrp="1"/>
          </p:cNvSpPr>
          <p:nvPr>
            <p:ph idx="1"/>
          </p:nvPr>
        </p:nvSpPr>
        <p:spPr>
          <a:xfrm>
            <a:off x="457200" y="2743200"/>
            <a:ext cx="8229600" cy="3352800"/>
          </a:xfrm>
        </p:spPr>
        <p:txBody>
          <a:bodyPr>
            <a:normAutofit fontScale="70000" lnSpcReduction="20000"/>
          </a:bodyPr>
          <a:lstStyle/>
          <a:p>
            <a:r>
              <a:rPr lang="en-US" sz="4100" dirty="0" smtClean="0"/>
              <a:t>‘Stress management is  set of techniques and programs intended to help people deal more effectively with stress in their lives by analyzing the specific stressors and taking positive actions to minimize their effects”</a:t>
            </a:r>
          </a:p>
          <a:p>
            <a:pPr>
              <a:buNone/>
            </a:pPr>
            <a:r>
              <a:rPr lang="en-US" dirty="0" smtClean="0"/>
              <a:t>                             </a:t>
            </a:r>
          </a:p>
          <a:p>
            <a:pPr>
              <a:buNone/>
            </a:pPr>
            <a:endParaRPr lang="en-US" dirty="0" smtClean="0"/>
          </a:p>
          <a:p>
            <a:pPr>
              <a:buNone/>
            </a:pPr>
            <a:endParaRPr lang="en-US" dirty="0" smtClean="0"/>
          </a:p>
          <a:p>
            <a:pPr>
              <a:buNone/>
            </a:pPr>
            <a:r>
              <a:rPr lang="en-US" dirty="0" smtClean="0"/>
              <a:t>                            (Gale encyclopedia of medicine ,2008)</a:t>
            </a:r>
            <a:endParaRPr lang="en-US" dirty="0"/>
          </a:p>
        </p:txBody>
      </p:sp>
      <p:cxnSp>
        <p:nvCxnSpPr>
          <p:cNvPr id="5" name="Straight Connector 4"/>
          <p:cNvCxnSpPr/>
          <p:nvPr/>
        </p:nvCxnSpPr>
        <p:spPr>
          <a:xfrm>
            <a:off x="533400" y="1981200"/>
            <a:ext cx="7315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fontScale="90000"/>
          </a:bodyPr>
          <a:lstStyle/>
          <a:p>
            <a:r>
              <a:rPr lang="en-US" dirty="0" smtClean="0">
                <a:solidFill>
                  <a:srgbClr val="0070C0"/>
                </a:solidFill>
              </a:rPr>
              <a:t>Stress management at workplace</a:t>
            </a:r>
            <a:endParaRPr lang="en-US" dirty="0">
              <a:solidFill>
                <a:srgbClr val="0070C0"/>
              </a:solidFill>
            </a:endParaRPr>
          </a:p>
        </p:txBody>
      </p:sp>
      <p:sp>
        <p:nvSpPr>
          <p:cNvPr id="3" name="Content Placeholder 2"/>
          <p:cNvSpPr>
            <a:spLocks noGrp="1"/>
          </p:cNvSpPr>
          <p:nvPr>
            <p:ph idx="1"/>
          </p:nvPr>
        </p:nvSpPr>
        <p:spPr>
          <a:xfrm>
            <a:off x="457200" y="1600200"/>
            <a:ext cx="8229600" cy="4419600"/>
          </a:xfrm>
        </p:spPr>
        <p:txBody>
          <a:bodyPr>
            <a:normAutofit fontScale="77500" lnSpcReduction="20000"/>
          </a:bodyPr>
          <a:lstStyle/>
          <a:p>
            <a:r>
              <a:rPr lang="en-US" dirty="0" smtClean="0"/>
              <a:t>Keep a positive attitude.</a:t>
            </a:r>
          </a:p>
          <a:p>
            <a:r>
              <a:rPr lang="en-US" dirty="0" smtClean="0"/>
              <a:t>Accept that there are events that you cannot control.</a:t>
            </a:r>
          </a:p>
          <a:p>
            <a:r>
              <a:rPr lang="en-US" dirty="0" smtClean="0"/>
              <a:t>Be assertive instead of aggressive. Assert your feelings, opinions, or beliefs instead of becoming angry, defensive, or passive.</a:t>
            </a:r>
          </a:p>
          <a:p>
            <a:r>
              <a:rPr lang="en-US" dirty="0" smtClean="0"/>
              <a:t>Learn and practice relaxation techniques; try </a:t>
            </a:r>
            <a:r>
              <a:rPr lang="en-US" dirty="0" smtClean="0">
                <a:hlinkClick r:id="rId2"/>
              </a:rPr>
              <a:t>meditation</a:t>
            </a:r>
            <a:r>
              <a:rPr lang="en-US" dirty="0" smtClean="0"/>
              <a:t>, </a:t>
            </a:r>
            <a:r>
              <a:rPr lang="en-US" dirty="0" smtClean="0">
                <a:hlinkClick r:id="rId3"/>
              </a:rPr>
              <a:t>yoga</a:t>
            </a:r>
            <a:r>
              <a:rPr lang="en-US" dirty="0" smtClean="0"/>
              <a:t>, or tai-chi for </a:t>
            </a:r>
            <a:r>
              <a:rPr lang="en-US" dirty="0" smtClean="0">
                <a:hlinkClick r:id="rId4"/>
              </a:rPr>
              <a:t>stress management</a:t>
            </a:r>
            <a:r>
              <a:rPr lang="en-US" dirty="0" smtClean="0"/>
              <a:t>.</a:t>
            </a:r>
          </a:p>
          <a:p>
            <a:r>
              <a:rPr lang="en-US" dirty="0" smtClean="0">
                <a:hlinkClick r:id="rId5"/>
              </a:rPr>
              <a:t>Exercise</a:t>
            </a:r>
            <a:r>
              <a:rPr lang="en-US" dirty="0" smtClean="0"/>
              <a:t> regularly. Your body can fight stress better when it is fit.</a:t>
            </a:r>
          </a:p>
          <a:p>
            <a:r>
              <a:rPr lang="en-US" dirty="0" smtClean="0"/>
              <a:t>Learn to manage your time more effectively.</a:t>
            </a:r>
          </a:p>
          <a:p>
            <a:r>
              <a:rPr lang="en-US" dirty="0" smtClean="0"/>
              <a:t>Set limits appropriately and learn to say no to requests that would create excessive stress in your life.</a:t>
            </a:r>
          </a:p>
          <a:p>
            <a:r>
              <a:rPr lang="en-US" dirty="0" smtClean="0"/>
              <a:t>Make time for hobbies, interests, and relaxation.</a:t>
            </a:r>
          </a:p>
          <a:p>
            <a:endParaRPr lang="en-US" dirty="0"/>
          </a:p>
        </p:txBody>
      </p:sp>
      <p:cxnSp>
        <p:nvCxnSpPr>
          <p:cNvPr id="5" name="Straight Connector 4"/>
          <p:cNvCxnSpPr/>
          <p:nvPr/>
        </p:nvCxnSpPr>
        <p:spPr>
          <a:xfrm>
            <a:off x="533400" y="1295400"/>
            <a:ext cx="7848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p:spPr>
        <p:txBody>
          <a:bodyPr>
            <a:normAutofit fontScale="90000"/>
          </a:bodyPr>
          <a:lstStyle/>
          <a:p>
            <a:r>
              <a:rPr lang="en-US" dirty="0" smtClean="0">
                <a:solidFill>
                  <a:srgbClr val="0070C0"/>
                </a:solidFill>
              </a:rPr>
              <a:t>Advantage of stress management</a:t>
            </a:r>
            <a:endParaRPr lang="en-US" dirty="0">
              <a:solidFill>
                <a:srgbClr val="0070C0"/>
              </a:solidFill>
            </a:endParaRPr>
          </a:p>
        </p:txBody>
      </p:sp>
      <p:sp>
        <p:nvSpPr>
          <p:cNvPr id="3" name="Content Placeholder 2"/>
          <p:cNvSpPr>
            <a:spLocks noGrp="1"/>
          </p:cNvSpPr>
          <p:nvPr>
            <p:ph idx="1"/>
          </p:nvPr>
        </p:nvSpPr>
        <p:spPr>
          <a:xfrm>
            <a:off x="457200" y="2209800"/>
            <a:ext cx="8229600" cy="4114800"/>
          </a:xfrm>
        </p:spPr>
        <p:txBody>
          <a:bodyPr>
            <a:normAutofit fontScale="92500"/>
          </a:bodyPr>
          <a:lstStyle/>
          <a:p>
            <a:r>
              <a:rPr lang="en-US" dirty="0" smtClean="0"/>
              <a:t>Helps eliminate unnecessary energy drain.</a:t>
            </a:r>
          </a:p>
          <a:p>
            <a:r>
              <a:rPr lang="en-US" dirty="0" smtClean="0"/>
              <a:t>Maintains stored resiliency.</a:t>
            </a:r>
          </a:p>
          <a:p>
            <a:r>
              <a:rPr lang="en-US" dirty="0" smtClean="0"/>
              <a:t>Impatience, irritability, anger decrease.</a:t>
            </a:r>
          </a:p>
          <a:p>
            <a:r>
              <a:rPr lang="en-US" dirty="0" smtClean="0"/>
              <a:t>Improves physical and mental health.</a:t>
            </a:r>
          </a:p>
          <a:p>
            <a:r>
              <a:rPr lang="en-US" dirty="0" smtClean="0"/>
              <a:t>Greater access to intuition.</a:t>
            </a:r>
          </a:p>
          <a:p>
            <a:r>
              <a:rPr lang="en-US" dirty="0" smtClean="0"/>
              <a:t>Memory, focus, other brain functions improve.</a:t>
            </a:r>
          </a:p>
          <a:p>
            <a:r>
              <a:rPr lang="en-US" dirty="0" smtClean="0"/>
              <a:t>More energy in daytime, restful sleep at night.</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224</TotalTime>
  <Words>339</Words>
  <Application>Microsoft Office PowerPoint</Application>
  <PresentationFormat>On-screen Show (4:3)</PresentationFormat>
  <Paragraphs>69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Technic</vt:lpstr>
      <vt:lpstr>FACULTY OF MANAGEMENT                STUDIES</vt:lpstr>
      <vt:lpstr> </vt:lpstr>
      <vt:lpstr>CONTENT :-</vt:lpstr>
      <vt:lpstr>   What is Stress ?</vt:lpstr>
      <vt:lpstr>Cause of stress </vt:lpstr>
      <vt:lpstr>Types of stress </vt:lpstr>
      <vt:lpstr>What is stress management?</vt:lpstr>
      <vt:lpstr>Stress management at workplace</vt:lpstr>
      <vt:lpstr>Advantage of stress management</vt:lpstr>
      <vt:lpstr>Business Benefits of Stress Management</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India</dc:creator>
  <cp:lastModifiedBy>admin</cp:lastModifiedBy>
  <cp:revision>29</cp:revision>
  <dcterms:created xsi:type="dcterms:W3CDTF">2019-08-26T16:51:16Z</dcterms:created>
  <dcterms:modified xsi:type="dcterms:W3CDTF">2019-09-02T10:21:44Z</dcterms:modified>
</cp:coreProperties>
</file>