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9" r:id="rId3"/>
    <p:sldId id="272" r:id="rId4"/>
    <p:sldId id="273" r:id="rId5"/>
    <p:sldId id="274" r:id="rId6"/>
    <p:sldId id="275" r:id="rId7"/>
    <p:sldId id="276" r:id="rId8"/>
    <p:sldId id="269" r:id="rId9"/>
    <p:sldId id="270" r:id="rId10"/>
    <p:sldId id="258" r:id="rId11"/>
    <p:sldId id="260" r:id="rId12"/>
    <p:sldId id="262" r:id="rId13"/>
    <p:sldId id="263" r:id="rId14"/>
    <p:sldId id="264" r:id="rId15"/>
    <p:sldId id="265"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16B34D-CFF6-4399-A52C-673C8E119C8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349285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6B34D-CFF6-4399-A52C-673C8E119C8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128675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6B34D-CFF6-4399-A52C-673C8E119C8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266947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6B34D-CFF6-4399-A52C-673C8E119C8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11121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6B34D-CFF6-4399-A52C-673C8E119C8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767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6B34D-CFF6-4399-A52C-673C8E119C8B}"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381618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16B34D-CFF6-4399-A52C-673C8E119C8B}"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185587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16B34D-CFF6-4399-A52C-673C8E119C8B}"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297626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6B34D-CFF6-4399-A52C-673C8E119C8B}"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25391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16B34D-CFF6-4399-A52C-673C8E119C8B}"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161222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16B34D-CFF6-4399-A52C-673C8E119C8B}"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7C908-96CC-4423-8768-AEF5F110404B}" type="slidenum">
              <a:rPr lang="en-US" smtClean="0"/>
              <a:t>‹#›</a:t>
            </a:fld>
            <a:endParaRPr lang="en-US"/>
          </a:p>
        </p:txBody>
      </p:sp>
    </p:spTree>
    <p:extLst>
      <p:ext uri="{BB962C8B-B14F-4D97-AF65-F5344CB8AC3E}">
        <p14:creationId xmlns:p14="http://schemas.microsoft.com/office/powerpoint/2010/main" val="273723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6B34D-CFF6-4399-A52C-673C8E119C8B}" type="datetimeFigureOut">
              <a:rPr lang="en-US" smtClean="0"/>
              <a:t>10/21/2020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7C908-96CC-4423-8768-AEF5F110404B}" type="slidenum">
              <a:rPr lang="en-US" smtClean="0"/>
              <a:t>‹#›</a:t>
            </a:fld>
            <a:endParaRPr lang="en-US"/>
          </a:p>
        </p:txBody>
      </p:sp>
    </p:spTree>
    <p:extLst>
      <p:ext uri="{BB962C8B-B14F-4D97-AF65-F5344CB8AC3E}">
        <p14:creationId xmlns:p14="http://schemas.microsoft.com/office/powerpoint/2010/main" val="255923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B9F01-D1EA-F142-8CA0-6BF8C18C2513}"/>
              </a:ext>
            </a:extLst>
          </p:cNvPr>
          <p:cNvSpPr txBox="1"/>
          <p:nvPr/>
        </p:nvSpPr>
        <p:spPr>
          <a:xfrm>
            <a:off x="2065811" y="625928"/>
            <a:ext cx="8730837" cy="1323439"/>
          </a:xfrm>
          <a:prstGeom prst="rect">
            <a:avLst/>
          </a:prstGeom>
          <a:noFill/>
        </p:spPr>
        <p:txBody>
          <a:bodyPr wrap="square" rtlCol="0">
            <a:spAutoFit/>
          </a:bodyPr>
          <a:lstStyle/>
          <a:p>
            <a:pPr algn="l"/>
            <a:r>
              <a:rPr lang="en-US" sz="4000" b="1"/>
              <a:t>FACULTY OF MANAGEMENT STUDIES </a:t>
            </a:r>
          </a:p>
          <a:p>
            <a:pPr algn="l"/>
            <a:r>
              <a:rPr lang="en-US" sz="4000" b="1"/>
              <a:t>             MBA CMAT 2019-2021</a:t>
            </a:r>
          </a:p>
        </p:txBody>
      </p:sp>
      <p:sp>
        <p:nvSpPr>
          <p:cNvPr id="3" name="TextBox 2">
            <a:extLst>
              <a:ext uri="{FF2B5EF4-FFF2-40B4-BE49-F238E27FC236}">
                <a16:creationId xmlns:a16="http://schemas.microsoft.com/office/drawing/2014/main" id="{6737AFAB-7B8C-2A4D-A41A-BC2890BC8F1A}"/>
              </a:ext>
            </a:extLst>
          </p:cNvPr>
          <p:cNvSpPr txBox="1"/>
          <p:nvPr/>
        </p:nvSpPr>
        <p:spPr>
          <a:xfrm>
            <a:off x="3673928" y="2387437"/>
            <a:ext cx="5232566" cy="923330"/>
          </a:xfrm>
          <a:prstGeom prst="rect">
            <a:avLst/>
          </a:prstGeom>
          <a:noFill/>
        </p:spPr>
        <p:txBody>
          <a:bodyPr wrap="square" rtlCol="0">
            <a:spAutoFit/>
          </a:bodyPr>
          <a:lstStyle/>
          <a:p>
            <a:pPr algn="l"/>
            <a:r>
              <a:rPr lang="en-US" b="1"/>
              <a:t>Subject: Managrerial Skills Development</a:t>
            </a:r>
          </a:p>
          <a:p>
            <a:pPr algn="l"/>
            <a:r>
              <a:rPr lang="en-US" b="1"/>
              <a:t>Topic: dressing for interview Do’s and Don’ts For men and women</a:t>
            </a:r>
          </a:p>
        </p:txBody>
      </p:sp>
      <p:sp>
        <p:nvSpPr>
          <p:cNvPr id="4" name="TextBox 3">
            <a:extLst>
              <a:ext uri="{FF2B5EF4-FFF2-40B4-BE49-F238E27FC236}">
                <a16:creationId xmlns:a16="http://schemas.microsoft.com/office/drawing/2014/main" id="{A3E8D221-2635-854C-9DC4-80A033F30C76}"/>
              </a:ext>
            </a:extLst>
          </p:cNvPr>
          <p:cNvSpPr txBox="1"/>
          <p:nvPr/>
        </p:nvSpPr>
        <p:spPr>
          <a:xfrm>
            <a:off x="1151410" y="4095502"/>
            <a:ext cx="3759531" cy="369332"/>
          </a:xfrm>
          <a:prstGeom prst="rect">
            <a:avLst/>
          </a:prstGeom>
          <a:noFill/>
        </p:spPr>
        <p:txBody>
          <a:bodyPr wrap="square" rtlCol="0">
            <a:spAutoFit/>
          </a:bodyPr>
          <a:lstStyle/>
          <a:p>
            <a:pPr algn="l"/>
            <a:r>
              <a:rPr lang="en-US"/>
              <a:t>Presented to: Dr Meera Mathur</a:t>
            </a:r>
          </a:p>
        </p:txBody>
      </p:sp>
      <p:sp>
        <p:nvSpPr>
          <p:cNvPr id="5" name="TextBox 4">
            <a:extLst>
              <a:ext uri="{FF2B5EF4-FFF2-40B4-BE49-F238E27FC236}">
                <a16:creationId xmlns:a16="http://schemas.microsoft.com/office/drawing/2014/main" id="{8AB5E97B-7C3F-0647-B6A8-726FB8B020BA}"/>
              </a:ext>
            </a:extLst>
          </p:cNvPr>
          <p:cNvSpPr txBox="1"/>
          <p:nvPr/>
        </p:nvSpPr>
        <p:spPr>
          <a:xfrm>
            <a:off x="7436429" y="3996541"/>
            <a:ext cx="3604161" cy="2031325"/>
          </a:xfrm>
          <a:prstGeom prst="rect">
            <a:avLst/>
          </a:prstGeom>
          <a:noFill/>
        </p:spPr>
        <p:txBody>
          <a:bodyPr wrap="square" rtlCol="0">
            <a:spAutoFit/>
          </a:bodyPr>
          <a:lstStyle/>
          <a:p>
            <a:pPr algn="l"/>
            <a:r>
              <a:rPr lang="en-US"/>
              <a:t>Presented by:</a:t>
            </a:r>
          </a:p>
          <a:p>
            <a:pPr algn="l"/>
            <a:r>
              <a:rPr lang="en-US"/>
              <a:t>Manish Kalal</a:t>
            </a:r>
          </a:p>
          <a:p>
            <a:pPr algn="l"/>
            <a:r>
              <a:rPr lang="en-US"/>
              <a:t>Nikhil Vaishnav</a:t>
            </a:r>
          </a:p>
          <a:p>
            <a:pPr algn="l"/>
            <a:r>
              <a:rPr lang="en-US"/>
              <a:t>Rajat</a:t>
            </a:r>
          </a:p>
          <a:p>
            <a:pPr algn="l"/>
            <a:r>
              <a:rPr lang="en-US"/>
              <a:t>Sanjay</a:t>
            </a:r>
          </a:p>
          <a:p>
            <a:pPr algn="l"/>
            <a:r>
              <a:rPr lang="en-US"/>
              <a:t>Siddharth Dashora </a:t>
            </a:r>
          </a:p>
          <a:p>
            <a:pPr algn="l"/>
            <a:r>
              <a:rPr lang="en-US"/>
              <a:t>Somil suhalka</a:t>
            </a:r>
          </a:p>
        </p:txBody>
      </p:sp>
    </p:spTree>
    <p:extLst>
      <p:ext uri="{BB962C8B-B14F-4D97-AF65-F5344CB8AC3E}">
        <p14:creationId xmlns:p14="http://schemas.microsoft.com/office/powerpoint/2010/main" val="361619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2464" y="270456"/>
            <a:ext cx="4892503" cy="6384674"/>
          </a:xfrm>
          <a:prstGeom prst="rect">
            <a:avLst/>
          </a:prstGeom>
        </p:spPr>
      </p:pic>
      <p:pic>
        <p:nvPicPr>
          <p:cNvPr id="3" name="Picture 2"/>
          <p:cNvPicPr>
            <a:picLocks noChangeAspect="1"/>
          </p:cNvPicPr>
          <p:nvPr/>
        </p:nvPicPr>
        <p:blipFill>
          <a:blip r:embed="rId3"/>
          <a:stretch>
            <a:fillRect/>
          </a:stretch>
        </p:blipFill>
        <p:spPr>
          <a:xfrm>
            <a:off x="288701" y="287628"/>
            <a:ext cx="5500520" cy="6384674"/>
          </a:xfrm>
          <a:prstGeom prst="rect">
            <a:avLst/>
          </a:prstGeom>
        </p:spPr>
      </p:pic>
    </p:spTree>
    <p:extLst>
      <p:ext uri="{BB962C8B-B14F-4D97-AF65-F5344CB8AC3E}">
        <p14:creationId xmlns:p14="http://schemas.microsoft.com/office/powerpoint/2010/main" val="307027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2282" y="223857"/>
            <a:ext cx="11007491" cy="1477328"/>
          </a:xfrm>
          <a:prstGeom prst="rect">
            <a:avLst/>
          </a:prstGeom>
        </p:spPr>
        <p:txBody>
          <a:bodyPr wrap="square">
            <a:spAutoFit/>
          </a:bodyPr>
          <a:lstStyle/>
          <a:p>
            <a:r>
              <a:rPr lang="en-US" dirty="0"/>
              <a:t>What are appropriate job interview clothes?</a:t>
            </a:r>
          </a:p>
          <a:p>
            <a:pPr marL="285750" indent="-285750">
              <a:buFont typeface="Arial" panose="020B0604020202020204" pitchFamily="34" charset="0"/>
              <a:buChar char="•"/>
            </a:pPr>
            <a:r>
              <a:rPr lang="en-US" b="1" u="sng" dirty="0"/>
              <a:t>Your hair </a:t>
            </a:r>
            <a:r>
              <a:rPr lang="en-US" b="1" u="sng"/>
              <a:t>and make-up</a:t>
            </a:r>
            <a:endParaRPr lang="en-US" b="1" u="sng" dirty="0"/>
          </a:p>
          <a:p>
            <a:endParaRPr lang="en-US" dirty="0"/>
          </a:p>
          <a:p>
            <a:r>
              <a:rPr lang="en-US" dirty="0"/>
              <a:t>Your hair should be neatly combed and styled. Avoid a style that allows you to fiddle with your hair - this makes you appear nervous and unsure.</a:t>
            </a:r>
          </a:p>
        </p:txBody>
      </p:sp>
      <p:pic>
        <p:nvPicPr>
          <p:cNvPr id="4" name="Picture 3"/>
          <p:cNvPicPr>
            <a:picLocks noChangeAspect="1"/>
          </p:cNvPicPr>
          <p:nvPr/>
        </p:nvPicPr>
        <p:blipFill>
          <a:blip r:embed="rId2"/>
          <a:stretch>
            <a:fillRect/>
          </a:stretch>
        </p:blipFill>
        <p:spPr>
          <a:xfrm>
            <a:off x="3829458" y="1944293"/>
            <a:ext cx="3030296" cy="1484707"/>
          </a:xfrm>
          <a:prstGeom prst="rect">
            <a:avLst/>
          </a:prstGeom>
        </p:spPr>
      </p:pic>
      <p:sp>
        <p:nvSpPr>
          <p:cNvPr id="2" name="Rectangle 1">
            <a:extLst>
              <a:ext uri="{FF2B5EF4-FFF2-40B4-BE49-F238E27FC236}">
                <a16:creationId xmlns:a16="http://schemas.microsoft.com/office/drawing/2014/main" id="{A39567EC-91FC-AD4B-8807-5C974AB7FC5D}"/>
              </a:ext>
            </a:extLst>
          </p:cNvPr>
          <p:cNvSpPr/>
          <p:nvPr/>
        </p:nvSpPr>
        <p:spPr>
          <a:xfrm>
            <a:off x="682282" y="3700463"/>
            <a:ext cx="10827435" cy="2862322"/>
          </a:xfrm>
          <a:prstGeom prst="rect">
            <a:avLst/>
          </a:prstGeom>
        </p:spPr>
        <p:txBody>
          <a:bodyPr wrap="square">
            <a:spAutoFit/>
          </a:bodyPr>
          <a:lstStyle/>
          <a:p>
            <a:pPr marL="285750" indent="-285750">
              <a:buFont typeface="Arial" panose="020B0604020202020204" pitchFamily="34" charset="0"/>
              <a:buChar char="•"/>
            </a:pPr>
            <a:r>
              <a:rPr lang="en-US" dirty="0"/>
              <a:t>Keep you hair off your face. You don't want to be constantly flicking your hair out of the way during the interview.</a:t>
            </a:r>
          </a:p>
          <a:p>
            <a:pPr marL="285750" indent="-285750">
              <a:buFont typeface="Arial" panose="020B0604020202020204" pitchFamily="34" charset="0"/>
              <a:buChar char="•"/>
            </a:pPr>
            <a:r>
              <a:rPr lang="en-US" dirty="0"/>
              <a:t>Sunglasses pushed up into your hair is a definite no! It looks messy and unprofessional.</a:t>
            </a:r>
          </a:p>
          <a:p>
            <a:pPr marL="285750" indent="-285750">
              <a:buFont typeface="Arial" panose="020B0604020202020204" pitchFamily="34" charset="0"/>
              <a:buChar char="•"/>
            </a:pPr>
            <a:r>
              <a:rPr lang="en-US" dirty="0"/>
              <a:t>Wear understated makeup in natural tones.</a:t>
            </a:r>
          </a:p>
          <a:p>
            <a:pPr marL="285750" indent="-285750">
              <a:buFont typeface="Arial" panose="020B0604020202020204" pitchFamily="34" charset="0"/>
              <a:buChar char="•"/>
            </a:pPr>
            <a:r>
              <a:rPr lang="en-US" dirty="0"/>
              <a:t>Overdone eye shadow, heavy eyeliner and brightly-colored lipstick make you appear frivolous and unprofessional.</a:t>
            </a:r>
          </a:p>
          <a:p>
            <a:pPr marL="285750" indent="-285750">
              <a:buFont typeface="Arial" panose="020B0604020202020204" pitchFamily="34" charset="0"/>
              <a:buChar char="•"/>
            </a:pPr>
            <a:r>
              <a:rPr lang="en-US" dirty="0"/>
              <a:t>Ensure your nails are clean and manicured and only wear neutral polish.</a:t>
            </a:r>
          </a:p>
          <a:p>
            <a:pPr marL="285750" indent="-285750">
              <a:buFont typeface="Arial" panose="020B0604020202020204" pitchFamily="34" charset="0"/>
              <a:buChar char="•"/>
            </a:pPr>
            <a:r>
              <a:rPr lang="en-US" dirty="0"/>
              <a:t>Unless the job is in a very informal environment men should have a traditional haircut and shave before the interview. A clean shave makes the right impression. If you really want to retain your facial hair make sure it is neatly trimmed.</a:t>
            </a:r>
          </a:p>
        </p:txBody>
      </p:sp>
    </p:spTree>
    <p:extLst>
      <p:ext uri="{BB962C8B-B14F-4D97-AF65-F5344CB8AC3E}">
        <p14:creationId xmlns:p14="http://schemas.microsoft.com/office/powerpoint/2010/main" val="80292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463" y="360508"/>
            <a:ext cx="4495576" cy="369332"/>
          </a:xfrm>
          <a:prstGeom prst="rect">
            <a:avLst/>
          </a:prstGeom>
        </p:spPr>
        <p:txBody>
          <a:bodyPr wrap="square">
            <a:spAutoFit/>
          </a:bodyPr>
          <a:lstStyle/>
          <a:p>
            <a:pPr marL="285750" indent="-285750">
              <a:buFont typeface="Arial" panose="020B0604020202020204" pitchFamily="34" charset="0"/>
              <a:buChar char="•"/>
            </a:pPr>
            <a:r>
              <a:rPr lang="en-US" b="1" dirty="0"/>
              <a:t>Job interview clothes - keep it professional</a:t>
            </a:r>
          </a:p>
        </p:txBody>
      </p:sp>
      <p:pic>
        <p:nvPicPr>
          <p:cNvPr id="3" name="Picture 2"/>
          <p:cNvPicPr>
            <a:picLocks noChangeAspect="1"/>
          </p:cNvPicPr>
          <p:nvPr/>
        </p:nvPicPr>
        <p:blipFill>
          <a:blip r:embed="rId2"/>
          <a:stretch>
            <a:fillRect/>
          </a:stretch>
        </p:blipFill>
        <p:spPr>
          <a:xfrm>
            <a:off x="3349814" y="887386"/>
            <a:ext cx="4113013" cy="2690596"/>
          </a:xfrm>
          <a:prstGeom prst="rect">
            <a:avLst/>
          </a:prstGeom>
        </p:spPr>
      </p:pic>
      <p:sp>
        <p:nvSpPr>
          <p:cNvPr id="4" name="Rectangle 3"/>
          <p:cNvSpPr/>
          <p:nvPr/>
        </p:nvSpPr>
        <p:spPr>
          <a:xfrm>
            <a:off x="1120463" y="3481872"/>
            <a:ext cx="10420868" cy="2308324"/>
          </a:xfrm>
          <a:prstGeom prst="rect">
            <a:avLst/>
          </a:prstGeom>
        </p:spPr>
        <p:txBody>
          <a:bodyPr wrap="square">
            <a:spAutoFit/>
          </a:bodyPr>
          <a:lstStyle/>
          <a:p>
            <a:pPr marL="285750" indent="-285750">
              <a:buFont typeface="Arial" panose="020B0604020202020204" pitchFamily="34" charset="0"/>
              <a:buChar char="•"/>
            </a:pPr>
            <a:r>
              <a:rPr lang="en-US" dirty="0"/>
              <a:t>Your hemline should fall just above or on your knee.</a:t>
            </a:r>
          </a:p>
          <a:p>
            <a:pPr marL="285750" indent="-285750">
              <a:buFont typeface="Arial" panose="020B0604020202020204" pitchFamily="34" charset="0"/>
              <a:buChar char="•"/>
            </a:pPr>
            <a:r>
              <a:rPr lang="en-US" dirty="0"/>
              <a:t>Short and split skirts are difficult to sit comfortably in - you have to continually tug your skirt down during the </a:t>
            </a:r>
            <a:r>
              <a:rPr lang="en-US"/>
              <a:t>interview.</a:t>
            </a:r>
            <a:endParaRPr lang="en-US" dirty="0"/>
          </a:p>
          <a:p>
            <a:pPr marL="285750" indent="-285750">
              <a:buFont typeface="Arial" panose="020B0604020202020204" pitchFamily="34" charset="0"/>
              <a:buChar char="•"/>
            </a:pPr>
            <a:r>
              <a:rPr lang="en-US" dirty="0"/>
              <a:t>Job interview clothes should fit properly and not be too tight.</a:t>
            </a:r>
          </a:p>
          <a:p>
            <a:pPr marL="285750" indent="-285750">
              <a:buFont typeface="Arial" panose="020B0604020202020204" pitchFamily="34" charset="0"/>
              <a:buChar char="•"/>
            </a:pPr>
            <a:r>
              <a:rPr lang="en-US" dirty="0"/>
              <a:t>Low neck-lines, transparent fabric and bra straps on display should be avoided</a:t>
            </a:r>
            <a:r>
              <a:rPr lang="en-US"/>
              <a:t>. </a:t>
            </a:r>
            <a:endParaRPr lang="en-US" dirty="0"/>
          </a:p>
          <a:p>
            <a:pPr marL="285750" indent="-285750">
              <a:buFont typeface="Arial" panose="020B0604020202020204" pitchFamily="34" charset="0"/>
              <a:buChar char="•"/>
            </a:pPr>
            <a:r>
              <a:rPr lang="en-US" dirty="0"/>
              <a:t>Men should avoid wearing baggy interview clothes. Sweats and clothes that are too big create an impression of untidiness.</a:t>
            </a:r>
          </a:p>
          <a:p>
            <a:pPr marL="285750" indent="-285750">
              <a:buFont typeface="Arial" panose="020B0604020202020204" pitchFamily="34" charset="0"/>
              <a:buChar char="•"/>
            </a:pPr>
            <a:r>
              <a:rPr lang="en-US" dirty="0"/>
              <a:t>Pants pulled down around your hips look unprofessional. Advice on what men should wear to an interview.</a:t>
            </a:r>
          </a:p>
        </p:txBody>
      </p:sp>
    </p:spTree>
    <p:extLst>
      <p:ext uri="{BB962C8B-B14F-4D97-AF65-F5344CB8AC3E}">
        <p14:creationId xmlns:p14="http://schemas.microsoft.com/office/powerpoint/2010/main" val="311435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163" y="256128"/>
            <a:ext cx="2564982" cy="369332"/>
          </a:xfrm>
          <a:prstGeom prst="rect">
            <a:avLst/>
          </a:prstGeom>
        </p:spPr>
        <p:txBody>
          <a:bodyPr wrap="square">
            <a:spAutoFit/>
          </a:bodyPr>
          <a:lstStyle/>
          <a:p>
            <a:pPr marL="285750" indent="-285750">
              <a:buFont typeface="Arial" panose="020B0604020202020204" pitchFamily="34" charset="0"/>
              <a:buChar char="•"/>
            </a:pPr>
            <a:r>
              <a:rPr lang="en-US" b="1" dirty="0"/>
              <a:t>Your shoes</a:t>
            </a:r>
          </a:p>
        </p:txBody>
      </p:sp>
      <p:pic>
        <p:nvPicPr>
          <p:cNvPr id="3" name="Picture 2"/>
          <p:cNvPicPr>
            <a:picLocks noChangeAspect="1"/>
          </p:cNvPicPr>
          <p:nvPr/>
        </p:nvPicPr>
        <p:blipFill>
          <a:blip r:embed="rId2"/>
          <a:stretch>
            <a:fillRect/>
          </a:stretch>
        </p:blipFill>
        <p:spPr>
          <a:xfrm>
            <a:off x="2588654" y="1320505"/>
            <a:ext cx="5008808" cy="1554856"/>
          </a:xfrm>
          <a:prstGeom prst="rect">
            <a:avLst/>
          </a:prstGeom>
        </p:spPr>
      </p:pic>
      <p:sp>
        <p:nvSpPr>
          <p:cNvPr id="4" name="Rectangle 3"/>
          <p:cNvSpPr/>
          <p:nvPr/>
        </p:nvSpPr>
        <p:spPr>
          <a:xfrm>
            <a:off x="1347989" y="3173191"/>
            <a:ext cx="6096000" cy="2031325"/>
          </a:xfrm>
          <a:prstGeom prst="rect">
            <a:avLst/>
          </a:prstGeom>
        </p:spPr>
        <p:txBody>
          <a:bodyPr>
            <a:spAutoFit/>
          </a:bodyPr>
          <a:lstStyle/>
          <a:p>
            <a:pPr marL="285750" indent="-285750">
              <a:buFont typeface="Arial" panose="020B0604020202020204" pitchFamily="34" charset="0"/>
              <a:buChar char="•"/>
            </a:pPr>
            <a:r>
              <a:rPr lang="en-US" dirty="0"/>
              <a:t>Wear closed, medium to low-heeled shoes such as a pair of black pumps.</a:t>
            </a:r>
          </a:p>
          <a:p>
            <a:pPr marL="285750" indent="-285750">
              <a:buFont typeface="Arial" panose="020B0604020202020204" pitchFamily="34" charset="0"/>
              <a:buChar char="•"/>
            </a:pPr>
            <a:r>
              <a:rPr lang="en-US" dirty="0"/>
              <a:t>You should be able to walk comfortably in your shoes and appear confident and at ease.</a:t>
            </a:r>
          </a:p>
          <a:p>
            <a:pPr marL="285750" indent="-285750">
              <a:buFont typeface="Arial" panose="020B0604020202020204" pitchFamily="34" charset="0"/>
              <a:buChar char="•"/>
            </a:pPr>
            <a:r>
              <a:rPr lang="en-US" dirty="0"/>
              <a:t>Very high-heeled shoes are unsuitable.</a:t>
            </a:r>
          </a:p>
          <a:p>
            <a:pPr marL="285750" indent="-285750">
              <a:buFont typeface="Arial" panose="020B0604020202020204" pitchFamily="34" charset="0"/>
              <a:buChar char="•"/>
            </a:pPr>
            <a:r>
              <a:rPr lang="en-US" dirty="0"/>
              <a:t>Avoid brightly colored and trendy shoes - you are not there to make a fashion statement.</a:t>
            </a:r>
          </a:p>
        </p:txBody>
      </p:sp>
      <p:sp>
        <p:nvSpPr>
          <p:cNvPr id="5" name="Rectangle 4"/>
          <p:cNvSpPr/>
          <p:nvPr/>
        </p:nvSpPr>
        <p:spPr>
          <a:xfrm>
            <a:off x="858591" y="5400300"/>
            <a:ext cx="11183156" cy="646331"/>
          </a:xfrm>
          <a:prstGeom prst="rect">
            <a:avLst/>
          </a:prstGeom>
        </p:spPr>
        <p:txBody>
          <a:bodyPr wrap="square">
            <a:spAutoFit/>
          </a:bodyPr>
          <a:lstStyle/>
          <a:p>
            <a:r>
              <a:rPr lang="en-US" dirty="0"/>
              <a:t>Invest in a pair of smart business-wear shoes. You will get a lot of wear out of a pair of black or dark brown shoes. Make sure your shoes are clean and well shined. Scruffy and scuffed shoes ruin the smartest job interview clothes.</a:t>
            </a:r>
          </a:p>
        </p:txBody>
      </p:sp>
    </p:spTree>
    <p:extLst>
      <p:ext uri="{BB962C8B-B14F-4D97-AF65-F5344CB8AC3E}">
        <p14:creationId xmlns:p14="http://schemas.microsoft.com/office/powerpoint/2010/main" val="84384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197" y="206654"/>
            <a:ext cx="2770910" cy="369332"/>
          </a:xfrm>
          <a:prstGeom prst="rect">
            <a:avLst/>
          </a:prstGeom>
        </p:spPr>
        <p:txBody>
          <a:bodyPr wrap="square">
            <a:spAutoFit/>
          </a:bodyPr>
          <a:lstStyle/>
          <a:p>
            <a:pPr marL="285750" indent="-285750">
              <a:buFont typeface="Arial" panose="020B0604020202020204" pitchFamily="34" charset="0"/>
              <a:buChar char="•"/>
            </a:pPr>
            <a:r>
              <a:rPr lang="en-US" b="1" dirty="0"/>
              <a:t>Carry a smart bag</a:t>
            </a:r>
          </a:p>
        </p:txBody>
      </p:sp>
      <p:sp>
        <p:nvSpPr>
          <p:cNvPr id="5" name="Rectangle 4"/>
          <p:cNvSpPr/>
          <p:nvPr/>
        </p:nvSpPr>
        <p:spPr>
          <a:xfrm>
            <a:off x="547197" y="2895987"/>
            <a:ext cx="10753859" cy="2893100"/>
          </a:xfrm>
          <a:prstGeom prst="rect">
            <a:avLst/>
          </a:prstGeom>
        </p:spPr>
        <p:txBody>
          <a:bodyPr wrap="square">
            <a:spAutoFit/>
          </a:bodyPr>
          <a:lstStyle/>
          <a:p>
            <a:pPr marL="285750" indent="-285750">
              <a:buFont typeface="Arial" panose="020B0604020202020204" pitchFamily="34" charset="0"/>
              <a:buChar char="•"/>
            </a:pPr>
            <a:r>
              <a:rPr lang="en-US" dirty="0"/>
              <a:t>Carry a small briefcase or similar bag in place of a purse to your job interview. This provides an easy way of carrying a tablet or laptop, if you need to take one with you to the interview, as well as all your documents.</a:t>
            </a:r>
          </a:p>
          <a:p>
            <a:pPr marL="285750" indent="-285750">
              <a:buFont typeface="Arial" panose="020B0604020202020204" pitchFamily="34" charset="0"/>
              <a:buChar char="•"/>
            </a:pPr>
            <a:r>
              <a:rPr lang="en-US" dirty="0"/>
              <a:t>If you feel you need a purse, a small structured one is preferable to a large floppy bag. Avoid canvas, denim and straw, these look very </a:t>
            </a:r>
            <a:r>
              <a:rPr lang="en-US"/>
              <a:t>unprofessional.</a:t>
            </a:r>
          </a:p>
          <a:p>
            <a:endParaRPr lang="en-US" dirty="0"/>
          </a:p>
          <a:p>
            <a:pPr marL="285750" indent="-285750">
              <a:buFont typeface="Arial" panose="020B0604020202020204" pitchFamily="34" charset="0"/>
              <a:buChar char="•"/>
            </a:pPr>
            <a:r>
              <a:rPr lang="en-US" sz="2000" b="1" dirty="0"/>
              <a:t>Your accessories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Wear understated jewelry. Ostentatious, in-your-face jewelry is a big distraction and gives the impression of flashiness.</a:t>
            </a:r>
          </a:p>
          <a:p>
            <a:pPr marL="285750" indent="-285750">
              <a:buFont typeface="Arial" panose="020B0604020202020204" pitchFamily="34" charset="0"/>
              <a:buChar char="•"/>
            </a:pPr>
            <a:r>
              <a:rPr lang="en-US" dirty="0"/>
              <a:t>For men a classic watch and one simple ring per hand are acceptable. Avoid necklaces and bracelets.</a:t>
            </a:r>
          </a:p>
        </p:txBody>
      </p:sp>
      <p:pic>
        <p:nvPicPr>
          <p:cNvPr id="8" name="Picture 7"/>
          <p:cNvPicPr>
            <a:picLocks noChangeAspect="1"/>
          </p:cNvPicPr>
          <p:nvPr/>
        </p:nvPicPr>
        <p:blipFill>
          <a:blip r:embed="rId2"/>
          <a:stretch>
            <a:fillRect/>
          </a:stretch>
        </p:blipFill>
        <p:spPr>
          <a:xfrm>
            <a:off x="3318107" y="685237"/>
            <a:ext cx="4005235" cy="1813019"/>
          </a:xfrm>
          <a:prstGeom prst="rect">
            <a:avLst/>
          </a:prstGeom>
        </p:spPr>
      </p:pic>
      <p:sp>
        <p:nvSpPr>
          <p:cNvPr id="9" name="Rectangle 8"/>
          <p:cNvSpPr/>
          <p:nvPr/>
        </p:nvSpPr>
        <p:spPr>
          <a:xfrm>
            <a:off x="547197" y="5590561"/>
            <a:ext cx="10341735" cy="1200329"/>
          </a:xfrm>
          <a:prstGeom prst="rect">
            <a:avLst/>
          </a:prstGeom>
        </p:spPr>
        <p:txBody>
          <a:bodyPr wrap="square">
            <a:spAutoFit/>
          </a:bodyPr>
          <a:lstStyle/>
          <a:p>
            <a:pPr marL="285750" indent="-285750">
              <a:buFont typeface="Arial" panose="020B0604020202020204" pitchFamily="34" charset="0"/>
              <a:buChar char="•"/>
            </a:pPr>
            <a:r>
              <a:rPr lang="en-US" dirty="0"/>
              <a:t>Big, dangling earrings and jangling bracelets are particularly distracting on women candidates as they bounce about as you talk and move your hands.</a:t>
            </a:r>
          </a:p>
          <a:p>
            <a:pPr marL="285750" indent="-285750">
              <a:buFont typeface="Arial" panose="020B0604020202020204" pitchFamily="34" charset="0"/>
              <a:buChar char="•"/>
            </a:pPr>
            <a:r>
              <a:rPr lang="en-US" dirty="0"/>
              <a:t>Anklets can make your feet a focal point. You want the interviewer to concentrate on your face and what you have to say.</a:t>
            </a:r>
          </a:p>
        </p:txBody>
      </p:sp>
    </p:spTree>
    <p:extLst>
      <p:ext uri="{BB962C8B-B14F-4D97-AF65-F5344CB8AC3E}">
        <p14:creationId xmlns:p14="http://schemas.microsoft.com/office/powerpoint/2010/main" val="92718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467" y="382360"/>
            <a:ext cx="10836234" cy="2339102"/>
          </a:xfrm>
          <a:prstGeom prst="rect">
            <a:avLst/>
          </a:prstGeom>
        </p:spPr>
        <p:txBody>
          <a:bodyPr wrap="square">
            <a:spAutoFit/>
          </a:bodyPr>
          <a:lstStyle/>
          <a:p>
            <a:pPr marL="342900" indent="-342900">
              <a:buFont typeface="Arial" panose="020B0604020202020204" pitchFamily="34" charset="0"/>
              <a:buChar char="•"/>
            </a:pPr>
            <a:r>
              <a:rPr lang="en-US" sz="2000" b="1" dirty="0"/>
              <a:t>Select your clothes the day before</a:t>
            </a:r>
          </a:p>
          <a:p>
            <a:endParaRPr lang="en-US" dirty="0"/>
          </a:p>
          <a:p>
            <a:r>
              <a:rPr lang="en-US" dirty="0"/>
              <a:t>Take time to prepare beforehand and select your interview clothes carefully. Pay attention to detail. All interview clothes should be clean, tidy and neatly pressed. Check for dangling threads, hems starting to come undone, stains etc.</a:t>
            </a:r>
          </a:p>
          <a:p>
            <a:endParaRPr lang="en-US" dirty="0"/>
          </a:p>
          <a:p>
            <a:r>
              <a:rPr lang="en-US" dirty="0"/>
              <a:t>If you are having to travel any distance to your job interview consider how wrinkled your clothes may look after a couple of hours traveling. Select job </a:t>
            </a:r>
            <a:r>
              <a:rPr lang="en-US"/>
              <a:t>interview clothes that do not crease easily.</a:t>
            </a:r>
          </a:p>
        </p:txBody>
      </p:sp>
      <p:pic>
        <p:nvPicPr>
          <p:cNvPr id="3" name="Picture 2"/>
          <p:cNvPicPr>
            <a:picLocks noChangeAspect="1"/>
          </p:cNvPicPr>
          <p:nvPr/>
        </p:nvPicPr>
        <p:blipFill>
          <a:blip r:embed="rId2"/>
          <a:stretch>
            <a:fillRect/>
          </a:stretch>
        </p:blipFill>
        <p:spPr>
          <a:xfrm>
            <a:off x="1344717" y="3429000"/>
            <a:ext cx="4564578" cy="3046641"/>
          </a:xfrm>
          <a:prstGeom prst="rect">
            <a:avLst/>
          </a:prstGeom>
        </p:spPr>
      </p:pic>
      <p:pic>
        <p:nvPicPr>
          <p:cNvPr id="4" name="Picture 3"/>
          <p:cNvPicPr>
            <a:picLocks noChangeAspect="1"/>
          </p:cNvPicPr>
          <p:nvPr/>
        </p:nvPicPr>
        <p:blipFill>
          <a:blip r:embed="rId3"/>
          <a:stretch>
            <a:fillRect/>
          </a:stretch>
        </p:blipFill>
        <p:spPr>
          <a:xfrm>
            <a:off x="6894408" y="3429000"/>
            <a:ext cx="3952875" cy="3209925"/>
          </a:xfrm>
          <a:prstGeom prst="rect">
            <a:avLst/>
          </a:prstGeom>
        </p:spPr>
      </p:pic>
    </p:spTree>
    <p:extLst>
      <p:ext uri="{BB962C8B-B14F-4D97-AF65-F5344CB8AC3E}">
        <p14:creationId xmlns:p14="http://schemas.microsoft.com/office/powerpoint/2010/main" val="231883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9F327C-7A71-9941-94CF-A6E18FCF9ACD}"/>
              </a:ext>
            </a:extLst>
          </p:cNvPr>
          <p:cNvSpPr txBox="1"/>
          <p:nvPr/>
        </p:nvSpPr>
        <p:spPr>
          <a:xfrm>
            <a:off x="3196441" y="3013501"/>
            <a:ext cx="5536871" cy="830997"/>
          </a:xfrm>
          <a:prstGeom prst="rect">
            <a:avLst/>
          </a:prstGeom>
          <a:noFill/>
        </p:spPr>
        <p:txBody>
          <a:bodyPr wrap="square" rtlCol="0">
            <a:spAutoFit/>
          </a:bodyPr>
          <a:lstStyle/>
          <a:p>
            <a:pPr algn="l"/>
            <a:r>
              <a:rPr lang="en-US" sz="4800" b="1"/>
              <a:t>Thank you 🙏</a:t>
            </a:r>
          </a:p>
        </p:txBody>
      </p:sp>
    </p:spTree>
    <p:extLst>
      <p:ext uri="{BB962C8B-B14F-4D97-AF65-F5344CB8AC3E}">
        <p14:creationId xmlns:p14="http://schemas.microsoft.com/office/powerpoint/2010/main" val="346202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7241" y="930233"/>
            <a:ext cx="10415650" cy="4997533"/>
          </a:xfrm>
          <a:prstGeom prst="rect">
            <a:avLst/>
          </a:prstGeom>
        </p:spPr>
      </p:pic>
    </p:spTree>
    <p:extLst>
      <p:ext uri="{BB962C8B-B14F-4D97-AF65-F5344CB8AC3E}">
        <p14:creationId xmlns:p14="http://schemas.microsoft.com/office/powerpoint/2010/main" val="100386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758C-CEF0-044B-873B-8A4D3D410B30}"/>
              </a:ext>
            </a:extLst>
          </p:cNvPr>
          <p:cNvSpPr>
            <a:spLocks noGrp="1"/>
          </p:cNvSpPr>
          <p:nvPr>
            <p:ph type="title"/>
          </p:nvPr>
        </p:nvSpPr>
        <p:spPr>
          <a:xfrm>
            <a:off x="745919" y="404503"/>
            <a:ext cx="10700162" cy="5059384"/>
          </a:xfrm>
        </p:spPr>
        <p:txBody>
          <a:bodyPr>
            <a:normAutofit/>
          </a:bodyPr>
          <a:lstStyle/>
          <a:p>
            <a:br>
              <a:rPr lang="en-US" sz="3200" b="0" i="0">
                <a:solidFill>
                  <a:srgbClr val="222222"/>
                </a:solidFill>
                <a:effectLst/>
                <a:latin typeface="RobotoRegular"/>
              </a:rPr>
            </a:br>
            <a:r>
              <a:rPr lang="en-GB" sz="4000" b="0" i="0">
                <a:solidFill>
                  <a:srgbClr val="222222"/>
                </a:solidFill>
                <a:effectLst/>
                <a:latin typeface="RobotoRegular"/>
              </a:rPr>
              <a:t>The way you dress for an interview gives potential employers their first impression of how you present yourself professionally. </a:t>
            </a:r>
            <a:br>
              <a:rPr lang="en-US" sz="4000" b="0" i="0">
                <a:solidFill>
                  <a:srgbClr val="222222"/>
                </a:solidFill>
                <a:effectLst/>
                <a:latin typeface="RobotoRegular"/>
              </a:rPr>
            </a:br>
            <a:br>
              <a:rPr lang="en-US" sz="4000" b="0" i="0">
                <a:solidFill>
                  <a:srgbClr val="222222"/>
                </a:solidFill>
                <a:effectLst/>
                <a:latin typeface="RobotoRegular"/>
              </a:rPr>
            </a:br>
            <a:r>
              <a:rPr lang="en-GB" sz="4000" b="0" i="0">
                <a:solidFill>
                  <a:srgbClr val="222222"/>
                </a:solidFill>
                <a:effectLst/>
                <a:latin typeface="RobotoRegular"/>
              </a:rPr>
              <a:t>Even if you look great on paper, if you don’t dress appropriately for an interview, you give the impression that you lack respect for yourself and those you are meeting with.</a:t>
            </a:r>
            <a:endParaRPr lang="en-US" sz="4000"/>
          </a:p>
        </p:txBody>
      </p:sp>
    </p:spTree>
    <p:extLst>
      <p:ext uri="{BB962C8B-B14F-4D97-AF65-F5344CB8AC3E}">
        <p14:creationId xmlns:p14="http://schemas.microsoft.com/office/powerpoint/2010/main" val="318912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9A84-4CA6-9E4D-AA77-57C1765E2DCE}"/>
              </a:ext>
            </a:extLst>
          </p:cNvPr>
          <p:cNvSpPr>
            <a:spLocks noGrp="1"/>
          </p:cNvSpPr>
          <p:nvPr>
            <p:ph type="title"/>
          </p:nvPr>
        </p:nvSpPr>
        <p:spPr>
          <a:xfrm>
            <a:off x="851894" y="1608117"/>
            <a:ext cx="10105669" cy="3891389"/>
          </a:xfrm>
        </p:spPr>
        <p:txBody>
          <a:bodyPr>
            <a:noAutofit/>
          </a:bodyPr>
          <a:lstStyle/>
          <a:p>
            <a:r>
              <a:rPr lang="en-US" sz="3200" i="0">
                <a:solidFill>
                  <a:srgbClr val="222222"/>
                </a:solidFill>
                <a:effectLst/>
                <a:latin typeface="RobotoRegular"/>
              </a:rPr>
              <a:t>Y</a:t>
            </a:r>
            <a:r>
              <a:rPr lang="en-GB" sz="3200" i="0">
                <a:solidFill>
                  <a:srgbClr val="222222"/>
                </a:solidFill>
                <a:effectLst/>
                <a:latin typeface="RobotoRegular"/>
              </a:rPr>
              <a:t>our outward appearance in an interview is an employer's first glimpse of your judgment skills. If you’re applying for a high-level professional job in an industry in which wearing tailored suits are the norm, showing up in anything else can indicate that you don’t know what’s expected or that you don’t care and you're flouting the standards. </a:t>
            </a:r>
            <a:endParaRPr lang="en-US" sz="3200"/>
          </a:p>
        </p:txBody>
      </p:sp>
      <p:sp>
        <p:nvSpPr>
          <p:cNvPr id="6" name="TextBox 5">
            <a:extLst>
              <a:ext uri="{FF2B5EF4-FFF2-40B4-BE49-F238E27FC236}">
                <a16:creationId xmlns:a16="http://schemas.microsoft.com/office/drawing/2014/main" id="{2575A453-3B8C-FD44-8D6E-762BBC0A3359}"/>
              </a:ext>
            </a:extLst>
          </p:cNvPr>
          <p:cNvSpPr txBox="1"/>
          <p:nvPr/>
        </p:nvSpPr>
        <p:spPr>
          <a:xfrm>
            <a:off x="5180436" y="2514309"/>
            <a:ext cx="1828800" cy="1828800"/>
          </a:xfrm>
          <a:prstGeom prst="rect">
            <a:avLst/>
          </a:prstGeom>
          <a:noFill/>
        </p:spPr>
        <p:txBody>
          <a:bodyPr wrap="square" rtlCol="0">
            <a:spAutoFit/>
          </a:bodyPr>
          <a:lstStyle/>
          <a:p>
            <a:pPr algn="l"/>
            <a:endParaRPr lang="en-US"/>
          </a:p>
        </p:txBody>
      </p:sp>
      <p:sp>
        <p:nvSpPr>
          <p:cNvPr id="12" name="TextBox 11">
            <a:extLst>
              <a:ext uri="{FF2B5EF4-FFF2-40B4-BE49-F238E27FC236}">
                <a16:creationId xmlns:a16="http://schemas.microsoft.com/office/drawing/2014/main" id="{63AFBB75-DD01-AC43-97E5-FB0028BE2EFF}"/>
              </a:ext>
            </a:extLst>
          </p:cNvPr>
          <p:cNvSpPr txBox="1"/>
          <p:nvPr/>
        </p:nvSpPr>
        <p:spPr>
          <a:xfrm>
            <a:off x="624786" y="570246"/>
            <a:ext cx="5470050" cy="769441"/>
          </a:xfrm>
          <a:prstGeom prst="rect">
            <a:avLst/>
          </a:prstGeom>
          <a:noFill/>
        </p:spPr>
        <p:txBody>
          <a:bodyPr wrap="square">
            <a:spAutoFit/>
          </a:bodyPr>
          <a:lstStyle/>
          <a:p>
            <a:pPr marL="285750" indent="-285750" algn="l" fontAlgn="base">
              <a:buFont typeface="Arial" panose="020B0604020202020204" pitchFamily="34" charset="0"/>
              <a:buChar char="•"/>
            </a:pPr>
            <a:r>
              <a:rPr lang="en-GB" sz="4400" b="1" i="0">
                <a:solidFill>
                  <a:srgbClr val="000000"/>
                </a:solidFill>
                <a:effectLst/>
                <a:latin typeface="AdelleBasic-Bold"/>
              </a:rPr>
              <a:t>judgment</a:t>
            </a:r>
          </a:p>
        </p:txBody>
      </p:sp>
    </p:spTree>
    <p:extLst>
      <p:ext uri="{BB962C8B-B14F-4D97-AF65-F5344CB8AC3E}">
        <p14:creationId xmlns:p14="http://schemas.microsoft.com/office/powerpoint/2010/main" val="408831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6ABB-F42B-2146-8D1B-EF037A7D170E}"/>
              </a:ext>
            </a:extLst>
          </p:cNvPr>
          <p:cNvSpPr>
            <a:spLocks noGrp="1"/>
          </p:cNvSpPr>
          <p:nvPr>
            <p:ph type="title"/>
          </p:nvPr>
        </p:nvSpPr>
        <p:spPr>
          <a:xfrm>
            <a:off x="519546" y="358268"/>
            <a:ext cx="10515600" cy="942418"/>
          </a:xfrm>
        </p:spPr>
        <p:txBody>
          <a:bodyPr>
            <a:normAutofit/>
          </a:bodyPr>
          <a:lstStyle/>
          <a:p>
            <a:pPr marL="685800" indent="-685800">
              <a:buFont typeface="Arial" panose="020B0604020202020204" pitchFamily="34" charset="0"/>
              <a:buChar char="•"/>
            </a:pPr>
            <a:r>
              <a:rPr lang="en-GB" sz="4800" b="1" i="0">
                <a:solidFill>
                  <a:srgbClr val="000000"/>
                </a:solidFill>
                <a:effectLst/>
                <a:latin typeface="AdelleBasic-Bold"/>
              </a:rPr>
              <a:t>Professionalism</a:t>
            </a:r>
            <a:endParaRPr lang="en-US" sz="4800" b="1"/>
          </a:p>
        </p:txBody>
      </p:sp>
      <p:sp>
        <p:nvSpPr>
          <p:cNvPr id="7" name="TextBox 6">
            <a:extLst>
              <a:ext uri="{FF2B5EF4-FFF2-40B4-BE49-F238E27FC236}">
                <a16:creationId xmlns:a16="http://schemas.microsoft.com/office/drawing/2014/main" id="{4F702D5D-7BC6-E94B-9839-DADB41268DD0}"/>
              </a:ext>
            </a:extLst>
          </p:cNvPr>
          <p:cNvSpPr txBox="1"/>
          <p:nvPr/>
        </p:nvSpPr>
        <p:spPr>
          <a:xfrm>
            <a:off x="990601" y="1504208"/>
            <a:ext cx="10231581" cy="4524315"/>
          </a:xfrm>
          <a:prstGeom prst="rect">
            <a:avLst/>
          </a:prstGeom>
          <a:noFill/>
        </p:spPr>
        <p:txBody>
          <a:bodyPr wrap="square">
            <a:spAutoFit/>
          </a:bodyPr>
          <a:lstStyle/>
          <a:p>
            <a:r>
              <a:rPr lang="en-GB" sz="3200" b="0" i="0">
                <a:solidFill>
                  <a:srgbClr val="222222"/>
                </a:solidFill>
                <a:effectLst/>
                <a:latin typeface="RobotoRegular"/>
              </a:rPr>
              <a:t>Dressing appropriately for work isn’t simply a matter of looking professional; it’s also an indication that you recognize that norms and standards exist because they are expectations that need to be followed. Even if you believe that you should be judged on your talent and ability and not on your appearance, dressing appropriately for the situation shows that you have respect for your employer and clients, and you are willing to follow the directives in the workplace.</a:t>
            </a:r>
            <a:endParaRPr lang="en-US" sz="3200"/>
          </a:p>
        </p:txBody>
      </p:sp>
    </p:spTree>
    <p:extLst>
      <p:ext uri="{BB962C8B-B14F-4D97-AF65-F5344CB8AC3E}">
        <p14:creationId xmlns:p14="http://schemas.microsoft.com/office/powerpoint/2010/main" val="218165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95601-7E0F-DE4B-981E-E094A2D4D66F}"/>
              </a:ext>
            </a:extLst>
          </p:cNvPr>
          <p:cNvSpPr txBox="1"/>
          <p:nvPr/>
        </p:nvSpPr>
        <p:spPr>
          <a:xfrm>
            <a:off x="648195" y="462132"/>
            <a:ext cx="6096000" cy="830997"/>
          </a:xfrm>
          <a:prstGeom prst="rect">
            <a:avLst/>
          </a:prstGeom>
          <a:noFill/>
        </p:spPr>
        <p:txBody>
          <a:bodyPr wrap="square">
            <a:spAutoFit/>
          </a:bodyPr>
          <a:lstStyle/>
          <a:p>
            <a:pPr marL="285750" indent="-285750" algn="l" fontAlgn="base">
              <a:buFont typeface="Arial" panose="020B0604020202020204" pitchFamily="34" charset="0"/>
              <a:buChar char="•"/>
            </a:pPr>
            <a:r>
              <a:rPr lang="en-GB" sz="4800" b="1" i="0">
                <a:solidFill>
                  <a:srgbClr val="000000"/>
                </a:solidFill>
                <a:effectLst/>
                <a:latin typeface="AdelleBasic-Bold"/>
              </a:rPr>
              <a:t>Confidence</a:t>
            </a:r>
          </a:p>
        </p:txBody>
      </p:sp>
      <p:sp>
        <p:nvSpPr>
          <p:cNvPr id="5" name="TextBox 4">
            <a:extLst>
              <a:ext uri="{FF2B5EF4-FFF2-40B4-BE49-F238E27FC236}">
                <a16:creationId xmlns:a16="http://schemas.microsoft.com/office/drawing/2014/main" id="{62B04A39-6D44-3B4B-B047-FB355D9DCE38}"/>
              </a:ext>
            </a:extLst>
          </p:cNvPr>
          <p:cNvSpPr txBox="1"/>
          <p:nvPr/>
        </p:nvSpPr>
        <p:spPr>
          <a:xfrm>
            <a:off x="801585" y="1948496"/>
            <a:ext cx="9430986" cy="4031873"/>
          </a:xfrm>
          <a:prstGeom prst="rect">
            <a:avLst/>
          </a:prstGeom>
          <a:noFill/>
        </p:spPr>
        <p:txBody>
          <a:bodyPr wrap="square">
            <a:spAutoFit/>
          </a:bodyPr>
          <a:lstStyle/>
          <a:p>
            <a:r>
              <a:rPr lang="en-GB" sz="3200" b="0" i="0">
                <a:solidFill>
                  <a:srgbClr val="222222"/>
                </a:solidFill>
                <a:effectLst/>
                <a:latin typeface="RobotoRegular"/>
              </a:rPr>
              <a:t>Dressing professionally can give you a boost of confidence, putting you in a work frame of mind. It’s even recommended that you dress in work attire for telephone interviews, simply because it puts you in a difference mindset than if you are interviewing in your bathrobe or a pair of shorts. When you look your best, it has the potential to bring out your best performance.</a:t>
            </a:r>
            <a:endParaRPr lang="en-US" sz="3200"/>
          </a:p>
        </p:txBody>
      </p:sp>
    </p:spTree>
    <p:extLst>
      <p:ext uri="{BB962C8B-B14F-4D97-AF65-F5344CB8AC3E}">
        <p14:creationId xmlns:p14="http://schemas.microsoft.com/office/powerpoint/2010/main" val="19278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F6CB96-1F36-4E4D-9605-9D4CB5D814D8}"/>
              </a:ext>
            </a:extLst>
          </p:cNvPr>
          <p:cNvSpPr txBox="1"/>
          <p:nvPr/>
        </p:nvSpPr>
        <p:spPr>
          <a:xfrm>
            <a:off x="1088571" y="1595021"/>
            <a:ext cx="10608623" cy="3539430"/>
          </a:xfrm>
          <a:prstGeom prst="rect">
            <a:avLst/>
          </a:prstGeom>
          <a:noFill/>
        </p:spPr>
        <p:txBody>
          <a:bodyPr wrap="square">
            <a:spAutoFit/>
          </a:bodyPr>
          <a:lstStyle/>
          <a:p>
            <a:pPr algn="l" fontAlgn="base"/>
            <a:r>
              <a:rPr lang="en-GB" sz="2800" b="0" i="0">
                <a:solidFill>
                  <a:srgbClr val="222222"/>
                </a:solidFill>
                <a:effectLst/>
                <a:latin typeface="RobotoRegular"/>
              </a:rPr>
              <a:t>Dressing in the right attire for an interview shows that you’re serious about the job, respectful of the interviewer's time, and are genuinely interested in the position. It also demonstrates an understanding of the corporate culture, and showcases you as someone who would fit easily into the workplace dynamic.</a:t>
            </a:r>
          </a:p>
          <a:p>
            <a:pPr algn="l" fontAlgn="base"/>
            <a:r>
              <a:rPr lang="en-GB" sz="2800" b="0" i="0">
                <a:solidFill>
                  <a:srgbClr val="222222"/>
                </a:solidFill>
                <a:effectLst/>
                <a:latin typeface="RobotoRegular"/>
              </a:rPr>
              <a:t>A large part of dressing to impress in an interview is in learning about the company in advance of the interview and getting a feel for how people outfit themselves.</a:t>
            </a:r>
          </a:p>
        </p:txBody>
      </p:sp>
      <p:sp>
        <p:nvSpPr>
          <p:cNvPr id="10" name="TextBox 9">
            <a:extLst>
              <a:ext uri="{FF2B5EF4-FFF2-40B4-BE49-F238E27FC236}">
                <a16:creationId xmlns:a16="http://schemas.microsoft.com/office/drawing/2014/main" id="{6660B9DC-0050-ED4C-99C4-7FBFF2A40B09}"/>
              </a:ext>
            </a:extLst>
          </p:cNvPr>
          <p:cNvSpPr txBox="1"/>
          <p:nvPr/>
        </p:nvSpPr>
        <p:spPr>
          <a:xfrm>
            <a:off x="791688" y="357088"/>
            <a:ext cx="6096000" cy="830997"/>
          </a:xfrm>
          <a:prstGeom prst="rect">
            <a:avLst/>
          </a:prstGeom>
          <a:noFill/>
        </p:spPr>
        <p:txBody>
          <a:bodyPr wrap="square">
            <a:spAutoFit/>
          </a:bodyPr>
          <a:lstStyle/>
          <a:p>
            <a:pPr marL="285750" indent="-285750" algn="l" fontAlgn="base">
              <a:buFont typeface="Arial" panose="020B0604020202020204" pitchFamily="34" charset="0"/>
              <a:buChar char="•"/>
            </a:pPr>
            <a:r>
              <a:rPr lang="en-GB" sz="4800" b="1" i="0">
                <a:solidFill>
                  <a:srgbClr val="000000"/>
                </a:solidFill>
                <a:effectLst/>
                <a:latin typeface="AdelleBasic-Bold"/>
              </a:rPr>
              <a:t>Respect</a:t>
            </a:r>
          </a:p>
        </p:txBody>
      </p:sp>
    </p:spTree>
    <p:extLst>
      <p:ext uri="{BB962C8B-B14F-4D97-AF65-F5344CB8AC3E}">
        <p14:creationId xmlns:p14="http://schemas.microsoft.com/office/powerpoint/2010/main" val="88098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2452" y="322967"/>
            <a:ext cx="4772255" cy="6121869"/>
          </a:xfrm>
          <a:prstGeom prst="rect">
            <a:avLst/>
          </a:prstGeom>
        </p:spPr>
      </p:pic>
      <p:pic>
        <p:nvPicPr>
          <p:cNvPr id="3" name="Picture 2"/>
          <p:cNvPicPr>
            <a:picLocks noChangeAspect="1"/>
          </p:cNvPicPr>
          <p:nvPr/>
        </p:nvPicPr>
        <p:blipFill>
          <a:blip r:embed="rId3"/>
          <a:stretch>
            <a:fillRect/>
          </a:stretch>
        </p:blipFill>
        <p:spPr>
          <a:xfrm>
            <a:off x="6506688" y="322969"/>
            <a:ext cx="4952859" cy="6121869"/>
          </a:xfrm>
          <a:prstGeom prst="rect">
            <a:avLst/>
          </a:prstGeom>
        </p:spPr>
      </p:pic>
    </p:spTree>
    <p:extLst>
      <p:ext uri="{BB962C8B-B14F-4D97-AF65-F5344CB8AC3E}">
        <p14:creationId xmlns:p14="http://schemas.microsoft.com/office/powerpoint/2010/main" val="24808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169" y="0"/>
            <a:ext cx="6420097" cy="6655130"/>
          </a:xfrm>
          <a:prstGeom prst="rect">
            <a:avLst/>
          </a:prstGeom>
        </p:spPr>
      </p:pic>
    </p:spTree>
    <p:extLst>
      <p:ext uri="{BB962C8B-B14F-4D97-AF65-F5344CB8AC3E}">
        <p14:creationId xmlns:p14="http://schemas.microsoft.com/office/powerpoint/2010/main" val="191484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1066</Words>
  <Application>Microsoft Office PowerPoint</Application>
  <PresentationFormat>Widescreen</PresentationFormat>
  <Paragraphs>107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 The way you dress for an interview gives potential employers their first impression of how you present yourself professionally.   Even if you look great on paper, if you don’t dress appropriately for an interview, you give the impression that you lack respect for yourself and those you are meeting with.</vt:lpstr>
      <vt:lpstr>Your outward appearance in an interview is an employer's first glimpse of your judgment skills. If you’re applying for a high-level professional job in an industry in which wearing tailored suits are the norm, showing up in anything else can indicate that you don’t know what’s expected or that you don’t care and you're flouting the standards. </vt:lpstr>
      <vt:lpstr>Professionalism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Shreya Pokharna</cp:lastModifiedBy>
  <cp:revision>16</cp:revision>
  <dcterms:created xsi:type="dcterms:W3CDTF">2019-08-28T05:07:58Z</dcterms:created>
  <dcterms:modified xsi:type="dcterms:W3CDTF">2020-10-21T04:45:30Z</dcterms:modified>
</cp:coreProperties>
</file>