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 id="2147483703" r:id="rId5"/>
    <p:sldMasterId id="2147483706" r:id="rId6"/>
  </p:sldMasterIdLst>
  <p:notesMasterIdLst>
    <p:notesMasterId r:id="rId32"/>
  </p:notesMasterIdLst>
  <p:sldIdLst>
    <p:sldId id="256" r:id="rId7"/>
    <p:sldId id="281" r:id="rId8"/>
    <p:sldId id="257" r:id="rId9"/>
    <p:sldId id="258" r:id="rId10"/>
    <p:sldId id="259" r:id="rId11"/>
    <p:sldId id="260" r:id="rId12"/>
    <p:sldId id="261" r:id="rId13"/>
    <p:sldId id="262"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80" r:id="rId29"/>
    <p:sldId id="278" r:id="rId30"/>
    <p:sldId id="27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53" autoAdjust="0"/>
    <p:restoredTop sz="94607" autoAdjust="0"/>
  </p:normalViewPr>
  <p:slideViewPr>
    <p:cSldViewPr>
      <p:cViewPr varScale="1">
        <p:scale>
          <a:sx n="81" d="100"/>
          <a:sy n="81" d="100"/>
        </p:scale>
        <p:origin x="-10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585CCA-52C3-4313-96E1-4A747C1A6D82}" type="datetimeFigureOut">
              <a:rPr lang="en-US" smtClean="0"/>
              <a:pPr/>
              <a:t>10/18/2016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4B350B-1602-48C6-944B-FC14A8CFB2A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p:spPr>
      </p:sp>
      <p:sp>
        <p:nvSpPr>
          <p:cNvPr id="194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Source: chinese-culture.net</a:t>
            </a:r>
          </a:p>
        </p:txBody>
      </p:sp>
      <p:sp>
        <p:nvSpPr>
          <p:cNvPr id="28676" name="灯片编号占位符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90AF96D-96ED-4D22-85B8-8859BC14B2A7}" type="slidenum">
              <a:rPr lang="en-US" smtClean="0"/>
              <a:pPr fontAlgn="base">
                <a:spcBef>
                  <a:spcPct val="0"/>
                </a:spcBef>
                <a:spcAft>
                  <a:spcPct val="0"/>
                </a:spcAft>
                <a:defRPr/>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3CC5071-1F35-472C-90ED-224A3DC47A99}" type="datetimeFigureOut">
              <a:rPr lang="en-US" smtClean="0"/>
              <a:pPr/>
              <a:t>10/18/2016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4A062C9-960A-4DFB-894D-5F8B9DF1CA9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CC5071-1F35-472C-90ED-224A3DC47A99}"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062C9-960A-4DFB-894D-5F8B9DF1CA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CC5071-1F35-472C-90ED-224A3DC47A99}"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062C9-960A-4DFB-894D-5F8B9DF1CA9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40A936-AEF7-4073-A080-11CD103D964C}"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1BBBB-515F-4B8D-8AC0-4C3BC646816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5B31F3B-E07E-4DD1-9489-2977AF4AF6D3}" type="datetimeFigureOut">
              <a:rPr lang="en-US" smtClean="0"/>
              <a:pPr/>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D6A048-BD1B-42B6-A50D-234FCB74A3D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E20792-94D1-487D-9C81-A46AECDBB4C7}"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DFF22-8749-4D6C-8A85-D1A5F65E80F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20792-94D1-487D-9C81-A46AECDBB4C7}"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DFF22-8749-4D6C-8A85-D1A5F65E80F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lvl1pPr>
              <a:defRPr/>
            </a:lvl1pPr>
          </a:lstStyle>
          <a:p>
            <a:pPr>
              <a:defRPr/>
            </a:pPr>
            <a:fld id="{BAFBC13F-9C15-49E1-AB66-12317F86591E}" type="datetime1">
              <a:rPr lang="en-US"/>
              <a:pPr>
                <a:defRPr/>
              </a:pPr>
              <a:t>10/18/2016</a:t>
            </a:fld>
            <a:endParaRPr lang="en-US"/>
          </a:p>
        </p:txBody>
      </p:sp>
      <p:sp>
        <p:nvSpPr>
          <p:cNvPr id="5" name="页脚占位符 4"/>
          <p:cNvSpPr>
            <a:spLocks noGrp="1"/>
          </p:cNvSpPr>
          <p:nvPr>
            <p:ph type="ftr" sz="quarter" idx="11"/>
          </p:nvPr>
        </p:nvSpPr>
        <p:spPr/>
        <p:txBody>
          <a:bodyPr/>
          <a:lstStyle>
            <a:lvl1pPr>
              <a:defRPr b="0"/>
            </a:lvl1pPr>
          </a:lstStyle>
          <a:p>
            <a:pPr>
              <a:defRPr/>
            </a:pPr>
            <a:r>
              <a:rPr lang="en-US"/>
              <a:t>Business Etiquette in China</a:t>
            </a:r>
          </a:p>
        </p:txBody>
      </p:sp>
      <p:sp>
        <p:nvSpPr>
          <p:cNvPr id="6" name="灯片编号占位符 5"/>
          <p:cNvSpPr>
            <a:spLocks noGrp="1"/>
          </p:cNvSpPr>
          <p:nvPr>
            <p:ph type="sldNum" sz="quarter" idx="12"/>
          </p:nvPr>
        </p:nvSpPr>
        <p:spPr/>
        <p:txBody>
          <a:bodyPr/>
          <a:lstStyle>
            <a:lvl1pPr>
              <a:defRPr/>
            </a:lvl1pPr>
          </a:lstStyle>
          <a:p>
            <a:pPr>
              <a:defRPr/>
            </a:pPr>
            <a:fld id="{6AAAA466-45C6-4C30-893C-EC82106199C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cxnSp>
        <p:nvCxnSpPr>
          <p:cNvPr id="4" name="直接连接符 9"/>
          <p:cNvCxnSpPr/>
          <p:nvPr userDrawn="1"/>
        </p:nvCxnSpPr>
        <p:spPr>
          <a:xfrm rot="5400000">
            <a:off x="8244681" y="6741319"/>
            <a:ext cx="28733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597D8586-A96D-4147-999D-59161A7D31D0}" type="datetime1">
              <a:rPr lang="en-US"/>
              <a:pPr>
                <a:defRPr/>
              </a:pPr>
              <a:t>10/18/2016</a:t>
            </a:fld>
            <a:endParaRPr lang="en-US"/>
          </a:p>
        </p:txBody>
      </p:sp>
      <p:sp>
        <p:nvSpPr>
          <p:cNvPr id="6" name="页脚占位符 4"/>
          <p:cNvSpPr>
            <a:spLocks noGrp="1"/>
          </p:cNvSpPr>
          <p:nvPr>
            <p:ph type="ftr" sz="quarter" idx="11"/>
          </p:nvPr>
        </p:nvSpPr>
        <p:spPr>
          <a:xfrm>
            <a:off x="5492750" y="6519863"/>
            <a:ext cx="2895600" cy="365125"/>
          </a:xfrm>
        </p:spPr>
        <p:txBody>
          <a:bodyPr/>
          <a:lstStyle>
            <a:lvl1pPr>
              <a:defRPr sz="1050" b="0"/>
            </a:lvl1pPr>
          </a:lstStyle>
          <a:p>
            <a:pPr>
              <a:defRPr/>
            </a:pPr>
            <a:r>
              <a:rPr lang="en-US"/>
              <a:t>Business Etiquette in China</a:t>
            </a:r>
          </a:p>
        </p:txBody>
      </p:sp>
      <p:sp>
        <p:nvSpPr>
          <p:cNvPr id="7" name="灯片编号占位符 5"/>
          <p:cNvSpPr>
            <a:spLocks noGrp="1"/>
          </p:cNvSpPr>
          <p:nvPr>
            <p:ph type="sldNum" sz="quarter" idx="12"/>
          </p:nvPr>
        </p:nvSpPr>
        <p:spPr>
          <a:xfrm>
            <a:off x="8388350" y="6519863"/>
            <a:ext cx="431800" cy="365125"/>
          </a:xfrm>
        </p:spPr>
        <p:txBody>
          <a:bodyPr/>
          <a:lstStyle>
            <a:lvl1pPr algn="l">
              <a:defRPr sz="1050"/>
            </a:lvl1pPr>
          </a:lstStyle>
          <a:p>
            <a:pPr>
              <a:defRPr/>
            </a:pPr>
            <a:fld id="{9DD736D4-0A05-43B2-AA71-7F5A2B1E04A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1ED09-085B-4314-A528-C4523F09B492}" type="datetimeFigureOut">
              <a:rPr lang="en-US" smtClean="0"/>
              <a:pPr/>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87B26-D3FD-469B-A713-E32CC49E086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1ED09-085B-4314-A528-C4523F09B492}"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87B26-D3FD-469B-A713-E32CC49E08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CC5071-1F35-472C-90ED-224A3DC47A99}"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062C9-960A-4DFB-894D-5F8B9DF1CA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CC5071-1F35-472C-90ED-224A3DC47A99}"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062C9-960A-4DFB-894D-5F8B9DF1CA9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CC5071-1F35-472C-90ED-224A3DC47A99}" type="datetimeFigureOut">
              <a:rPr lang="en-US" smtClean="0"/>
              <a:pPr/>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062C9-960A-4DFB-894D-5F8B9DF1CA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3CC5071-1F35-472C-90ED-224A3DC47A99}" type="datetimeFigureOut">
              <a:rPr lang="en-US" smtClean="0"/>
              <a:pPr/>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062C9-960A-4DFB-894D-5F8B9DF1CA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3CC5071-1F35-472C-90ED-224A3DC47A99}" type="datetimeFigureOut">
              <a:rPr lang="en-US" smtClean="0"/>
              <a:pPr/>
              <a:t>10/18/2016</a:t>
            </a:fld>
            <a:endParaRPr lang="en-US"/>
          </a:p>
        </p:txBody>
      </p:sp>
      <p:sp>
        <p:nvSpPr>
          <p:cNvPr id="8" name="Slide Number Placeholder 7"/>
          <p:cNvSpPr>
            <a:spLocks noGrp="1"/>
          </p:cNvSpPr>
          <p:nvPr>
            <p:ph type="sldNum" sz="quarter" idx="11"/>
          </p:nvPr>
        </p:nvSpPr>
        <p:spPr/>
        <p:txBody>
          <a:bodyPr/>
          <a:lstStyle/>
          <a:p>
            <a:fld id="{84A062C9-960A-4DFB-894D-5F8B9DF1CA9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C5071-1F35-472C-90ED-224A3DC47A99}" type="datetimeFigureOut">
              <a:rPr lang="en-US" smtClean="0"/>
              <a:pPr/>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062C9-960A-4DFB-894D-5F8B9DF1CA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CC5071-1F35-472C-90ED-224A3DC47A99}" type="datetimeFigureOut">
              <a:rPr lang="en-US" smtClean="0"/>
              <a:pPr/>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84A062C9-960A-4DFB-894D-5F8B9DF1CA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3CC5071-1F35-472C-90ED-224A3DC47A99}" type="datetimeFigureOut">
              <a:rPr lang="en-US" smtClean="0"/>
              <a:pPr/>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062C9-960A-4DFB-894D-5F8B9DF1CA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3CC5071-1F35-472C-90ED-224A3DC47A99}" type="datetimeFigureOut">
              <a:rPr lang="en-US" smtClean="0"/>
              <a:pPr/>
              <a:t>10/18/2016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4A062C9-960A-4DFB-894D-5F8B9DF1CA9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C40A936-AEF7-4073-A080-11CD103D964C}" type="datetimeFigureOut">
              <a:rPr lang="en-US" smtClean="0"/>
              <a:pPr/>
              <a:t>10/18/2016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611BBBB-515F-4B8D-8AC0-4C3BC646816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5B31F3B-E07E-4DD1-9489-2977AF4AF6D3}" type="datetimeFigureOut">
              <a:rPr lang="en-US" smtClean="0"/>
              <a:pPr/>
              <a:t>10/18/2016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3D6A048-BD1B-42B6-A50D-234FCB74A3DA}"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9"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25000" r="-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20792-94D1-487D-9C81-A46AECDBB4C7}" type="datetimeFigureOut">
              <a:rPr lang="en-US" smtClean="0"/>
              <a:pPr/>
              <a:t>10/18/2016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DFF22-8749-4D6C-8A85-D1A5F65E80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rgbClr val="B4C7EA"/>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8333CD7-62FB-4A1F-890B-A1B51812F012}" type="datetime1">
              <a:rPr lang="en-US"/>
              <a:pPr>
                <a:defRPr/>
              </a:pPr>
              <a:t>10/18/2016</a:t>
            </a:fld>
            <a:endParaRPr lang="en-US"/>
          </a:p>
        </p:txBody>
      </p:sp>
      <p:sp>
        <p:nvSpPr>
          <p:cNvPr id="5" name="页脚占位符 4"/>
          <p:cNvSpPr>
            <a:spLocks noGrp="1"/>
          </p:cNvSpPr>
          <p:nvPr>
            <p:ph type="ftr" sz="quarter" idx="3"/>
          </p:nvPr>
        </p:nvSpPr>
        <p:spPr>
          <a:xfrm>
            <a:off x="5435600" y="6448425"/>
            <a:ext cx="28956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tx1">
                    <a:tint val="75000"/>
                  </a:schemeClr>
                </a:solidFill>
                <a:latin typeface="+mn-lt"/>
                <a:cs typeface="+mn-cs"/>
              </a:defRPr>
            </a:lvl1pPr>
          </a:lstStyle>
          <a:p>
            <a:pPr>
              <a:defRPr/>
            </a:pPr>
            <a:r>
              <a:rPr lang="en-US"/>
              <a:t>Business Etiquette in China</a:t>
            </a:r>
            <a:endParaRPr lang="en-US" b="0" dirty="0"/>
          </a:p>
        </p:txBody>
      </p:sp>
      <p:sp>
        <p:nvSpPr>
          <p:cNvPr id="6" name="灯片编号占位符 5"/>
          <p:cNvSpPr>
            <a:spLocks noGrp="1"/>
          </p:cNvSpPr>
          <p:nvPr>
            <p:ph type="sldNum" sz="quarter" idx="4"/>
          </p:nvPr>
        </p:nvSpPr>
        <p:spPr>
          <a:xfrm>
            <a:off x="8388350" y="6448425"/>
            <a:ext cx="29845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E1B05DA-99DB-4AB2-9584-6DCB991F743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1ED09-085B-4314-A528-C4523F09B492}" type="datetimeFigureOut">
              <a:rPr lang="en-US" smtClean="0"/>
              <a:pPr/>
              <a:t>10/18/2016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87B26-D3FD-469B-A713-E32CC49E08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hyperlink" Target="http://www.intlcareers.com/" TargetMode="External"/><Relationship Id="rId2" Type="http://schemas.openxmlformats.org/officeDocument/2006/relationships/hyperlink" Target="http://www.japanesebusinessresource.com/" TargetMode="External"/><Relationship Id="rId1" Type="http://schemas.openxmlformats.org/officeDocument/2006/relationships/slideLayout" Target="../slideLayouts/slideLayout19.xml"/><Relationship Id="rId6" Type="http://schemas.openxmlformats.org/officeDocument/2006/relationships/hyperlink" Target="http://www.google.co.in/" TargetMode="External"/><Relationship Id="rId5" Type="http://schemas.openxmlformats.org/officeDocument/2006/relationships/hyperlink" Target="http://www.wikipedia.org/" TargetMode="External"/><Relationship Id="rId4" Type="http://schemas.openxmlformats.org/officeDocument/2006/relationships/hyperlink" Target="http://www.cyborlink.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flickr.com/photos/bandytam/15228009556/"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75000"/>
                  </a:schemeClr>
                </a:solidFill>
                <a:latin typeface="Bell MT" pitchFamily="18" charset="0"/>
              </a:rPr>
              <a:t>Business Mannerisms In Different Countries</a:t>
            </a:r>
            <a:endParaRPr lang="en-US" dirty="0">
              <a:solidFill>
                <a:schemeClr val="accent1">
                  <a:lumMod val="75000"/>
                </a:schemeClr>
              </a:solidFill>
              <a:latin typeface="Bell MT" pitchFamily="18" charset="0"/>
            </a:endParaRPr>
          </a:p>
        </p:txBody>
      </p:sp>
      <p:sp>
        <p:nvSpPr>
          <p:cNvPr id="3" name="Subtitle 2"/>
          <p:cNvSpPr>
            <a:spLocks noGrp="1"/>
          </p:cNvSpPr>
          <p:nvPr>
            <p:ph sz="half" idx="1"/>
          </p:nvPr>
        </p:nvSpPr>
        <p:spPr>
          <a:xfrm>
            <a:off x="3962400" y="1295400"/>
            <a:ext cx="3429000" cy="3733800"/>
          </a:xfrm>
          <a:ln>
            <a:noFill/>
          </a:ln>
        </p:spPr>
        <p:txBody>
          <a:bodyPr>
            <a:noAutofit/>
          </a:bodyPr>
          <a:lstStyle/>
          <a:p>
            <a:pPr>
              <a:buNone/>
            </a:pPr>
            <a:r>
              <a:rPr lang="en-US" sz="3200" dirty="0" smtClean="0">
                <a:solidFill>
                  <a:schemeClr val="bg1"/>
                </a:solidFill>
                <a:latin typeface="Bell MT" pitchFamily="18" charset="0"/>
              </a:rPr>
              <a:t>SUBMITTEDTO:</a:t>
            </a:r>
          </a:p>
          <a:p>
            <a:pPr>
              <a:buNone/>
            </a:pPr>
            <a:r>
              <a:rPr lang="en-US" sz="2400" dirty="0" smtClean="0">
                <a:solidFill>
                  <a:schemeClr val="bg1"/>
                </a:solidFill>
                <a:latin typeface="Bell MT" pitchFamily="18" charset="0"/>
              </a:rPr>
              <a:t>Ms </a:t>
            </a:r>
            <a:r>
              <a:rPr lang="en-US" sz="2400" dirty="0" smtClean="0">
                <a:solidFill>
                  <a:schemeClr val="bg1"/>
                </a:solidFill>
                <a:latin typeface="Bell MT" pitchFamily="18" charset="0"/>
              </a:rPr>
              <a:t>MEERA MATHUR</a:t>
            </a:r>
          </a:p>
          <a:p>
            <a:pPr>
              <a:buNone/>
            </a:pPr>
            <a:endParaRPr lang="en-US" sz="2400" dirty="0" smtClean="0">
              <a:solidFill>
                <a:schemeClr val="bg1"/>
              </a:solidFill>
              <a:latin typeface="Bell MT" pitchFamily="18" charset="0"/>
            </a:endParaRPr>
          </a:p>
          <a:p>
            <a:pPr>
              <a:buNone/>
            </a:pPr>
            <a:endParaRPr lang="en-US" sz="2400" dirty="0" smtClean="0">
              <a:solidFill>
                <a:schemeClr val="bg1"/>
              </a:solidFill>
              <a:latin typeface="Bell MT" pitchFamily="18" charset="0"/>
            </a:endParaRPr>
          </a:p>
          <a:p>
            <a:pPr>
              <a:buNone/>
            </a:pPr>
            <a:r>
              <a:rPr lang="en-US" sz="2800" dirty="0" smtClean="0">
                <a:solidFill>
                  <a:schemeClr val="bg1"/>
                </a:solidFill>
                <a:latin typeface="Bell MT" pitchFamily="18" charset="0"/>
              </a:rPr>
              <a:t>On: 18 </a:t>
            </a:r>
            <a:r>
              <a:rPr lang="en-US" sz="2800" dirty="0" smtClean="0">
                <a:solidFill>
                  <a:schemeClr val="bg1"/>
                </a:solidFill>
                <a:latin typeface="Bell MT" pitchFamily="18" charset="0"/>
              </a:rPr>
              <a:t>O</a:t>
            </a:r>
            <a:r>
              <a:rPr lang="en-US" sz="2800" dirty="0" smtClean="0">
                <a:solidFill>
                  <a:schemeClr val="bg1"/>
                </a:solidFill>
                <a:latin typeface="Bell MT" pitchFamily="18" charset="0"/>
              </a:rPr>
              <a:t>ctober 2016</a:t>
            </a:r>
            <a:endParaRPr lang="en-US" sz="2800" dirty="0">
              <a:solidFill>
                <a:schemeClr val="bg1"/>
              </a:solidFill>
              <a:latin typeface="Bell MT" pitchFamily="18" charset="0"/>
            </a:endParaRPr>
          </a:p>
        </p:txBody>
      </p:sp>
      <p:sp>
        <p:nvSpPr>
          <p:cNvPr id="4" name="Content Placeholder 3"/>
          <p:cNvSpPr>
            <a:spLocks noGrp="1"/>
          </p:cNvSpPr>
          <p:nvPr>
            <p:ph sz="half" idx="2"/>
          </p:nvPr>
        </p:nvSpPr>
        <p:spPr>
          <a:xfrm>
            <a:off x="228600" y="1600200"/>
            <a:ext cx="3657600" cy="3581400"/>
          </a:xfrm>
        </p:spPr>
        <p:txBody>
          <a:bodyPr>
            <a:normAutofit fontScale="32500" lnSpcReduction="20000"/>
          </a:bodyPr>
          <a:lstStyle/>
          <a:p>
            <a:pPr>
              <a:buNone/>
            </a:pPr>
            <a:r>
              <a:rPr lang="en-US" sz="7600" dirty="0" smtClean="0">
                <a:solidFill>
                  <a:schemeClr val="tx2">
                    <a:lumMod val="10000"/>
                  </a:schemeClr>
                </a:solidFill>
                <a:latin typeface="Bell MT" pitchFamily="18" charset="0"/>
              </a:rPr>
              <a:t>PRESENTED BY:</a:t>
            </a:r>
          </a:p>
          <a:p>
            <a:pPr>
              <a:buNone/>
            </a:pPr>
            <a:r>
              <a:rPr lang="en-US" sz="7600" b="1" dirty="0" smtClean="0">
                <a:solidFill>
                  <a:schemeClr val="tx2">
                    <a:lumMod val="10000"/>
                  </a:schemeClr>
                </a:solidFill>
                <a:latin typeface="Bell MT" pitchFamily="18" charset="0"/>
              </a:rPr>
              <a:t>ARUN</a:t>
            </a:r>
            <a:endParaRPr lang="en-US" sz="7600" b="1" dirty="0" smtClean="0">
              <a:solidFill>
                <a:schemeClr val="tx2">
                  <a:lumMod val="10000"/>
                </a:schemeClr>
              </a:solidFill>
              <a:latin typeface="Bell MT" pitchFamily="18" charset="0"/>
            </a:endParaRPr>
          </a:p>
          <a:p>
            <a:pPr>
              <a:buNone/>
            </a:pPr>
            <a:r>
              <a:rPr lang="en-US" sz="7600" b="1" dirty="0" smtClean="0">
                <a:solidFill>
                  <a:schemeClr val="tx2">
                    <a:lumMod val="10000"/>
                  </a:schemeClr>
                </a:solidFill>
                <a:latin typeface="Bell MT" pitchFamily="18" charset="0"/>
              </a:rPr>
              <a:t>LAKSHIT</a:t>
            </a:r>
            <a:r>
              <a:rPr lang="en-US" sz="7600" b="1" dirty="0" smtClean="0">
                <a:solidFill>
                  <a:schemeClr val="tx2">
                    <a:lumMod val="10000"/>
                  </a:schemeClr>
                </a:solidFill>
                <a:latin typeface="Bell MT" pitchFamily="18" charset="0"/>
              </a:rPr>
              <a:t>A</a:t>
            </a:r>
            <a:endParaRPr lang="en-US" sz="7600" b="1" dirty="0" smtClean="0">
              <a:solidFill>
                <a:schemeClr val="tx2">
                  <a:lumMod val="10000"/>
                </a:schemeClr>
              </a:solidFill>
              <a:latin typeface="Bell MT" pitchFamily="18" charset="0"/>
            </a:endParaRPr>
          </a:p>
          <a:p>
            <a:pPr>
              <a:buNone/>
            </a:pPr>
            <a:r>
              <a:rPr lang="en-US" sz="7600" b="1" dirty="0" smtClean="0">
                <a:solidFill>
                  <a:schemeClr val="tx2">
                    <a:lumMod val="10000"/>
                  </a:schemeClr>
                </a:solidFill>
                <a:latin typeface="Bell MT" pitchFamily="18" charset="0"/>
              </a:rPr>
              <a:t>NUPUR</a:t>
            </a:r>
            <a:endParaRPr lang="en-US" sz="7600" b="1" dirty="0" smtClean="0">
              <a:solidFill>
                <a:schemeClr val="tx2">
                  <a:lumMod val="10000"/>
                </a:schemeClr>
              </a:solidFill>
              <a:latin typeface="Bell MT" pitchFamily="18" charset="0"/>
            </a:endParaRPr>
          </a:p>
          <a:p>
            <a:pPr>
              <a:buNone/>
            </a:pPr>
            <a:r>
              <a:rPr lang="en-US" sz="7600" b="1" dirty="0" smtClean="0">
                <a:solidFill>
                  <a:schemeClr val="tx2">
                    <a:lumMod val="10000"/>
                  </a:schemeClr>
                </a:solidFill>
                <a:latin typeface="Bell MT" pitchFamily="18" charset="0"/>
              </a:rPr>
              <a:t>RITIKA </a:t>
            </a:r>
            <a:endParaRPr lang="en-US" sz="7600" b="1" dirty="0" smtClean="0">
              <a:solidFill>
                <a:schemeClr val="tx2">
                  <a:lumMod val="10000"/>
                </a:schemeClr>
              </a:solidFill>
              <a:latin typeface="Bell MT" pitchFamily="18" charset="0"/>
            </a:endParaRPr>
          </a:p>
          <a:p>
            <a:pPr>
              <a:buNone/>
            </a:pPr>
            <a:r>
              <a:rPr lang="en-US" sz="7600" b="1" dirty="0" smtClean="0">
                <a:solidFill>
                  <a:schemeClr val="tx2">
                    <a:lumMod val="10000"/>
                  </a:schemeClr>
                </a:solidFill>
                <a:latin typeface="Bell MT" pitchFamily="18" charset="0"/>
              </a:rPr>
              <a:t>YOGESH</a:t>
            </a:r>
            <a:endParaRPr lang="en-US" sz="7600" b="1" dirty="0" smtClean="0">
              <a:solidFill>
                <a:schemeClr val="tx2">
                  <a:lumMod val="10000"/>
                </a:schemeClr>
              </a:solidFill>
              <a:latin typeface="Bell MT" pitchFamily="18" charset="0"/>
            </a:endParaRPr>
          </a:p>
          <a:p>
            <a:pPr>
              <a:buNone/>
            </a:pPr>
            <a:endParaRPr lang="en-US" sz="7600" b="1" dirty="0" smtClean="0">
              <a:solidFill>
                <a:schemeClr val="tx2">
                  <a:lumMod val="10000"/>
                </a:schemeClr>
              </a:solidFill>
              <a:latin typeface="Bell MT" pitchFamily="18" charset="0"/>
            </a:endParaRPr>
          </a:p>
          <a:p>
            <a:pPr>
              <a:buNone/>
            </a:pPr>
            <a:r>
              <a:rPr lang="en-US" sz="9800" dirty="0" smtClean="0">
                <a:solidFill>
                  <a:schemeClr val="tx2">
                    <a:lumMod val="10000"/>
                  </a:schemeClr>
                </a:solidFill>
                <a:latin typeface="Bell MT" pitchFamily="18" charset="0"/>
              </a:rPr>
              <a:t>CMAT I SEM</a:t>
            </a:r>
            <a:endParaRPr lang="en-US" sz="9800" dirty="0" smtClean="0">
              <a:solidFill>
                <a:schemeClr val="tx2">
                  <a:lumMod val="10000"/>
                </a:schemeClr>
              </a:solidFill>
              <a:latin typeface="Bell MT" pitchFamily="18" charset="0"/>
            </a:endParaRPr>
          </a:p>
          <a:p>
            <a:pPr>
              <a:buFont typeface="Arial" pitchFamily="34" charset="0"/>
              <a:buChar char="•"/>
            </a:pPr>
            <a:endParaRPr lang="en-US" sz="3200" b="1" dirty="0">
              <a:solidFill>
                <a:schemeClr val="tx2">
                  <a:lumMod val="10000"/>
                </a:schemeClr>
              </a:solidFill>
              <a:latin typeface="Bell M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b="1" dirty="0" smtClean="0">
                <a:solidFill>
                  <a:srgbClr val="FF0000"/>
                </a:solidFill>
              </a:rPr>
              <a:t>BUSINESS ETIQUETTES</a:t>
            </a:r>
            <a:br>
              <a:rPr lang="en-US" b="1" dirty="0" smtClean="0">
                <a:solidFill>
                  <a:srgbClr val="FF0000"/>
                </a:solidFill>
              </a:rPr>
            </a:br>
            <a:r>
              <a:rPr lang="en-US" b="1" dirty="0" smtClean="0">
                <a:solidFill>
                  <a:srgbClr val="FF0000"/>
                </a:solidFill>
              </a:rPr>
              <a:t>IN</a:t>
            </a:r>
            <a:br>
              <a:rPr lang="en-US" b="1" dirty="0" smtClean="0">
                <a:solidFill>
                  <a:srgbClr val="FF0000"/>
                </a:solidFill>
              </a:rPr>
            </a:br>
            <a:r>
              <a:rPr lang="en-US" b="1" dirty="0" smtClean="0">
                <a:solidFill>
                  <a:srgbClr val="FF0000"/>
                </a:solidFill>
              </a:rPr>
              <a:t>BRAZIL</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lumMod val="60000"/>
                    <a:lumOff val="40000"/>
                  </a:schemeClr>
                </a:solidFill>
              </a:rPr>
              <a:t>Business Meeting Etiquette</a:t>
            </a:r>
            <a:br>
              <a:rPr lang="en-US" b="1" dirty="0">
                <a:solidFill>
                  <a:schemeClr val="accent2">
                    <a:lumMod val="60000"/>
                    <a:lumOff val="40000"/>
                  </a:schemeClr>
                </a:solidFill>
              </a:rPr>
            </a:br>
            <a:endParaRPr lang="en-US" dirty="0">
              <a:solidFill>
                <a:schemeClr val="accent2">
                  <a:lumMod val="60000"/>
                  <a:lumOff val="40000"/>
                </a:schemeClr>
              </a:solidFill>
            </a:endParaRPr>
          </a:p>
        </p:txBody>
      </p:sp>
      <p:sp>
        <p:nvSpPr>
          <p:cNvPr id="3" name="Content Placeholder 2"/>
          <p:cNvSpPr>
            <a:spLocks noGrp="1"/>
          </p:cNvSpPr>
          <p:nvPr>
            <p:ph idx="1"/>
          </p:nvPr>
        </p:nvSpPr>
        <p:spPr/>
        <p:txBody>
          <a:bodyPr/>
          <a:lstStyle/>
          <a:p>
            <a:r>
              <a:rPr lang="en-US" dirty="0">
                <a:solidFill>
                  <a:schemeClr val="accent6">
                    <a:lumMod val="60000"/>
                    <a:lumOff val="40000"/>
                  </a:schemeClr>
                </a:solidFill>
              </a:rPr>
              <a:t>Business appointments are </a:t>
            </a:r>
            <a:r>
              <a:rPr lang="en-US" dirty="0" smtClean="0">
                <a:solidFill>
                  <a:schemeClr val="accent6">
                    <a:lumMod val="60000"/>
                    <a:lumOff val="40000"/>
                  </a:schemeClr>
                </a:solidFill>
              </a:rPr>
              <a:t>required</a:t>
            </a:r>
          </a:p>
          <a:p>
            <a:r>
              <a:rPr lang="en-US" dirty="0">
                <a:solidFill>
                  <a:schemeClr val="accent6">
                    <a:lumMod val="60000"/>
                    <a:lumOff val="40000"/>
                  </a:schemeClr>
                </a:solidFill>
              </a:rPr>
              <a:t>Confirm the meeting in </a:t>
            </a:r>
            <a:r>
              <a:rPr lang="en-US" dirty="0" smtClean="0">
                <a:solidFill>
                  <a:schemeClr val="accent6">
                    <a:lumMod val="60000"/>
                    <a:lumOff val="40000"/>
                  </a:schemeClr>
                </a:solidFill>
              </a:rPr>
              <a:t>writing</a:t>
            </a:r>
          </a:p>
          <a:p>
            <a:r>
              <a:rPr lang="en-US" dirty="0">
                <a:solidFill>
                  <a:schemeClr val="accent6">
                    <a:lumMod val="60000"/>
                    <a:lumOff val="40000"/>
                  </a:schemeClr>
                </a:solidFill>
              </a:rPr>
              <a:t> arrive on time for </a:t>
            </a:r>
            <a:r>
              <a:rPr lang="en-US" dirty="0" smtClean="0">
                <a:solidFill>
                  <a:schemeClr val="accent6">
                    <a:lumMod val="60000"/>
                    <a:lumOff val="40000"/>
                  </a:schemeClr>
                </a:solidFill>
              </a:rPr>
              <a:t>meetings</a:t>
            </a:r>
          </a:p>
          <a:p>
            <a:r>
              <a:rPr lang="en-US" dirty="0">
                <a:solidFill>
                  <a:schemeClr val="accent6">
                    <a:lumMod val="60000"/>
                    <a:lumOff val="40000"/>
                  </a:schemeClr>
                </a:solidFill>
              </a:rPr>
              <a:t>Do not appear impatient if you are kept </a:t>
            </a:r>
            <a:r>
              <a:rPr lang="en-US" dirty="0" smtClean="0">
                <a:solidFill>
                  <a:schemeClr val="accent6">
                    <a:lumMod val="60000"/>
                    <a:lumOff val="40000"/>
                  </a:schemeClr>
                </a:solidFill>
              </a:rPr>
              <a:t>waiting</a:t>
            </a:r>
          </a:p>
          <a:p>
            <a:r>
              <a:rPr lang="en-US" dirty="0">
                <a:solidFill>
                  <a:schemeClr val="accent6">
                    <a:lumMod val="60000"/>
                    <a:lumOff val="40000"/>
                  </a:schemeClr>
                </a:solidFill>
              </a:rPr>
              <a:t>Expect to be interrupted while you are speaking or making a </a:t>
            </a:r>
            <a:r>
              <a:rPr lang="en-US" dirty="0" smtClean="0">
                <a:solidFill>
                  <a:schemeClr val="accent6">
                    <a:lumMod val="60000"/>
                    <a:lumOff val="40000"/>
                  </a:schemeClr>
                </a:solidFill>
              </a:rPr>
              <a:t>presentation</a:t>
            </a:r>
          </a:p>
          <a:p>
            <a:r>
              <a:rPr lang="en-US" dirty="0">
                <a:solidFill>
                  <a:schemeClr val="accent6">
                    <a:lumMod val="60000"/>
                    <a:lumOff val="40000"/>
                  </a:schemeClr>
                </a:solidFill>
              </a:rPr>
              <a:t>Avoid confrontations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lumMod val="85000"/>
                  </a:schemeClr>
                </a:solidFill>
              </a:rPr>
              <a:t>Appearance in Brazil</a:t>
            </a:r>
            <a:br>
              <a:rPr lang="en-US" b="1" dirty="0">
                <a:solidFill>
                  <a:schemeClr val="bg1">
                    <a:lumMod val="85000"/>
                  </a:schemeClr>
                </a:solidFill>
              </a:rPr>
            </a:br>
            <a:endParaRPr lang="en-US" dirty="0">
              <a:solidFill>
                <a:schemeClr val="bg1">
                  <a:lumMod val="85000"/>
                </a:schemeClr>
              </a:solidFill>
            </a:endParaRPr>
          </a:p>
        </p:txBody>
      </p:sp>
      <p:sp>
        <p:nvSpPr>
          <p:cNvPr id="3" name="Content Placeholder 2"/>
          <p:cNvSpPr>
            <a:spLocks noGrp="1"/>
          </p:cNvSpPr>
          <p:nvPr>
            <p:ph idx="1"/>
          </p:nvPr>
        </p:nvSpPr>
        <p:spPr/>
        <p:txBody>
          <a:bodyPr/>
          <a:lstStyle/>
          <a:p>
            <a:r>
              <a:rPr lang="en-US" dirty="0">
                <a:solidFill>
                  <a:schemeClr val="accent1">
                    <a:lumMod val="75000"/>
                  </a:schemeClr>
                </a:solidFill>
              </a:rPr>
              <a:t> Three-piece suits carry an "executive" connotation, whereas two-piece suits are associated with office workers. Conservative attire for women in business is very </a:t>
            </a:r>
            <a:r>
              <a:rPr lang="en-US" dirty="0" smtClean="0">
                <a:solidFill>
                  <a:schemeClr val="accent1">
                    <a:lumMod val="75000"/>
                  </a:schemeClr>
                </a:solidFill>
              </a:rPr>
              <a:t>important</a:t>
            </a:r>
          </a:p>
          <a:p>
            <a:r>
              <a:rPr lang="en-US" dirty="0">
                <a:solidFill>
                  <a:schemeClr val="accent1">
                    <a:lumMod val="75000"/>
                  </a:schemeClr>
                </a:solidFill>
              </a:rPr>
              <a:t> The colors of the Brazilian flag are yellow and green. Avoid wearing this combination in any </a:t>
            </a:r>
            <a:r>
              <a:rPr lang="en-US" dirty="0" smtClean="0">
                <a:solidFill>
                  <a:schemeClr val="accent1">
                    <a:lumMod val="75000"/>
                  </a:schemeClr>
                </a:solidFill>
              </a:rPr>
              <a:t>fashion</a:t>
            </a:r>
          </a:p>
          <a:p>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3">
                    <a:lumMod val="75000"/>
                  </a:schemeClr>
                </a:solidFill>
              </a:rPr>
              <a:t>Communications in Brazil</a:t>
            </a:r>
            <a:r>
              <a:rPr lang="en-US" b="1" dirty="0"/>
              <a:t> </a:t>
            </a:r>
            <a:br>
              <a:rPr lang="en-US" b="1" dirty="0"/>
            </a:br>
            <a:endParaRPr lang="en-US" dirty="0"/>
          </a:p>
        </p:txBody>
      </p:sp>
      <p:sp>
        <p:nvSpPr>
          <p:cNvPr id="3" name="Content Placeholder 2"/>
          <p:cNvSpPr>
            <a:spLocks noGrp="1"/>
          </p:cNvSpPr>
          <p:nvPr>
            <p:ph idx="1"/>
          </p:nvPr>
        </p:nvSpPr>
        <p:spPr/>
        <p:txBody>
          <a:bodyPr>
            <a:normAutofit lnSpcReduction="10000"/>
          </a:bodyPr>
          <a:lstStyle/>
          <a:p>
            <a:r>
              <a:rPr lang="en-US" dirty="0">
                <a:solidFill>
                  <a:schemeClr val="accent5">
                    <a:lumMod val="40000"/>
                    <a:lumOff val="60000"/>
                  </a:schemeClr>
                </a:solidFill>
              </a:rPr>
              <a:t> </a:t>
            </a:r>
            <a:r>
              <a:rPr lang="en-US" dirty="0">
                <a:solidFill>
                  <a:srgbClr val="7030A0"/>
                </a:solidFill>
              </a:rPr>
              <a:t>Handshaking, often for a long time, is </a:t>
            </a:r>
            <a:r>
              <a:rPr lang="en-US" dirty="0" smtClean="0">
                <a:solidFill>
                  <a:srgbClr val="7030A0"/>
                </a:solidFill>
              </a:rPr>
              <a:t>common</a:t>
            </a:r>
          </a:p>
          <a:p>
            <a:r>
              <a:rPr lang="en-US" dirty="0">
                <a:solidFill>
                  <a:srgbClr val="7030A0"/>
                </a:solidFill>
              </a:rPr>
              <a:t> </a:t>
            </a:r>
            <a:r>
              <a:rPr lang="en-US" dirty="0" smtClean="0">
                <a:solidFill>
                  <a:srgbClr val="7030A0"/>
                </a:solidFill>
              </a:rPr>
              <a:t>women exchange </a:t>
            </a:r>
            <a:r>
              <a:rPr lang="en-US" dirty="0">
                <a:solidFill>
                  <a:srgbClr val="7030A0"/>
                </a:solidFill>
              </a:rPr>
              <a:t>kisses by placing their cheeks together and kissing the </a:t>
            </a:r>
            <a:r>
              <a:rPr lang="en-US" dirty="0" smtClean="0">
                <a:solidFill>
                  <a:srgbClr val="7030A0"/>
                </a:solidFill>
              </a:rPr>
              <a:t>air</a:t>
            </a:r>
          </a:p>
          <a:p>
            <a:r>
              <a:rPr lang="en-US" dirty="0">
                <a:solidFill>
                  <a:srgbClr val="7030A0"/>
                </a:solidFill>
              </a:rPr>
              <a:t> First names used often, but titles </a:t>
            </a:r>
            <a:r>
              <a:rPr lang="en-US" dirty="0" smtClean="0">
                <a:solidFill>
                  <a:srgbClr val="7030A0"/>
                </a:solidFill>
              </a:rPr>
              <a:t>important</a:t>
            </a:r>
          </a:p>
          <a:p>
            <a:r>
              <a:rPr lang="en-US" dirty="0">
                <a:solidFill>
                  <a:srgbClr val="7030A0"/>
                </a:solidFill>
              </a:rPr>
              <a:t> Music and long, animated conversation are favorite Brazilian </a:t>
            </a:r>
            <a:r>
              <a:rPr lang="en-US" dirty="0" smtClean="0">
                <a:solidFill>
                  <a:srgbClr val="7030A0"/>
                </a:solidFill>
              </a:rPr>
              <a:t>habits</a:t>
            </a:r>
          </a:p>
          <a:p>
            <a:r>
              <a:rPr lang="en-US" dirty="0">
                <a:solidFill>
                  <a:srgbClr val="7030A0"/>
                </a:solidFill>
              </a:rPr>
              <a:t>Good conversation topics: soccer, family, and </a:t>
            </a:r>
            <a:r>
              <a:rPr lang="en-US" dirty="0" smtClean="0">
                <a:solidFill>
                  <a:srgbClr val="7030A0"/>
                </a:solidFill>
              </a:rPr>
              <a:t>children</a:t>
            </a:r>
          </a:p>
          <a:p>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ctrTitle"/>
          </p:nvPr>
        </p:nvSpPr>
        <p:spPr>
          <a:xfrm>
            <a:off x="611188" y="333375"/>
            <a:ext cx="7772400" cy="935038"/>
          </a:xfrm>
        </p:spPr>
        <p:txBody>
          <a:bodyPr/>
          <a:lstStyle/>
          <a:p>
            <a:pPr eaLnBrk="1" hangingPunct="1"/>
            <a:r>
              <a:rPr lang="en-US" b="1" i="1" smtClean="0">
                <a:solidFill>
                  <a:srgbClr val="FF0000"/>
                </a:solidFill>
              </a:rPr>
              <a:t>Business Etiquette in China</a:t>
            </a:r>
          </a:p>
        </p:txBody>
      </p:sp>
      <p:pic>
        <p:nvPicPr>
          <p:cNvPr id="13315" name="Picture 5" descr="https://upload.wikimedia.org/wikipedia/commons/thumb/f/fa/Flag_of_the_People's_Republic_of_China.svg/2000px-Flag_of_the_People's_Republic_of_China.svg.png"/>
          <p:cNvPicPr>
            <a:picLocks noChangeAspect="1" noChangeArrowheads="1"/>
          </p:cNvPicPr>
          <p:nvPr/>
        </p:nvPicPr>
        <p:blipFill>
          <a:blip r:embed="rId2"/>
          <a:srcRect/>
          <a:stretch>
            <a:fillRect/>
          </a:stretch>
        </p:blipFill>
        <p:spPr bwMode="auto">
          <a:xfrm>
            <a:off x="2286000" y="1484313"/>
            <a:ext cx="3744913" cy="1908175"/>
          </a:xfrm>
          <a:prstGeom prst="rect">
            <a:avLst/>
          </a:prstGeom>
          <a:noFill/>
          <a:ln w="9525">
            <a:noFill/>
            <a:miter lim="800000"/>
            <a:headEnd/>
            <a:tailEnd/>
          </a:ln>
        </p:spPr>
      </p:pic>
      <p:pic>
        <p:nvPicPr>
          <p:cNvPr id="13316" name="Picture 6" descr="C:\Users\user\Desktop\967a83abf2c04fd0bd49a35a434c430f.jpg"/>
          <p:cNvPicPr>
            <a:picLocks noChangeAspect="1" noChangeArrowheads="1"/>
          </p:cNvPicPr>
          <p:nvPr/>
        </p:nvPicPr>
        <p:blipFill>
          <a:blip r:embed="rId3"/>
          <a:srcRect/>
          <a:stretch>
            <a:fillRect/>
          </a:stretch>
        </p:blipFill>
        <p:spPr bwMode="auto">
          <a:xfrm>
            <a:off x="2587625" y="3500438"/>
            <a:ext cx="2992438"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lin ang="2700000"/>
        </a:gradFill>
        <a:effectLst/>
      </p:bgPr>
    </p:bg>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pPr algn="l" eaLnBrk="1" hangingPunct="1"/>
            <a:r>
              <a:rPr lang="en-US" b="1" i="1" smtClean="0"/>
              <a:t>THE INITIAL APPROACH</a:t>
            </a:r>
            <a:endParaRPr lang="en-US" i="1" smtClean="0"/>
          </a:p>
        </p:txBody>
      </p:sp>
      <p:sp>
        <p:nvSpPr>
          <p:cNvPr id="14339" name="内容占位符 2"/>
          <p:cNvSpPr>
            <a:spLocks noGrp="1"/>
          </p:cNvSpPr>
          <p:nvPr>
            <p:ph idx="1"/>
          </p:nvPr>
        </p:nvSpPr>
        <p:spPr>
          <a:xfrm>
            <a:off x="457200" y="1412875"/>
            <a:ext cx="8002588" cy="5256213"/>
          </a:xfrm>
        </p:spPr>
        <p:txBody>
          <a:bodyPr/>
          <a:lstStyle/>
          <a:p>
            <a:pPr marL="0" indent="0" eaLnBrk="1" hangingPunct="1">
              <a:lnSpc>
                <a:spcPct val="120000"/>
              </a:lnSpc>
              <a:buFont typeface="Arial" charset="0"/>
              <a:buNone/>
            </a:pPr>
            <a:r>
              <a:rPr lang="en-US" b="1" i="1" smtClean="0"/>
              <a:t>Business interactions between men and women are reserved</a:t>
            </a:r>
            <a:r>
              <a:rPr lang="en-US" i="1" smtClean="0"/>
              <a:t>. </a:t>
            </a:r>
            <a:r>
              <a:rPr lang="en-US" sz="2400" i="1" smtClean="0"/>
              <a:t>After an initial handshake, body contact is avoided</a:t>
            </a:r>
          </a:p>
          <a:p>
            <a:pPr marL="0" indent="0" eaLnBrk="1" hangingPunct="1">
              <a:lnSpc>
                <a:spcPct val="120000"/>
              </a:lnSpc>
              <a:buFont typeface="Arial" charset="0"/>
              <a:buNone/>
            </a:pPr>
            <a:endParaRPr lang="en-US" sz="2400" b="1" i="1" smtClean="0"/>
          </a:p>
          <a:p>
            <a:pPr marL="0" indent="0" eaLnBrk="1" hangingPunct="1">
              <a:lnSpc>
                <a:spcPct val="120000"/>
              </a:lnSpc>
              <a:buFont typeface="Arial" charset="0"/>
              <a:buNone/>
            </a:pPr>
            <a:r>
              <a:rPr lang="en-US" sz="4000" b="1" i="1" smtClean="0"/>
              <a:t>BUSINESS RELATIONSHIP IN CHINA</a:t>
            </a:r>
          </a:p>
          <a:p>
            <a:pPr marL="0" indent="0" eaLnBrk="1" hangingPunct="1">
              <a:lnSpc>
                <a:spcPct val="120000"/>
              </a:lnSpc>
              <a:buFont typeface="Arial" charset="0"/>
              <a:buNone/>
            </a:pPr>
            <a:r>
              <a:rPr lang="en-US" b="1" i="1" smtClean="0"/>
              <a:t>Chinese business relationship inevitably becomes a social relationship after a while. </a:t>
            </a:r>
          </a:p>
          <a:p>
            <a:pPr marL="0" indent="0" eaLnBrk="1" hangingPunct="1">
              <a:lnSpc>
                <a:spcPct val="120000"/>
              </a:lnSpc>
              <a:buFont typeface="Arial" charset="0"/>
              <a:buNone/>
            </a:pPr>
            <a:endParaRPr lang="en-US" sz="4000" i="1"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lin ang="20400000"/>
        </a:gradFill>
        <a:effectLst/>
      </p:bgPr>
    </p:bg>
    <p:spTree>
      <p:nvGrpSpPr>
        <p:cNvPr id="1" name=""/>
        <p:cNvGrpSpPr/>
        <p:nvPr/>
      </p:nvGrpSpPr>
      <p:grpSpPr>
        <a:xfrm>
          <a:off x="0" y="0"/>
          <a:ext cx="0" cy="0"/>
          <a:chOff x="0" y="0"/>
          <a:chExt cx="0" cy="0"/>
        </a:xfrm>
      </p:grpSpPr>
      <p:sp>
        <p:nvSpPr>
          <p:cNvPr id="6" name="标题 1"/>
          <p:cNvSpPr>
            <a:spLocks noGrp="1"/>
          </p:cNvSpPr>
          <p:nvPr>
            <p:ph idx="1"/>
          </p:nvPr>
        </p:nvSpPr>
        <p:spPr>
          <a:xfrm>
            <a:off x="611188" y="333375"/>
            <a:ext cx="8147050" cy="3849688"/>
          </a:xfrm>
        </p:spPr>
        <p:txBody>
          <a:bodyPr/>
          <a:lstStyle/>
          <a:p>
            <a:pPr marL="0" indent="0" eaLnBrk="1" hangingPunct="1">
              <a:buFont typeface="Arial" charset="0"/>
              <a:buNone/>
              <a:defRPr/>
            </a:pPr>
            <a:r>
              <a:rPr lang="en-US" sz="4000" b="1" i="1" dirty="0" smtClean="0"/>
              <a:t>SENIORITY IS VERY IMPORTANT TO THE CHINESE</a:t>
            </a:r>
          </a:p>
          <a:p>
            <a:pPr eaLnBrk="1" hangingPunct="1">
              <a:defRPr/>
            </a:pPr>
            <a:endParaRPr lang="en-US" sz="3600" b="1" i="1" dirty="0" smtClean="0"/>
          </a:p>
          <a:p>
            <a:pPr eaLnBrk="1" hangingPunct="1">
              <a:defRPr/>
            </a:pPr>
            <a:r>
              <a:rPr lang="en-US" sz="3600" b="1" i="1" dirty="0" smtClean="0"/>
              <a:t>Giving face (giving due respect) is a very important concept in China. You must give the appropriate respect according to rank and seniority</a:t>
            </a:r>
            <a:r>
              <a:rPr lang="en-US" sz="3600" i="1" dirty="0" smtClean="0"/>
              <a:t>. </a:t>
            </a:r>
          </a:p>
          <a:p>
            <a:pPr eaLnBrk="1" hangingPunct="1">
              <a:defRPr/>
            </a:pPr>
            <a:endParaRPr lang="en-US" sz="3600" b="1" i="1" dirty="0" smtClean="0"/>
          </a:p>
          <a:p>
            <a:pPr eaLnBrk="1" hangingPunct="1">
              <a:defRPr/>
            </a:pPr>
            <a:r>
              <a:rPr lang="en-US" sz="3600" b="1" i="1" dirty="0" smtClean="0"/>
              <a:t>Arriving late, causing embarrassment</a:t>
            </a:r>
            <a:endParaRPr lang="en-US" sz="3600" i="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7001">
              <a:srgbClr val="E6E6E6"/>
            </a:gs>
            <a:gs pos="32001">
              <a:srgbClr val="7D8496"/>
            </a:gs>
            <a:gs pos="47000">
              <a:srgbClr val="E6E6E6"/>
            </a:gs>
            <a:gs pos="85001">
              <a:srgbClr val="7D8496"/>
            </a:gs>
            <a:gs pos="100000">
              <a:srgbClr val="E6E6E6"/>
            </a:gs>
          </a:gsLst>
          <a:lin ang="18900000"/>
        </a:gradFill>
        <a:effectLst/>
      </p:bgPr>
    </p:bg>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pPr algn="l" eaLnBrk="1" hangingPunct="1"/>
            <a:r>
              <a:rPr lang="en-US" b="1" smtClean="0"/>
              <a:t>LUNCH/DINNER IN CHINA</a:t>
            </a:r>
            <a:endParaRPr lang="en-US" smtClean="0"/>
          </a:p>
        </p:txBody>
      </p:sp>
      <p:sp>
        <p:nvSpPr>
          <p:cNvPr id="19459" name="内容占位符 2"/>
          <p:cNvSpPr>
            <a:spLocks noGrp="1"/>
          </p:cNvSpPr>
          <p:nvPr>
            <p:ph idx="1"/>
          </p:nvPr>
        </p:nvSpPr>
        <p:spPr/>
        <p:txBody>
          <a:bodyPr/>
          <a:lstStyle/>
          <a:p>
            <a:pPr marL="0" indent="0" eaLnBrk="1" hangingPunct="1">
              <a:buFont typeface="Arial" charset="0"/>
              <a:buNone/>
              <a:defRPr/>
            </a:pPr>
            <a:r>
              <a:rPr lang="en-US" b="1" i="1" dirty="0" smtClean="0"/>
              <a:t>There is no business talk in China without at least one trip to a restaurant.</a:t>
            </a:r>
          </a:p>
          <a:p>
            <a:pPr eaLnBrk="1" hangingPunct="1">
              <a:defRPr/>
            </a:pPr>
            <a:endParaRPr lang="en-US" b="1" i="1" dirty="0" smtClean="0">
              <a:solidFill>
                <a:srgbClr val="002060"/>
              </a:solidFill>
            </a:endParaRPr>
          </a:p>
          <a:p>
            <a:pPr eaLnBrk="1" hangingPunct="1">
              <a:defRPr/>
            </a:pPr>
            <a:r>
              <a:rPr lang="en-US" sz="2800" b="1" i="1" dirty="0" smtClean="0"/>
              <a:t> Sometimes, a trip is made to the restaurant even before any business discussion take place! Inevitably, the restaurant will always be a grand one.</a:t>
            </a:r>
          </a:p>
          <a:p>
            <a:pPr eaLnBrk="1" hangingPunct="1">
              <a:defRPr/>
            </a:pPr>
            <a:r>
              <a:rPr lang="en-US" sz="2800" b="1" i="1" dirty="0" smtClean="0"/>
              <a:t>There are fixed seating positions for the host and the guest and then they are seated again according to seniority.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7001">
              <a:srgbClr val="E6E6E6"/>
            </a:gs>
            <a:gs pos="32001">
              <a:srgbClr val="7D8496"/>
            </a:gs>
            <a:gs pos="47000">
              <a:srgbClr val="E6E6E6"/>
            </a:gs>
            <a:gs pos="85001">
              <a:srgbClr val="7D8496"/>
            </a:gs>
            <a:gs pos="100000">
              <a:srgbClr val="E6E6E6"/>
            </a:gs>
          </a:gsLst>
          <a:lin ang="13500000" scaled="1"/>
        </a:gradFill>
        <a:effectLst/>
      </p:bgPr>
    </p:bg>
    <p:spTree>
      <p:nvGrpSpPr>
        <p:cNvPr id="1" name=""/>
        <p:cNvGrpSpPr/>
        <p:nvPr/>
      </p:nvGrpSpPr>
      <p:grpSpPr>
        <a:xfrm>
          <a:off x="0" y="0"/>
          <a:ext cx="0" cy="0"/>
          <a:chOff x="0" y="0"/>
          <a:chExt cx="0" cy="0"/>
        </a:xfrm>
      </p:grpSpPr>
      <p:sp>
        <p:nvSpPr>
          <p:cNvPr id="17410" name="标题 1"/>
          <p:cNvSpPr>
            <a:spLocks noGrp="1"/>
          </p:cNvSpPr>
          <p:nvPr>
            <p:ph type="title"/>
          </p:nvPr>
        </p:nvSpPr>
        <p:spPr>
          <a:xfrm>
            <a:off x="395288" y="188913"/>
            <a:ext cx="8229600" cy="1143000"/>
          </a:xfrm>
        </p:spPr>
        <p:txBody>
          <a:bodyPr/>
          <a:lstStyle/>
          <a:p>
            <a:pPr algn="l" eaLnBrk="1" hangingPunct="1"/>
            <a:r>
              <a:rPr lang="en-US" smtClean="0"/>
              <a:t>                      DRESS CODE</a:t>
            </a:r>
          </a:p>
        </p:txBody>
      </p:sp>
      <p:sp>
        <p:nvSpPr>
          <p:cNvPr id="21507" name="内容占位符 2"/>
          <p:cNvSpPr>
            <a:spLocks noGrp="1"/>
          </p:cNvSpPr>
          <p:nvPr>
            <p:ph idx="1"/>
          </p:nvPr>
        </p:nvSpPr>
        <p:spPr>
          <a:xfrm>
            <a:off x="395288" y="1125538"/>
            <a:ext cx="8291512" cy="4784725"/>
          </a:xfrm>
        </p:spPr>
        <p:txBody>
          <a:bodyPr/>
          <a:lstStyle/>
          <a:p>
            <a:pPr marL="0" indent="0" eaLnBrk="1" hangingPunct="1">
              <a:buFont typeface="Arial" charset="0"/>
              <a:buNone/>
              <a:defRPr/>
            </a:pPr>
            <a:r>
              <a:rPr lang="en-US" sz="2400" b="1" dirty="0" smtClean="0">
                <a:solidFill>
                  <a:srgbClr val="002060"/>
                </a:solidFill>
              </a:rPr>
              <a:t> </a:t>
            </a:r>
          </a:p>
          <a:p>
            <a:pPr eaLnBrk="1" hangingPunct="1">
              <a:defRPr/>
            </a:pPr>
            <a:r>
              <a:rPr lang="en-US" sz="2400" b="1" i="1" dirty="0" smtClean="0"/>
              <a:t>Conservative suits for men with subtle colors are the norm.</a:t>
            </a:r>
          </a:p>
          <a:p>
            <a:pPr marL="0" indent="0" eaLnBrk="1" hangingPunct="1">
              <a:buFont typeface="Arial" charset="0"/>
              <a:buNone/>
              <a:defRPr/>
            </a:pPr>
            <a:endParaRPr lang="en-US" sz="2400" b="1" i="1" dirty="0"/>
          </a:p>
          <a:p>
            <a:pPr eaLnBrk="1" hangingPunct="1">
              <a:defRPr/>
            </a:pPr>
            <a:r>
              <a:rPr lang="en-US" sz="2400" b="1" i="1" dirty="0" smtClean="0"/>
              <a:t> Women should avoid high heels and short sleeved blouses. </a:t>
            </a:r>
          </a:p>
          <a:p>
            <a:pPr eaLnBrk="1" hangingPunct="1">
              <a:defRPr/>
            </a:pPr>
            <a:endParaRPr lang="en-US" sz="2400" b="1" i="1" dirty="0" smtClean="0"/>
          </a:p>
          <a:p>
            <a:pPr eaLnBrk="1" hangingPunct="1">
              <a:defRPr/>
            </a:pPr>
            <a:r>
              <a:rPr lang="en-US" sz="2400" b="1" i="1" dirty="0" smtClean="0"/>
              <a:t> Subtle, neutral colors should be worn by both men and women.</a:t>
            </a:r>
          </a:p>
          <a:p>
            <a:pPr eaLnBrk="1" hangingPunct="1">
              <a:defRPr/>
            </a:pPr>
            <a:endParaRPr lang="en-US" sz="2400" b="1" i="1" dirty="0" smtClean="0"/>
          </a:p>
          <a:p>
            <a:pPr eaLnBrk="1" hangingPunct="1">
              <a:defRPr/>
            </a:pPr>
            <a:r>
              <a:rPr lang="en-US" sz="2400" b="1" i="1" dirty="0" smtClean="0"/>
              <a:t> Men and women can wear jeans. However, jeans are not acceptable for business meetings.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5400" dirty="0" smtClean="0">
                <a:solidFill>
                  <a:schemeClr val="bg1"/>
                </a:solidFill>
                <a:latin typeface="Bell MT" pitchFamily="18" charset="0"/>
              </a:rPr>
              <a:t>Contents</a:t>
            </a:r>
            <a:endParaRPr lang="en-US" sz="5400" dirty="0">
              <a:solidFill>
                <a:schemeClr val="bg1"/>
              </a:solidFill>
              <a:latin typeface="Bell MT" pitchFamily="18" charset="0"/>
            </a:endParaRPr>
          </a:p>
        </p:txBody>
      </p:sp>
      <p:sp>
        <p:nvSpPr>
          <p:cNvPr id="5" name="Content Placeholder 4"/>
          <p:cNvSpPr>
            <a:spLocks noGrp="1"/>
          </p:cNvSpPr>
          <p:nvPr>
            <p:ph idx="1"/>
          </p:nvPr>
        </p:nvSpPr>
        <p:spPr/>
        <p:txBody>
          <a:bodyPr>
            <a:normAutofit/>
          </a:bodyPr>
          <a:lstStyle/>
          <a:p>
            <a:pPr>
              <a:buNone/>
            </a:pPr>
            <a:r>
              <a:rPr lang="en-US" sz="4000" dirty="0" smtClean="0">
                <a:solidFill>
                  <a:schemeClr val="bg1"/>
                </a:solidFill>
                <a:latin typeface="Bell MT" pitchFamily="18" charset="0"/>
              </a:rPr>
              <a:t>               1) USA</a:t>
            </a:r>
          </a:p>
          <a:p>
            <a:pPr>
              <a:buNone/>
            </a:pPr>
            <a:r>
              <a:rPr lang="en-US" sz="4000" dirty="0" smtClean="0">
                <a:solidFill>
                  <a:schemeClr val="bg1"/>
                </a:solidFill>
                <a:latin typeface="Bell MT" pitchFamily="18" charset="0"/>
              </a:rPr>
              <a:t>               2) Oman</a:t>
            </a:r>
          </a:p>
          <a:p>
            <a:pPr>
              <a:buNone/>
            </a:pPr>
            <a:r>
              <a:rPr lang="en-US" sz="4000" dirty="0" smtClean="0">
                <a:solidFill>
                  <a:schemeClr val="bg1"/>
                </a:solidFill>
                <a:latin typeface="Bell MT" pitchFamily="18" charset="0"/>
              </a:rPr>
              <a:t>               3) Brazil</a:t>
            </a:r>
          </a:p>
          <a:p>
            <a:pPr>
              <a:buNone/>
            </a:pPr>
            <a:r>
              <a:rPr lang="en-US" sz="4000" dirty="0" smtClean="0">
                <a:solidFill>
                  <a:schemeClr val="bg1"/>
                </a:solidFill>
                <a:latin typeface="Bell MT" pitchFamily="18" charset="0"/>
              </a:rPr>
              <a:t>               4) China</a:t>
            </a:r>
          </a:p>
          <a:p>
            <a:pPr>
              <a:buNone/>
            </a:pPr>
            <a:r>
              <a:rPr lang="en-US" sz="4000" dirty="0" smtClean="0">
                <a:solidFill>
                  <a:schemeClr val="bg1"/>
                </a:solidFill>
                <a:latin typeface="Bell MT" pitchFamily="18" charset="0"/>
              </a:rPr>
              <a:t>               5) Japan</a:t>
            </a:r>
            <a:endParaRPr lang="en-US" sz="4000" dirty="0">
              <a:solidFill>
                <a:schemeClr val="bg1"/>
              </a:solidFill>
              <a:latin typeface="Bell MT"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solidFill>
                  <a:srgbClr val="FF0000"/>
                </a:solidFill>
                <a:effectLst>
                  <a:outerShdw blurRad="50800" dist="38100" dir="13500000" algn="br" rotWithShape="0">
                    <a:prstClr val="black">
                      <a:alpha val="40000"/>
                    </a:prstClr>
                  </a:outerShdw>
                </a:effectLst>
                <a:latin typeface="Palace Script MT" pitchFamily="66" charset="0"/>
              </a:rPr>
              <a:t>Dress Code and Appearance</a:t>
            </a:r>
            <a:endParaRPr lang="en-US" sz="8800" dirty="0">
              <a:solidFill>
                <a:srgbClr val="FF0000"/>
              </a:solidFill>
              <a:effectLst>
                <a:outerShdw blurRad="50800" dist="38100" dir="13500000" algn="br" rotWithShape="0">
                  <a:prstClr val="black">
                    <a:alpha val="40000"/>
                  </a:prstClr>
                </a:outerShdw>
              </a:effectLst>
              <a:latin typeface="Palace Script MT" pitchFamily="66" charset="0"/>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latin typeface="Poor Richard" pitchFamily="18" charset="0"/>
              </a:rPr>
              <a:t>Very formal, frequently dress to impress despite conservative demeanor.</a:t>
            </a:r>
          </a:p>
          <a:p>
            <a:r>
              <a:rPr lang="en-US" dirty="0" smtClean="0">
                <a:solidFill>
                  <a:srgbClr val="FF0000"/>
                </a:solidFill>
                <a:latin typeface="Poor Richard" pitchFamily="18" charset="0"/>
              </a:rPr>
              <a:t>Stick to dark colors preferably black or dark blue.</a:t>
            </a:r>
          </a:p>
          <a:p>
            <a:r>
              <a:rPr lang="en-US" dirty="0" smtClean="0">
                <a:solidFill>
                  <a:srgbClr val="FF0000"/>
                </a:solidFill>
                <a:latin typeface="Poor Richard" pitchFamily="18" charset="0"/>
              </a:rPr>
              <a:t>Wear  </a:t>
            </a:r>
            <a:r>
              <a:rPr lang="en-US" dirty="0" smtClean="0">
                <a:solidFill>
                  <a:srgbClr val="FF0000"/>
                </a:solidFill>
                <a:latin typeface="Poor Richard" pitchFamily="18" charset="0"/>
              </a:rPr>
              <a:t>shoes that are easy to put on and remove as we will likely be doing so quite often.</a:t>
            </a:r>
          </a:p>
          <a:p>
            <a:r>
              <a:rPr lang="en-US" dirty="0" smtClean="0">
                <a:solidFill>
                  <a:srgbClr val="FF0000"/>
                </a:solidFill>
                <a:latin typeface="Poor Richard" pitchFamily="18" charset="0"/>
              </a:rPr>
              <a:t>Women should avoid heels , trousers and much accessories.</a:t>
            </a:r>
          </a:p>
          <a:p>
            <a:r>
              <a:rPr lang="en-US" dirty="0" smtClean="0">
                <a:solidFill>
                  <a:srgbClr val="FF0000"/>
                </a:solidFill>
                <a:latin typeface="Poor Richard" pitchFamily="18" charset="0"/>
              </a:rPr>
              <a:t>Though non verbal communication is a part of interaction, we should never point or use excessive hand gestures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solidFill>
                  <a:srgbClr val="FF0000"/>
                </a:solidFill>
                <a:effectLst>
                  <a:outerShdw blurRad="50800" dist="38100" dir="8100000" algn="tr" rotWithShape="0">
                    <a:prstClr val="black">
                      <a:alpha val="40000"/>
                    </a:prstClr>
                  </a:outerShdw>
                </a:effectLst>
                <a:latin typeface="Palace Script MT" pitchFamily="66" charset="0"/>
              </a:rPr>
              <a:t>Business Etiquette</a:t>
            </a:r>
            <a:endParaRPr lang="en-US" sz="9600" dirty="0">
              <a:solidFill>
                <a:srgbClr val="FF0000"/>
              </a:solidFill>
              <a:effectLst>
                <a:outerShdw blurRad="50800" dist="38100" dir="8100000" algn="tr" rotWithShape="0">
                  <a:prstClr val="black">
                    <a:alpha val="40000"/>
                  </a:prstClr>
                </a:outerShdw>
              </a:effectLst>
              <a:latin typeface="Palace Script MT" pitchFamily="66" charset="0"/>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latin typeface="Poor Richard" pitchFamily="18" charset="0"/>
              </a:rPr>
              <a:t>A conservative demeanor is advisable as it’s not customary for Japanese businessmen to be brash or arrogant.</a:t>
            </a:r>
          </a:p>
          <a:p>
            <a:r>
              <a:rPr lang="en-US" dirty="0" smtClean="0">
                <a:solidFill>
                  <a:srgbClr val="FF0000"/>
                </a:solidFill>
                <a:latin typeface="Poor Richard" pitchFamily="18" charset="0"/>
              </a:rPr>
              <a:t>Protocol is very important during any type of business affairs</a:t>
            </a:r>
          </a:p>
          <a:p>
            <a:r>
              <a:rPr lang="en-US" dirty="0" smtClean="0">
                <a:solidFill>
                  <a:srgbClr val="FF0000"/>
                </a:solidFill>
                <a:latin typeface="Poor Richard" pitchFamily="18" charset="0"/>
              </a:rPr>
              <a:t>Upon the initial meeting with a Japanese host, traditions must be honored which includes bowing before handshake.</a:t>
            </a:r>
          </a:p>
          <a:p>
            <a:r>
              <a:rPr lang="en-US" dirty="0" smtClean="0">
                <a:solidFill>
                  <a:srgbClr val="FF0000"/>
                </a:solidFill>
                <a:latin typeface="Poor Richard" pitchFamily="18" charset="0"/>
              </a:rPr>
              <a:t>Seating position very important as it’s an indicator of status.  Always wait to be seated.</a:t>
            </a:r>
            <a:endParaRPr lang="en-US" dirty="0">
              <a:solidFill>
                <a:srgbClr val="FF0000"/>
              </a:solidFill>
              <a:latin typeface="Poor Richard"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solidFill>
                  <a:srgbClr val="FF0000"/>
                </a:solidFill>
                <a:effectLst>
                  <a:outerShdw blurRad="50800" dist="38100" dir="8100000" algn="tr" rotWithShape="0">
                    <a:prstClr val="black">
                      <a:alpha val="40000"/>
                    </a:prstClr>
                  </a:outerShdw>
                </a:effectLst>
                <a:latin typeface="Palace Script MT" pitchFamily="66" charset="0"/>
              </a:rPr>
              <a:t>Basic Things To Know</a:t>
            </a:r>
            <a:endParaRPr lang="en-US" sz="9600" dirty="0">
              <a:solidFill>
                <a:srgbClr val="FF0000"/>
              </a:solidFill>
              <a:effectLst>
                <a:outerShdw blurRad="50800" dist="38100" dir="8100000" algn="tr" rotWithShape="0">
                  <a:prstClr val="black">
                    <a:alpha val="40000"/>
                  </a:prstClr>
                </a:outerShdw>
              </a:effectLst>
              <a:latin typeface="Palace Script MT" pitchFamily="66" charset="0"/>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latin typeface="Poor Richard" pitchFamily="18" charset="0"/>
              </a:rPr>
              <a:t>As a foreigner you are expected to have your business card translated into Japanese. Must be of high quality and presented using both hands.</a:t>
            </a:r>
          </a:p>
          <a:p>
            <a:r>
              <a:rPr lang="en-US" dirty="0" smtClean="0">
                <a:solidFill>
                  <a:srgbClr val="FF0000"/>
                </a:solidFill>
                <a:latin typeface="Poor Richard" pitchFamily="18" charset="0"/>
              </a:rPr>
              <a:t>When you </a:t>
            </a:r>
            <a:r>
              <a:rPr lang="en-US" dirty="0" smtClean="0">
                <a:solidFill>
                  <a:srgbClr val="FF0000"/>
                </a:solidFill>
                <a:latin typeface="Poor Richard" pitchFamily="18" charset="0"/>
              </a:rPr>
              <a:t>greet </a:t>
            </a:r>
            <a:r>
              <a:rPr lang="en-US" dirty="0" smtClean="0">
                <a:solidFill>
                  <a:srgbClr val="FF0000"/>
                </a:solidFill>
                <a:latin typeface="Poor Richard" pitchFamily="18" charset="0"/>
              </a:rPr>
              <a:t>your Japanese counterpart make sure you bow to them at the same height as them.</a:t>
            </a:r>
          </a:p>
          <a:p>
            <a:r>
              <a:rPr lang="en-US" dirty="0" smtClean="0">
                <a:solidFill>
                  <a:srgbClr val="FF0000"/>
                </a:solidFill>
                <a:latin typeface="Poor Richard" pitchFamily="18" charset="0"/>
              </a:rPr>
              <a:t>When giving a gift make sure it’s wrapped and try to avoid presenting flowers as gifts.</a:t>
            </a:r>
          </a:p>
          <a:p>
            <a:r>
              <a:rPr lang="en-US" dirty="0" smtClean="0">
                <a:solidFill>
                  <a:srgbClr val="FF0000"/>
                </a:solidFill>
                <a:latin typeface="Poor Richard" pitchFamily="18" charset="0"/>
              </a:rPr>
              <a:t>Do not write in red ink</a:t>
            </a:r>
          </a:p>
          <a:p>
            <a:r>
              <a:rPr lang="en-US" dirty="0" smtClean="0">
                <a:solidFill>
                  <a:srgbClr val="FF0000"/>
                </a:solidFill>
                <a:latin typeface="Poor Richard" pitchFamily="18" charset="0"/>
              </a:rPr>
              <a:t>You are expected to bring forth your best offer as Japanese rarely entertain counter offers. </a:t>
            </a: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Usually the world over dark colors for formals are preferred.</a:t>
            </a:r>
          </a:p>
          <a:p>
            <a:r>
              <a:rPr lang="en-US" dirty="0" smtClean="0"/>
              <a:t>The meals form an important part of the meeting.</a:t>
            </a:r>
          </a:p>
          <a:p>
            <a:r>
              <a:rPr lang="en-US" dirty="0" smtClean="0"/>
              <a:t>Handshakes are usually preferred the world over.</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References</a:t>
            </a:r>
            <a:endParaRPr lang="en-US" dirty="0"/>
          </a:p>
        </p:txBody>
      </p:sp>
      <p:sp>
        <p:nvSpPr>
          <p:cNvPr id="3" name="Content Placeholder 2"/>
          <p:cNvSpPr>
            <a:spLocks noGrp="1"/>
          </p:cNvSpPr>
          <p:nvPr>
            <p:ph idx="1"/>
          </p:nvPr>
        </p:nvSpPr>
        <p:spPr/>
        <p:txBody>
          <a:bodyPr/>
          <a:lstStyle/>
          <a:p>
            <a:r>
              <a:rPr lang="en-US" dirty="0" smtClean="0">
                <a:hlinkClick r:id="rId2"/>
              </a:rPr>
              <a:t>www.japanesebusinessresource.com</a:t>
            </a:r>
            <a:endParaRPr lang="en-US" dirty="0" smtClean="0"/>
          </a:p>
          <a:p>
            <a:r>
              <a:rPr lang="en-US" dirty="0" smtClean="0">
                <a:hlinkClick r:id="rId3"/>
              </a:rPr>
              <a:t>www.intlcareers.com</a:t>
            </a:r>
            <a:endParaRPr lang="en-US" dirty="0" smtClean="0"/>
          </a:p>
          <a:p>
            <a:r>
              <a:rPr lang="en-US" dirty="0" smtClean="0">
                <a:hlinkClick r:id="rId4"/>
              </a:rPr>
              <a:t>www.cyborlink.com</a:t>
            </a:r>
            <a:endParaRPr lang="en-US" dirty="0" smtClean="0"/>
          </a:p>
          <a:p>
            <a:r>
              <a:rPr lang="en-US" dirty="0" smtClean="0">
                <a:hlinkClick r:id="rId5"/>
              </a:rPr>
              <a:t>www.wikipedia.org</a:t>
            </a:r>
            <a:endParaRPr lang="en-US" dirty="0" smtClean="0"/>
          </a:p>
          <a:p>
            <a:r>
              <a:rPr lang="en-US" dirty="0" smtClean="0">
                <a:hlinkClick r:id="rId6"/>
              </a:rPr>
              <a:t>www.google.co.in</a:t>
            </a: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sz="7200" b="1" i="1" dirty="0" smtClean="0"/>
          </a:p>
          <a:p>
            <a:pPr>
              <a:buNone/>
            </a:pPr>
            <a:r>
              <a:rPr lang="en-US" sz="7200" b="1" i="1" dirty="0" smtClean="0"/>
              <a:t>        THANK YOU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3459162"/>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t>
            </a:r>
            <a:br>
              <a:rPr lang="en-US" dirty="0" smtClean="0"/>
            </a:br>
            <a:r>
              <a:rPr lang="en-US" dirty="0" smtClean="0"/>
              <a:t>              </a:t>
            </a:r>
            <a:r>
              <a:rPr lang="en-US" sz="7300" dirty="0" smtClean="0">
                <a:solidFill>
                  <a:schemeClr val="bg1"/>
                </a:solidFill>
              </a:rPr>
              <a:t>UNITED STATES</a:t>
            </a:r>
            <a:endParaRPr lang="en-US" sz="7300"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APPEARANCE</a:t>
            </a:r>
            <a:endParaRPr lang="en-US" dirty="0"/>
          </a:p>
        </p:txBody>
      </p:sp>
      <p:sp>
        <p:nvSpPr>
          <p:cNvPr id="3" name="Content Placeholder 2"/>
          <p:cNvSpPr>
            <a:spLocks noGrp="1"/>
          </p:cNvSpPr>
          <p:nvPr>
            <p:ph idx="1"/>
          </p:nvPr>
        </p:nvSpPr>
        <p:spPr/>
        <p:txBody>
          <a:bodyPr>
            <a:normAutofit lnSpcReduction="10000"/>
          </a:bodyPr>
          <a:lstStyle/>
          <a:p>
            <a:r>
              <a:rPr lang="en-US" dirty="0" smtClean="0"/>
              <a:t>Business suit and tie are appropriate in all major cities. </a:t>
            </a:r>
          </a:p>
          <a:p>
            <a:r>
              <a:rPr lang="en-US" dirty="0" smtClean="0"/>
              <a:t>For an important formal meeting: white shirt </a:t>
            </a:r>
          </a:p>
          <a:p>
            <a:pPr>
              <a:buNone/>
            </a:pPr>
            <a:r>
              <a:rPr lang="en-US" dirty="0" smtClean="0"/>
              <a:t>    For less formal meeting :a light blue shirt will still give a conservative appearance.</a:t>
            </a:r>
          </a:p>
          <a:p>
            <a:r>
              <a:rPr lang="en-US" dirty="0" smtClean="0"/>
              <a:t>Women wear a suit or dress with jacket in major cities. Wearing classic clothing and colors of navy , grey , ivory , and white will ensure you give a confident  and conservative appearance .</a:t>
            </a:r>
            <a:endParaRPr lang="en-US"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t>
            </a:r>
            <a:endParaRPr lang="en-US" dirty="0"/>
          </a:p>
        </p:txBody>
      </p:sp>
      <p:sp>
        <p:nvSpPr>
          <p:cNvPr id="3" name="Content Placeholder 2"/>
          <p:cNvSpPr>
            <a:spLocks noGrp="1"/>
          </p:cNvSpPr>
          <p:nvPr>
            <p:ph idx="1"/>
          </p:nvPr>
        </p:nvSpPr>
        <p:spPr/>
        <p:txBody>
          <a:bodyPr>
            <a:normAutofit/>
          </a:bodyPr>
          <a:lstStyle/>
          <a:p>
            <a:r>
              <a:rPr lang="en-US" sz="2400" dirty="0" smtClean="0"/>
              <a:t>Business conversation may take place during meals. </a:t>
            </a:r>
          </a:p>
          <a:p>
            <a:r>
              <a:rPr lang="en-US" sz="2400" dirty="0" smtClean="0"/>
              <a:t>Business meeting may be arranged as breakfast meetings, lunch meetings, or dinner meetings depending on time schedules and necessity.</a:t>
            </a:r>
          </a:p>
          <a:p>
            <a:r>
              <a:rPr lang="en-US" sz="2400" dirty="0" smtClean="0"/>
              <a:t>Gift giving is discouraged or limited by many US companies. A gracious written note is always appropriate and acceptable.</a:t>
            </a:r>
          </a:p>
          <a:p>
            <a:r>
              <a:rPr lang="en-US" sz="2400" dirty="0" smtClean="0"/>
              <a:t>If you are at someplace in a queue, go to the end wait for your turn.</a:t>
            </a:r>
          </a:p>
          <a:p>
            <a:r>
              <a:rPr lang="en-US" sz="2400" dirty="0" smtClean="0"/>
              <a:t>Many public places and private homes do not allow smoking. </a:t>
            </a:r>
          </a:p>
          <a:p>
            <a:endParaRPr lang="en-US" sz="2400" dirty="0" smtClean="0"/>
          </a:p>
          <a:p>
            <a:endParaRPr lang="en-US" sz="2400"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Offer a firm handshake, upon greeting and leaving . Maintain good eye contact during hand shake.</a:t>
            </a:r>
          </a:p>
          <a:p>
            <a:r>
              <a:rPr lang="en-US" sz="2400" dirty="0" smtClean="0"/>
              <a:t>Good eye contact during business and social conversation shows interest , sincerity and confidence.</a:t>
            </a:r>
          </a:p>
          <a:p>
            <a:r>
              <a:rPr lang="en-US" sz="2400" dirty="0" smtClean="0"/>
              <a:t>Introduction include one’s title if appropriate, or Mr., Ms or Mrs. And the full name.</a:t>
            </a:r>
          </a:p>
          <a:p>
            <a:r>
              <a:rPr lang="en-US" sz="2400" dirty="0" smtClean="0"/>
              <a:t>Business cards are generally exchanged during introductions. </a:t>
            </a:r>
          </a:p>
          <a:p>
            <a:r>
              <a:rPr lang="en-US" sz="2400" dirty="0" smtClean="0"/>
              <a:t>A smile is a sign of friendliness, and in rural areas you can greet with a “hello” rather than a handshake.</a:t>
            </a:r>
          </a:p>
          <a:p>
            <a:r>
              <a:rPr lang="en-US" sz="2400" dirty="0" smtClean="0"/>
              <a:t>Take permission to smoke before lighting a cigarette or cigar.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2013"/>
            <a:ext cx="8763000" cy="1354217"/>
          </a:xfrm>
          <a:prstGeom prst="rect">
            <a:avLst/>
          </a:prstGeom>
        </p:spPr>
        <p:txBody>
          <a:bodyPr wrap="square">
            <a:spAutoFit/>
          </a:bodyPr>
          <a:lstStyle/>
          <a:p>
            <a:r>
              <a:rPr lang="en-US" sz="2800" b="1" dirty="0"/>
              <a:t>Doing business in Oman</a:t>
            </a:r>
            <a:endParaRPr lang="en-US" sz="2800" dirty="0"/>
          </a:p>
          <a:p>
            <a:r>
              <a:rPr lang="en-US" dirty="0"/>
              <a:t>Given Oman's historical dependence on foreign </a:t>
            </a:r>
            <a:r>
              <a:rPr lang="en-US" dirty="0" err="1"/>
              <a:t>labour</a:t>
            </a:r>
            <a:r>
              <a:rPr lang="en-US" dirty="0"/>
              <a:t>, and the fact that nearly a quarter of its population is still made up of expatriates, it is highly likely that expats doing business in Oman will primarily deal with other expats, in a familiar and </a:t>
            </a:r>
          </a:p>
        </p:txBody>
      </p:sp>
      <p:pic>
        <p:nvPicPr>
          <p:cNvPr id="3" name="Picture 2" descr="Expats should be aware of the customs when working in Oman">
            <a:hlinkClick r:id="rId2" tgtFrame="&quot;_blank&quo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2667000" y="1828800"/>
            <a:ext cx="3429000" cy="2357437"/>
          </a:xfrm>
          <a:prstGeom prst="rect">
            <a:avLst/>
          </a:prstGeom>
          <a:noFill/>
          <a:ln>
            <a:noFill/>
          </a:ln>
        </p:spPr>
      </p:pic>
      <p:sp>
        <p:nvSpPr>
          <p:cNvPr id="4" name="Rectangle 3"/>
          <p:cNvSpPr/>
          <p:nvPr/>
        </p:nvSpPr>
        <p:spPr>
          <a:xfrm flipH="1">
            <a:off x="0" y="4495800"/>
            <a:ext cx="9144000" cy="1754326"/>
          </a:xfrm>
          <a:prstGeom prst="rect">
            <a:avLst/>
          </a:prstGeom>
        </p:spPr>
        <p:txBody>
          <a:bodyPr wrap="square">
            <a:spAutoFit/>
          </a:bodyPr>
          <a:lstStyle/>
          <a:p>
            <a:r>
              <a:rPr lang="en-US" dirty="0" err="1"/>
              <a:t>Westernised</a:t>
            </a:r>
            <a:r>
              <a:rPr lang="en-US" dirty="0"/>
              <a:t> business context. However, this guide will provide information on Arabic business culture to help prepare Western expats for that eventuality.</a:t>
            </a:r>
            <a:br>
              <a:rPr lang="en-US" dirty="0"/>
            </a:br>
            <a:r>
              <a:rPr lang="en-US" dirty="0"/>
              <a:t> </a:t>
            </a:r>
          </a:p>
          <a:p>
            <a:r>
              <a:rPr lang="en-US" dirty="0"/>
              <a:t>Oman was ranked 66th out of 189 countries in the World Bank's Ease of Doing Business rankings for 2015; faring best in the paying taxes (where it is ranked 10th), and registering property (19th).</a:t>
            </a:r>
          </a:p>
        </p:txBody>
      </p:sp>
    </p:spTree>
    <p:extLst>
      <p:ext uri="{BB962C8B-B14F-4D97-AF65-F5344CB8AC3E}">
        <p14:creationId xmlns:p14="http://schemas.microsoft.com/office/powerpoint/2010/main" xmlns="" val="19099256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01753"/>
          </a:xfrm>
          <a:prstGeom prst="rect">
            <a:avLst/>
          </a:prstGeom>
        </p:spPr>
        <p:txBody>
          <a:bodyPr wrap="square">
            <a:spAutoFit/>
          </a:bodyPr>
          <a:lstStyle/>
          <a:p>
            <a:r>
              <a:rPr lang="en-US" sz="3200" b="1" dirty="0"/>
              <a:t>Fast facts</a:t>
            </a:r>
            <a:endParaRPr lang="en-US" sz="3200" dirty="0"/>
          </a:p>
          <a:p>
            <a:r>
              <a:rPr lang="en-US" dirty="0"/>
              <a:t> 	</a:t>
            </a:r>
          </a:p>
          <a:p>
            <a:r>
              <a:rPr lang="en-US" sz="2000" b="1" i="1" dirty="0"/>
              <a:t>Business language:</a:t>
            </a:r>
            <a:r>
              <a:rPr lang="en-US" sz="2000" b="1" dirty="0"/>
              <a:t> </a:t>
            </a:r>
            <a:r>
              <a:rPr lang="en-US" sz="2000" dirty="0"/>
              <a:t>The official language of Oman is Arabic, but English is widely spoken in business.</a:t>
            </a:r>
            <a:br>
              <a:rPr lang="en-US" sz="2000" dirty="0"/>
            </a:br>
            <a:r>
              <a:rPr lang="en-US" sz="2000" dirty="0"/>
              <a:t> </a:t>
            </a:r>
          </a:p>
          <a:p>
            <a:r>
              <a:rPr lang="en-US" sz="2000" b="1" i="1" dirty="0"/>
              <a:t>Hours of business:</a:t>
            </a:r>
            <a:r>
              <a:rPr lang="en-US" sz="2000" dirty="0"/>
              <a:t> Generally from 8am to 1pm and then 3.30pm to 6.30pm, from Sunday to Thursday. Friday and Saturday is the weekend.</a:t>
            </a:r>
            <a:br>
              <a:rPr lang="en-US" sz="2000" dirty="0"/>
            </a:br>
            <a:r>
              <a:rPr lang="en-US" sz="2000" dirty="0"/>
              <a:t> </a:t>
            </a:r>
          </a:p>
          <a:p>
            <a:r>
              <a:rPr lang="en-US" sz="2000" b="1" i="1" dirty="0"/>
              <a:t>Dress:</a:t>
            </a:r>
            <a:r>
              <a:rPr lang="en-US" sz="2000" b="1" dirty="0"/>
              <a:t> </a:t>
            </a:r>
            <a:r>
              <a:rPr lang="en-US" sz="2000" dirty="0"/>
              <a:t>Smart and conservative, especially for women (elbows and knees covered, tops fastened at the neck).</a:t>
            </a:r>
            <a:br>
              <a:rPr lang="en-US" sz="2000" dirty="0"/>
            </a:br>
            <a:r>
              <a:rPr lang="en-US" sz="2000" dirty="0"/>
              <a:t> </a:t>
            </a:r>
          </a:p>
          <a:p>
            <a:r>
              <a:rPr lang="en-US" sz="2000" b="1" i="1" dirty="0"/>
              <a:t>Gifts:</a:t>
            </a:r>
            <a:r>
              <a:rPr lang="en-US" sz="2000" b="1" dirty="0"/>
              <a:t> </a:t>
            </a:r>
            <a:r>
              <a:rPr lang="en-US" sz="2000" dirty="0"/>
              <a:t>If invited to an Omani colleague's home, take along a gift (a house plant or a trinket from an expat's home country will be appreciated). Don't give alcohol or anything made of pig skin.</a:t>
            </a:r>
            <a:br>
              <a:rPr lang="en-US" sz="2000" dirty="0"/>
            </a:br>
            <a:r>
              <a:rPr lang="en-US" sz="2000" dirty="0"/>
              <a:t> </a:t>
            </a:r>
          </a:p>
          <a:p>
            <a:r>
              <a:rPr lang="en-US" sz="2000" b="1" i="1" dirty="0"/>
              <a:t>Gender equality:</a:t>
            </a:r>
            <a:r>
              <a:rPr lang="en-US" sz="2000" dirty="0"/>
              <a:t> While Oman remains an Islamic nation, it is the most progressive of the Gulf countries when it comes to attitudes toward women in the workplace. Authorities are trying to limit the number of roles given to expat women and have banned them from taking up many posts, but those who do get a job in Oman should find themselves respected and valued.</a:t>
            </a:r>
          </a:p>
        </p:txBody>
      </p:sp>
    </p:spTree>
    <p:extLst>
      <p:ext uri="{BB962C8B-B14F-4D97-AF65-F5344CB8AC3E}">
        <p14:creationId xmlns:p14="http://schemas.microsoft.com/office/powerpoint/2010/main" xmlns="" val="23582052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47864"/>
          </a:xfrm>
          <a:prstGeom prst="rect">
            <a:avLst/>
          </a:prstGeom>
        </p:spPr>
        <p:txBody>
          <a:bodyPr wrap="square">
            <a:spAutoFit/>
          </a:bodyPr>
          <a:lstStyle/>
          <a:p>
            <a:r>
              <a:rPr lang="en-US" sz="3200" b="1" dirty="0"/>
              <a:t>Dos and don'ts of doing business in Oman</a:t>
            </a:r>
            <a:endParaRPr lang="en-US" sz="3200" dirty="0"/>
          </a:p>
          <a:p>
            <a:r>
              <a:rPr lang="en-US" sz="3200" dirty="0"/>
              <a:t> </a:t>
            </a:r>
          </a:p>
          <a:p>
            <a:pPr marL="342900" lvl="0" indent="-342900">
              <a:buFont typeface="Arial" pitchFamily="34" charset="0"/>
              <a:buChar char="•"/>
            </a:pPr>
            <a:r>
              <a:rPr lang="en-US" sz="2400" dirty="0"/>
              <a:t>Do look to establish personal and heartfelt relationships with Omani business associates.</a:t>
            </a:r>
          </a:p>
          <a:p>
            <a:pPr marL="342900" lvl="0" indent="-342900">
              <a:buFont typeface="Arial" pitchFamily="34" charset="0"/>
              <a:buChar char="•"/>
            </a:pPr>
            <a:r>
              <a:rPr lang="en-US" sz="2400" dirty="0"/>
              <a:t>Do learn some basic Arabic, even just a few words and phrases, as it will go a long way towards dealing with business associates.  </a:t>
            </a:r>
          </a:p>
          <a:p>
            <a:pPr marL="342900" lvl="0" indent="-342900">
              <a:buFont typeface="Arial" pitchFamily="34" charset="0"/>
              <a:buChar char="•"/>
            </a:pPr>
            <a:r>
              <a:rPr lang="en-US" sz="2400" dirty="0"/>
              <a:t>Do remain respectful and observant of Islamic culture and traditions.</a:t>
            </a:r>
          </a:p>
          <a:p>
            <a:pPr marL="342900" lvl="0" indent="-342900">
              <a:buFont typeface="Arial" pitchFamily="34" charset="0"/>
              <a:buChar char="•"/>
            </a:pPr>
            <a:r>
              <a:rPr lang="en-US" sz="2400" dirty="0"/>
              <a:t>Do make an effort to immerse oneself in the culture, learn some Arabic words and learn about the religion.</a:t>
            </a:r>
          </a:p>
          <a:p>
            <a:pPr marL="342900" lvl="0" indent="-342900">
              <a:buFont typeface="Arial" pitchFamily="34" charset="0"/>
              <a:buChar char="•"/>
            </a:pPr>
            <a:r>
              <a:rPr lang="en-US" sz="2400" dirty="0"/>
              <a:t>Don't forget that in Oman, the line between professional and private life often blurs, expect family-related interruptions during business meetings.</a:t>
            </a:r>
          </a:p>
          <a:p>
            <a:pPr marL="342900" lvl="0" indent="-342900">
              <a:buFont typeface="Arial" pitchFamily="34" charset="0"/>
              <a:buChar char="•"/>
            </a:pPr>
            <a:r>
              <a:rPr lang="en-US" sz="2400" dirty="0"/>
              <a:t>Don't embarrass, undermine or humiliate anyone during business meetings. While in the Western world this might further one's reputation, in the Arab world it will ruin any chances of forging good business relationships.</a:t>
            </a:r>
          </a:p>
        </p:txBody>
      </p:sp>
    </p:spTree>
    <p:extLst>
      <p:ext uri="{BB962C8B-B14F-4D97-AF65-F5344CB8AC3E}">
        <p14:creationId xmlns:p14="http://schemas.microsoft.com/office/powerpoint/2010/main" xmlns="" val="39010560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1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119</TotalTime>
  <Words>827</Words>
  <Application>Microsoft Office PowerPoint</Application>
  <PresentationFormat>On-screen Show (4:3)</PresentationFormat>
  <Paragraphs>131</Paragraphs>
  <Slides>25</Slides>
  <Notes>1</Notes>
  <HiddenSlides>0</HiddenSlides>
  <MMClips>0</MMClips>
  <ScaleCrop>false</ScaleCrop>
  <HeadingPairs>
    <vt:vector size="4" baseType="variant">
      <vt:variant>
        <vt:lpstr>Theme</vt:lpstr>
      </vt:variant>
      <vt:variant>
        <vt:i4>6</vt:i4>
      </vt:variant>
      <vt:variant>
        <vt:lpstr>Slide Titles</vt:lpstr>
      </vt:variant>
      <vt:variant>
        <vt:i4>25</vt:i4>
      </vt:variant>
    </vt:vector>
  </HeadingPairs>
  <TitlesOfParts>
    <vt:vector size="31" baseType="lpstr">
      <vt:lpstr>Technic</vt:lpstr>
      <vt:lpstr>1_Technic</vt:lpstr>
      <vt:lpstr>Apothecary</vt:lpstr>
      <vt:lpstr>Office Theme</vt:lpstr>
      <vt:lpstr>Office 主题</vt:lpstr>
      <vt:lpstr>1_Office Theme</vt:lpstr>
      <vt:lpstr>Business Mannerisms In Different Countries</vt:lpstr>
      <vt:lpstr>                  Contents</vt:lpstr>
      <vt:lpstr>                                                UNITED STATES</vt:lpstr>
      <vt:lpstr>APPEARANCE</vt:lpstr>
      <vt:lpstr>BEHAVIOR</vt:lpstr>
      <vt:lpstr>COMMUNICATION</vt:lpstr>
      <vt:lpstr>Slide 7</vt:lpstr>
      <vt:lpstr>Slide 8</vt:lpstr>
      <vt:lpstr>Slide 9</vt:lpstr>
      <vt:lpstr>BUSINESS ETIQUETTES IN BRAZIL</vt:lpstr>
      <vt:lpstr>Business Meeting Etiquette </vt:lpstr>
      <vt:lpstr>Appearance in Brazil </vt:lpstr>
      <vt:lpstr>Communications in Brazil  </vt:lpstr>
      <vt:lpstr>Business Etiquette in China</vt:lpstr>
      <vt:lpstr>THE INITIAL APPROACH</vt:lpstr>
      <vt:lpstr>Slide 16</vt:lpstr>
      <vt:lpstr>LUNCH/DINNER IN CHINA</vt:lpstr>
      <vt:lpstr>                      DRESS CODE</vt:lpstr>
      <vt:lpstr>Slide 19</vt:lpstr>
      <vt:lpstr>Dress Code and Appearance</vt:lpstr>
      <vt:lpstr>Business Etiquette</vt:lpstr>
      <vt:lpstr>Basic Things To Know</vt:lpstr>
      <vt:lpstr>Conclusions</vt:lpstr>
      <vt:lpstr>References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Mannerisms In Different Countries</dc:title>
  <dc:creator>Roshni</dc:creator>
  <cp:lastModifiedBy>DELL</cp:lastModifiedBy>
  <cp:revision>15</cp:revision>
  <dcterms:created xsi:type="dcterms:W3CDTF">2016-10-17T00:49:27Z</dcterms:created>
  <dcterms:modified xsi:type="dcterms:W3CDTF">2016-10-18T07:37:22Z</dcterms:modified>
</cp:coreProperties>
</file>