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8.xml" ContentType="application/vnd.openxmlformats-officedocument.presentationml.slideMaster+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charts/style1.xml" ContentType="application/vnd.ms-office.chartstyl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charts/colors1.xml" ContentType="application/vnd.ms-office.chartcolorstyl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8" r:id="rId7"/>
    <p:sldMasterId id="2147483818" r:id="rId8"/>
    <p:sldMasterId id="2147483835" r:id="rId9"/>
    <p:sldMasterId id="2147483870" r:id="rId10"/>
  </p:sldMasterIdLst>
  <p:notesMasterIdLst>
    <p:notesMasterId r:id="rId43"/>
  </p:notesMasterIdLst>
  <p:sldIdLst>
    <p:sldId id="257" r:id="rId11"/>
    <p:sldId id="258" r:id="rId12"/>
    <p:sldId id="259" r:id="rId13"/>
    <p:sldId id="260" r:id="rId14"/>
    <p:sldId id="261" r:id="rId15"/>
    <p:sldId id="262" r:id="rId16"/>
    <p:sldId id="263" r:id="rId17"/>
    <p:sldId id="264" r:id="rId18"/>
    <p:sldId id="265" r:id="rId19"/>
    <p:sldId id="266" r:id="rId20"/>
    <p:sldId id="268" r:id="rId21"/>
    <p:sldId id="290" r:id="rId22"/>
    <p:sldId id="270" r:id="rId23"/>
    <p:sldId id="271" r:id="rId24"/>
    <p:sldId id="267"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9" r:id="rId39"/>
    <p:sldId id="286" r:id="rId40"/>
    <p:sldId id="287" r:id="rId41"/>
    <p:sldId id="28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IN" dirty="0"/>
              <a:t>Convergence on per Capita Basis</a:t>
            </a:r>
          </a:p>
        </c:rich>
      </c:tx>
      <c:layout>
        <c:manualLayout>
          <c:xMode val="edge"/>
          <c:yMode val="edge"/>
          <c:x val="0.19219923379681009"/>
          <c:y val="4.00064747002059E-2"/>
        </c:manualLayout>
      </c:layout>
      <c:spPr>
        <a:noFill/>
        <a:ln>
          <a:noFill/>
        </a:ln>
        <a:effectLst/>
      </c:spPr>
    </c:title>
    <c:plotArea>
      <c:layout/>
      <c:lineChart>
        <c:grouping val="standard"/>
        <c:ser>
          <c:idx val="0"/>
          <c:order val="0"/>
          <c:tx>
            <c:strRef>
              <c:f>Sheet1!$B$1</c:f>
              <c:strCache>
                <c:ptCount val="1"/>
                <c:pt idx="0">
                  <c:v>Resources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Sheet1!$A$2:$A$6</c:f>
              <c:strCache>
                <c:ptCount val="5"/>
                <c:pt idx="0">
                  <c:v>Situation 1</c:v>
                </c:pt>
                <c:pt idx="1">
                  <c:v>Situation 2</c:v>
                </c:pt>
                <c:pt idx="2">
                  <c:v>Situation 3</c:v>
                </c:pt>
                <c:pt idx="3">
                  <c:v>Situation 4</c:v>
                </c:pt>
                <c:pt idx="4">
                  <c:v>Situation 5</c:v>
                </c:pt>
              </c:strCache>
            </c:strRef>
          </c:cat>
          <c:val>
            <c:numRef>
              <c:f>Sheet1!$B$2:$B$6</c:f>
              <c:numCache>
                <c:formatCode>General</c:formatCode>
                <c:ptCount val="5"/>
                <c:pt idx="0">
                  <c:v>11</c:v>
                </c:pt>
                <c:pt idx="1">
                  <c:v>10.200000000000001</c:v>
                </c:pt>
                <c:pt idx="2">
                  <c:v>9.3000000000000007</c:v>
                </c:pt>
                <c:pt idx="3">
                  <c:v>7.9</c:v>
                </c:pt>
                <c:pt idx="4">
                  <c:v>7</c:v>
                </c:pt>
              </c:numCache>
            </c:numRef>
          </c:val>
          <c:extLst xmlns:c16r2="http://schemas.microsoft.com/office/drawing/2015/06/chart">
            <c:ext xmlns:c16="http://schemas.microsoft.com/office/drawing/2014/chart" uri="{C3380CC4-5D6E-409C-BE32-E72D297353CC}">
              <c16:uniqueId val="{00000000-A4CF-4CA9-ABEA-1BCC6FB45FC9}"/>
            </c:ext>
          </c:extLst>
        </c:ser>
        <c:ser>
          <c:idx val="1"/>
          <c:order val="1"/>
          <c:tx>
            <c:strRef>
              <c:f>Sheet1!$C$1</c:f>
              <c:strCache>
                <c:ptCount val="1"/>
                <c:pt idx="0">
                  <c:v>Over Utilize</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Sheet1!$A$2:$A$6</c:f>
              <c:strCache>
                <c:ptCount val="5"/>
                <c:pt idx="0">
                  <c:v>Situation 1</c:v>
                </c:pt>
                <c:pt idx="1">
                  <c:v>Situation 2</c:v>
                </c:pt>
                <c:pt idx="2">
                  <c:v>Situation 3</c:v>
                </c:pt>
                <c:pt idx="3">
                  <c:v>Situation 4</c:v>
                </c:pt>
                <c:pt idx="4">
                  <c:v>Situation 5</c:v>
                </c:pt>
              </c:strCache>
            </c:strRef>
          </c:cat>
          <c:val>
            <c:numRef>
              <c:f>Sheet1!$C$2:$C$6</c:f>
              <c:numCache>
                <c:formatCode>General</c:formatCode>
                <c:ptCount val="5"/>
                <c:pt idx="0">
                  <c:v>2.4</c:v>
                </c:pt>
                <c:pt idx="1">
                  <c:v>8</c:v>
                </c:pt>
                <c:pt idx="2">
                  <c:v>8.3000000000000007</c:v>
                </c:pt>
                <c:pt idx="3">
                  <c:v>7.2</c:v>
                </c:pt>
                <c:pt idx="4">
                  <c:v>6</c:v>
                </c:pt>
              </c:numCache>
            </c:numRef>
          </c:val>
          <c:extLst xmlns:c16r2="http://schemas.microsoft.com/office/drawing/2015/06/chart">
            <c:ext xmlns:c16="http://schemas.microsoft.com/office/drawing/2014/chart" uri="{C3380CC4-5D6E-409C-BE32-E72D297353CC}">
              <c16:uniqueId val="{00000001-A4CF-4CA9-ABEA-1BCC6FB45FC9}"/>
            </c:ext>
          </c:extLst>
        </c:ser>
        <c:ser>
          <c:idx val="2"/>
          <c:order val="2"/>
          <c:tx>
            <c:strRef>
              <c:f>Sheet1!$D$1</c:f>
              <c:strCache>
                <c:ptCount val="1"/>
                <c:pt idx="0">
                  <c:v>Under Utilize</c:v>
                </c:pt>
              </c:strCache>
            </c:strRef>
          </c:tx>
          <c:spPr>
            <a:ln w="22225" cap="rnd" cmpd="sng" algn="ctr">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Sheet1!$A$2:$A$6</c:f>
              <c:strCache>
                <c:ptCount val="5"/>
                <c:pt idx="0">
                  <c:v>Situation 1</c:v>
                </c:pt>
                <c:pt idx="1">
                  <c:v>Situation 2</c:v>
                </c:pt>
                <c:pt idx="2">
                  <c:v>Situation 3</c:v>
                </c:pt>
                <c:pt idx="3">
                  <c:v>Situation 4</c:v>
                </c:pt>
                <c:pt idx="4">
                  <c:v>Situation 5</c:v>
                </c:pt>
              </c:strCache>
            </c:strRef>
          </c:cat>
          <c:val>
            <c:numRef>
              <c:f>Sheet1!$D$2:$D$6</c:f>
              <c:numCache>
                <c:formatCode>General</c:formatCode>
                <c:ptCount val="5"/>
                <c:pt idx="0">
                  <c:v>0.5</c:v>
                </c:pt>
                <c:pt idx="1">
                  <c:v>4</c:v>
                </c:pt>
                <c:pt idx="2">
                  <c:v>6</c:v>
                </c:pt>
                <c:pt idx="3">
                  <c:v>3</c:v>
                </c:pt>
                <c:pt idx="4">
                  <c:v>1</c:v>
                </c:pt>
              </c:numCache>
            </c:numRef>
          </c:val>
          <c:extLst xmlns:c16r2="http://schemas.microsoft.com/office/drawing/2015/06/chart">
            <c:ext xmlns:c16="http://schemas.microsoft.com/office/drawing/2014/chart" uri="{C3380CC4-5D6E-409C-BE32-E72D297353CC}">
              <c16:uniqueId val="{00000002-A4CF-4CA9-ABEA-1BCC6FB45FC9}"/>
            </c:ext>
          </c:extLst>
        </c:ser>
        <c:ser>
          <c:idx val="3"/>
          <c:order val="3"/>
          <c:tx>
            <c:strRef>
              <c:f>Sheet1!$E$1</c:f>
              <c:strCache>
                <c:ptCount val="1"/>
                <c:pt idx="0">
                  <c:v>Convergance Limit</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Sheet1!$A$2:$A$6</c:f>
              <c:strCache>
                <c:ptCount val="5"/>
                <c:pt idx="0">
                  <c:v>Situation 1</c:v>
                </c:pt>
                <c:pt idx="1">
                  <c:v>Situation 2</c:v>
                </c:pt>
                <c:pt idx="2">
                  <c:v>Situation 3</c:v>
                </c:pt>
                <c:pt idx="3">
                  <c:v>Situation 4</c:v>
                </c:pt>
                <c:pt idx="4">
                  <c:v>Situation 5</c:v>
                </c:pt>
              </c:strCache>
            </c:strRef>
          </c:cat>
          <c:val>
            <c:numRef>
              <c:f>Sheet1!$E$2:$E$6</c:f>
              <c:numCache>
                <c:formatCode>General</c:formatCode>
                <c:ptCount val="5"/>
                <c:pt idx="0">
                  <c:v>7</c:v>
                </c:pt>
                <c:pt idx="1">
                  <c:v>7</c:v>
                </c:pt>
                <c:pt idx="2">
                  <c:v>7</c:v>
                </c:pt>
                <c:pt idx="3">
                  <c:v>7</c:v>
                </c:pt>
                <c:pt idx="4">
                  <c:v>7</c:v>
                </c:pt>
              </c:numCache>
            </c:numRef>
          </c:val>
          <c:extLst xmlns:c16r2="http://schemas.microsoft.com/office/drawing/2015/06/chart">
            <c:ext xmlns:c16="http://schemas.microsoft.com/office/drawing/2014/chart" uri="{C3380CC4-5D6E-409C-BE32-E72D297353CC}">
              <c16:uniqueId val="{00000003-A4CF-4CA9-ABEA-1BCC6FB45FC9}"/>
            </c:ext>
          </c:extLst>
        </c:ser>
        <c:dLbls>
          <c:showVal val="1"/>
        </c:dLbls>
        <c:dropLines>
          <c:spPr>
            <a:ln w="9525" cap="flat" cmpd="sng" algn="ctr">
              <a:solidFill>
                <a:schemeClr val="dk1">
                  <a:lumMod val="35000"/>
                  <a:lumOff val="65000"/>
                  <a:alpha val="33000"/>
                </a:schemeClr>
              </a:solidFill>
              <a:round/>
            </a:ln>
            <a:effectLst/>
          </c:spPr>
        </c:dropLines>
        <c:marker val="1"/>
        <c:axId val="75402624"/>
        <c:axId val="75412608"/>
      </c:lineChart>
      <c:catAx>
        <c:axId val="75402624"/>
        <c:scaling>
          <c:orientation val="minMax"/>
        </c:scaling>
        <c:axPos val="b"/>
        <c:numFmt formatCode="General"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5412608"/>
        <c:crosses val="autoZero"/>
        <c:auto val="1"/>
        <c:lblAlgn val="ctr"/>
        <c:lblOffset val="100"/>
      </c:catAx>
      <c:valAx>
        <c:axId val="75412608"/>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540262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chart>
  <c:spPr>
    <a:solidFill>
      <a:schemeClr val="lt1"/>
    </a:solidFill>
    <a:ln>
      <a:noFill/>
    </a:ln>
    <a:effectLst/>
  </c:spPr>
  <c:txPr>
    <a:bodyPr/>
    <a:lstStyle/>
    <a:p>
      <a:pPr>
        <a:defRPr/>
      </a:pPr>
      <a:endParaRPr lang="en-US"/>
    </a:p>
  </c:txPr>
  <c:externalData r:id="rId1"/>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0.35133</cdr:x>
      <cdr:y>0.29372</cdr:y>
    </cdr:from>
    <cdr:to>
      <cdr:x>0.58422</cdr:x>
      <cdr:y>0.34694</cdr:y>
    </cdr:to>
    <cdr:sp macro="" textlink="">
      <cdr:nvSpPr>
        <cdr:cNvPr id="2" name="TextBox 1"/>
        <cdr:cNvSpPr txBox="1"/>
      </cdr:nvSpPr>
      <cdr:spPr>
        <a:xfrm xmlns:a="http://schemas.openxmlformats.org/drawingml/2006/main">
          <a:off x="2025205" y="1452425"/>
          <a:ext cx="1342510" cy="2631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200" i="1" u="sng" dirty="0">
              <a:solidFill>
                <a:schemeClr val="accent2"/>
              </a:solidFill>
            </a:rPr>
            <a:t>Over Utilize</a:t>
          </a:r>
        </a:p>
      </cdr:txBody>
    </cdr:sp>
  </cdr:relSizeAnchor>
  <cdr:relSizeAnchor xmlns:cdr="http://schemas.openxmlformats.org/drawingml/2006/chartDrawing">
    <cdr:from>
      <cdr:x>0.32169</cdr:x>
      <cdr:y>0.48971</cdr:y>
    </cdr:from>
    <cdr:to>
      <cdr:x>0.54286</cdr:x>
      <cdr:y>0.55896</cdr:y>
    </cdr:to>
    <cdr:sp macro="" textlink="">
      <cdr:nvSpPr>
        <cdr:cNvPr id="3" name="TextBox 2"/>
        <cdr:cNvSpPr txBox="1"/>
      </cdr:nvSpPr>
      <cdr:spPr>
        <a:xfrm xmlns:a="http://schemas.openxmlformats.org/drawingml/2006/main">
          <a:off x="1854370" y="2421582"/>
          <a:ext cx="1274921" cy="3424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200" i="1" u="sng" dirty="0">
              <a:solidFill>
                <a:schemeClr val="accent3"/>
              </a:solidFill>
            </a:rPr>
            <a:t>Under Utilize</a:t>
          </a:r>
        </a:p>
      </cdr:txBody>
    </cdr:sp>
  </cdr:relSizeAnchor>
  <cdr:relSizeAnchor xmlns:cdr="http://schemas.openxmlformats.org/drawingml/2006/chartDrawing">
    <cdr:from>
      <cdr:x>0.07013</cdr:x>
      <cdr:y>0.36847</cdr:y>
    </cdr:from>
    <cdr:to>
      <cdr:x>0.41838</cdr:x>
      <cdr:y>0.43149</cdr:y>
    </cdr:to>
    <cdr:sp macro="" textlink="">
      <cdr:nvSpPr>
        <cdr:cNvPr id="4" name="TextBox 3"/>
        <cdr:cNvSpPr txBox="1"/>
      </cdr:nvSpPr>
      <cdr:spPr>
        <a:xfrm xmlns:a="http://schemas.openxmlformats.org/drawingml/2006/main">
          <a:off x="361229" y="1520614"/>
          <a:ext cx="1793760" cy="2600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200" i="1" u="sng" dirty="0">
              <a:solidFill>
                <a:srgbClr val="FFC000"/>
              </a:solidFill>
            </a:rPr>
            <a:t>Convergence Point</a:t>
          </a:r>
        </a:p>
      </cdr:txBody>
    </cdr:sp>
  </cdr:relSizeAnchor>
  <cdr:relSizeAnchor xmlns:cdr="http://schemas.openxmlformats.org/drawingml/2006/chartDrawing">
    <cdr:from>
      <cdr:x>0.19643</cdr:x>
      <cdr:y>0.14355</cdr:y>
    </cdr:from>
    <cdr:to>
      <cdr:x>0.43437</cdr:x>
      <cdr:y>0.19951</cdr:y>
    </cdr:to>
    <cdr:sp macro="" textlink="">
      <cdr:nvSpPr>
        <cdr:cNvPr id="5" name="TextBox 4"/>
        <cdr:cNvSpPr txBox="1"/>
      </cdr:nvSpPr>
      <cdr:spPr>
        <a:xfrm xmlns:a="http://schemas.openxmlformats.org/drawingml/2006/main">
          <a:off x="1132305" y="709864"/>
          <a:ext cx="1371601" cy="2767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400" i="1" u="sng" dirty="0">
              <a:solidFill>
                <a:schemeClr val="accent1">
                  <a:lumMod val="75000"/>
                </a:schemeClr>
              </a:solidFill>
            </a:rPr>
            <a:t>Resources</a:t>
          </a:r>
          <a:endParaRPr lang="en-IN" sz="1200" i="1" u="sng" dirty="0">
            <a:solidFill>
              <a:schemeClr val="accent1">
                <a:lumMod val="7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CF10B0-E7E3-4288-BEA9-92C81829D619}" type="datetimeFigureOut">
              <a:rPr lang="en-IN" smtClean="0"/>
              <a:pPr/>
              <a:t>28-04-2021</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166A37-FDAA-4A45-B626-E52C9194F9D1}" type="slidenum">
              <a:rPr lang="en-IN" smtClean="0"/>
              <a:pPr/>
              <a:t>‹#›</a:t>
            </a:fld>
            <a:endParaRPr lang="en-IN" dirty="0"/>
          </a:p>
        </p:txBody>
      </p:sp>
    </p:spTree>
    <p:extLst>
      <p:ext uri="{BB962C8B-B14F-4D97-AF65-F5344CB8AC3E}">
        <p14:creationId xmlns:p14="http://schemas.microsoft.com/office/powerpoint/2010/main" xmlns="" val="3113946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9AF988-6DA5-4F17-BDD2-A837FD51DA1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3221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38F4A-8C84-431D-845C-F843C03BC0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682279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192111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1777737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40574488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1066152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12710257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18974331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20954589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42258519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40557618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40851046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1599943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1682995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17703590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B2A97D-F7D2-4FDB-8E19-35A0FB58FDB2}" type="slidenum">
              <a:rPr lang="en-IN" smtClean="0"/>
              <a:pPr/>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3374126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32585677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B2A97D-F7D2-4FDB-8E19-35A0FB58FDB2}" type="slidenum">
              <a:rPr lang="en-IN" smtClean="0"/>
              <a:pPr/>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8027053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35942760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4443840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23492127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3934497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853922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9075172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481292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07346763-3ED3-4FF4-8A41-0C933C8DCDFD}" type="datetimeFigureOut">
              <a:rPr lang="en-US" smtClean="0"/>
              <a:pPr/>
              <a:t>4/28/2021</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02B60FDB-8A9B-4FA8-A344-5DC6268C8F31}" type="slidenum">
              <a:rPr lang="en-US" smtClean="0"/>
              <a:pPr/>
              <a:t>‹#›</a:t>
            </a:fld>
            <a:endParaRPr lang="en-US" dirty="0"/>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xmlns="" val="37449049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4949927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425660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8824588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5498292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6128228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8554628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4487532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9369259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8577363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412440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7346763-3ED3-4FF4-8A41-0C933C8DCDFD}"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B60FDB-8A9B-4FA8-A344-5DC6268C8F31}" type="slidenum">
              <a:rPr lang="en-US" smtClean="0"/>
              <a:pPr/>
              <a:t>‹#›</a:t>
            </a:fld>
            <a:endParaRPr lang="en-US" dirty="0"/>
          </a:p>
        </p:txBody>
      </p:sp>
    </p:spTree>
    <p:extLst>
      <p:ext uri="{BB962C8B-B14F-4D97-AF65-F5344CB8AC3E}">
        <p14:creationId xmlns:p14="http://schemas.microsoft.com/office/powerpoint/2010/main" xmlns="" val="15639430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40696389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6751369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502559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7346763-3ED3-4FF4-8A41-0C933C8DCDFD}"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B60FDB-8A9B-4FA8-A344-5DC6268C8F31}" type="slidenum">
              <a:rPr lang="en-US" smtClean="0"/>
              <a:pPr/>
              <a:t>‹#›</a:t>
            </a:fld>
            <a:endParaRPr lang="en-US" dirty="0"/>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xmlns="" val="1742142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7346763-3ED3-4FF4-8A41-0C933C8DCDFD}"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B60FDB-8A9B-4FA8-A344-5DC6268C8F31}" type="slidenum">
              <a:rPr lang="en-US" smtClean="0"/>
              <a:pPr/>
              <a:t>‹#›</a:t>
            </a:fld>
            <a:endParaRPr lang="en-US" dirty="0"/>
          </a:p>
        </p:txBody>
      </p:sp>
    </p:spTree>
    <p:extLst>
      <p:ext uri="{BB962C8B-B14F-4D97-AF65-F5344CB8AC3E}">
        <p14:creationId xmlns:p14="http://schemas.microsoft.com/office/powerpoint/2010/main" xmlns="" val="206596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7346763-3ED3-4FF4-8A41-0C933C8DCDFD}" type="datetimeFigureOut">
              <a:rPr lang="en-US" smtClean="0"/>
              <a:pPr/>
              <a:t>4/28/2021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B60FDB-8A9B-4FA8-A344-5DC6268C8F31}" type="slidenum">
              <a:rPr lang="en-US" smtClean="0"/>
              <a:pPr/>
              <a:t>‹#›</a:t>
            </a:fld>
            <a:endParaRPr lang="en-US" dirty="0"/>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xmlns="" val="3958773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07346763-3ED3-4FF4-8A41-0C933C8DCDFD}" type="datetimeFigureOut">
              <a:rPr lang="en-US" smtClean="0"/>
              <a:pPr/>
              <a:t>4/28/2021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B60FDB-8A9B-4FA8-A344-5DC6268C8F31}" type="slidenum">
              <a:rPr lang="en-US" smtClean="0"/>
              <a:pPr/>
              <a:t>‹#›</a:t>
            </a:fld>
            <a:endParaRPr lang="en-US" dirty="0"/>
          </a:p>
        </p:txBody>
      </p:sp>
    </p:spTree>
    <p:extLst>
      <p:ext uri="{BB962C8B-B14F-4D97-AF65-F5344CB8AC3E}">
        <p14:creationId xmlns:p14="http://schemas.microsoft.com/office/powerpoint/2010/main" xmlns="" val="2533132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46763-3ED3-4FF4-8A41-0C933C8DCDFD}" type="datetimeFigureOut">
              <a:rPr lang="en-US" smtClean="0"/>
              <a:pPr/>
              <a:t>4/28/2021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B60FDB-8A9B-4FA8-A344-5DC6268C8F31}" type="slidenum">
              <a:rPr lang="en-US" smtClean="0"/>
              <a:pPr/>
              <a:t>‹#›</a:t>
            </a:fld>
            <a:endParaRPr lang="en-US" dirty="0"/>
          </a:p>
        </p:txBody>
      </p:sp>
    </p:spTree>
    <p:extLst>
      <p:ext uri="{BB962C8B-B14F-4D97-AF65-F5344CB8AC3E}">
        <p14:creationId xmlns:p14="http://schemas.microsoft.com/office/powerpoint/2010/main" xmlns="" val="4157774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7346763-3ED3-4FF4-8A41-0C933C8DCDFD}"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B60FDB-8A9B-4FA8-A344-5DC6268C8F31}" type="slidenum">
              <a:rPr lang="en-US" smtClean="0"/>
              <a:pPr/>
              <a:t>‹#›</a:t>
            </a:fld>
            <a:endParaRPr lang="en-US" dirty="0"/>
          </a:p>
        </p:txBody>
      </p:sp>
    </p:spTree>
    <p:extLst>
      <p:ext uri="{BB962C8B-B14F-4D97-AF65-F5344CB8AC3E}">
        <p14:creationId xmlns:p14="http://schemas.microsoft.com/office/powerpoint/2010/main" xmlns="" val="302703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652939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dirty="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07346763-3ED3-4FF4-8A41-0C933C8DCDFD}" type="datetimeFigureOut">
              <a:rPr lang="en-US" smtClean="0"/>
              <a:pPr/>
              <a:t>4/28/2021</a:t>
            </a:fld>
            <a:endParaRPr lang="en-US" dirty="0"/>
          </a:p>
        </p:txBody>
      </p:sp>
      <p:sp>
        <p:nvSpPr>
          <p:cNvPr id="6" name="Footer Placeholder 5"/>
          <p:cNvSpPr>
            <a:spLocks noGrp="1"/>
          </p:cNvSpPr>
          <p:nvPr>
            <p:ph type="ftr" sz="quarter" idx="11"/>
          </p:nvPr>
        </p:nvSpPr>
        <p:spPr>
          <a:xfrm>
            <a:off x="1219200" y="55499"/>
            <a:ext cx="7416800" cy="365125"/>
          </a:xfrm>
        </p:spPr>
        <p:txBody>
          <a:bodyPr/>
          <a:lstStyle/>
          <a:p>
            <a:endParaRPr lang="en-US" dirty="0"/>
          </a:p>
        </p:txBody>
      </p:sp>
      <p:sp>
        <p:nvSpPr>
          <p:cNvPr id="7" name="Slide Number Placeholder 6"/>
          <p:cNvSpPr>
            <a:spLocks noGrp="1"/>
          </p:cNvSpPr>
          <p:nvPr>
            <p:ph type="sldNum" sz="quarter" idx="12"/>
          </p:nvPr>
        </p:nvSpPr>
        <p:spPr>
          <a:xfrm>
            <a:off x="11480800" y="55499"/>
            <a:ext cx="609600" cy="365125"/>
          </a:xfrm>
        </p:spPr>
        <p:txBody>
          <a:bodyPr/>
          <a:lstStyle/>
          <a:p>
            <a:fld id="{02B60FDB-8A9B-4FA8-A344-5DC6268C8F31}" type="slidenum">
              <a:rPr lang="en-US" smtClean="0"/>
              <a:pPr/>
              <a:t>‹#›</a:t>
            </a:fld>
            <a:endParaRPr lang="en-US" dirty="0"/>
          </a:p>
        </p:txBody>
      </p:sp>
    </p:spTree>
    <p:extLst>
      <p:ext uri="{BB962C8B-B14F-4D97-AF65-F5344CB8AC3E}">
        <p14:creationId xmlns:p14="http://schemas.microsoft.com/office/powerpoint/2010/main" xmlns="" val="2096247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7346763-3ED3-4FF4-8A41-0C933C8DCDFD}"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B60FDB-8A9B-4FA8-A344-5DC6268C8F31}" type="slidenum">
              <a:rPr lang="en-US" smtClean="0"/>
              <a:pPr/>
              <a:t>‹#›</a:t>
            </a:fld>
            <a:endParaRPr lang="en-US" dirty="0"/>
          </a:p>
        </p:txBody>
      </p:sp>
    </p:spTree>
    <p:extLst>
      <p:ext uri="{BB962C8B-B14F-4D97-AF65-F5344CB8AC3E}">
        <p14:creationId xmlns:p14="http://schemas.microsoft.com/office/powerpoint/2010/main" xmlns="" val="3925256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7346763-3ED3-4FF4-8A41-0C933C8DCDFD}"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B60FDB-8A9B-4FA8-A344-5DC6268C8F31}" type="slidenum">
              <a:rPr lang="en-US" smtClean="0"/>
              <a:pPr/>
              <a:t>‹#›</a:t>
            </a:fld>
            <a:endParaRPr lang="en-US" dirty="0"/>
          </a:p>
        </p:txBody>
      </p:sp>
    </p:spTree>
    <p:extLst>
      <p:ext uri="{BB962C8B-B14F-4D97-AF65-F5344CB8AC3E}">
        <p14:creationId xmlns:p14="http://schemas.microsoft.com/office/powerpoint/2010/main" xmlns="" val="1939329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927798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627281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100358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952816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971247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756184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036175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2237153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032353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622218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530418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337273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594299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83834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304381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552645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915984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4047501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192729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251358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4209653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794532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110750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55416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4/28/2021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xmlns="" val="91656509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pPr/>
              <a:t>‹#›</a:t>
            </a:fld>
            <a:endParaRPr lang="en-US" dirty="0"/>
          </a:p>
        </p:txBody>
      </p:sp>
    </p:spTree>
    <p:extLst>
      <p:ext uri="{BB962C8B-B14F-4D97-AF65-F5344CB8AC3E}">
        <p14:creationId xmlns:p14="http://schemas.microsoft.com/office/powerpoint/2010/main" xmlns="" val="3271030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4/28/2021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xmlns="" val="206907333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pPr/>
              <a:t>‹#›</a:t>
            </a:fld>
            <a:endParaRPr lang="en-US" dirty="0"/>
          </a:p>
        </p:txBody>
      </p:sp>
    </p:spTree>
    <p:extLst>
      <p:ext uri="{BB962C8B-B14F-4D97-AF65-F5344CB8AC3E}">
        <p14:creationId xmlns:p14="http://schemas.microsoft.com/office/powerpoint/2010/main" xmlns="" val="3270369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pPr/>
              <a:t>4/28/2021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pPr/>
              <a:t>‹#›</a:t>
            </a:fld>
            <a:endParaRPr lang="en-US" dirty="0"/>
          </a:p>
        </p:txBody>
      </p:sp>
    </p:spTree>
    <p:extLst>
      <p:ext uri="{BB962C8B-B14F-4D97-AF65-F5344CB8AC3E}">
        <p14:creationId xmlns:p14="http://schemas.microsoft.com/office/powerpoint/2010/main" xmlns="" val="324366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1391470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pPr/>
              <a:t>4/28/2021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pPr/>
              <a:t>‹#›</a:t>
            </a:fld>
            <a:endParaRPr lang="en-US" dirty="0"/>
          </a:p>
        </p:txBody>
      </p:sp>
    </p:spTree>
    <p:extLst>
      <p:ext uri="{BB962C8B-B14F-4D97-AF65-F5344CB8AC3E}">
        <p14:creationId xmlns:p14="http://schemas.microsoft.com/office/powerpoint/2010/main" xmlns="" val="2969182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pPr/>
              <a:t>4/28/2021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pPr/>
              <a:t>‹#›</a:t>
            </a:fld>
            <a:endParaRPr lang="en-US" dirty="0"/>
          </a:p>
        </p:txBody>
      </p:sp>
    </p:spTree>
    <p:extLst>
      <p:ext uri="{BB962C8B-B14F-4D97-AF65-F5344CB8AC3E}">
        <p14:creationId xmlns:p14="http://schemas.microsoft.com/office/powerpoint/2010/main" xmlns="" val="3422403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4/28/2021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611380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4/28/2021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657975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pPr/>
              <a:t>‹#›</a:t>
            </a:fld>
            <a:endParaRPr lang="en-US" dirty="0"/>
          </a:p>
        </p:txBody>
      </p:sp>
    </p:spTree>
    <p:extLst>
      <p:ext uri="{BB962C8B-B14F-4D97-AF65-F5344CB8AC3E}">
        <p14:creationId xmlns:p14="http://schemas.microsoft.com/office/powerpoint/2010/main" xmlns="" val="270409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pPr/>
              <a:t>4/28/2021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pPr/>
              <a:t>‹#›</a:t>
            </a:fld>
            <a:endParaRPr lang="en-US" dirty="0"/>
          </a:p>
        </p:txBody>
      </p:sp>
    </p:spTree>
    <p:extLst>
      <p:ext uri="{BB962C8B-B14F-4D97-AF65-F5344CB8AC3E}">
        <p14:creationId xmlns:p14="http://schemas.microsoft.com/office/powerpoint/2010/main" xmlns="" val="628404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a:xfrm>
            <a:off x="2692397" y="5037663"/>
            <a:ext cx="5214635" cy="279400"/>
          </a:xfrm>
        </p:spPr>
        <p:txBody>
          <a:bodyPr/>
          <a:lstStyle/>
          <a:p>
            <a:endParaRPr lang="en-IN" dirty="0"/>
          </a:p>
        </p:txBody>
      </p:sp>
      <p:sp>
        <p:nvSpPr>
          <p:cNvPr id="6" name="Slide Number Placeholder 5"/>
          <p:cNvSpPr>
            <a:spLocks noGrp="1"/>
          </p:cNvSpPr>
          <p:nvPr>
            <p:ph type="sldNum" sz="quarter" idx="12"/>
          </p:nvPr>
        </p:nvSpPr>
        <p:spPr>
          <a:xfrm>
            <a:off x="8956900" y="5037663"/>
            <a:ext cx="551167" cy="279400"/>
          </a:xfrm>
        </p:spPr>
        <p:txBody>
          <a:bodyPr/>
          <a:lstStyle/>
          <a:p>
            <a:fld id="{32B2A97D-F7D2-4FDB-8E19-35A0FB58FDB2}" type="slidenum">
              <a:rPr lang="en-IN" smtClean="0"/>
              <a:pPr/>
              <a:t>‹#›</a:t>
            </a:fld>
            <a:endParaRPr lang="en-IN"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129454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1184745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9710171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7547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1017397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32B2A97D-F7D2-4FDB-8E19-35A0FB58FDB2}" type="slidenum">
              <a:rPr lang="en-IN" smtClean="0"/>
              <a:pPr/>
              <a:t>‹#›</a:t>
            </a:fld>
            <a:endParaRPr lang="en-IN"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6994232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32B2A97D-F7D2-4FDB-8E19-35A0FB58FDB2}" type="slidenum">
              <a:rPr lang="en-IN" smtClean="0"/>
              <a:pPr/>
              <a:t>‹#›</a:t>
            </a:fld>
            <a:endParaRPr lang="en-IN"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136796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26441064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32B2A97D-F7D2-4FDB-8E19-35A0FB58FDB2}" type="slidenum">
              <a:rPr lang="en-IN" smtClean="0"/>
              <a:pPr/>
              <a:t>‹#›</a:t>
            </a:fld>
            <a:endParaRPr lang="en-IN"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121629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4349788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350125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251095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655356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1685996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92392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11119574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0101619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4402077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249547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5BE9D-2FF2-4821-9C3F-BD21D9FBAA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9152958A-C2BD-481E-8FAE-D2FD1FB718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B8037523-6308-42D9-9405-D678419530B4}"/>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a:extLst>
              <a:ext uri="{FF2B5EF4-FFF2-40B4-BE49-F238E27FC236}">
                <a16:creationId xmlns:a16="http://schemas.microsoft.com/office/drawing/2014/main" xmlns="" id="{E1765DB9-0DA0-4F2C-9CC8-293FCCD88A5F}"/>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xmlns="" id="{D0FF3AC8-5A45-456C-A0A3-4F788A0DAE94}"/>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7754226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AFCBA-63F0-4558-A13A-4E3A16A898B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7703F9E5-4F04-405C-A3F7-B9EEC63B70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56C3294-B42C-4FE1-B0EE-41E4B2006030}"/>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a:extLst>
              <a:ext uri="{FF2B5EF4-FFF2-40B4-BE49-F238E27FC236}">
                <a16:creationId xmlns:a16="http://schemas.microsoft.com/office/drawing/2014/main" xmlns="" id="{47F2ECA9-CA0F-4205-A93D-7ED9D857DF1F}"/>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xmlns="" id="{FF6CE6F6-F4CF-4AFC-A616-43BB82244954}"/>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11548691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B407F6-7F87-4BEE-B7BE-8212A82A3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06280BA3-D0E3-47B1-9B7B-0CABD5511A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210795-E84C-4EB8-9BC2-8DDABDB28176}"/>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a:extLst>
              <a:ext uri="{FF2B5EF4-FFF2-40B4-BE49-F238E27FC236}">
                <a16:creationId xmlns:a16="http://schemas.microsoft.com/office/drawing/2014/main" xmlns="" id="{7C1555B9-9F42-4A29-B0ED-AC6282883E9A}"/>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xmlns="" id="{E1BD83ED-D8C7-4C21-9878-FA99BAA5C4D7}"/>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2062507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FE4F62-F01E-449E-99E1-C485B8A5731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690DD2EA-93F7-4042-9FEB-6E9BA97E08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6ACCC456-D9E2-4C36-8A56-5B4166AA3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851C5226-3896-4301-9916-288DD24D62A9}"/>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a:extLst>
              <a:ext uri="{FF2B5EF4-FFF2-40B4-BE49-F238E27FC236}">
                <a16:creationId xmlns:a16="http://schemas.microsoft.com/office/drawing/2014/main" xmlns="" id="{7E797EE7-01A5-438E-AC2F-F7C3A087D8E4}"/>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xmlns="" id="{A587A0E2-D36A-41FC-8FAB-79546069125E}"/>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4119975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D06597-80E3-454F-8364-3CF9372EE1B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019B5EA-3A2C-4186-A1E8-80E5180DBD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D50B48D-1A20-41DB-BF3C-B09EE7B55F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7F210EA-CDD5-457A-B920-BCEFDA3AF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18EF1E6-7918-4CAA-B52D-C390AE41F4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44A1FBDC-CDB6-4D6E-85F7-FDB3AD07D7AF}"/>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8" name="Footer Placeholder 7">
            <a:extLst>
              <a:ext uri="{FF2B5EF4-FFF2-40B4-BE49-F238E27FC236}">
                <a16:creationId xmlns:a16="http://schemas.microsoft.com/office/drawing/2014/main" xmlns="" id="{FB01D678-6BAF-46CE-AD33-CC9903AA5C7C}"/>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xmlns="" id="{3A833E5C-0004-41E4-8007-92795F98D2AD}"/>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12862936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68F630-DE34-4A09-9956-354D669C28A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DD0AA224-289C-4641-A717-7040C932F0C3}"/>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4" name="Footer Placeholder 3">
            <a:extLst>
              <a:ext uri="{FF2B5EF4-FFF2-40B4-BE49-F238E27FC236}">
                <a16:creationId xmlns:a16="http://schemas.microsoft.com/office/drawing/2014/main" xmlns="" id="{7030F7BA-96AC-4556-AAEF-A3C934CE863B}"/>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xmlns="" id="{9901703E-AC81-488A-BABD-03494E43A85D}"/>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19687403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4506AD7-01CB-4BAD-A65D-91B52EB49868}"/>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3" name="Footer Placeholder 2">
            <a:extLst>
              <a:ext uri="{FF2B5EF4-FFF2-40B4-BE49-F238E27FC236}">
                <a16:creationId xmlns:a16="http://schemas.microsoft.com/office/drawing/2014/main" xmlns="" id="{68FFE3CC-F5CE-4E73-8F41-7742A42EFFF2}"/>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xmlns="" id="{FBD83089-C8D7-4945-B2EB-A8955D20AADB}"/>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94794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35131784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B160D-4C5F-43FE-BAEA-CDD8A31EC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38E2D426-619A-4560-B97D-C95863F787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B651A842-3FD5-420F-88B4-36AFA0902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DCF59A-81E6-4D20-AAE6-51BFFA8E8971}"/>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a:extLst>
              <a:ext uri="{FF2B5EF4-FFF2-40B4-BE49-F238E27FC236}">
                <a16:creationId xmlns:a16="http://schemas.microsoft.com/office/drawing/2014/main" xmlns="" id="{B4665F7D-A499-4DB3-9AD9-1D3323E6D981}"/>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xmlns="" id="{E3619C2D-A027-4674-9F62-446E3C34DFD9}"/>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5303035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EEC58C-B8D7-45D8-8197-2F014ADD8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99879292-47B1-4AAF-A0F7-5A98EAF325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xmlns="" id="{C4AAC383-4F13-4609-9143-FCF75286A9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3330EBB-E92E-4C58-B3AF-5BDCFB241B0A}"/>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a:extLst>
              <a:ext uri="{FF2B5EF4-FFF2-40B4-BE49-F238E27FC236}">
                <a16:creationId xmlns:a16="http://schemas.microsoft.com/office/drawing/2014/main" xmlns="" id="{BA81A07D-133E-4A5C-9FB5-743F55B637E6}"/>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xmlns="" id="{CCDA4E20-F54E-4743-A85B-37B7C47A6924}"/>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4757061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6C310-D3AA-4AE7-BE50-8B773346027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75BD02F1-68CA-4349-89BD-E1C4A4BEE7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8D32D136-61C9-48B1-8A8E-486BF9B689A8}"/>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a:extLst>
              <a:ext uri="{FF2B5EF4-FFF2-40B4-BE49-F238E27FC236}">
                <a16:creationId xmlns:a16="http://schemas.microsoft.com/office/drawing/2014/main" xmlns="" id="{537EFBAF-E027-4656-A43A-77A3CA7B0D73}"/>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xmlns="" id="{87ED48CE-CA78-46D9-80EC-83985810D8E4}"/>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19787139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DBC4EEB-72F4-4170-B080-4708BC8583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3525F37E-4608-4608-8CFD-D5F0F90BF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7A14EF6F-2094-4BEF-911B-ED4F200E8359}"/>
              </a:ext>
            </a:extLst>
          </p:cNvPr>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a:extLst>
              <a:ext uri="{FF2B5EF4-FFF2-40B4-BE49-F238E27FC236}">
                <a16:creationId xmlns:a16="http://schemas.microsoft.com/office/drawing/2014/main" xmlns="" id="{2FF630B8-B3CA-4180-BCED-5B3C8A8250D8}"/>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xmlns="" id="{263E1599-1BF5-4867-98EF-BAEC50CAA55A}"/>
              </a:ext>
            </a:extLst>
          </p:cNvPr>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9045245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7204695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41198588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1403880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6378249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4392355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18827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1C0961-0F7D-4212-9AB4-DA0BEB7CD98A}" type="datetimeFigureOut">
              <a:rPr lang="en-US" smtClean="0"/>
              <a:pPr/>
              <a:t>4/28/2021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32930162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310124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26967137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20925753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2799881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B2A97D-F7D2-4FDB-8E19-35A0FB58FDB2}" type="slidenum">
              <a:rPr lang="en-IN" smtClean="0"/>
              <a:pPr/>
              <a:t>‹#›</a:t>
            </a:fld>
            <a:endParaRPr lang="en-IN"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1163814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587449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B2A97D-F7D2-4FDB-8E19-35A0FB58FDB2}" type="slidenum">
              <a:rPr lang="en-IN" smtClean="0"/>
              <a:pPr/>
              <a:t>‹#›</a:t>
            </a:fld>
            <a:endParaRPr lang="en-IN"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9147604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16868859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21016160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63560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theme" Target="../theme/theme10.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3.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9.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C0961-0F7D-4212-9AB4-DA0BEB7CD98A}" type="datetimeFigureOut">
              <a:rPr lang="en-US" smtClean="0"/>
              <a:pPr/>
              <a:t>4/28/2021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3321004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21C0961-0F7D-4212-9AB4-DA0BEB7CD98A}" type="datetimeFigureOut">
              <a:rPr lang="en-US" smtClean="0"/>
              <a:pPr/>
              <a:t>4/28/2021</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148549805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07346763-3ED3-4FF4-8A41-0C933C8DCDFD}" type="datetimeFigureOut">
              <a:rPr lang="en-US" smtClean="0"/>
              <a:pPr/>
              <a:t>4/28/2021</a:t>
            </a:fld>
            <a:endParaRPr lang="en-US" dirty="0"/>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dirty="0"/>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02B60FDB-8A9B-4FA8-A344-5DC6268C8F31}" type="slidenum">
              <a:rPr lang="en-US" smtClean="0"/>
              <a:pPr/>
              <a:t>‹#›</a:t>
            </a:fld>
            <a:endParaRPr lang="en-US" dirty="0"/>
          </a:p>
        </p:txBody>
      </p:sp>
    </p:spTree>
    <p:extLst>
      <p:ext uri="{BB962C8B-B14F-4D97-AF65-F5344CB8AC3E}">
        <p14:creationId xmlns:p14="http://schemas.microsoft.com/office/powerpoint/2010/main" xmlns="" val="3787614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4/28/2021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62426749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4/28/2021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5314065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4/28/2021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6657748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7DF4F8-EEDF-41EA-A524-BFE743FF5324}" type="datetimeFigureOut">
              <a:rPr lang="en-IN" smtClean="0"/>
              <a:pPr/>
              <a:t>28-04-2021</a:t>
            </a:fld>
            <a:endParaRPr lang="en-IN"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7721750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32D799E-BF64-41FC-A951-E1218D639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91D4E308-769E-4A1F-858B-20D2D5B7EB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371F6872-3420-4BBD-9B6D-29BE93A866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DF4F8-EEDF-41EA-A524-BFE743FF5324}" type="datetimeFigureOut">
              <a:rPr lang="en-IN" smtClean="0"/>
              <a:pPr/>
              <a:t>28-04-2021</a:t>
            </a:fld>
            <a:endParaRPr lang="en-IN" dirty="0"/>
          </a:p>
        </p:txBody>
      </p:sp>
      <p:sp>
        <p:nvSpPr>
          <p:cNvPr id="5" name="Footer Placeholder 4">
            <a:extLst>
              <a:ext uri="{FF2B5EF4-FFF2-40B4-BE49-F238E27FC236}">
                <a16:creationId xmlns:a16="http://schemas.microsoft.com/office/drawing/2014/main" xmlns="" id="{E5CA59A9-B5D8-46A1-9F57-BEDC905F2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xmlns="" id="{4223337F-2E9E-42D2-AE12-C12B338B16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2A97D-F7D2-4FDB-8E19-35A0FB58FDB2}" type="slidenum">
              <a:rPr lang="en-IN" smtClean="0"/>
              <a:pPr/>
              <a:t>‹#›</a:t>
            </a:fld>
            <a:endParaRPr lang="en-IN" dirty="0"/>
          </a:p>
        </p:txBody>
      </p:sp>
    </p:spTree>
    <p:extLst>
      <p:ext uri="{BB962C8B-B14F-4D97-AF65-F5344CB8AC3E}">
        <p14:creationId xmlns:p14="http://schemas.microsoft.com/office/powerpoint/2010/main" xmlns="" val="329183358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21C0961-0F7D-4212-9AB4-DA0BEB7CD98A}" type="datetimeFigureOut">
              <a:rPr lang="en-US" smtClean="0"/>
              <a:pPr/>
              <a:t>4/28/2021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7C4C1CD-F005-47BE-887A-2D1B1257E8FD}" type="slidenum">
              <a:rPr lang="en-US" smtClean="0"/>
              <a:pPr/>
              <a:t>‹#›</a:t>
            </a:fld>
            <a:endParaRPr lang="en-US" dirty="0"/>
          </a:p>
        </p:txBody>
      </p:sp>
    </p:spTree>
    <p:extLst>
      <p:ext uri="{BB962C8B-B14F-4D97-AF65-F5344CB8AC3E}">
        <p14:creationId xmlns:p14="http://schemas.microsoft.com/office/powerpoint/2010/main" xmlns="" val="427830317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D7DF4F8-EEDF-41EA-A524-BFE743FF5324}" type="datetimeFigureOut">
              <a:rPr lang="en-IN" smtClean="0"/>
              <a:pPr/>
              <a:t>28-04-2021</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2B2A97D-F7D2-4FDB-8E19-35A0FB58FDB2}" type="slidenum">
              <a:rPr lang="en-IN" smtClean="0"/>
              <a:pPr/>
              <a:t>‹#›</a:t>
            </a:fld>
            <a:endParaRPr lang="en-IN"/>
          </a:p>
        </p:txBody>
      </p:sp>
    </p:spTree>
    <p:extLst>
      <p:ext uri="{BB962C8B-B14F-4D97-AF65-F5344CB8AC3E}">
        <p14:creationId xmlns:p14="http://schemas.microsoft.com/office/powerpoint/2010/main" xmlns="" val="146891108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video" Target="file:///C:\Users\A\Downloads\Locust%20Attack_%20Why%20Are%20Locust%20A%20Threat%20To%20India_%20_%20NewsMo.mp4" TargetMode="External"/><Relationship Id="rId4" Type="http://schemas.openxmlformats.org/officeDocument/2006/relationships/hyperlink" Target="https://youtu.be/tBrUN3PGZaI"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hyperlink" Target="https://rainforests.mongabay.com/amazon/" TargetMode="External"/><Relationship Id="rId2" Type="http://schemas.openxmlformats.org/officeDocument/2006/relationships/image" Target="../media/image41.jpeg"/><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7000" r="-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81200" y="-457200"/>
            <a:ext cx="8229600" cy="4953000"/>
          </a:xfrm>
        </p:spPr>
        <p:txBody>
          <a:bodyPr>
            <a:noAutofit/>
          </a:bodyPr>
          <a:lstStyle/>
          <a:p>
            <a:r>
              <a:rPr lang="en-US" sz="2800" dirty="0">
                <a:solidFill>
                  <a:srgbClr val="FF0000"/>
                </a:solidFill>
                <a:latin typeface="Arial Black" pitchFamily="34" charset="0"/>
              </a:rPr>
              <a:t>FACULTY OF MANAGEMENT STUDIES</a:t>
            </a:r>
            <a:br>
              <a:rPr lang="en-US" sz="2800" dirty="0">
                <a:solidFill>
                  <a:srgbClr val="FF0000"/>
                </a:solidFill>
                <a:latin typeface="Arial Black" pitchFamily="34" charset="0"/>
              </a:rPr>
            </a:br>
            <a:r>
              <a:rPr lang="en-US" sz="2800" dirty="0"/>
              <a:t/>
            </a:r>
            <a:br>
              <a:rPr lang="en-US" sz="2800" dirty="0"/>
            </a:br>
            <a:r>
              <a:rPr lang="en-US" sz="2800" dirty="0">
                <a:solidFill>
                  <a:srgbClr val="002060"/>
                </a:solidFill>
                <a:latin typeface="Berlin Sans FB Demi" pitchFamily="34" charset="0"/>
              </a:rPr>
              <a:t>ENVIRONMENTAL MANAGEMENT</a:t>
            </a:r>
            <a:br>
              <a:rPr lang="en-US" sz="2800" dirty="0">
                <a:solidFill>
                  <a:srgbClr val="002060"/>
                </a:solidFill>
                <a:latin typeface="Berlin Sans FB Demi" pitchFamily="34" charset="0"/>
              </a:rPr>
            </a:br>
            <a:r>
              <a:rPr lang="en-US" sz="2800" dirty="0"/>
              <a:t/>
            </a:r>
            <a:br>
              <a:rPr lang="en-US" sz="2800" dirty="0"/>
            </a:br>
            <a:r>
              <a:rPr lang="en-US" sz="2800" dirty="0">
                <a:solidFill>
                  <a:schemeClr val="accent2">
                    <a:lumMod val="75000"/>
                  </a:schemeClr>
                </a:solidFill>
                <a:latin typeface="Britannic Bold" pitchFamily="34" charset="0"/>
              </a:rPr>
              <a:t>CMAT 1</a:t>
            </a:r>
            <a:r>
              <a:rPr lang="en-US" sz="2800" baseline="30000" dirty="0">
                <a:solidFill>
                  <a:schemeClr val="accent2">
                    <a:lumMod val="75000"/>
                  </a:schemeClr>
                </a:solidFill>
                <a:latin typeface="Britannic Bold" pitchFamily="34" charset="0"/>
              </a:rPr>
              <a:t>st</a:t>
            </a:r>
            <a:r>
              <a:rPr lang="en-US" sz="2800" dirty="0">
                <a:solidFill>
                  <a:schemeClr val="accent2">
                    <a:lumMod val="75000"/>
                  </a:schemeClr>
                </a:solidFill>
                <a:latin typeface="Britannic Bold" pitchFamily="34" charset="0"/>
              </a:rPr>
              <a:t> SEMESTER(2020-22)</a:t>
            </a:r>
            <a:br>
              <a:rPr lang="en-US" sz="2800" dirty="0">
                <a:solidFill>
                  <a:schemeClr val="accent2">
                    <a:lumMod val="75000"/>
                  </a:schemeClr>
                </a:solidFill>
                <a:latin typeface="Britannic Bold" pitchFamily="34" charset="0"/>
              </a:rPr>
            </a:br>
            <a:r>
              <a:rPr lang="en-US" sz="2800" dirty="0"/>
              <a:t/>
            </a:r>
            <a:br>
              <a:rPr lang="en-US" sz="2800" dirty="0"/>
            </a:br>
            <a:endParaRPr lang="en-US" sz="1800" dirty="0"/>
          </a:p>
        </p:txBody>
      </p:sp>
      <p:sp>
        <p:nvSpPr>
          <p:cNvPr id="5" name="Content Placeholder 4"/>
          <p:cNvSpPr>
            <a:spLocks noGrp="1"/>
          </p:cNvSpPr>
          <p:nvPr>
            <p:ph idx="1"/>
          </p:nvPr>
        </p:nvSpPr>
        <p:spPr>
          <a:xfrm>
            <a:off x="2057400" y="4572000"/>
            <a:ext cx="8153400" cy="1905000"/>
          </a:xfrm>
        </p:spPr>
        <p:txBody>
          <a:bodyPr>
            <a:normAutofit/>
          </a:bodyPr>
          <a:lstStyle/>
          <a:p>
            <a:pPr>
              <a:buNone/>
            </a:pPr>
            <a:r>
              <a:rPr lang="en-US" sz="2400" dirty="0" smtClean="0">
                <a:solidFill>
                  <a:srgbClr val="000099"/>
                </a:solidFill>
                <a:latin typeface="Calibri" pitchFamily="34" charset="0"/>
              </a:rPr>
              <a:t>Dr</a:t>
            </a:r>
            <a:r>
              <a:rPr lang="en-US" sz="2400" dirty="0">
                <a:solidFill>
                  <a:srgbClr val="000099"/>
                </a:solidFill>
                <a:latin typeface="Calibri" pitchFamily="34" charset="0"/>
              </a:rPr>
              <a:t>. </a:t>
            </a:r>
            <a:r>
              <a:rPr lang="en-US" sz="2400" dirty="0" err="1">
                <a:solidFill>
                  <a:srgbClr val="000099"/>
                </a:solidFill>
                <a:latin typeface="Calibri" pitchFamily="34" charset="0"/>
              </a:rPr>
              <a:t>Prerna</a:t>
            </a:r>
            <a:r>
              <a:rPr lang="en-US" sz="2400" dirty="0">
                <a:solidFill>
                  <a:srgbClr val="000099"/>
                </a:solidFill>
                <a:latin typeface="Calibri" pitchFamily="34" charset="0"/>
              </a:rPr>
              <a:t> </a:t>
            </a:r>
            <a:r>
              <a:rPr lang="en-US" sz="2400" dirty="0" err="1">
                <a:solidFill>
                  <a:srgbClr val="000099"/>
                </a:solidFill>
                <a:latin typeface="Calibri" pitchFamily="34" charset="0"/>
              </a:rPr>
              <a:t>Bhati</a:t>
            </a:r>
            <a:r>
              <a:rPr lang="en-US" sz="2400" dirty="0">
                <a:solidFill>
                  <a:srgbClr val="000099"/>
                </a:solidFill>
                <a:latin typeface="Calibri" pitchFamily="34" charset="0"/>
              </a:rPr>
              <a:t> </a:t>
            </a:r>
            <a:r>
              <a:rPr lang="en-US" sz="2400" dirty="0" smtClean="0">
                <a:solidFill>
                  <a:srgbClr val="000099"/>
                </a:solidFill>
                <a:latin typeface="Calibri" pitchFamily="34" charset="0"/>
              </a:rPr>
              <a:t>Ma’am</a:t>
            </a:r>
            <a:endParaRPr lang="en-US" sz="2400" dirty="0">
              <a:solidFill>
                <a:srgbClr val="000099"/>
              </a:solidFill>
              <a:latin typeface="Calibri" pitchFamily="34" charset="0"/>
            </a:endParaRPr>
          </a:p>
        </p:txBody>
      </p:sp>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5098" y="431074"/>
            <a:ext cx="11595370" cy="7417415"/>
          </a:xfrm>
          <a:prstGeom prst="rect">
            <a:avLst/>
          </a:prstGeom>
        </p:spPr>
        <p:txBody>
          <a:bodyPr wrap="square" anchor="ctr">
            <a:spAutoFit/>
          </a:bodyPr>
          <a:lstStyle/>
          <a:p>
            <a:pPr marL="914400" lvl="1"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It is a fact that we will not be able to 'manage" the environmental crisis unless people change their attitude, consumption patterns, manufacturing and marketing practices and get into technological world that is less intensive in its use of materials and energy </a:t>
            </a:r>
          </a:p>
          <a:p>
            <a:pPr marL="914400" lvl="1"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It is also a fact that improvements in efficiency alone will not be enough. The economics till recently are following a policy that a growth as an infinite variable. The world now is desperately trying to keep pace with the environmental problems it has been creating as a result of above policy.</a:t>
            </a:r>
          </a:p>
          <a:p>
            <a:pPr marL="914400" lvl="1"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They are not mindful of what is called </a:t>
            </a:r>
            <a:r>
              <a:rPr lang="en-US" sz="2800" dirty="0">
                <a:solidFill>
                  <a:srgbClr val="FF0000"/>
                </a:solidFill>
                <a:latin typeface="Times New Roman" panose="02020603050405020304" pitchFamily="18" charset="0"/>
                <a:cs typeface="Times New Roman" panose="02020603050405020304" pitchFamily="18" charset="0"/>
              </a:rPr>
              <a:t>"</a:t>
            </a:r>
            <a:r>
              <a:rPr lang="en-US" sz="2800" i="1" u="sng" dirty="0">
                <a:solidFill>
                  <a:srgbClr val="FF0000"/>
                </a:solidFill>
                <a:latin typeface="Times New Roman" panose="02020603050405020304" pitchFamily="18" charset="0"/>
                <a:cs typeface="Times New Roman" panose="02020603050405020304" pitchFamily="18" charset="0"/>
              </a:rPr>
              <a:t>earth's carrying capacity concept”. </a:t>
            </a:r>
          </a:p>
          <a:p>
            <a:endParaRPr lang="en-US" sz="2800" dirty="0">
              <a:solidFill>
                <a:prstClr val="black"/>
              </a:solidFill>
              <a:latin typeface="Arial" pitchFamily="34" charset="0"/>
              <a:cs typeface="Arial" pitchFamily="34" charset="0"/>
            </a:endParaRPr>
          </a:p>
          <a:p>
            <a:endParaRPr lang="en-US" sz="2400" dirty="0">
              <a:solidFill>
                <a:prstClr val="black"/>
              </a:solidFill>
              <a:latin typeface="Arial" pitchFamily="34" charset="0"/>
              <a:cs typeface="Arial" pitchFamily="34" charset="0"/>
            </a:endParaRPr>
          </a:p>
          <a:p>
            <a:endParaRPr lang="en-US" sz="2400" dirty="0">
              <a:solidFill>
                <a:prstClr val="black"/>
              </a:solidFill>
              <a:latin typeface="Arial" pitchFamily="34" charset="0"/>
              <a:cs typeface="Arial" pitchFamily="34" charset="0"/>
            </a:endParaRPr>
          </a:p>
          <a:p>
            <a:endParaRPr lang="en-US" dirty="0">
              <a:solidFill>
                <a:prstClr val="black"/>
              </a:solidFill>
              <a:latin typeface="Corbel"/>
            </a:endParaRPr>
          </a:p>
          <a:p>
            <a:endParaRPr lang="en-US" dirty="0">
              <a:solidFill>
                <a:prstClr val="black"/>
              </a:solidFill>
              <a:latin typeface="Corbel"/>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alphaModFix amt="55000"/>
          </a:blip>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488831" y="2063262"/>
            <a:ext cx="10252454" cy="4664992"/>
          </a:xfrm>
          <a:prstGeom prst="rect">
            <a:avLst/>
          </a:prstGeom>
        </p:spPr>
        <p:txBody>
          <a:bodyPr wrap="square">
            <a:spAutoFit/>
          </a:bodyPr>
          <a:lstStyle/>
          <a:p>
            <a:pPr fontAlgn="base">
              <a:spcBef>
                <a:spcPct val="0"/>
              </a:spcBef>
              <a:spcAft>
                <a:spcPct val="0"/>
              </a:spcAft>
            </a:pPr>
            <a:endParaRPr lang="en-US" sz="2400" dirty="0">
              <a:solidFill>
                <a:prstClr val="black"/>
              </a:solidFill>
              <a:latin typeface="Arial" pitchFamily="34" charset="0"/>
              <a:cs typeface="Arial" pitchFamily="34" charset="0"/>
            </a:endParaRPr>
          </a:p>
          <a:p>
            <a:pPr marL="800100" lvl="1" indent="-342900" fontAlgn="base">
              <a:spcBef>
                <a:spcPct val="0"/>
              </a:spcBef>
              <a:spcAft>
                <a:spcPct val="0"/>
              </a:spcAft>
              <a:buFont typeface="Arial" panose="020B0604020202020204" pitchFamily="34" charset="0"/>
              <a:buChar char="•"/>
            </a:pPr>
            <a:endParaRPr lang="en-US" sz="2400" dirty="0">
              <a:solidFill>
                <a:srgbClr val="738AC8">
                  <a:lumMod val="50000"/>
                </a:srgbClr>
              </a:solidFill>
              <a:latin typeface="Times New Roman" panose="02020603050405020304" pitchFamily="18" charset="0"/>
              <a:cs typeface="Times New Roman" panose="02020603050405020304" pitchFamily="18" charset="0"/>
            </a:endParaRPr>
          </a:p>
          <a:p>
            <a:pPr marL="800100" lvl="1" indent="-342900" fontAlgn="base">
              <a:spcBef>
                <a:spcPct val="0"/>
              </a:spcBef>
              <a:spcAft>
                <a:spcPct val="0"/>
              </a:spcAft>
              <a:buFont typeface="Arial" panose="020B0604020202020204" pitchFamily="34" charset="0"/>
              <a:buChar char="•"/>
            </a:pPr>
            <a:endParaRPr lang="en-US" sz="2400" dirty="0">
              <a:solidFill>
                <a:srgbClr val="738AC8">
                  <a:lumMod val="50000"/>
                </a:srgbClr>
              </a:solidFill>
              <a:latin typeface="Times New Roman" panose="02020603050405020304" pitchFamily="18" charset="0"/>
              <a:cs typeface="Times New Roman" panose="02020603050405020304" pitchFamily="18" charset="0"/>
            </a:endParaRPr>
          </a:p>
          <a:p>
            <a:pPr marL="800100" lvl="1" indent="-342900" fontAlgn="base">
              <a:spcBef>
                <a:spcPct val="0"/>
              </a:spcBef>
              <a:spcAft>
                <a:spcPct val="0"/>
              </a:spcAft>
              <a:buFont typeface="Arial" panose="020B0604020202020204" pitchFamily="34" charset="0"/>
              <a:buChar char="•"/>
            </a:pPr>
            <a:endParaRPr lang="en-US" sz="2400" dirty="0">
              <a:solidFill>
                <a:srgbClr val="738AC8">
                  <a:lumMod val="50000"/>
                </a:srgbClr>
              </a:solidFill>
              <a:latin typeface="Times New Roman" panose="02020603050405020304" pitchFamily="18" charset="0"/>
              <a:cs typeface="Times New Roman" panose="02020603050405020304" pitchFamily="18" charset="0"/>
            </a:endParaRPr>
          </a:p>
          <a:p>
            <a:pPr marL="800100" lvl="1" indent="-342900" fontAlgn="base">
              <a:spcBef>
                <a:spcPct val="0"/>
              </a:spcBef>
              <a:spcAft>
                <a:spcPct val="0"/>
              </a:spcAft>
              <a:buFont typeface="Arial" panose="020B0604020202020204" pitchFamily="34" charset="0"/>
              <a:buChar char="•"/>
            </a:pPr>
            <a:r>
              <a:rPr lang="en-US" sz="2400" dirty="0">
                <a:solidFill>
                  <a:srgbClr val="738AC8">
                    <a:lumMod val="50000"/>
                  </a:srgbClr>
                </a:solidFill>
                <a:latin typeface="Times New Roman" panose="02020603050405020304" pitchFamily="18" charset="0"/>
                <a:cs typeface="Times New Roman" panose="02020603050405020304" pitchFamily="18" charset="0"/>
              </a:rPr>
              <a:t>The nations of the world would then have almost unlimited environmental space in the foreseeable future to use alternate source of energy for their economic growth. Therefore, the world needs an international mechanism that not only provides incentives to all nations to live within their entitled amounts but also helps to promote rapid transition to a non-carbon energy economy.</a:t>
            </a:r>
          </a:p>
          <a:p>
            <a:pPr marL="800100" lvl="1" indent="-342900" fontAlgn="base">
              <a:spcBef>
                <a:spcPct val="0"/>
              </a:spcBef>
              <a:spcAft>
                <a:spcPct val="0"/>
              </a:spcAft>
              <a:buFont typeface="Arial" panose="020B0604020202020204" pitchFamily="34" charset="0"/>
              <a:buChar char="•"/>
            </a:pPr>
            <a:endParaRPr lang="en-US" sz="2400" dirty="0">
              <a:solidFill>
                <a:srgbClr val="738AC8">
                  <a:lumMod val="50000"/>
                </a:srgbClr>
              </a:solidFill>
              <a:latin typeface="Times New Roman" panose="02020603050405020304" pitchFamily="18" charset="0"/>
              <a:cs typeface="Times New Roman" panose="02020603050405020304" pitchFamily="18" charset="0"/>
            </a:endParaRPr>
          </a:p>
          <a:p>
            <a:pPr marL="800100" lvl="1" indent="-342900" fontAlgn="base">
              <a:spcBef>
                <a:spcPct val="0"/>
              </a:spcBef>
              <a:spcAft>
                <a:spcPct val="0"/>
              </a:spcAft>
              <a:buFont typeface="Arial" panose="020B0604020202020204" pitchFamily="34" charset="0"/>
              <a:buChar char="•"/>
            </a:pPr>
            <a:endParaRPr lang="en-US" sz="2400" dirty="0">
              <a:solidFill>
                <a:srgbClr val="738AC8">
                  <a:lumMod val="50000"/>
                </a:srgbClr>
              </a:solidFill>
              <a:latin typeface="Berlin Sans FB" pitchFamily="34" charset="0"/>
              <a:cs typeface="Arial" pitchFamily="34" charset="0"/>
            </a:endParaRPr>
          </a:p>
        </p:txBody>
      </p:sp>
      <p:sp>
        <p:nvSpPr>
          <p:cNvPr id="4" name="Rectangle 3"/>
          <p:cNvSpPr/>
          <p:nvPr/>
        </p:nvSpPr>
        <p:spPr>
          <a:xfrm>
            <a:off x="1488831" y="586154"/>
            <a:ext cx="10058400" cy="3046988"/>
          </a:xfrm>
          <a:prstGeom prst="rect">
            <a:avLst/>
          </a:prstGeom>
        </p:spPr>
        <p:txBody>
          <a:bodyPr wrap="square">
            <a:spAutoFit/>
          </a:bodyPr>
          <a:lstStyle/>
          <a:p>
            <a:pPr marL="800100" lvl="1" indent="-342900" fontAlgn="base">
              <a:spcBef>
                <a:spcPct val="0"/>
              </a:spcBef>
              <a:spcAft>
                <a:spcPct val="0"/>
              </a:spcAft>
              <a:buFont typeface="Arial" panose="020B0604020202020204" pitchFamily="34" charset="0"/>
              <a:buChar char="•"/>
            </a:pPr>
            <a:r>
              <a:rPr lang="en-US" sz="2400" dirty="0">
                <a:solidFill>
                  <a:srgbClr val="738AC8">
                    <a:lumMod val="50000"/>
                  </a:srgbClr>
                </a:solidFill>
                <a:latin typeface="Times New Roman" panose="02020603050405020304" pitchFamily="18" charset="0"/>
                <a:cs typeface="Times New Roman" panose="02020603050405020304" pitchFamily="18" charset="0"/>
              </a:rPr>
              <a:t>Following this concept further, one can argue there is considerable scope for dematerialization and de-</a:t>
            </a:r>
            <a:r>
              <a:rPr lang="en-US" sz="2400" dirty="0" err="1">
                <a:solidFill>
                  <a:srgbClr val="738AC8">
                    <a:lumMod val="50000"/>
                  </a:srgbClr>
                </a:solidFill>
                <a:latin typeface="Times New Roman" panose="02020603050405020304" pitchFamily="18" charset="0"/>
                <a:cs typeface="Times New Roman" panose="02020603050405020304" pitchFamily="18" charset="0"/>
              </a:rPr>
              <a:t>energisation</a:t>
            </a:r>
            <a:r>
              <a:rPr lang="en-US" sz="2400" dirty="0">
                <a:solidFill>
                  <a:srgbClr val="738AC8">
                    <a:lumMod val="50000"/>
                  </a:srgbClr>
                </a:solidFill>
                <a:latin typeface="Times New Roman" panose="02020603050405020304" pitchFamily="18" charset="0"/>
                <a:cs typeface="Times New Roman" panose="02020603050405020304" pitchFamily="18" charset="0"/>
              </a:rPr>
              <a:t> without a decrease in living standards. But this will not happen unless it is promoted through changes in the fiscal system which supports appropriate technological improvements Also, it will not happen if principle of sufficiency is ignored. We have to set a level of sufficiency, i.e. this much and not beyond it.</a:t>
            </a:r>
          </a:p>
          <a:p>
            <a:pPr eaLnBrk="0" fontAlgn="base" hangingPunct="0">
              <a:spcBef>
                <a:spcPct val="0"/>
              </a:spcBef>
              <a:spcAft>
                <a:spcPct val="0"/>
              </a:spcAft>
            </a:pPr>
            <a:r>
              <a:rPr lang="en-US" sz="2400" dirty="0">
                <a:solidFill>
                  <a:srgbClr val="738AC8">
                    <a:lumMod val="50000"/>
                  </a:srgbClr>
                </a:solidFill>
                <a:latin typeface="Berlin Sans FB" pitchFamily="34" charset="0"/>
                <a:cs typeface="Arial" pitchFamily="34" charset="0"/>
              </a:rPr>
              <a:t> </a:t>
            </a:r>
            <a:endParaRPr lang="en-US" dirty="0"/>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4351" y="2217557"/>
            <a:ext cx="3784208" cy="1754326"/>
          </a:xfrm>
          <a:prstGeom prst="rect">
            <a:avLst/>
          </a:prstGeom>
        </p:spPr>
        <p:txBody>
          <a:bodyPr wrap="square">
            <a:spAutoFit/>
          </a:bodyPr>
          <a:lstStyle/>
          <a:p>
            <a:pPr marL="800100" lvl="1" indent="-342900" fontAlgn="base">
              <a:spcBef>
                <a:spcPct val="0"/>
              </a:spcBef>
              <a:spcAft>
                <a:spcPct val="0"/>
              </a:spcAft>
            </a:pPr>
            <a:endParaRPr lang="en-US" sz="5400" dirty="0">
              <a:solidFill>
                <a:srgbClr val="738AC8">
                  <a:lumMod val="50000"/>
                </a:srgbClr>
              </a:solidFill>
              <a:latin typeface="Times New Roman" panose="02020603050405020304" pitchFamily="18" charset="0"/>
              <a:cs typeface="Times New Roman" panose="02020603050405020304" pitchFamily="18" charset="0"/>
            </a:endParaRPr>
          </a:p>
          <a:p>
            <a:pPr marL="800100" lvl="1" indent="-342900" fontAlgn="base">
              <a:spcBef>
                <a:spcPct val="0"/>
              </a:spcBef>
              <a:spcAft>
                <a:spcPct val="0"/>
              </a:spcAft>
            </a:pPr>
            <a:endParaRPr lang="en-US" sz="5400" dirty="0">
              <a:solidFill>
                <a:srgbClr val="738AC8">
                  <a:lumMod val="50000"/>
                </a:srgbClr>
              </a:solidFill>
              <a:latin typeface="Times New Roman" panose="02020603050405020304" pitchFamily="18" charset="0"/>
              <a:cs typeface="Times New Roman" panose="02020603050405020304" pitchFamily="18" charset="0"/>
            </a:endParaRPr>
          </a:p>
        </p:txBody>
      </p:sp>
      <p:pic>
        <p:nvPicPr>
          <p:cNvPr id="4" name="Locust Attack_ Why Are Locust A Threat To India_ _ NewsMo.mp4">
            <a:hlinkClick r:id="" action="ppaction://media"/>
          </p:cNvPr>
          <p:cNvPicPr>
            <a:picLocks noRot="1" noChangeAspect="1"/>
          </p:cNvPicPr>
          <p:nvPr>
            <a:videoFile r:link="rId1"/>
          </p:nvPr>
        </p:nvPicPr>
        <p:blipFill>
          <a:blip r:embed="rId3"/>
          <a:stretch>
            <a:fillRect/>
          </a:stretch>
        </p:blipFill>
        <p:spPr>
          <a:xfrm>
            <a:off x="872197" y="1"/>
            <a:ext cx="6161648" cy="6857999"/>
          </a:xfrm>
          <a:prstGeom prst="rect">
            <a:avLst/>
          </a:prstGeom>
        </p:spPr>
      </p:pic>
      <p:sp>
        <p:nvSpPr>
          <p:cNvPr id="5" name="Rectangle 4"/>
          <p:cNvSpPr/>
          <p:nvPr/>
        </p:nvSpPr>
        <p:spPr>
          <a:xfrm>
            <a:off x="6940062" y="2097867"/>
            <a:ext cx="5251938" cy="3031599"/>
          </a:xfrm>
          <a:prstGeom prst="rect">
            <a:avLst/>
          </a:prstGeom>
        </p:spPr>
        <p:txBody>
          <a:bodyPr wrap="square">
            <a:spAutoFit/>
          </a:bodyPr>
          <a:lstStyle/>
          <a:p>
            <a:pPr marL="1075334" lvl="1" indent="-460858" fontAlgn="base">
              <a:spcBef>
                <a:spcPct val="0"/>
              </a:spcBef>
              <a:spcAft>
                <a:spcPct val="0"/>
              </a:spcAft>
            </a:pPr>
            <a:r>
              <a:rPr lang="en-US" sz="4300" dirty="0">
                <a:solidFill>
                  <a:schemeClr val="accent2">
                    <a:lumMod val="75000"/>
                  </a:schemeClr>
                </a:solidFill>
                <a:latin typeface="Rockwell Extra Bold" pitchFamily="18" charset="0"/>
                <a:cs typeface="Times New Roman" panose="02020603050405020304" pitchFamily="18" charset="0"/>
              </a:rPr>
              <a:t>EXAMPLE OF LIMITS TO GROWTH:</a:t>
            </a:r>
          </a:p>
          <a:p>
            <a:pPr marL="1075334" lvl="1" indent="-460858" fontAlgn="base">
              <a:spcBef>
                <a:spcPct val="0"/>
              </a:spcBef>
              <a:spcAft>
                <a:spcPct val="0"/>
              </a:spcAft>
            </a:pPr>
            <a:r>
              <a:rPr lang="en-US" sz="3800" dirty="0">
                <a:solidFill>
                  <a:srgbClr val="738AC8">
                    <a:lumMod val="50000"/>
                  </a:srgbClr>
                </a:solidFill>
                <a:latin typeface="Stencil" pitchFamily="82" charset="0"/>
                <a:cs typeface="Times New Roman" panose="02020603050405020304" pitchFamily="18" charset="0"/>
              </a:rPr>
              <a:t>LOCUSTS ATTACK</a:t>
            </a:r>
          </a:p>
          <a:p>
            <a:pPr marL="1075334" lvl="1" indent="-460858" fontAlgn="base">
              <a:spcBef>
                <a:spcPct val="0"/>
              </a:spcBef>
              <a:spcAft>
                <a:spcPct val="0"/>
              </a:spcAft>
            </a:pPr>
            <a:r>
              <a:rPr lang="en-IN" sz="2400" b="0" i="0" u="none" strike="noStrike" dirty="0">
                <a:solidFill>
                  <a:srgbClr val="FFFFFF"/>
                </a:solidFill>
                <a:effectLst/>
                <a:latin typeface="YouTube Noto"/>
                <a:hlinkClick r:id="rId4"/>
              </a:rPr>
              <a:t>https://youtu.be/tBrUN3PGZaI</a:t>
            </a:r>
            <a:endParaRPr lang="en-US" sz="2000" dirty="0">
              <a:solidFill>
                <a:srgbClr val="738AC8">
                  <a:lumMod val="50000"/>
                </a:srgbClr>
              </a:solidFill>
              <a:latin typeface="Stencil" pitchFamily="82" charset="0"/>
              <a:cs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259540"/>
          </a:xfrm>
        </p:spPr>
        <p:txBody>
          <a:bodyPr/>
          <a:lstStyle/>
          <a:p>
            <a:r>
              <a:rPr lang="en-IN" dirty="0"/>
              <a:t>Limits to growth</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1538" y="0"/>
            <a:ext cx="12203537" cy="6850369"/>
          </a:xfrm>
        </p:spPr>
      </p:pic>
      <p:sp>
        <p:nvSpPr>
          <p:cNvPr id="4" name="Text Placeholder 3"/>
          <p:cNvSpPr>
            <a:spLocks noGrp="1"/>
          </p:cNvSpPr>
          <p:nvPr>
            <p:ph type="body" sz="half" idx="2"/>
          </p:nvPr>
        </p:nvSpPr>
        <p:spPr>
          <a:xfrm>
            <a:off x="1146705" y="2249486"/>
            <a:ext cx="6491224" cy="3541714"/>
          </a:xfrm>
        </p:spPr>
        <p:txBody>
          <a:bodyPr>
            <a:normAutofit/>
          </a:bodyPr>
          <a:lstStyle/>
          <a:p>
            <a:r>
              <a:rPr lang="en-IN" sz="2000" dirty="0">
                <a:solidFill>
                  <a:schemeClr val="accent1">
                    <a:lumMod val="60000"/>
                    <a:lumOff val="40000"/>
                  </a:schemeClr>
                </a:solidFill>
              </a:rPr>
              <a:t>“One of the strangest assumptions of present day mental models is the idea that world of moderation must be a world of strict, centralized government control. For a sustainable economy, that kind of control is </a:t>
            </a:r>
            <a:r>
              <a:rPr lang="en-IN" sz="2000">
                <a:solidFill>
                  <a:schemeClr val="accent1">
                    <a:lumMod val="60000"/>
                    <a:lumOff val="40000"/>
                  </a:schemeClr>
                </a:solidFill>
              </a:rPr>
              <a:t>not possible</a:t>
            </a:r>
            <a:r>
              <a:rPr lang="en-IN" sz="2000" dirty="0">
                <a:solidFill>
                  <a:schemeClr val="accent1">
                    <a:lumMod val="60000"/>
                    <a:lumOff val="40000"/>
                  </a:schemeClr>
                </a:solidFill>
              </a:rPr>
              <a:t>, desirable or necessary. ”</a:t>
            </a:r>
          </a:p>
          <a:p>
            <a:pPr algn="r"/>
            <a:r>
              <a:rPr lang="en-IN" sz="2000" dirty="0">
                <a:solidFill>
                  <a:schemeClr val="accent1">
                    <a:lumMod val="60000"/>
                    <a:lumOff val="40000"/>
                  </a:schemeClr>
                </a:solidFill>
              </a:rPr>
              <a:t>                                                                   -  </a:t>
            </a:r>
            <a:r>
              <a:rPr lang="en-IN" sz="1400" b="1" dirty="0">
                <a:solidFill>
                  <a:schemeClr val="accent1">
                    <a:lumMod val="60000"/>
                    <a:lumOff val="40000"/>
                  </a:schemeClr>
                </a:solidFill>
              </a:rPr>
              <a:t>Donella H. Meadows</a:t>
            </a:r>
            <a:endParaRPr lang="en-IN" sz="2000" dirty="0">
              <a:solidFill>
                <a:schemeClr val="accent1">
                  <a:lumMod val="60000"/>
                  <a:lumOff val="40000"/>
                </a:schemeClr>
              </a:solidFill>
            </a:endParaRPr>
          </a:p>
        </p:txBody>
      </p:sp>
      <p:sp>
        <p:nvSpPr>
          <p:cNvPr id="7" name="TextBox 6"/>
          <p:cNvSpPr txBox="1"/>
          <p:nvPr/>
        </p:nvSpPr>
        <p:spPr>
          <a:xfrm>
            <a:off x="1536669" y="1190317"/>
            <a:ext cx="6101260"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3600" b="0" i="0" u="none" strike="noStrike" kern="1200" cap="none" spc="0" normalizeH="0" baseline="0" noProof="0" dirty="0">
                <a:ln>
                  <a:noFill/>
                </a:ln>
                <a:solidFill>
                  <a:srgbClr val="29AF8C">
                    <a:lumMod val="60000"/>
                    <a:lumOff val="40000"/>
                  </a:srgbClr>
                </a:solidFill>
                <a:effectLst/>
                <a:uLnTx/>
                <a:uFillTx/>
                <a:latin typeface="Calibri" panose="020F0502020204030204"/>
                <a:ea typeface="+mn-ea"/>
                <a:cs typeface="+mn-cs"/>
              </a:rPr>
              <a:t> LIMITS TO GROWTH</a:t>
            </a:r>
          </a:p>
        </p:txBody>
      </p:sp>
    </p:spTree>
    <p:extLst>
      <p:ext uri="{BB962C8B-B14F-4D97-AF65-F5344CB8AC3E}">
        <p14:creationId xmlns:p14="http://schemas.microsoft.com/office/powerpoint/2010/main" xmlns="" val="2711487482"/>
      </p:ext>
    </p:extLst>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111" y="231099"/>
            <a:ext cx="11572963" cy="563231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Running towards efficiency, ignoring the issue of </a:t>
            </a:r>
            <a:r>
              <a:rPr kumimoji="0" lang="en-IN" sz="1800" b="0" i="0" u="none" strike="noStrike" kern="1200" cap="none" spc="0" normalizeH="0" baseline="0" noProof="0" dirty="0">
                <a:ln>
                  <a:noFill/>
                </a:ln>
                <a:solidFill>
                  <a:srgbClr val="FF0000"/>
                </a:solidFill>
                <a:effectLst/>
                <a:uLnTx/>
                <a:uFillTx/>
                <a:latin typeface="Calibri" panose="020F0502020204030204"/>
                <a:ea typeface="+mn-ea"/>
                <a:cs typeface="+mn-cs"/>
              </a:rPr>
              <a:t>sufficiency.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Goal of efficiency will be easy for developing countries , because financial assistance for  resources  and technology is easily available to achieve the goal.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800" b="0" i="0" u="none" strike="noStrike" kern="1200" cap="none" spc="0" normalizeH="0" baseline="0" noProof="0" dirty="0">
                <a:ln>
                  <a:noFill/>
                </a:ln>
                <a:solidFill>
                  <a:srgbClr val="FF0000"/>
                </a:solidFill>
                <a:effectLst/>
                <a:uLnTx/>
                <a:uFillTx/>
                <a:latin typeface="Calibri" panose="020F0502020204030204"/>
                <a:ea typeface="+mn-ea"/>
                <a:cs typeface="+mn-cs"/>
              </a:rPr>
              <a:t>Dilemma of sufficiency </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 Limit</a:t>
            </a: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to growth – will not be easy because the population who are constantly being fed the dream that everything is sufficient and they all will get whatever they want and on their extent.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      What do you think how we can aware population about the capacity and finite </a:t>
            </a:r>
            <a:r>
              <a:rPr kumimoji="0" lang="en-IN" sz="1800" b="0" i="0" u="none" strike="noStrike" kern="1200" cap="none" spc="0" normalizeH="0" baseline="0" noProof="0" dirty="0">
                <a:ln>
                  <a:noFill/>
                </a:ln>
                <a:solidFill>
                  <a:srgbClr val="FF0000"/>
                </a:solidFill>
                <a:effectLst/>
                <a:uLnTx/>
                <a:uFillTx/>
                <a:latin typeface="Calibri" panose="020F0502020204030204"/>
                <a:ea typeface="+mn-ea"/>
                <a:cs typeface="+mn-cs"/>
              </a:rPr>
              <a:t>resources of nature</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The idea of sufficiency may become saleable only if there is a </a:t>
            </a:r>
            <a:r>
              <a:rPr kumimoji="0" lang="en-IN" sz="1800" b="0" i="0" u="none" strike="noStrike" kern="1200" cap="none" spc="0" normalizeH="0" baseline="0" noProof="0" dirty="0">
                <a:ln>
                  <a:noFill/>
                </a:ln>
                <a:solidFill>
                  <a:srgbClr val="FF0000"/>
                </a:solidFill>
                <a:effectLst/>
                <a:uLnTx/>
                <a:uFillTx/>
                <a:latin typeface="Calibri" panose="020F0502020204030204"/>
                <a:ea typeface="+mn-ea"/>
                <a:cs typeface="+mn-cs"/>
              </a:rPr>
              <a:t>global agreement </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that all population will strive towards a common </a:t>
            </a:r>
            <a:r>
              <a:rPr kumimoji="0" lang="en-IN" sz="1800" b="0" i="0" u="none" strike="noStrike" kern="1200" cap="none" spc="0" normalizeH="0" baseline="0" noProof="0" dirty="0">
                <a:ln>
                  <a:noFill/>
                </a:ln>
                <a:solidFill>
                  <a:srgbClr val="FF0000"/>
                </a:solidFill>
                <a:effectLst/>
                <a:uLnTx/>
                <a:uFillTx/>
                <a:latin typeface="Calibri" panose="020F0502020204030204"/>
                <a:ea typeface="+mn-ea"/>
                <a:cs typeface="+mn-cs"/>
              </a:rPr>
              <a:t>convergence point </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on a per capita basis. In other words, sufficiency will be possible only if , the world is prepared to reach an international agreement on limits to growth and to say, that we have fixed our </a:t>
            </a:r>
            <a:r>
              <a:rPr kumimoji="0" lang="en-IN" sz="1800" b="0" i="0" u="none" strike="noStrike" kern="1200" cap="none" spc="0" normalizeH="0" baseline="0" noProof="0" dirty="0">
                <a:ln>
                  <a:noFill/>
                </a:ln>
                <a:solidFill>
                  <a:srgbClr val="FF0000"/>
                </a:solidFill>
                <a:effectLst/>
                <a:uLnTx/>
                <a:uFillTx/>
                <a:latin typeface="Calibri" panose="020F0502020204030204"/>
                <a:ea typeface="+mn-ea"/>
                <a:cs typeface="+mn-cs"/>
              </a:rPr>
              <a:t>level of greed </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and now not more than that.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If sufficiency principles adopted by all the nations of the world ,can definitely us to move towards greater sustainability within a globalised economy.  </a:t>
            </a:r>
          </a:p>
        </p:txBody>
      </p:sp>
    </p:spTree>
    <p:extLst>
      <p:ext uri="{BB962C8B-B14F-4D97-AF65-F5344CB8AC3E}">
        <p14:creationId xmlns:p14="http://schemas.microsoft.com/office/powerpoint/2010/main" xmlns="" val="922455469"/>
      </p:ext>
    </p:extLst>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24000" y="304800"/>
            <a:ext cx="4724400" cy="325032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6248400" y="0"/>
            <a:ext cx="4419600" cy="35052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1524000" y="3505200"/>
            <a:ext cx="4724400" cy="3352800"/>
          </a:xfrm>
          <a:prstGeom prst="rect">
            <a:avLst/>
          </a:prstGeom>
          <a:noFill/>
          <a:ln w="9525">
            <a:noFill/>
            <a:miter lim="800000"/>
            <a:headEnd/>
            <a:tailEnd/>
          </a:ln>
          <a:effectLst/>
        </p:spPr>
      </p:pic>
      <p:pic>
        <p:nvPicPr>
          <p:cNvPr id="2055" name="Picture 7" descr="With sea levels rising, these strategies could help coastal communities  prepare » Yale Climate Connections"/>
          <p:cNvPicPr>
            <a:picLocks noChangeAspect="1" noChangeArrowheads="1"/>
          </p:cNvPicPr>
          <p:nvPr/>
        </p:nvPicPr>
        <p:blipFill>
          <a:blip r:embed="rId5"/>
          <a:srcRect/>
          <a:stretch>
            <a:fillRect/>
          </a:stretch>
        </p:blipFill>
        <p:spPr bwMode="auto">
          <a:xfrm>
            <a:off x="6248400" y="3505201"/>
            <a:ext cx="4419600" cy="3352801"/>
          </a:xfrm>
          <a:prstGeom prst="rect">
            <a:avLst/>
          </a:prstGeom>
          <a:noFill/>
        </p:spPr>
      </p:pic>
      <p:sp>
        <p:nvSpPr>
          <p:cNvPr id="7" name="TextBox 6"/>
          <p:cNvSpPr txBox="1"/>
          <p:nvPr/>
        </p:nvSpPr>
        <p:spPr>
          <a:xfrm>
            <a:off x="6248400" y="1"/>
            <a:ext cx="441960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a:solidFill>
                  <a:srgbClr val="FF0000"/>
                </a:solidFill>
                <a:latin typeface="Corbel"/>
              </a:rPr>
              <a:t>54 nations experienced downfall in gdp during 1990-2001</a:t>
            </a:r>
          </a:p>
        </p:txBody>
      </p:sp>
      <p:sp>
        <p:nvSpPr>
          <p:cNvPr id="8" name="TextBox 7"/>
          <p:cNvSpPr txBox="1"/>
          <p:nvPr/>
        </p:nvSpPr>
        <p:spPr>
          <a:xfrm>
            <a:off x="1524000" y="1"/>
            <a:ext cx="4724400"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600" dirty="0">
                <a:solidFill>
                  <a:srgbClr val="FF0000"/>
                </a:solidFill>
                <a:latin typeface="Arial" pitchFamily="34" charset="0"/>
                <a:cs typeface="Arial" pitchFamily="34" charset="0"/>
              </a:rPr>
              <a:t>38 percent, or nearly 1.4 billion acres, of currently used  agricultural land has been degraded.</a:t>
            </a:r>
          </a:p>
        </p:txBody>
      </p:sp>
      <p:sp>
        <p:nvSpPr>
          <p:cNvPr id="9" name="TextBox 8"/>
          <p:cNvSpPr txBox="1"/>
          <p:nvPr/>
        </p:nvSpPr>
        <p:spPr>
          <a:xfrm>
            <a:off x="1524000" y="3505201"/>
            <a:ext cx="4724400"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600" dirty="0">
                <a:solidFill>
                  <a:srgbClr val="FF0000"/>
                </a:solidFill>
                <a:latin typeface="Arial" pitchFamily="34" charset="0"/>
                <a:cs typeface="Arial" pitchFamily="34" charset="0"/>
              </a:rPr>
              <a:t>75 percent of the world’s oceanic fisheries were fished at or beyond capacity and the species may have been pushed to biological extinction.</a:t>
            </a:r>
          </a:p>
        </p:txBody>
      </p:sp>
      <p:sp>
        <p:nvSpPr>
          <p:cNvPr id="10" name="TextBox 9"/>
          <p:cNvSpPr txBox="1"/>
          <p:nvPr/>
        </p:nvSpPr>
        <p:spPr>
          <a:xfrm>
            <a:off x="6248400" y="3505200"/>
            <a:ext cx="4419600" cy="10772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600" dirty="0">
                <a:solidFill>
                  <a:srgbClr val="FF0000"/>
                </a:solidFill>
                <a:latin typeface="Arial" pitchFamily="34" charset="0"/>
                <a:cs typeface="Arial" pitchFamily="34" charset="0"/>
              </a:rPr>
              <a:t>Sea level has risen 10–20 cm since 1900. Most non-polar glaciers are retreating, and the extent and thickness of Arctic sea ice is decreasing in summer.</a:t>
            </a:r>
          </a:p>
        </p:txBody>
      </p:sp>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06647"/>
            <a:ext cx="4969042" cy="424731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It has to be a system that talks about </a:t>
            </a:r>
            <a:r>
              <a:rPr kumimoji="0" lang="en-IN" sz="1800" b="0" i="0" u="none" strike="noStrike" kern="1200" cap="none" spc="0" normalizeH="0" baseline="0" noProof="0" dirty="0">
                <a:ln>
                  <a:noFill/>
                </a:ln>
                <a:solidFill>
                  <a:srgbClr val="FF0000"/>
                </a:solidFill>
                <a:effectLst/>
                <a:uLnTx/>
                <a:uFillTx/>
                <a:latin typeface="Calibri" panose="020F0502020204030204"/>
                <a:ea typeface="+mn-ea"/>
                <a:cs typeface="+mn-cs"/>
              </a:rPr>
              <a:t>equitable</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N" sz="1800" b="0" i="0" u="none" strike="noStrike" kern="1200" cap="none" spc="0" normalizeH="0" baseline="0" noProof="0" dirty="0">
                <a:ln>
                  <a:noFill/>
                </a:ln>
                <a:solidFill>
                  <a:srgbClr val="FF0000"/>
                </a:solidFill>
                <a:effectLst/>
                <a:uLnTx/>
                <a:uFillTx/>
                <a:latin typeface="Calibri" panose="020F0502020204030204"/>
                <a:ea typeface="+mn-ea"/>
                <a:cs typeface="+mn-cs"/>
              </a:rPr>
              <a:t>entitlements</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 or property rights to provide economic incentives to those use this environment in sustainable manner and disincentive to those who use it in unsustainable manner.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Within a globalised economy, those who consume more than their fair share of world’s environmental space would thus have to </a:t>
            </a:r>
            <a:r>
              <a:rPr kumimoji="0" lang="en-IN" sz="1800" b="0" i="0" u="none" strike="noStrike" kern="1200" cap="none" spc="0" normalizeH="0" baseline="0" noProof="0" dirty="0">
                <a:ln>
                  <a:noFill/>
                </a:ln>
                <a:solidFill>
                  <a:srgbClr val="FF0000"/>
                </a:solidFill>
                <a:effectLst/>
                <a:uLnTx/>
                <a:uFillTx/>
                <a:latin typeface="Calibri" panose="020F0502020204030204"/>
                <a:ea typeface="+mn-ea"/>
                <a:cs typeface="+mn-cs"/>
              </a:rPr>
              <a:t>pay for the extra space </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they want to use to those who do not consume their full share.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In this way world will begin to ‘</a:t>
            </a:r>
            <a:r>
              <a:rPr kumimoji="0" lang="en-IN" sz="1800" b="0" i="0" u="none" strike="noStrike" kern="1200" cap="none" spc="0" normalizeH="0" baseline="0" noProof="0" dirty="0">
                <a:ln>
                  <a:noFill/>
                </a:ln>
                <a:solidFill>
                  <a:srgbClr val="FF0000"/>
                </a:solidFill>
                <a:effectLst/>
                <a:uLnTx/>
                <a:uFillTx/>
                <a:latin typeface="Calibri" panose="020F0502020204030204"/>
                <a:ea typeface="+mn-ea"/>
                <a:cs typeface="+mn-cs"/>
              </a:rPr>
              <a:t>Value the unvalued commons</a:t>
            </a: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Chart 2"/>
          <p:cNvGraphicFramePr/>
          <p:nvPr/>
        </p:nvGraphicFramePr>
        <p:xfrm>
          <a:off x="6146799" y="565483"/>
          <a:ext cx="5764463" cy="494498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222584" y="565483"/>
            <a:ext cx="6581273" cy="646331"/>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w="12700">
                  <a:solidFill>
                    <a:srgbClr val="3D9CCC">
                      <a:lumMod val="50000"/>
                    </a:srgbClr>
                  </a:solidFill>
                  <a:prstDash val="solid"/>
                </a:ln>
                <a:pattFill prst="narHorz">
                  <a:fgClr>
                    <a:srgbClr val="3D9CCC"/>
                  </a:fgClr>
                  <a:bgClr>
                    <a:srgbClr val="3D9CCC">
                      <a:lumMod val="40000"/>
                      <a:lumOff val="60000"/>
                    </a:srgbClr>
                  </a:bgClr>
                </a:pattFill>
                <a:effectLst>
                  <a:innerShdw blurRad="177800">
                    <a:srgbClr val="3D9CCC">
                      <a:lumMod val="50000"/>
                    </a:srgbClr>
                  </a:innerShdw>
                </a:effectLst>
                <a:uLnTx/>
                <a:uFillTx/>
                <a:latin typeface="Calibri" panose="020F0502020204030204"/>
                <a:ea typeface="+mn-ea"/>
                <a:cs typeface="+mn-cs"/>
              </a:rPr>
              <a:t>Convergence Point</a:t>
            </a:r>
          </a:p>
        </p:txBody>
      </p:sp>
    </p:spTree>
    <p:extLst>
      <p:ext uri="{BB962C8B-B14F-4D97-AF65-F5344CB8AC3E}">
        <p14:creationId xmlns:p14="http://schemas.microsoft.com/office/powerpoint/2010/main" xmlns="" val="1938667344"/>
      </p:ext>
    </p:extLst>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312" y="630482"/>
            <a:ext cx="11425519"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In the case of global warming problem, the answer would be in establishing equitable entitlements to the common space and carbon emissions  trading mechanism which helps to penalise those who want to consume more than their entitlements and reward to those who do not use the full share of their entitlements.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This is convergence on per capita basis.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88145504"/>
      </p:ext>
    </p:extLst>
  </p:cSld>
  <p:clrMapOvr>
    <a:masterClrMapping/>
  </p:clrMapOvr>
  <mc:AlternateContent xmlns:mc="http://schemas.openxmlformats.org/markup-compatibility/2006">
    <mc:Choice xmlns:p14="http://schemas.microsoft.com/office/powerpoint/2010/main" xmlns="" Requires="p14">
      <p:transition spd="slow" p14:dur="2000">
        <p:wipe/>
      </p:transition>
    </mc:Choice>
    <mc:Fallback>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95943"/>
            <a:ext cx="10018713" cy="1101012"/>
          </a:xfrm>
        </p:spPr>
        <p:txBody>
          <a:bodyPr>
            <a:normAutofit/>
          </a:bodyPr>
          <a:lstStyle/>
          <a:p>
            <a:r>
              <a:rPr lang="en-US" sz="4800" u="sng" dirty="0">
                <a:solidFill>
                  <a:srgbClr val="FF0000"/>
                </a:solidFill>
                <a:latin typeface="Algerian" panose="04020705040A02060702" pitchFamily="82" charset="0"/>
              </a:rPr>
              <a:t>LIMITS TO GROWTH</a:t>
            </a:r>
          </a:p>
        </p:txBody>
      </p:sp>
      <p:sp>
        <p:nvSpPr>
          <p:cNvPr id="6" name="Content Placeholder 5">
            <a:extLst>
              <a:ext uri="{FF2B5EF4-FFF2-40B4-BE49-F238E27FC236}">
                <a16:creationId xmlns:a16="http://schemas.microsoft.com/office/drawing/2014/main" xmlns="" id="{236E38B6-536C-4F3C-ACB5-1AE4F11CBD82}"/>
              </a:ext>
            </a:extLst>
          </p:cNvPr>
          <p:cNvSpPr>
            <a:spLocks noGrp="1"/>
          </p:cNvSpPr>
          <p:nvPr>
            <p:ph idx="1"/>
          </p:nvPr>
        </p:nvSpPr>
        <p:spPr>
          <a:xfrm>
            <a:off x="1484310" y="774441"/>
            <a:ext cx="10018713" cy="6148873"/>
          </a:xfrm>
        </p:spPr>
        <p:txBody>
          <a:bodyPr>
            <a:normAutofit fontScale="92500"/>
          </a:bodyPr>
          <a:lstStyle/>
          <a:p>
            <a:r>
              <a:rPr lang="en-US" sz="2600" b="1" dirty="0">
                <a:latin typeface="Times New Roman" panose="02020603050405020304" pitchFamily="18" charset="0"/>
                <a:cs typeface="Times New Roman" panose="02020603050405020304" pitchFamily="18" charset="0"/>
              </a:rPr>
              <a:t>There is a difference between an ecology of means and an ecology of ends:</a:t>
            </a:r>
          </a:p>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For example: In the last 20 years fuel efficiency of cars has grown enormously, nevertheless, the problem of cars is far from being solved because while efficiency grew, the number of cars and the power of cars also grew.</a:t>
            </a:r>
          </a:p>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An ecology of means has to be accompanied by an ecology of ends, the efficiency revolution will remain counterproductive if it is not accompanied by sufficiency revolution.</a:t>
            </a:r>
          </a:p>
          <a:p>
            <a:r>
              <a:rPr lang="en-IN" sz="2600" b="1" dirty="0">
                <a:latin typeface="Times New Roman" panose="02020603050405020304" pitchFamily="18" charset="0"/>
                <a:cs typeface="Times New Roman" panose="02020603050405020304" pitchFamily="18" charset="0"/>
              </a:rPr>
              <a:t>Issue of sufficiency and issue of efficiency:</a:t>
            </a:r>
          </a:p>
          <a:p>
            <a:pPr>
              <a:buFont typeface="Wingdings" panose="05000000000000000000" pitchFamily="2" charset="2"/>
              <a:buChar char="q"/>
            </a:pPr>
            <a:r>
              <a:rPr lang="en-IN" dirty="0">
                <a:latin typeface="Times New Roman" panose="02020603050405020304" pitchFamily="18" charset="0"/>
                <a:cs typeface="Times New Roman" panose="02020603050405020304" pitchFamily="18" charset="0"/>
              </a:rPr>
              <a:t>The goal of efficiency will be easy for government of developing countries to accept especially if industrialised countries are prepared to provide financial assistance and technology transfer to achieve the goal…….whereas,</a:t>
            </a:r>
          </a:p>
          <a:p>
            <a:pPr>
              <a:buFont typeface="Wingdings" panose="05000000000000000000" pitchFamily="2" charset="2"/>
              <a:buChar char="q"/>
            </a:pPr>
            <a:r>
              <a:rPr lang="en-IN" dirty="0">
                <a:latin typeface="Times New Roman" panose="02020603050405020304" pitchFamily="18" charset="0"/>
                <a:cs typeface="Times New Roman" panose="02020603050405020304" pitchFamily="18" charset="0"/>
              </a:rPr>
              <a:t>The issue of sufficiency will be possible only if , one day, the world is prepared to reach an international agreement on limits to growth and to say, that we have fixed our level of greed and no more.</a:t>
            </a:r>
          </a:p>
        </p:txBody>
      </p:sp>
    </p:spTree>
    <p:extLst>
      <p:ext uri="{BB962C8B-B14F-4D97-AF65-F5344CB8AC3E}">
        <p14:creationId xmlns:p14="http://schemas.microsoft.com/office/powerpoint/2010/main" xmlns="" val="40265661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12192000" cy="6857999"/>
          </a:xfrm>
          <a:prstGeom prst="rect">
            <a:avLst/>
          </a:prstGeom>
        </p:spPr>
      </p:pic>
      <p:sp>
        <p:nvSpPr>
          <p:cNvPr id="5" name="TextBox 4"/>
          <p:cNvSpPr txBox="1"/>
          <p:nvPr/>
        </p:nvSpPr>
        <p:spPr>
          <a:xfrm>
            <a:off x="270590" y="153814"/>
            <a:ext cx="11700586" cy="3600986"/>
          </a:xfrm>
          <a:prstGeom prst="rect">
            <a:avLst/>
          </a:prstGeom>
          <a:noFill/>
        </p:spPr>
        <p:txBody>
          <a:bodyPr wrap="square" rtlCol="0">
            <a:spAutoFit/>
          </a:bodyPr>
          <a:lstStyle/>
          <a:p>
            <a:endParaRPr lang="en-US" dirty="0">
              <a:solidFill>
                <a:prstClr val="black"/>
              </a:solidFill>
              <a:latin typeface="Bahnschrift" pitchFamily="34" charset="0"/>
            </a:endParaRPr>
          </a:p>
          <a:p>
            <a:pPr marL="342900" indent="-342900" algn="just">
              <a:buFont typeface="Wingdings" panose="05000000000000000000" pitchFamily="2" charset="2"/>
              <a:buChar char="Ø"/>
            </a:pPr>
            <a:r>
              <a:rPr lang="en-US" sz="2400" dirty="0">
                <a:solidFill>
                  <a:prstClr val="black"/>
                </a:solidFill>
                <a:latin typeface="Times New Roman" panose="02020603050405020304" pitchFamily="18" charset="0"/>
                <a:cs typeface="Times New Roman" panose="02020603050405020304" pitchFamily="18" charset="0"/>
              </a:rPr>
              <a:t>Economic and political policies towards sufficiency principles if adopted by all the nations of the world, can definitely help them to move towards greater sustainability within a globalized economy.</a:t>
            </a:r>
          </a:p>
          <a:p>
            <a:pPr marL="342900" indent="-342900" algn="just">
              <a:buFont typeface="Wingdings" panose="05000000000000000000" pitchFamily="2" charset="2"/>
              <a:buChar char="Ø"/>
            </a:pP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400" dirty="0">
                <a:solidFill>
                  <a:prstClr val="black"/>
                </a:solidFill>
                <a:latin typeface="Times New Roman" panose="02020603050405020304" pitchFamily="18" charset="0"/>
                <a:cs typeface="Times New Roman" panose="02020603050405020304" pitchFamily="18" charset="0"/>
              </a:rPr>
              <a:t>The global distribution of wealth and oppurtunities  is extremely skewed. </a:t>
            </a:r>
          </a:p>
          <a:p>
            <a:pPr marL="342900" indent="-342900" algn="just">
              <a:buFont typeface="Wingdings" panose="05000000000000000000" pitchFamily="2" charset="2"/>
              <a:buChar char="Ø"/>
            </a:pPr>
            <a:r>
              <a:rPr lang="en-US" sz="2400" dirty="0">
                <a:solidFill>
                  <a:prstClr val="black"/>
                </a:solidFill>
                <a:latin typeface="Times New Roman" panose="02020603050405020304" pitchFamily="18" charset="0"/>
                <a:cs typeface="Times New Roman" panose="02020603050405020304" pitchFamily="18" charset="0"/>
              </a:rPr>
              <a:t>The richest 20 percent of the worlds population controls more than 80 percent</a:t>
            </a:r>
          </a:p>
          <a:p>
            <a:pPr algn="just"/>
            <a:r>
              <a:rPr lang="en-US" sz="2400" dirty="0">
                <a:solidFill>
                  <a:prstClr val="black"/>
                </a:solidFill>
                <a:latin typeface="Times New Roman" panose="02020603050405020304" pitchFamily="18" charset="0"/>
                <a:cs typeface="Times New Roman" panose="02020603050405020304" pitchFamily="18" charset="0"/>
              </a:rPr>
              <a:t>     of the world gross product and uses nearly 60 percent of world commercial </a:t>
            </a:r>
          </a:p>
          <a:p>
            <a:pPr algn="just"/>
            <a:r>
              <a:rPr lang="en-US" sz="2400" dirty="0">
                <a:solidFill>
                  <a:prstClr val="black"/>
                </a:solidFill>
                <a:latin typeface="Times New Roman" panose="02020603050405020304" pitchFamily="18" charset="0"/>
                <a:cs typeface="Times New Roman" panose="02020603050405020304" pitchFamily="18" charset="0"/>
              </a:rPr>
              <a:t>     energy.</a:t>
            </a:r>
          </a:p>
          <a:p>
            <a:endParaRPr lang="en-US" dirty="0">
              <a:solidFill>
                <a:prstClr val="black"/>
              </a:solidFill>
              <a:latin typeface="Bahnschrift" pitchFamily="34" charset="0"/>
            </a:endParaRPr>
          </a:p>
        </p:txBody>
      </p:sp>
    </p:spTree>
    <p:extLst>
      <p:ext uri="{BB962C8B-B14F-4D97-AF65-F5344CB8AC3E}">
        <p14:creationId xmlns:p14="http://schemas.microsoft.com/office/powerpoint/2010/main" xmlns="" val="324383028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u="sng" dirty="0" smtClean="0">
                <a:solidFill>
                  <a:schemeClr val="tx2">
                    <a:lumMod val="50000"/>
                  </a:schemeClr>
                </a:solidFill>
                <a:latin typeface="Franklin Gothic Heavy" pitchFamily="34" charset="0"/>
              </a:rPr>
              <a:t>UNIT 1</a:t>
            </a:r>
            <a:endParaRPr lang="en-US" sz="7200" u="sng" dirty="0">
              <a:solidFill>
                <a:schemeClr val="tx2">
                  <a:lumMod val="50000"/>
                </a:schemeClr>
              </a:solidFill>
              <a:latin typeface="Franklin Gothic Heavy" pitchFamily="34" charset="0"/>
            </a:endParaRPr>
          </a:p>
        </p:txBody>
      </p:sp>
      <p:sp>
        <p:nvSpPr>
          <p:cNvPr id="3" name="Content Placeholder 2"/>
          <p:cNvSpPr>
            <a:spLocks noGrp="1"/>
          </p:cNvSpPr>
          <p:nvPr>
            <p:ph idx="1"/>
          </p:nvPr>
        </p:nvSpPr>
        <p:spPr/>
        <p:txBody>
          <a:bodyPr/>
          <a:lstStyle/>
          <a:p>
            <a:pPr marL="514350" indent="-514350">
              <a:buNone/>
            </a:pPr>
            <a:r>
              <a:rPr lang="en-US" dirty="0" smtClean="0">
                <a:solidFill>
                  <a:schemeClr val="accent2">
                    <a:lumMod val="50000"/>
                  </a:schemeClr>
                </a:solidFill>
              </a:rPr>
              <a:t>PRERNA BHATI</a:t>
            </a:r>
            <a:endParaRPr lang="en-US" dirty="0">
              <a:solidFill>
                <a:schemeClr val="accent2">
                  <a:lumMod val="50000"/>
                </a:schemeClr>
              </a:solidFill>
            </a:endParaRPr>
          </a:p>
        </p:txBody>
      </p:sp>
    </p:spTree>
  </p:cSld>
  <p:clrMapOvr>
    <a:masterClrMapping/>
  </p:clrMapOvr>
  <p:transition>
    <p:pull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325562"/>
          </a:xfrm>
        </p:spPr>
        <p:style>
          <a:lnRef idx="1">
            <a:schemeClr val="accent5"/>
          </a:lnRef>
          <a:fillRef idx="2">
            <a:schemeClr val="accent5"/>
          </a:fillRef>
          <a:effectRef idx="1">
            <a:schemeClr val="accent5"/>
          </a:effectRef>
          <a:fontRef idx="minor">
            <a:schemeClr val="dk1"/>
          </a:fontRef>
        </p:style>
        <p:txBody>
          <a:bodyPr>
            <a:normAutofit/>
          </a:bodyPr>
          <a:lstStyle/>
          <a:p>
            <a:pPr marL="571500" indent="-571500" algn="l">
              <a:buFont typeface="Wingdings" pitchFamily="2" charset="2"/>
              <a:buChar char="Ø"/>
            </a:pPr>
            <a:r>
              <a:rPr lang="en-US" sz="2400" dirty="0"/>
              <a:t>There is a considerable scope for demateriliastion and      de-energisation without a decrease in living standards.</a:t>
            </a:r>
          </a:p>
        </p:txBody>
      </p:sp>
      <p:sp>
        <p:nvSpPr>
          <p:cNvPr id="3" name="Content Placeholder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a:bodyPr>
          <a:lstStyle/>
          <a:p>
            <a:pPr>
              <a:buFont typeface="Wingdings" pitchFamily="2" charset="2"/>
              <a:buChar char="Ø"/>
            </a:pPr>
            <a:r>
              <a:rPr lang="en-US" sz="2400" dirty="0"/>
              <a:t>Nothing is as irrational as running with high speed and with utmost  efficiency  but in the wrong  direction.</a:t>
            </a:r>
          </a:p>
          <a:p>
            <a:pPr>
              <a:buFont typeface="Wingdings" pitchFamily="2" charset="2"/>
              <a:buChar char="Ø"/>
            </a:pPr>
            <a:r>
              <a:rPr lang="en-US" sz="2400" dirty="0"/>
              <a:t>The Principle of sufficiency must be followed by people.</a:t>
            </a:r>
          </a:p>
          <a:p>
            <a:pPr>
              <a:buFont typeface="Wingdings" pitchFamily="2" charset="2"/>
              <a:buChar char="Ø"/>
            </a:pPr>
            <a:endParaRPr lang="en-US" sz="2400" dirty="0"/>
          </a:p>
          <a:p>
            <a:pPr>
              <a:buFont typeface="Wingdings" pitchFamily="2" charset="2"/>
              <a:buChar char="Ø"/>
            </a:pPr>
            <a:r>
              <a:rPr lang="en-US" sz="2400" dirty="0"/>
              <a:t>Within a globalised economy , those who consume more than </a:t>
            </a:r>
          </a:p>
          <a:p>
            <a:pPr marL="0" indent="0">
              <a:buNone/>
            </a:pPr>
            <a:r>
              <a:rPr lang="en-US" sz="2400" dirty="0"/>
              <a:t>Their fair share of the worlds enviournmental space would thus have to pay for the extra space they want  to use to those who do not consume their full share.</a:t>
            </a:r>
          </a:p>
          <a:p>
            <a:pPr>
              <a:buFont typeface="Wingdings" pitchFamily="2" charset="2"/>
              <a:buChar char="Ø"/>
            </a:pPr>
            <a:r>
              <a:rPr lang="en-US" sz="2400" dirty="0"/>
              <a:t>In this way the world  will begin to value the unvalued commons.</a:t>
            </a:r>
          </a:p>
          <a:p>
            <a:pPr>
              <a:buFont typeface="Wingdings" pitchFamily="2" charset="2"/>
              <a:buChar char="Ø"/>
            </a:pPr>
            <a:endParaRPr lang="en-US" sz="2400" dirty="0"/>
          </a:p>
        </p:txBody>
      </p:sp>
    </p:spTree>
    <p:extLst>
      <p:ext uri="{BB962C8B-B14F-4D97-AF65-F5344CB8AC3E}">
        <p14:creationId xmlns:p14="http://schemas.microsoft.com/office/powerpoint/2010/main" xmlns="" val="298148027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pPr marL="342900" indent="-342900" algn="l">
              <a:buFont typeface="Wingdings" pitchFamily="2" charset="2"/>
              <a:buChar char="ü"/>
            </a:pPr>
            <a:r>
              <a:rPr lang="en-US" sz="3200" dirty="0"/>
              <a:t>An ecology of means has to be accompanied by an ecology of ends.</a:t>
            </a:r>
            <a:br>
              <a:rPr lang="en-US" sz="3200" dirty="0"/>
            </a:br>
            <a:endParaRPr lang="en-US" sz="3200"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US" dirty="0"/>
              <a:t>The idea of sufficiency may become saleable only if there is a global agreement that all societies will strive towards a common convergence point on a per capita basis.</a:t>
            </a:r>
          </a:p>
          <a:p>
            <a:endParaRPr lang="en-US" dirty="0"/>
          </a:p>
        </p:txBody>
      </p:sp>
    </p:spTree>
    <p:extLst>
      <p:ext uri="{BB962C8B-B14F-4D97-AF65-F5344CB8AC3E}">
        <p14:creationId xmlns:p14="http://schemas.microsoft.com/office/powerpoint/2010/main" xmlns="" val="258805991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990601"/>
            <a:ext cx="7772400" cy="1676400"/>
          </a:xfrm>
          <a:prstGeom prst="rect">
            <a:avLst/>
          </a:prstGeom>
          <a:noFill/>
        </p:spPr>
        <p:txBody>
          <a:bodyPr wrap="none" lIns="91440" tIns="45720" rIns="91440" bIns="45720">
            <a:prstTxWarp prst="textDeflat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
                <a:gradFill>
                  <a:gsLst>
                    <a:gs pos="0">
                      <a:srgbClr val="E28394">
                        <a:shade val="20000"/>
                        <a:satMod val="200000"/>
                      </a:srgbClr>
                    </a:gs>
                    <a:gs pos="78000">
                      <a:srgbClr val="E28394">
                        <a:tint val="90000"/>
                        <a:shade val="89000"/>
                        <a:satMod val="220000"/>
                      </a:srgbClr>
                    </a:gs>
                    <a:gs pos="100000">
                      <a:srgbClr val="E28394">
                        <a:tint val="12000"/>
                        <a:satMod val="255000"/>
                      </a:srgbClr>
                    </a:gs>
                  </a:gsLst>
                  <a:lin ang="5400000"/>
                </a:gradFill>
                <a:effectLst>
                  <a:innerShdw blurRad="69850" dist="43180" dir="5400000">
                    <a:srgbClr val="000000">
                      <a:alpha val="65000"/>
                    </a:srgbClr>
                  </a:innerShdw>
                </a:effectLst>
                <a:uLnTx/>
                <a:uFillTx/>
                <a:latin typeface="Franklin Gothic Book"/>
                <a:ea typeface="+mn-ea"/>
                <a:cs typeface="+mn-cs"/>
              </a:rPr>
              <a:t>EXAMPLE-1</a:t>
            </a:r>
          </a:p>
        </p:txBody>
      </p:sp>
      <p:sp>
        <p:nvSpPr>
          <p:cNvPr id="4" name="Content Placeholder 3"/>
          <p:cNvSpPr>
            <a:spLocks noGrp="1"/>
          </p:cNvSpPr>
          <p:nvPr>
            <p:ph idx="4294967295"/>
          </p:nvPr>
        </p:nvSpPr>
        <p:spPr>
          <a:xfrm>
            <a:off x="1295400" y="2895600"/>
            <a:ext cx="10134600" cy="2971800"/>
          </a:xfrm>
        </p:spPr>
        <p:txBody>
          <a:bodyPr>
            <a:normAutofit/>
          </a:bodyPr>
          <a:lstStyle/>
          <a:p>
            <a:pPr algn="ctr">
              <a:buNone/>
            </a:pPr>
            <a:r>
              <a:rPr lang="en-US" sz="6000" dirty="0">
                <a:solidFill>
                  <a:srgbClr val="002060"/>
                </a:solidFill>
                <a:latin typeface="Berlin Sans FB Demi" pitchFamily="34" charset="0"/>
              </a:rPr>
              <a:t>Extinction of Coral Reefs due to Increasing Human Population</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5D2FBB-31A2-7646-9C79-1E2200AF861B}"/>
              </a:ext>
            </a:extLst>
          </p:cNvPr>
          <p:cNvSpPr>
            <a:spLocks noGrp="1"/>
          </p:cNvSpPr>
          <p:nvPr>
            <p:ph type="title"/>
          </p:nvPr>
        </p:nvSpPr>
        <p:spPr>
          <a:xfrm>
            <a:off x="990600" y="0"/>
            <a:ext cx="9982200" cy="1295400"/>
          </a:xfrm>
        </p:spPr>
        <p:txBody>
          <a:bodyPr>
            <a:normAutofit/>
          </a:bodyPr>
          <a:lstStyle/>
          <a:p>
            <a:r>
              <a:rPr lang="en-US" sz="5400" dirty="0">
                <a:solidFill>
                  <a:schemeClr val="accent6">
                    <a:lumMod val="50000"/>
                  </a:schemeClr>
                </a:solidFill>
                <a:latin typeface="Aharoni" pitchFamily="2" charset="-79"/>
                <a:cs typeface="Aharoni" pitchFamily="2" charset="-79"/>
              </a:rPr>
              <a:t>CORAL REEFS</a:t>
            </a:r>
          </a:p>
        </p:txBody>
      </p:sp>
      <p:sp>
        <p:nvSpPr>
          <p:cNvPr id="3" name="Content Placeholder 2">
            <a:extLst>
              <a:ext uri="{FF2B5EF4-FFF2-40B4-BE49-F238E27FC236}">
                <a16:creationId xmlns:a16="http://schemas.microsoft.com/office/drawing/2014/main" xmlns="" id="{042EDB42-6CA6-2D4A-B115-116C4C952F60}"/>
              </a:ext>
            </a:extLst>
          </p:cNvPr>
          <p:cNvSpPr>
            <a:spLocks noGrp="1"/>
          </p:cNvSpPr>
          <p:nvPr>
            <p:ph idx="1"/>
          </p:nvPr>
        </p:nvSpPr>
        <p:spPr>
          <a:xfrm>
            <a:off x="609601" y="762000"/>
            <a:ext cx="7086600" cy="5867400"/>
          </a:xfrm>
        </p:spPr>
        <p:txBody>
          <a:bodyPr>
            <a:noAutofit/>
          </a:bodyPr>
          <a:lstStyle/>
          <a:p>
            <a:r>
              <a:rPr lang="en-GB" sz="1600" b="0" i="0" dirty="0">
                <a:solidFill>
                  <a:srgbClr val="3C4043"/>
                </a:solidFill>
                <a:effectLst/>
                <a:latin typeface="Arial Rounded MT Bold" pitchFamily="34" charset="0"/>
                <a:cs typeface="Arial" pitchFamily="34" charset="0"/>
              </a:rPr>
              <a:t>A </a:t>
            </a:r>
            <a:r>
              <a:rPr lang="en-GB" sz="1600" b="1" i="0" dirty="0">
                <a:solidFill>
                  <a:srgbClr val="3C4043"/>
                </a:solidFill>
                <a:effectLst/>
                <a:latin typeface="Arial Rounded MT Bold" pitchFamily="34" charset="0"/>
                <a:cs typeface="Arial" pitchFamily="34" charset="0"/>
              </a:rPr>
              <a:t>coral reef</a:t>
            </a:r>
            <a:r>
              <a:rPr lang="en-GB" sz="1600" b="0" i="0" dirty="0">
                <a:solidFill>
                  <a:srgbClr val="3C4043"/>
                </a:solidFill>
                <a:effectLst/>
                <a:latin typeface="Arial Rounded MT Bold" pitchFamily="34" charset="0"/>
                <a:cs typeface="Arial" pitchFamily="34" charset="0"/>
              </a:rPr>
              <a:t>  is an underwater ecosystem characterized by </a:t>
            </a:r>
            <a:r>
              <a:rPr lang="en-GB" sz="1600" b="1" i="0" dirty="0">
                <a:solidFill>
                  <a:srgbClr val="3C4043"/>
                </a:solidFill>
                <a:effectLst/>
                <a:latin typeface="Arial Rounded MT Bold" pitchFamily="34" charset="0"/>
                <a:cs typeface="Arial" pitchFamily="34" charset="0"/>
              </a:rPr>
              <a:t>reef</a:t>
            </a:r>
            <a:r>
              <a:rPr lang="en-GB" sz="1600" b="0" i="0" dirty="0">
                <a:solidFill>
                  <a:srgbClr val="3C4043"/>
                </a:solidFill>
                <a:effectLst/>
                <a:latin typeface="Arial Rounded MT Bold" pitchFamily="34" charset="0"/>
                <a:cs typeface="Arial" pitchFamily="34" charset="0"/>
              </a:rPr>
              <a:t>- building </a:t>
            </a:r>
            <a:r>
              <a:rPr lang="en-GB" sz="1600" b="1" i="0" dirty="0">
                <a:solidFill>
                  <a:srgbClr val="3C4043"/>
                </a:solidFill>
                <a:effectLst/>
                <a:latin typeface="Arial Rounded MT Bold" pitchFamily="34" charset="0"/>
                <a:cs typeface="Arial" pitchFamily="34" charset="0"/>
              </a:rPr>
              <a:t>corals</a:t>
            </a:r>
            <a:r>
              <a:rPr lang="en-GB" sz="1600" b="0" i="0" dirty="0">
                <a:solidFill>
                  <a:srgbClr val="3C4043"/>
                </a:solidFill>
                <a:effectLst/>
                <a:latin typeface="Arial Rounded MT Bold" pitchFamily="34" charset="0"/>
                <a:cs typeface="Arial" pitchFamily="34" charset="0"/>
              </a:rPr>
              <a:t>. </a:t>
            </a:r>
            <a:r>
              <a:rPr lang="en-GB" sz="1600" b="1" i="0" dirty="0">
                <a:solidFill>
                  <a:srgbClr val="3C4043"/>
                </a:solidFill>
                <a:effectLst/>
                <a:latin typeface="Arial Rounded MT Bold" pitchFamily="34" charset="0"/>
                <a:cs typeface="Arial" pitchFamily="34" charset="0"/>
              </a:rPr>
              <a:t>Reefs</a:t>
            </a:r>
            <a:r>
              <a:rPr lang="en-GB" sz="1600" b="0" i="0" dirty="0">
                <a:solidFill>
                  <a:srgbClr val="3C4043"/>
                </a:solidFill>
                <a:effectLst/>
                <a:latin typeface="Arial Rounded MT Bold" pitchFamily="34" charset="0"/>
                <a:cs typeface="Arial" pitchFamily="34" charset="0"/>
              </a:rPr>
              <a:t> are formed of colonies of </a:t>
            </a:r>
            <a:r>
              <a:rPr lang="en-GB" sz="1600" b="1" i="0" dirty="0">
                <a:solidFill>
                  <a:srgbClr val="3C4043"/>
                </a:solidFill>
                <a:effectLst/>
                <a:latin typeface="Arial Rounded MT Bold" pitchFamily="34" charset="0"/>
                <a:cs typeface="Arial" pitchFamily="34" charset="0"/>
              </a:rPr>
              <a:t>coral</a:t>
            </a:r>
            <a:r>
              <a:rPr lang="en-GB" sz="1600" b="0" i="0" dirty="0">
                <a:solidFill>
                  <a:srgbClr val="3C4043"/>
                </a:solidFill>
                <a:effectLst/>
                <a:latin typeface="Arial Rounded MT Bold" pitchFamily="34" charset="0"/>
                <a:cs typeface="Arial" pitchFamily="34" charset="0"/>
              </a:rPr>
              <a:t> polyps held together by calcium </a:t>
            </a:r>
            <a:r>
              <a:rPr lang="en-US" sz="1600" b="0" i="0" dirty="0">
                <a:solidFill>
                  <a:srgbClr val="3C4043"/>
                </a:solidFill>
                <a:effectLst/>
                <a:latin typeface="Arial Rounded MT Bold" pitchFamily="34" charset="0"/>
                <a:cs typeface="Arial" pitchFamily="34" charset="0"/>
              </a:rPr>
              <a:t>carbonate. </a:t>
            </a:r>
          </a:p>
          <a:p>
            <a:r>
              <a:rPr lang="en-GB" sz="1600" b="0" i="0" dirty="0">
                <a:solidFill>
                  <a:srgbClr val="333333"/>
                </a:solidFill>
                <a:effectLst/>
                <a:latin typeface="Arial Rounded MT Bold" pitchFamily="34" charset="0"/>
                <a:cs typeface="Arial" pitchFamily="34" charset="0"/>
              </a:rPr>
              <a:t>Coral reefs are large underwater structures composed of the skeletons of colonial marine invertebrates called coral. The coral species that build reefs are known as ‘hard corals’ because they extract calcium carbonate from seawater to create a hard, durable exoskeleton that protects their soft, sac-like bodies.</a:t>
            </a:r>
            <a:endParaRPr lang="en-US" sz="1600" b="0" i="0" dirty="0">
              <a:solidFill>
                <a:srgbClr val="333333"/>
              </a:solidFill>
              <a:effectLst/>
              <a:latin typeface="Arial Rounded MT Bold" pitchFamily="34" charset="0"/>
              <a:cs typeface="Arial" pitchFamily="34" charset="0"/>
            </a:endParaRPr>
          </a:p>
          <a:p>
            <a:r>
              <a:rPr lang="en-GB" sz="1600" b="0" i="0" dirty="0">
                <a:solidFill>
                  <a:srgbClr val="3C4043"/>
                </a:solidFill>
                <a:effectLst/>
                <a:latin typeface="Arial Rounded MT Bold" pitchFamily="34" charset="0"/>
                <a:cs typeface="Arial" pitchFamily="34" charset="0"/>
              </a:rPr>
              <a:t>Coral reefs are found in more than 100 countries around the world. Most reefs are located between the Tropics of Cancer and Capricorn, in the Pacific Ocean, the Indian Ocean, the </a:t>
            </a:r>
            <a:r>
              <a:rPr lang="en-GB" sz="1600" b="1" i="0" dirty="0">
                <a:solidFill>
                  <a:srgbClr val="3C4043"/>
                </a:solidFill>
                <a:effectLst/>
                <a:latin typeface="Arial Rounded MT Bold" pitchFamily="34" charset="0"/>
                <a:cs typeface="Arial" pitchFamily="34" charset="0"/>
              </a:rPr>
              <a:t>Caribbean Sea</a:t>
            </a:r>
            <a:r>
              <a:rPr lang="en-GB" sz="1600" b="0" i="0" dirty="0">
                <a:solidFill>
                  <a:srgbClr val="3C4043"/>
                </a:solidFill>
                <a:effectLst/>
                <a:latin typeface="Arial Rounded MT Bold" pitchFamily="34" charset="0"/>
                <a:cs typeface="Arial" pitchFamily="34" charset="0"/>
              </a:rPr>
              <a:t>, the Red Sea, and the Persian Gulf.</a:t>
            </a:r>
          </a:p>
          <a:p>
            <a:r>
              <a:rPr lang="en-GB" sz="1600" b="0" i="0" dirty="0">
                <a:solidFill>
                  <a:srgbClr val="333333"/>
                </a:solidFill>
                <a:effectLst/>
                <a:latin typeface="Arial Rounded MT Bold" pitchFamily="34" charset="0"/>
                <a:cs typeface="Arial" pitchFamily="34" charset="0"/>
              </a:rPr>
              <a:t>The biggest coral reefs are found in the clear, shallow waters of the tropics and subtropics. The largest of these coral reef systems, the </a:t>
            </a:r>
            <a:r>
              <a:rPr lang="en-GB" sz="1600" dirty="0">
                <a:latin typeface="Arial Rounded MT Bold" pitchFamily="34" charset="0"/>
                <a:cs typeface="Arial" pitchFamily="34" charset="0"/>
              </a:rPr>
              <a:t>Great Barrier Reef</a:t>
            </a:r>
            <a:r>
              <a:rPr lang="en-GB" sz="1600" b="0" i="0" dirty="0">
                <a:solidFill>
                  <a:srgbClr val="333333"/>
                </a:solidFill>
                <a:effectLst/>
                <a:latin typeface="Arial Rounded MT Bold" pitchFamily="34" charset="0"/>
                <a:cs typeface="Arial" pitchFamily="34" charset="0"/>
              </a:rPr>
              <a:t> in Australia, is more than 1,500 miles long (2,400 kilometers ).</a:t>
            </a:r>
            <a:endParaRPr lang="en-US" sz="1600" b="0" i="0" dirty="0">
              <a:solidFill>
                <a:srgbClr val="333333"/>
              </a:solidFill>
              <a:effectLst/>
              <a:latin typeface="Arial Rounded MT Bold" pitchFamily="34" charset="0"/>
              <a:cs typeface="Arial" pitchFamily="34" charset="0"/>
            </a:endParaRPr>
          </a:p>
          <a:p>
            <a:r>
              <a:rPr lang="en-GB" sz="1600" b="0" i="0" dirty="0">
                <a:solidFill>
                  <a:srgbClr val="333333"/>
                </a:solidFill>
                <a:effectLst/>
                <a:latin typeface="Arial Rounded MT Bold" pitchFamily="34" charset="0"/>
                <a:cs typeface="Arial" pitchFamily="34" charset="0"/>
              </a:rPr>
              <a:t>There are hundreds of different species of cora</a:t>
            </a:r>
            <a:r>
              <a:rPr lang="en-US" sz="1600" dirty="0">
                <a:solidFill>
                  <a:srgbClr val="333333"/>
                </a:solidFill>
                <a:latin typeface="Arial Rounded MT Bold" pitchFamily="34" charset="0"/>
                <a:cs typeface="Arial" pitchFamily="34" charset="0"/>
              </a:rPr>
              <a:t>l reefs</a:t>
            </a:r>
            <a:r>
              <a:rPr lang="en-US" sz="1600" b="0" i="0" dirty="0">
                <a:solidFill>
                  <a:srgbClr val="333333"/>
                </a:solidFill>
                <a:effectLst/>
                <a:latin typeface="Arial Rounded MT Bold" pitchFamily="34" charset="0"/>
                <a:cs typeface="Arial" pitchFamily="34" charset="0"/>
              </a:rPr>
              <a:t>.</a:t>
            </a:r>
            <a:r>
              <a:rPr lang="en-GB" sz="1600" b="0" i="0" dirty="0">
                <a:solidFill>
                  <a:srgbClr val="333333"/>
                </a:solidFill>
                <a:effectLst/>
                <a:latin typeface="Arial Rounded MT Bold" pitchFamily="34" charset="0"/>
                <a:cs typeface="Arial" pitchFamily="34" charset="0"/>
              </a:rPr>
              <a:t> Coral have a dazzling array of shapes and colours, from round, folded brain corals (named for their resemblance to a human brain) to tall, elegant sea whips and sea fans that look like intricate, vibrantly coloured trees or plants.</a:t>
            </a:r>
            <a:endParaRPr lang="en-US" sz="1600" b="0" i="0" dirty="0">
              <a:solidFill>
                <a:srgbClr val="3C4043"/>
              </a:solidFill>
              <a:effectLst/>
              <a:latin typeface="Arial Rounded MT Bold" pitchFamily="34" charset="0"/>
              <a:cs typeface="Arial" pitchFamily="34" charset="0"/>
            </a:endParaRPr>
          </a:p>
        </p:txBody>
      </p:sp>
      <p:pic>
        <p:nvPicPr>
          <p:cNvPr id="4" name="Picture 4">
            <a:extLst>
              <a:ext uri="{FF2B5EF4-FFF2-40B4-BE49-F238E27FC236}">
                <a16:creationId xmlns:a16="http://schemas.microsoft.com/office/drawing/2014/main" xmlns="" id="{B5E78B3C-02F0-CA4A-8C75-226D990607C3}"/>
              </a:ext>
            </a:extLst>
          </p:cNvPr>
          <p:cNvPicPr>
            <a:picLocks noChangeAspect="1"/>
          </p:cNvPicPr>
          <p:nvPr/>
        </p:nvPicPr>
        <p:blipFill>
          <a:blip r:embed="rId2"/>
          <a:stretch>
            <a:fillRect/>
          </a:stretch>
        </p:blipFill>
        <p:spPr>
          <a:xfrm>
            <a:off x="7620001" y="0"/>
            <a:ext cx="4571999" cy="6858000"/>
          </a:xfrm>
          <a:prstGeom prst="rect">
            <a:avLst/>
          </a:prstGeom>
        </p:spPr>
      </p:pic>
    </p:spTree>
    <p:extLst>
      <p:ext uri="{BB962C8B-B14F-4D97-AF65-F5344CB8AC3E}">
        <p14:creationId xmlns:p14="http://schemas.microsoft.com/office/powerpoint/2010/main" xmlns="" val="17671338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64ED88-00D2-D146-9AB3-9FF25C5CDB3A}"/>
              </a:ext>
            </a:extLst>
          </p:cNvPr>
          <p:cNvSpPr>
            <a:spLocks noGrp="1"/>
          </p:cNvSpPr>
          <p:nvPr>
            <p:ph type="title"/>
          </p:nvPr>
        </p:nvSpPr>
        <p:spPr>
          <a:xfrm>
            <a:off x="914400" y="228600"/>
            <a:ext cx="11277600" cy="685800"/>
          </a:xfrm>
        </p:spPr>
        <p:txBody>
          <a:bodyPr>
            <a:normAutofit fontScale="90000"/>
          </a:bodyPr>
          <a:lstStyle/>
          <a:p>
            <a:pPr algn="ctr"/>
            <a:r>
              <a:rPr lang="en-US" sz="4900" b="1" i="0" u="sng" dirty="0">
                <a:solidFill>
                  <a:schemeClr val="accent2">
                    <a:lumMod val="50000"/>
                  </a:schemeClr>
                </a:solidFill>
                <a:effectLst/>
                <a:latin typeface="Source Sans Pro" panose="02000000000000000000" pitchFamily="2" charset="0"/>
              </a:rPr>
              <a:t>SIGNIFICANCE OF CORAL REEFS IN ENVIRONMENT </a:t>
            </a:r>
            <a:r>
              <a:rPr lang="en-US" b="0" i="0" dirty="0">
                <a:solidFill>
                  <a:schemeClr val="accent2">
                    <a:lumMod val="50000"/>
                  </a:schemeClr>
                </a:solidFill>
                <a:effectLst/>
                <a:latin typeface="Source Sans Pro" panose="02000000000000000000" pitchFamily="2" charset="0"/>
              </a:rPr>
              <a:t/>
            </a:r>
            <a:br>
              <a:rPr lang="en-US" b="0" i="0" dirty="0">
                <a:solidFill>
                  <a:schemeClr val="accent2">
                    <a:lumMod val="50000"/>
                  </a:schemeClr>
                </a:solidFill>
                <a:effectLst/>
                <a:latin typeface="Source Sans Pro" panose="02000000000000000000" pitchFamily="2" charset="0"/>
              </a:rPr>
            </a:br>
            <a:endParaRPr lang="en-US" dirty="0">
              <a:solidFill>
                <a:schemeClr val="accent2">
                  <a:lumMod val="50000"/>
                </a:schemeClr>
              </a:solidFill>
            </a:endParaRPr>
          </a:p>
        </p:txBody>
      </p:sp>
      <p:sp>
        <p:nvSpPr>
          <p:cNvPr id="3" name="Content Placeholder 2">
            <a:extLst>
              <a:ext uri="{FF2B5EF4-FFF2-40B4-BE49-F238E27FC236}">
                <a16:creationId xmlns:a16="http://schemas.microsoft.com/office/drawing/2014/main" xmlns="" id="{E5DB7C7E-B5CC-0A45-985E-4A9F7214C841}"/>
              </a:ext>
            </a:extLst>
          </p:cNvPr>
          <p:cNvSpPr>
            <a:spLocks noGrp="1"/>
          </p:cNvSpPr>
          <p:nvPr>
            <p:ph idx="1"/>
          </p:nvPr>
        </p:nvSpPr>
        <p:spPr>
          <a:xfrm>
            <a:off x="838200" y="1447800"/>
            <a:ext cx="11353800" cy="5029200"/>
          </a:xfrm>
        </p:spPr>
        <p:txBody>
          <a:bodyPr>
            <a:noAutofit/>
          </a:bodyPr>
          <a:lstStyle/>
          <a:p>
            <a:pPr marL="285750" indent="-285750" algn="l">
              <a:buFont typeface="Arial" panose="020B0604020202020204" pitchFamily="34" charset="0"/>
              <a:buChar char="•"/>
            </a:pPr>
            <a:r>
              <a:rPr lang="en-GB" b="0" i="0" dirty="0">
                <a:solidFill>
                  <a:srgbClr val="A50021"/>
                </a:solidFill>
                <a:effectLst/>
                <a:latin typeface="Arial Rounded MT Bold" pitchFamily="34" charset="0"/>
              </a:rPr>
              <a:t>Reefs play an important role in protecting the shoreline from storms and surge water. Barrier reefs, such as Florida’s, were named for the way they reduce waves and buffer the shores.</a:t>
            </a:r>
            <a:endParaRPr lang="en-US" b="0" i="0" dirty="0">
              <a:solidFill>
                <a:srgbClr val="A50021"/>
              </a:solidFill>
              <a:effectLst/>
              <a:latin typeface="Arial Rounded MT Bold" pitchFamily="34" charset="0"/>
            </a:endParaRPr>
          </a:p>
          <a:p>
            <a:pPr marL="285750" indent="-285750" algn="l">
              <a:buFont typeface="Arial" panose="020B0604020202020204" pitchFamily="34" charset="0"/>
              <a:buChar char="•"/>
            </a:pPr>
            <a:r>
              <a:rPr lang="en-GB" b="0" i="0" dirty="0">
                <a:solidFill>
                  <a:srgbClr val="A50021"/>
                </a:solidFill>
                <a:effectLst/>
                <a:latin typeface="Arial Rounded MT Bold" pitchFamily="34" charset="0"/>
              </a:rPr>
              <a:t>As the foundation for complex food webs, coral reefs support an incredible diversity of fish. Algae, soft coral, sponges and invertebrates create the base of this web. From small herbivorous fish to large predatory fish, all find food and protection on the reef.</a:t>
            </a:r>
          </a:p>
          <a:p>
            <a:pPr marL="285750" indent="-285750" algn="l">
              <a:buFont typeface="Arial" panose="020B0604020202020204" pitchFamily="34" charset="0"/>
              <a:buChar char="•"/>
            </a:pPr>
            <a:r>
              <a:rPr lang="en-GB" b="0" i="0" dirty="0">
                <a:solidFill>
                  <a:srgbClr val="A50021"/>
                </a:solidFill>
                <a:effectLst/>
                <a:latin typeface="Arial Rounded MT Bold" pitchFamily="34" charset="0"/>
              </a:rPr>
              <a:t>Along side reef fish is an equally diverse array of marine crustaceans, reptiles and mammals. Everything from lobsters and octopus to sea turtles and dolphins depend on the reef for food, habitat and protection.</a:t>
            </a:r>
          </a:p>
          <a:p>
            <a:pPr marL="285750" indent="-285750" algn="l">
              <a:buFont typeface="Arial" panose="020B0604020202020204" pitchFamily="34" charset="0"/>
              <a:buChar char="•"/>
            </a:pPr>
            <a:r>
              <a:rPr lang="en-GB" b="0" i="0" dirty="0">
                <a:solidFill>
                  <a:srgbClr val="A50021"/>
                </a:solidFill>
                <a:effectLst/>
                <a:latin typeface="Arial Rounded MT Bold" pitchFamily="34" charset="0"/>
              </a:rPr>
              <a:t>Most corals and sponges are filter feeders, which means that they consume particulate matter suspended in the water column.</a:t>
            </a:r>
            <a:endParaRPr lang="en-US" b="0" i="0" dirty="0">
              <a:solidFill>
                <a:srgbClr val="A50021"/>
              </a:solidFill>
              <a:effectLst/>
              <a:latin typeface="Arial Rounded MT Bold" pitchFamily="34" charset="0"/>
            </a:endParaRPr>
          </a:p>
          <a:p>
            <a:pPr marL="285750" indent="-285750" algn="l">
              <a:buFont typeface="Arial" panose="020B0604020202020204" pitchFamily="34" charset="0"/>
              <a:buChar char="•"/>
            </a:pPr>
            <a:r>
              <a:rPr lang="en-GB" b="0" i="0" dirty="0">
                <a:solidFill>
                  <a:srgbClr val="A50021"/>
                </a:solidFill>
                <a:effectLst/>
                <a:latin typeface="Arial Rounded MT Bold" pitchFamily="34" charset="0"/>
              </a:rPr>
              <a:t>Coral reefs often form the backbone of local economies. Tourists coming to dive need not only dive boats and guides, but also restaurants, hotels and commercial and entertainment facilities. In many cases, tourism associated with reefs has expanded to transform the entire economy of a region.</a:t>
            </a:r>
            <a:endParaRPr lang="en-US" dirty="0">
              <a:solidFill>
                <a:srgbClr val="A50021"/>
              </a:solidFill>
              <a:latin typeface="Arial Rounded MT Bold" pitchFamily="34" charset="0"/>
            </a:endParaRPr>
          </a:p>
        </p:txBody>
      </p:sp>
    </p:spTree>
    <p:extLst>
      <p:ext uri="{BB962C8B-B14F-4D97-AF65-F5344CB8AC3E}">
        <p14:creationId xmlns:p14="http://schemas.microsoft.com/office/powerpoint/2010/main" xmlns="" val="196961774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87DAD6D5-44B5-9149-812A-4F747BCA1D44}"/>
              </a:ext>
            </a:extLst>
          </p:cNvPr>
          <p:cNvSpPr/>
          <p:nvPr/>
        </p:nvSpPr>
        <p:spPr>
          <a:xfrm>
            <a:off x="5505696" y="2514600"/>
            <a:ext cx="1961903" cy="182880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Franklin Gothic Book"/>
                <a:ea typeface="+mn-ea"/>
                <a:cs typeface="+mn-cs"/>
              </a:rPr>
              <a:t>Different Impact of human population</a:t>
            </a:r>
          </a:p>
        </p:txBody>
      </p:sp>
      <p:pic>
        <p:nvPicPr>
          <p:cNvPr id="5" name="Picture 5">
            <a:extLst>
              <a:ext uri="{FF2B5EF4-FFF2-40B4-BE49-F238E27FC236}">
                <a16:creationId xmlns:a16="http://schemas.microsoft.com/office/drawing/2014/main" xmlns="" id="{D2AB55D3-8385-6947-B050-14E73402F7C3}"/>
              </a:ext>
            </a:extLst>
          </p:cNvPr>
          <p:cNvPicPr>
            <a:picLocks noGrp="1" noChangeAspect="1"/>
          </p:cNvPicPr>
          <p:nvPr>
            <p:ph idx="1"/>
          </p:nvPr>
        </p:nvPicPr>
        <p:blipFill>
          <a:blip r:embed="rId2"/>
          <a:stretch>
            <a:fillRect/>
          </a:stretch>
        </p:blipFill>
        <p:spPr>
          <a:xfrm>
            <a:off x="762000" y="0"/>
            <a:ext cx="4038600" cy="2508546"/>
          </a:xfrm>
        </p:spPr>
      </p:pic>
      <p:sp>
        <p:nvSpPr>
          <p:cNvPr id="4" name="Callout: Line 3">
            <a:extLst>
              <a:ext uri="{FF2B5EF4-FFF2-40B4-BE49-F238E27FC236}">
                <a16:creationId xmlns:a16="http://schemas.microsoft.com/office/drawing/2014/main" xmlns="" id="{7E334604-E061-0B46-B577-61E37F1448E0}"/>
              </a:ext>
            </a:extLst>
          </p:cNvPr>
          <p:cNvSpPr/>
          <p:nvPr/>
        </p:nvSpPr>
        <p:spPr>
          <a:xfrm flipH="1">
            <a:off x="762000" y="2209800"/>
            <a:ext cx="3733799" cy="457200"/>
          </a:xfrm>
          <a:prstGeom prst="borderCallout1">
            <a:avLst>
              <a:gd name="adj1" fmla="val 87375"/>
              <a:gd name="adj2" fmla="val 679"/>
              <a:gd name="adj3" fmla="val 152803"/>
              <a:gd name="adj4" fmla="val -31496"/>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rPr>
              <a:t>Reef walking</a:t>
            </a:r>
          </a:p>
        </p:txBody>
      </p:sp>
      <p:pic>
        <p:nvPicPr>
          <p:cNvPr id="8" name="Picture 8">
            <a:extLst>
              <a:ext uri="{FF2B5EF4-FFF2-40B4-BE49-F238E27FC236}">
                <a16:creationId xmlns:a16="http://schemas.microsoft.com/office/drawing/2014/main" xmlns="" id="{DA32D812-024A-0D4E-9610-4635686DB9B8}"/>
              </a:ext>
            </a:extLst>
          </p:cNvPr>
          <p:cNvPicPr>
            <a:picLocks noChangeAspect="1"/>
          </p:cNvPicPr>
          <p:nvPr/>
        </p:nvPicPr>
        <p:blipFill>
          <a:blip r:embed="rId3"/>
          <a:stretch>
            <a:fillRect/>
          </a:stretch>
        </p:blipFill>
        <p:spPr>
          <a:xfrm>
            <a:off x="4800600" y="0"/>
            <a:ext cx="3581400" cy="2057400"/>
          </a:xfrm>
          <a:prstGeom prst="rect">
            <a:avLst/>
          </a:prstGeom>
        </p:spPr>
      </p:pic>
      <p:pic>
        <p:nvPicPr>
          <p:cNvPr id="11" name="Picture 11">
            <a:extLst>
              <a:ext uri="{FF2B5EF4-FFF2-40B4-BE49-F238E27FC236}">
                <a16:creationId xmlns:a16="http://schemas.microsoft.com/office/drawing/2014/main" xmlns="" id="{9298EC98-A0EC-DD4C-9FBA-8FA075FEA718}"/>
              </a:ext>
            </a:extLst>
          </p:cNvPr>
          <p:cNvPicPr>
            <a:picLocks noChangeAspect="1"/>
          </p:cNvPicPr>
          <p:nvPr/>
        </p:nvPicPr>
        <p:blipFill>
          <a:blip r:embed="rId4"/>
          <a:stretch>
            <a:fillRect/>
          </a:stretch>
        </p:blipFill>
        <p:spPr>
          <a:xfrm>
            <a:off x="8382000" y="18228"/>
            <a:ext cx="3810000" cy="2115372"/>
          </a:xfrm>
          <a:prstGeom prst="rect">
            <a:avLst/>
          </a:prstGeom>
        </p:spPr>
      </p:pic>
      <p:sp>
        <p:nvSpPr>
          <p:cNvPr id="9" name="Callout: Line 8">
            <a:extLst>
              <a:ext uri="{FF2B5EF4-FFF2-40B4-BE49-F238E27FC236}">
                <a16:creationId xmlns:a16="http://schemas.microsoft.com/office/drawing/2014/main" xmlns="" id="{E660E844-045C-A248-B2AE-3C0B2AB53271}"/>
              </a:ext>
            </a:extLst>
          </p:cNvPr>
          <p:cNvSpPr/>
          <p:nvPr/>
        </p:nvSpPr>
        <p:spPr>
          <a:xfrm>
            <a:off x="8534400" y="2057400"/>
            <a:ext cx="3657600" cy="457200"/>
          </a:xfrm>
          <a:prstGeom prst="borderCallout1">
            <a:avLst>
              <a:gd name="adj1" fmla="val 38822"/>
              <a:gd name="adj2" fmla="val -641"/>
              <a:gd name="adj3" fmla="val 146333"/>
              <a:gd name="adj4" fmla="val -40055"/>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rPr>
              <a:t>Coral souvenir </a:t>
            </a:r>
          </a:p>
        </p:txBody>
      </p:sp>
      <p:sp>
        <p:nvSpPr>
          <p:cNvPr id="6" name="Callout: Line 5">
            <a:extLst>
              <a:ext uri="{FF2B5EF4-FFF2-40B4-BE49-F238E27FC236}">
                <a16:creationId xmlns:a16="http://schemas.microsoft.com/office/drawing/2014/main" xmlns="" id="{88251ACB-7258-634A-9F58-00ECFEA9DBE2}"/>
              </a:ext>
            </a:extLst>
          </p:cNvPr>
          <p:cNvSpPr/>
          <p:nvPr/>
        </p:nvSpPr>
        <p:spPr>
          <a:xfrm>
            <a:off x="5029200" y="1524000"/>
            <a:ext cx="2819399" cy="609600"/>
          </a:xfrm>
          <a:prstGeom prst="borderCallout1">
            <a:avLst>
              <a:gd name="adj1" fmla="val 102841"/>
              <a:gd name="adj2" fmla="val 49269"/>
              <a:gd name="adj3" fmla="val 167175"/>
              <a:gd name="adj4" fmla="val 49572"/>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rPr>
              <a:t>Overfishing</a:t>
            </a:r>
          </a:p>
        </p:txBody>
      </p:sp>
      <p:pic>
        <p:nvPicPr>
          <p:cNvPr id="13" name="Picture 13">
            <a:extLst>
              <a:ext uri="{FF2B5EF4-FFF2-40B4-BE49-F238E27FC236}">
                <a16:creationId xmlns:a16="http://schemas.microsoft.com/office/drawing/2014/main" xmlns="" id="{91DA9926-4F88-084B-9857-F9A33F321AEC}"/>
              </a:ext>
            </a:extLst>
          </p:cNvPr>
          <p:cNvPicPr>
            <a:picLocks noChangeAspect="1"/>
          </p:cNvPicPr>
          <p:nvPr/>
        </p:nvPicPr>
        <p:blipFill>
          <a:blip r:embed="rId5"/>
          <a:stretch>
            <a:fillRect/>
          </a:stretch>
        </p:blipFill>
        <p:spPr>
          <a:xfrm>
            <a:off x="8574242" y="2523931"/>
            <a:ext cx="3617758" cy="2590800"/>
          </a:xfrm>
          <a:prstGeom prst="rect">
            <a:avLst/>
          </a:prstGeom>
        </p:spPr>
      </p:pic>
      <p:sp>
        <p:nvSpPr>
          <p:cNvPr id="12" name="Callout: Line 11">
            <a:extLst>
              <a:ext uri="{FF2B5EF4-FFF2-40B4-BE49-F238E27FC236}">
                <a16:creationId xmlns:a16="http://schemas.microsoft.com/office/drawing/2014/main" xmlns="" id="{20667A5A-7C4A-324C-88BA-4DBE3B224536}"/>
              </a:ext>
            </a:extLst>
          </p:cNvPr>
          <p:cNvSpPr/>
          <p:nvPr/>
        </p:nvSpPr>
        <p:spPr>
          <a:xfrm flipH="1">
            <a:off x="8534400" y="4495800"/>
            <a:ext cx="3657600" cy="767512"/>
          </a:xfrm>
          <a:prstGeom prst="borderCallout1">
            <a:avLst>
              <a:gd name="adj1" fmla="val -79106"/>
              <a:gd name="adj2" fmla="val 133907"/>
              <a:gd name="adj3" fmla="val 10478"/>
              <a:gd name="adj4" fmla="val 101582"/>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rPr>
              <a:t>Blast fishing</a:t>
            </a:r>
          </a:p>
        </p:txBody>
      </p:sp>
      <p:pic>
        <p:nvPicPr>
          <p:cNvPr id="15" name="Picture 15">
            <a:extLst>
              <a:ext uri="{FF2B5EF4-FFF2-40B4-BE49-F238E27FC236}">
                <a16:creationId xmlns:a16="http://schemas.microsoft.com/office/drawing/2014/main" xmlns="" id="{4AA095FB-ECBC-1A4E-84C6-21669B8304B2}"/>
              </a:ext>
            </a:extLst>
          </p:cNvPr>
          <p:cNvPicPr>
            <a:picLocks noChangeAspect="1"/>
          </p:cNvPicPr>
          <p:nvPr/>
        </p:nvPicPr>
        <p:blipFill>
          <a:blip r:embed="rId6"/>
          <a:stretch>
            <a:fillRect/>
          </a:stretch>
        </p:blipFill>
        <p:spPr>
          <a:xfrm>
            <a:off x="4343400" y="4570702"/>
            <a:ext cx="4191000" cy="2287298"/>
          </a:xfrm>
          <a:prstGeom prst="rect">
            <a:avLst/>
          </a:prstGeom>
        </p:spPr>
      </p:pic>
      <p:sp>
        <p:nvSpPr>
          <p:cNvPr id="14" name="Callout: Line 13">
            <a:extLst>
              <a:ext uri="{FF2B5EF4-FFF2-40B4-BE49-F238E27FC236}">
                <a16:creationId xmlns:a16="http://schemas.microsoft.com/office/drawing/2014/main" xmlns="" id="{649D57C6-F9CC-8040-B220-38B6113B26F3}"/>
              </a:ext>
            </a:extLst>
          </p:cNvPr>
          <p:cNvSpPr/>
          <p:nvPr/>
        </p:nvSpPr>
        <p:spPr>
          <a:xfrm>
            <a:off x="4800600" y="4572000"/>
            <a:ext cx="3581400" cy="467645"/>
          </a:xfrm>
          <a:prstGeom prst="borderCallout1">
            <a:avLst>
              <a:gd name="adj1" fmla="val 4666"/>
              <a:gd name="adj2" fmla="val 48850"/>
              <a:gd name="adj3" fmla="val -54356"/>
              <a:gd name="adj4" fmla="val 48934"/>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rPr>
              <a:t>Sewage</a:t>
            </a:r>
          </a:p>
        </p:txBody>
      </p:sp>
      <p:pic>
        <p:nvPicPr>
          <p:cNvPr id="18" name="Picture 18">
            <a:extLst>
              <a:ext uri="{FF2B5EF4-FFF2-40B4-BE49-F238E27FC236}">
                <a16:creationId xmlns:a16="http://schemas.microsoft.com/office/drawing/2014/main" xmlns="" id="{D0ED1D14-1DED-0340-B960-EA506EABA37F}"/>
              </a:ext>
            </a:extLst>
          </p:cNvPr>
          <p:cNvPicPr>
            <a:picLocks noChangeAspect="1"/>
          </p:cNvPicPr>
          <p:nvPr/>
        </p:nvPicPr>
        <p:blipFill>
          <a:blip r:embed="rId7"/>
          <a:stretch>
            <a:fillRect/>
          </a:stretch>
        </p:blipFill>
        <p:spPr>
          <a:xfrm>
            <a:off x="762000" y="4570703"/>
            <a:ext cx="3581400" cy="2287297"/>
          </a:xfrm>
          <a:prstGeom prst="rect">
            <a:avLst/>
          </a:prstGeom>
        </p:spPr>
      </p:pic>
      <p:sp>
        <p:nvSpPr>
          <p:cNvPr id="16" name="Callout: Line 15">
            <a:extLst>
              <a:ext uri="{FF2B5EF4-FFF2-40B4-BE49-F238E27FC236}">
                <a16:creationId xmlns:a16="http://schemas.microsoft.com/office/drawing/2014/main" xmlns="" id="{8819429A-C143-A249-A111-3E63EA75B561}"/>
              </a:ext>
            </a:extLst>
          </p:cNvPr>
          <p:cNvSpPr/>
          <p:nvPr/>
        </p:nvSpPr>
        <p:spPr>
          <a:xfrm>
            <a:off x="762000" y="3962400"/>
            <a:ext cx="3429000" cy="609600"/>
          </a:xfrm>
          <a:prstGeom prst="borderCallout1">
            <a:avLst>
              <a:gd name="adj1" fmla="val 23910"/>
              <a:gd name="adj2" fmla="val 99471"/>
              <a:gd name="adj3" fmla="val -41185"/>
              <a:gd name="adj4" fmla="val 139316"/>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rPr>
              <a:t>Sedimentation due to construction </a:t>
            </a:r>
          </a:p>
        </p:txBody>
      </p:sp>
    </p:spTree>
    <p:extLst>
      <p:ext uri="{BB962C8B-B14F-4D97-AF65-F5344CB8AC3E}">
        <p14:creationId xmlns:p14="http://schemas.microsoft.com/office/powerpoint/2010/main" xmlns="" val="350993547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47915BF-DCF2-054F-86DB-F55C4DDF817F}"/>
              </a:ext>
            </a:extLst>
          </p:cNvPr>
          <p:cNvSpPr txBox="1"/>
          <p:nvPr/>
        </p:nvSpPr>
        <p:spPr>
          <a:xfrm>
            <a:off x="724679" y="74646"/>
            <a:ext cx="5257799" cy="710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2122"/>
                </a:solidFill>
                <a:effectLst/>
                <a:uLnTx/>
                <a:uFillTx/>
                <a:latin typeface="-apple-system"/>
                <a:ea typeface="+mn-ea"/>
                <a:cs typeface="+mn-cs"/>
              </a:rPr>
              <a:t> </a:t>
            </a:r>
            <a:r>
              <a:rPr kumimoji="0" lang="en-US" sz="2400" b="1" i="0" u="sng" strike="noStrike" kern="1200" cap="none" spc="0" normalizeH="0" baseline="0" noProof="0" dirty="0">
                <a:ln>
                  <a:noFill/>
                </a:ln>
                <a:solidFill>
                  <a:srgbClr val="FFFF00"/>
                </a:solidFill>
                <a:effectLst/>
                <a:uLnTx/>
                <a:uFillTx/>
                <a:latin typeface="-apple-system"/>
                <a:ea typeface="+mn-ea"/>
                <a:cs typeface="+mn-cs"/>
              </a:rPr>
              <a:t>Impact of humans on coral reefs</a:t>
            </a:r>
            <a:r>
              <a:rPr kumimoji="0" lang="en-US" sz="1800" b="1" i="0" u="sng" strike="noStrike" kern="1200" cap="none" spc="0" normalizeH="0" baseline="0" noProof="0" dirty="0">
                <a:ln>
                  <a:noFill/>
                </a:ln>
                <a:solidFill>
                  <a:srgbClr val="FFFF00"/>
                </a:solidFill>
                <a:effectLst/>
                <a:uLnTx/>
                <a:uFillTx/>
                <a:latin typeface="-apple-system"/>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02122"/>
              </a:solidFill>
              <a:effectLst/>
              <a:uLnTx/>
              <a:uFillTx/>
              <a:latin typeface="-apple-system"/>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02122"/>
              </a:solidFill>
              <a:effectLst/>
              <a:uLnTx/>
              <a:uFillTx/>
              <a:latin typeface="-apple-system"/>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00"/>
                </a:solidFill>
                <a:effectLst/>
                <a:uLnTx/>
                <a:uFillTx/>
                <a:latin typeface="-apple-system"/>
                <a:ea typeface="+mn-ea"/>
                <a:cs typeface="+mn-cs"/>
              </a:rPr>
              <a:t>Damaging activities include coral mining, pollution (organic and non-organic), overfish</a:t>
            </a:r>
            <a:r>
              <a:rPr kumimoji="0" lang="en-US" sz="1800" b="0" i="0" u="none" strike="noStrike" kern="1200" cap="none" spc="0" normalizeH="0" baseline="0" noProof="0" dirty="0">
                <a:ln>
                  <a:noFill/>
                </a:ln>
                <a:solidFill>
                  <a:srgbClr val="333300"/>
                </a:solidFill>
                <a:effectLst/>
                <a:uLnTx/>
                <a:uFillTx/>
                <a:latin typeface="-apple-system"/>
                <a:ea typeface="+mn-ea"/>
                <a:cs typeface="+mn-cs"/>
              </a:rPr>
              <a:t>ing, fishing, </a:t>
            </a:r>
            <a:r>
              <a:rPr kumimoji="0" lang="en-GB" sz="1800" b="0" i="0" u="none" strike="noStrike" kern="1200" cap="none" spc="0" normalizeH="0" baseline="0" noProof="0" dirty="0">
                <a:ln>
                  <a:noFill/>
                </a:ln>
                <a:solidFill>
                  <a:srgbClr val="333300"/>
                </a:solidFill>
                <a:effectLst/>
                <a:uLnTx/>
                <a:uFillTx/>
                <a:latin typeface="-apple-system"/>
                <a:ea typeface="+mn-ea"/>
                <a:cs typeface="+mn-cs"/>
              </a:rPr>
              <a:t>the digging of </a:t>
            </a:r>
            <a:r>
              <a:rPr kumimoji="0" lang="en-US" sz="1800" b="0" i="0" u="none" strike="noStrike" kern="1200" cap="none" spc="0" normalizeH="0" baseline="0" noProof="0" dirty="0">
                <a:ln>
                  <a:noFill/>
                </a:ln>
                <a:solidFill>
                  <a:srgbClr val="333300"/>
                </a:solidFill>
                <a:effectLst/>
                <a:uLnTx/>
                <a:uFillTx/>
                <a:latin typeface="-apple-system"/>
                <a:ea typeface="+mn-ea"/>
                <a:cs typeface="+mn-cs"/>
              </a:rPr>
              <a:t> canals </a:t>
            </a:r>
            <a:r>
              <a:rPr kumimoji="0" lang="en-GB" sz="1800" b="0" i="0" u="none" strike="noStrike" kern="1200" cap="none" spc="0" normalizeH="0" baseline="0" noProof="0" dirty="0">
                <a:ln>
                  <a:noFill/>
                </a:ln>
                <a:solidFill>
                  <a:srgbClr val="333300"/>
                </a:solidFill>
                <a:effectLst/>
                <a:uLnTx/>
                <a:uFillTx/>
                <a:latin typeface="-apple-system"/>
                <a:ea typeface="+mn-ea"/>
                <a:cs typeface="+mn-cs"/>
              </a:rPr>
              <a:t>and access into islands and bays. Other dangers include disease, destructive fishing practices and warming oceans.</a:t>
            </a:r>
            <a:endParaRPr kumimoji="0" lang="en-US" sz="1800" b="0" i="0" u="none" strike="noStrike" kern="1200" cap="none" spc="0" normalizeH="0" baseline="0" noProof="0" dirty="0">
              <a:ln>
                <a:noFill/>
              </a:ln>
              <a:solidFill>
                <a:srgbClr val="333300"/>
              </a:solidFill>
              <a:effectLst/>
              <a:uLnTx/>
              <a:uFillTx/>
              <a:latin typeface="-apple-system"/>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3300"/>
              </a:solidFill>
              <a:effectLst/>
              <a:uLnTx/>
              <a:uFillTx/>
              <a:latin typeface="Franklin Gothic Book"/>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00"/>
                </a:solidFill>
                <a:effectLst/>
                <a:uLnTx/>
                <a:uFillTx/>
                <a:latin typeface="-apple-system"/>
                <a:ea typeface="+mn-ea"/>
                <a:cs typeface="+mn-cs"/>
              </a:rPr>
              <a:t>In 2008, a study estimated that 19% of the existing area of coral reefs has already been lost, and that 17% is likely to be lost over the subsequent 10–20 years</a:t>
            </a:r>
            <a:r>
              <a:rPr kumimoji="0" lang="en-US" sz="1800" b="0" i="0" u="none" strike="noStrike" kern="1200" cap="none" spc="0" normalizeH="0" baseline="0" noProof="0" dirty="0">
                <a:ln>
                  <a:noFill/>
                </a:ln>
                <a:solidFill>
                  <a:srgbClr val="333300"/>
                </a:solidFill>
                <a:effectLst/>
                <a:uLnTx/>
                <a:uFillTx/>
                <a:latin typeface="-apple-system"/>
                <a:ea typeface="+mn-ea"/>
                <a:cs typeface="+mn-cs"/>
              </a:rPr>
              <a:t>.</a:t>
            </a:r>
            <a:r>
              <a:rPr kumimoji="0" lang="en-GB" sz="1800" b="0" i="0" u="none" strike="noStrike" kern="1200" cap="none" spc="0" normalizeH="0" baseline="0" noProof="0" dirty="0">
                <a:ln>
                  <a:noFill/>
                </a:ln>
                <a:solidFill>
                  <a:srgbClr val="333300"/>
                </a:solidFill>
                <a:effectLst/>
                <a:uLnTx/>
                <a:uFillTx/>
                <a:latin typeface="-apple-system"/>
                <a:ea typeface="+mn-ea"/>
                <a:cs typeface="+mn-cs"/>
              </a:rPr>
              <a:t>Only 46% of the world's reefs could be regarded as in good health and about 60% of the world's reefs may be at risk due to destructive human activities.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3300"/>
              </a:solidFill>
              <a:effectLst/>
              <a:uLnTx/>
              <a:uFillTx/>
              <a:latin typeface="-apple-system"/>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00"/>
                </a:solidFill>
                <a:effectLst/>
                <a:uLnTx/>
                <a:uFillTx/>
                <a:latin typeface="-apple-system"/>
                <a:ea typeface="+mn-ea"/>
                <a:cs typeface="+mn-cs"/>
              </a:rPr>
              <a:t>The threat to the health of reefs is particularly strong in Southeast Asia, where 80% of reefs are endangered. By the 2030s, 90% of reefs are expected to be at risk from both human activities and climate change by 2050, it is predicted that all coral reefs will be in danger.</a:t>
            </a:r>
            <a:endParaRPr kumimoji="0" lang="en-US" sz="1800" b="0" i="0" u="none" strike="noStrike" kern="1200" cap="none" spc="0" normalizeH="0" baseline="0" noProof="0" dirty="0">
              <a:ln>
                <a:noFill/>
              </a:ln>
              <a:solidFill>
                <a:srgbClr val="333300"/>
              </a:solidFill>
              <a:effectLst/>
              <a:uLnTx/>
              <a:uFillTx/>
              <a:latin typeface="-apple-system"/>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3300"/>
              </a:solidFill>
              <a:effectLst/>
              <a:uLnTx/>
              <a:uFillTx/>
              <a:latin typeface="Franklin Gothic Book"/>
              <a:ea typeface="+mn-ea"/>
              <a:cs typeface="+mn-cs"/>
            </a:endParaRPr>
          </a:p>
        </p:txBody>
      </p:sp>
      <p:pic>
        <p:nvPicPr>
          <p:cNvPr id="8" name="Picture 8">
            <a:extLst>
              <a:ext uri="{FF2B5EF4-FFF2-40B4-BE49-F238E27FC236}">
                <a16:creationId xmlns:a16="http://schemas.microsoft.com/office/drawing/2014/main" xmlns="" id="{D6D6F192-DF8C-C84E-BE0E-91BB7186E4D6}"/>
              </a:ext>
            </a:extLst>
          </p:cNvPr>
          <p:cNvPicPr>
            <a:picLocks noChangeAspect="1"/>
          </p:cNvPicPr>
          <p:nvPr/>
        </p:nvPicPr>
        <p:blipFill>
          <a:blip r:embed="rId2"/>
          <a:stretch>
            <a:fillRect/>
          </a:stretch>
        </p:blipFill>
        <p:spPr>
          <a:xfrm>
            <a:off x="6105525" y="571500"/>
            <a:ext cx="6086475" cy="5715000"/>
          </a:xfrm>
          <a:prstGeom prst="rect">
            <a:avLst/>
          </a:prstGeom>
        </p:spPr>
      </p:pic>
    </p:spTree>
    <p:extLst>
      <p:ext uri="{BB962C8B-B14F-4D97-AF65-F5344CB8AC3E}">
        <p14:creationId xmlns:p14="http://schemas.microsoft.com/office/powerpoint/2010/main" xmlns="" val="417106951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xmlns="">
                  <a14:imgLayer r:embed="rId3">
                    <a14:imgEffect>
                      <a14:artisticLineDrawing/>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A8E2B-812F-4330-B4FB-B8C9D90FC757}"/>
              </a:ext>
            </a:extLst>
          </p:cNvPr>
          <p:cNvSpPr>
            <a:spLocks noGrp="1"/>
          </p:cNvSpPr>
          <p:nvPr>
            <p:ph type="ctrTitle"/>
          </p:nvPr>
        </p:nvSpPr>
        <p:spPr/>
        <p:txBody>
          <a:bodyPr/>
          <a:lstStyle/>
          <a:p>
            <a:r>
              <a:rPr lang="en-US" sz="7200" dirty="0">
                <a:solidFill>
                  <a:srgbClr val="246E10"/>
                </a:solidFill>
                <a:latin typeface="Bodoni MT Black" panose="02070A03080606020203" pitchFamily="18" charset="0"/>
              </a:rPr>
              <a:t>EXAMPLE-2</a:t>
            </a:r>
            <a:endParaRPr lang="en-IN" sz="7200" dirty="0">
              <a:solidFill>
                <a:srgbClr val="246E10"/>
              </a:solidFill>
              <a:latin typeface="Bodoni MT Black" panose="02070A03080606020203" pitchFamily="18" charset="0"/>
            </a:endParaRPr>
          </a:p>
        </p:txBody>
      </p:sp>
    </p:spTree>
    <p:extLst>
      <p:ext uri="{BB962C8B-B14F-4D97-AF65-F5344CB8AC3E}">
        <p14:creationId xmlns:p14="http://schemas.microsoft.com/office/powerpoint/2010/main" xmlns="" val="409168228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pattFill prst="lgConfetti">
          <a:fgClr>
            <a:srgbClr val="246E1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396182-F6CC-444F-9619-3CC02749ECC9}"/>
              </a:ext>
            </a:extLst>
          </p:cNvPr>
          <p:cNvSpPr>
            <a:spLocks noGrp="1"/>
          </p:cNvSpPr>
          <p:nvPr>
            <p:ph type="ctrTitle"/>
          </p:nvPr>
        </p:nvSpPr>
        <p:spPr>
          <a:xfrm>
            <a:off x="7255010" y="-142228"/>
            <a:ext cx="6460989" cy="2257167"/>
          </a:xfrm>
        </p:spPr>
        <p:txBody>
          <a:bodyPr/>
          <a:lstStyle/>
          <a:p>
            <a:endParaRPr lang="en-IN" dirty="0"/>
          </a:p>
        </p:txBody>
      </p:sp>
      <p:sp>
        <p:nvSpPr>
          <p:cNvPr id="3" name="Subtitle 2">
            <a:extLst>
              <a:ext uri="{FF2B5EF4-FFF2-40B4-BE49-F238E27FC236}">
                <a16:creationId xmlns:a16="http://schemas.microsoft.com/office/drawing/2014/main" xmlns="" id="{F7AD781E-08BF-4B86-90F3-E2C0C82E6FEE}"/>
              </a:ext>
            </a:extLst>
          </p:cNvPr>
          <p:cNvSpPr>
            <a:spLocks noGrp="1"/>
          </p:cNvSpPr>
          <p:nvPr>
            <p:ph type="subTitle" idx="1"/>
          </p:nvPr>
        </p:nvSpPr>
        <p:spPr/>
        <p:txBody>
          <a:bodyPr/>
          <a:lstStyle/>
          <a:p>
            <a:endParaRPr lang="en-IN" dirty="0"/>
          </a:p>
        </p:txBody>
      </p:sp>
      <p:pic>
        <p:nvPicPr>
          <p:cNvPr id="5" name="Picture 4">
            <a:extLst>
              <a:ext uri="{FF2B5EF4-FFF2-40B4-BE49-F238E27FC236}">
                <a16:creationId xmlns:a16="http://schemas.microsoft.com/office/drawing/2014/main" xmlns="" id="{85254893-306D-4BB5-B645-06FD2F18FF4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56256" y="27123"/>
            <a:ext cx="3615535" cy="32275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xmlns="" id="{AF54BCAE-7019-4D5C-AA44-64126ED0A3B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35746" y="3383905"/>
            <a:ext cx="4122094" cy="3483823"/>
          </a:xfrm>
          <a:prstGeom prst="rect">
            <a:avLst/>
          </a:prstGeom>
          <a:ln>
            <a:noFill/>
          </a:ln>
          <a:effectLst>
            <a:softEdge rad="112500"/>
          </a:effectLst>
        </p:spPr>
      </p:pic>
      <p:pic>
        <p:nvPicPr>
          <p:cNvPr id="13" name="Picture 12">
            <a:extLst>
              <a:ext uri="{FF2B5EF4-FFF2-40B4-BE49-F238E27FC236}">
                <a16:creationId xmlns:a16="http://schemas.microsoft.com/office/drawing/2014/main" xmlns="" id="{6BD7F06E-005A-4073-83F4-D073D33CC2D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 y="3429000"/>
            <a:ext cx="4256257" cy="3308485"/>
          </a:xfrm>
          <a:prstGeom prst="rect">
            <a:avLst/>
          </a:prstGeom>
          <a:ln>
            <a:noFill/>
          </a:ln>
          <a:effectLst>
            <a:softEdge rad="112500"/>
          </a:effectLst>
        </p:spPr>
      </p:pic>
      <p:pic>
        <p:nvPicPr>
          <p:cNvPr id="1026" name="Picture 2" descr="These Before and After Photos Show How Glaciers in the US Are Melting">
            <a:extLst>
              <a:ext uri="{FF2B5EF4-FFF2-40B4-BE49-F238E27FC236}">
                <a16:creationId xmlns:a16="http://schemas.microsoft.com/office/drawing/2014/main" xmlns="" id="{F96D5E7A-F16A-4FF6-ADCC-DAA861BA946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958035" y="0"/>
            <a:ext cx="4233965" cy="3241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Loss of biodiversity – species extinction | edonat">
            <a:extLst>
              <a:ext uri="{FF2B5EF4-FFF2-40B4-BE49-F238E27FC236}">
                <a16:creationId xmlns:a16="http://schemas.microsoft.com/office/drawing/2014/main" xmlns="" id="{1D8AE711-0D72-4A35-89E2-DC7F77D3A1AE}"/>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335382" y="3423997"/>
            <a:ext cx="3536409" cy="33134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xmlns="" id="{E56123FD-53AA-4500-B9AD-B8C6E82B056D}"/>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27123"/>
            <a:ext cx="4182894" cy="3227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59294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D450AF-9F72-461C-9777-43AA0D4EF6F5}"/>
              </a:ext>
            </a:extLst>
          </p:cNvPr>
          <p:cNvSpPr>
            <a:spLocks noGrp="1"/>
          </p:cNvSpPr>
          <p:nvPr>
            <p:ph type="title"/>
          </p:nvPr>
        </p:nvSpPr>
        <p:spPr>
          <a:xfrm>
            <a:off x="1" y="0"/>
            <a:ext cx="12124740" cy="1157591"/>
          </a:xfrm>
          <a:pattFill prst="narVert">
            <a:fgClr>
              <a:srgbClr val="00B050"/>
            </a:fgClr>
            <a:bgClr>
              <a:schemeClr val="bg1"/>
            </a:bgClr>
          </a:pattFill>
        </p:spPr>
        <p:txBody>
          <a:bodyPr>
            <a:normAutofit/>
          </a:bodyPr>
          <a:lstStyle/>
          <a:p>
            <a:pPr algn="ctr"/>
            <a:r>
              <a:rPr lang="en-US" sz="5400" b="1" u="sng" dirty="0">
                <a:latin typeface="Times New Roman" panose="02020603050405020304" pitchFamily="18" charset="0"/>
                <a:cs typeface="Times New Roman" panose="02020603050405020304" pitchFamily="18" charset="0"/>
              </a:rPr>
              <a:t>Destruction of Amazon Rainforest</a:t>
            </a:r>
            <a:endParaRPr lang="en-IN" sz="5400" b="1" u="sng"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xmlns="" id="{E31E041F-297A-4E5B-86AC-D4EB64E5174C}"/>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b="8694"/>
          <a:stretch/>
        </p:blipFill>
        <p:spPr>
          <a:xfrm>
            <a:off x="67260" y="1361872"/>
            <a:ext cx="4300460" cy="5262663"/>
          </a:xfrm>
          <a:prstGeom prst="rect">
            <a:avLst/>
          </a:prstGeom>
          <a:ln>
            <a:noFill/>
          </a:ln>
          <a:effectLst>
            <a:softEdge rad="112500"/>
          </a:effectLst>
        </p:spPr>
      </p:pic>
      <p:sp>
        <p:nvSpPr>
          <p:cNvPr id="5" name="TextBox 4">
            <a:extLst>
              <a:ext uri="{FF2B5EF4-FFF2-40B4-BE49-F238E27FC236}">
                <a16:creationId xmlns:a16="http://schemas.microsoft.com/office/drawing/2014/main" xmlns="" id="{6A219AB9-718F-4910-BBA5-23EF0BD925E1}"/>
              </a:ext>
            </a:extLst>
          </p:cNvPr>
          <p:cNvSpPr txBox="1"/>
          <p:nvPr/>
        </p:nvSpPr>
        <p:spPr>
          <a:xfrm>
            <a:off x="4532345" y="1235412"/>
            <a:ext cx="7659654" cy="59708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1423"/>
                </a:solidFill>
                <a:effectLst/>
                <a:uLnTx/>
                <a:uFillTx/>
                <a:latin typeface="Times New Roman" panose="02020603050405020304" pitchFamily="18" charset="0"/>
                <a:ea typeface="+mn-ea"/>
                <a:cs typeface="Times New Roman" panose="02020603050405020304" pitchFamily="18" charset="0"/>
              </a:rPr>
              <a:t>Since 1978 about one million square kilometers of </a:t>
            </a:r>
            <a:r>
              <a:rPr kumimoji="0" lang="en-US" sz="2000" b="1" i="0" u="none" strike="noStrike" kern="1200" cap="none" spc="0" normalizeH="0" baseline="0" noProof="0" dirty="0">
                <a:ln>
                  <a:noFill/>
                </a:ln>
                <a:solidFill>
                  <a:srgbClr val="0B142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Amazon rainforest</a:t>
            </a:r>
            <a:r>
              <a:rPr kumimoji="0" lang="en-US" sz="2000" b="1" i="0" u="none" strike="noStrike" kern="1200" cap="none" spc="0" normalizeH="0" baseline="0" noProof="0" dirty="0">
                <a:ln>
                  <a:noFill/>
                </a:ln>
                <a:solidFill>
                  <a:srgbClr val="0B142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0B1423"/>
                </a:solidFill>
                <a:effectLst/>
                <a:uLnTx/>
                <a:uFillTx/>
                <a:latin typeface="Times New Roman" panose="02020603050405020304" pitchFamily="18" charset="0"/>
                <a:ea typeface="+mn-ea"/>
                <a:cs typeface="Times New Roman" panose="02020603050405020304" pitchFamily="18" charset="0"/>
              </a:rPr>
              <a:t>have been destroyed. Vast areas of rainforest were felled for cattle pasture and soy farms, drowned for dams, dug up for minerals, and bulldozed for towns and colonization projects.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B1423"/>
                </a:solidFill>
                <a:effectLst/>
                <a:uLnTx/>
                <a:uFillTx/>
                <a:latin typeface="Times New Roman" panose="02020603050405020304" pitchFamily="18" charset="0"/>
                <a:ea typeface="+mn-ea"/>
                <a:cs typeface="Times New Roman" panose="02020603050405020304" pitchFamily="18" charset="0"/>
              </a:rPr>
              <a:t>How increased human population affected Amazon Rainforest?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B1423"/>
                </a:solidFill>
                <a:effectLst/>
                <a:uLnTx/>
                <a:uFillTx/>
                <a:latin typeface="Times New Roman" panose="02020603050405020304" pitchFamily="18" charset="0"/>
                <a:ea typeface="+mn-ea"/>
                <a:cs typeface="Times New Roman" panose="02020603050405020304" pitchFamily="18" charset="0"/>
              </a:rPr>
              <a:t>Deforestation in the Amazon was primarily the product of subsistence farmers who cut down trees to produce crops for their families and local consumption driven by industrial activities and large-scale agriculture, makes the Air Drier and promotes Soil Erosion.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B1423"/>
                </a:solidFill>
                <a:effectLst/>
                <a:uLnTx/>
                <a:uFillTx/>
                <a:latin typeface="Times New Roman" panose="02020603050405020304" pitchFamily="18" charset="0"/>
                <a:ea typeface="+mn-ea"/>
                <a:cs typeface="Times New Roman" panose="02020603050405020304" pitchFamily="18" charset="0"/>
              </a:rPr>
              <a:t>By the 2000s more than three-quarters of forest clearing in the Amazon was for cattle-ranching.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B1423"/>
                </a:solidFill>
                <a:effectLst/>
                <a:uLnTx/>
                <a:uFillTx/>
                <a:latin typeface="Times New Roman" panose="02020603050405020304" pitchFamily="18" charset="0"/>
                <a:ea typeface="+mn-ea"/>
                <a:cs typeface="Times New Roman" panose="02020603050405020304" pitchFamily="18" charset="0"/>
              </a:rPr>
              <a:t>With more food being produced, more people survive, leading to population increase.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1423"/>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IN"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63939358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26000" r="-2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897562"/>
          </a:xfrm>
        </p:spPr>
        <p:txBody>
          <a:bodyPr>
            <a:noAutofit/>
          </a:bodyPr>
          <a:lstStyle/>
          <a:p>
            <a:r>
              <a:rPr lang="en-US" sz="6600" dirty="0">
                <a:solidFill>
                  <a:schemeClr val="accent4">
                    <a:lumMod val="50000"/>
                  </a:schemeClr>
                </a:solidFill>
                <a:latin typeface="Gill Sans Ultra Bold Condensed" pitchFamily="34" charset="0"/>
              </a:rPr>
              <a:t>TOPIC:-</a:t>
            </a:r>
            <a:br>
              <a:rPr lang="en-US" sz="6600" dirty="0">
                <a:solidFill>
                  <a:schemeClr val="accent4">
                    <a:lumMod val="50000"/>
                  </a:schemeClr>
                </a:solidFill>
                <a:latin typeface="Gill Sans Ultra Bold Condensed" pitchFamily="34" charset="0"/>
              </a:rPr>
            </a:br>
            <a:r>
              <a:rPr lang="en-US" sz="6600" dirty="0">
                <a:solidFill>
                  <a:schemeClr val="accent4">
                    <a:lumMod val="50000"/>
                  </a:schemeClr>
                </a:solidFill>
                <a:latin typeface="Gill Sans Ultra Bold Condensed" pitchFamily="34" charset="0"/>
              </a:rPr>
              <a:t>Implications of Human Population Growth and Limits to Growth</a:t>
            </a:r>
          </a:p>
        </p:txBody>
      </p:sp>
    </p:spTree>
  </p:cSld>
  <p:clrMapOvr>
    <a:masterClrMapping/>
  </p:clrMapOvr>
  <p:transition>
    <p:pull dir="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8000" r="-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BC1443-E10C-408E-B437-077BDF14D89A}"/>
              </a:ext>
            </a:extLst>
          </p:cNvPr>
          <p:cNvSpPr>
            <a:spLocks noGrp="1"/>
          </p:cNvSpPr>
          <p:nvPr>
            <p:ph type="title"/>
          </p:nvPr>
        </p:nvSpPr>
        <p:spPr>
          <a:xfrm>
            <a:off x="0" y="0"/>
            <a:ext cx="12191999" cy="1459149"/>
          </a:xfrm>
          <a:pattFill prst="pct70">
            <a:fgClr>
              <a:schemeClr val="accent2"/>
            </a:fgClr>
            <a:bgClr>
              <a:schemeClr val="bg1"/>
            </a:bgClr>
          </a:pattFill>
        </p:spPr>
        <p:txBody>
          <a:bodyPr>
            <a:noAutofit/>
          </a:bodyPr>
          <a:lstStyle/>
          <a:p>
            <a:pPr algn="ctr"/>
            <a:r>
              <a:rPr lang="en-IN" sz="4800" u="sng" dirty="0">
                <a:solidFill>
                  <a:srgbClr val="0B1423"/>
                </a:solidFill>
                <a:latin typeface="Times New Roman" panose="02020603050405020304" pitchFamily="18" charset="0"/>
                <a:cs typeface="Times New Roman" panose="02020603050405020304" pitchFamily="18" charset="0"/>
              </a:rPr>
              <a:t>Amazon Fire</a:t>
            </a:r>
            <a:r>
              <a:rPr lang="en-IN" sz="4800" dirty="0">
                <a:solidFill>
                  <a:srgbClr val="0B1423"/>
                </a:solidFill>
                <a:latin typeface="Times New Roman" panose="02020603050405020304" pitchFamily="18" charset="0"/>
                <a:cs typeface="Times New Roman" panose="02020603050405020304" pitchFamily="18" charset="0"/>
              </a:rPr>
              <a:t/>
            </a:r>
            <a:br>
              <a:rPr lang="en-IN" sz="4800" dirty="0">
                <a:solidFill>
                  <a:srgbClr val="0B1423"/>
                </a:solidFill>
                <a:latin typeface="Times New Roman" panose="02020603050405020304" pitchFamily="18" charset="0"/>
                <a:cs typeface="Times New Roman" panose="02020603050405020304" pitchFamily="18" charset="0"/>
              </a:rPr>
            </a:br>
            <a:r>
              <a:rPr lang="en-IN" sz="2800" dirty="0">
                <a:solidFill>
                  <a:srgbClr val="0B1423"/>
                </a:solidFill>
                <a:latin typeface="Times New Roman" panose="02020603050405020304" pitchFamily="18" charset="0"/>
                <a:cs typeface="Times New Roman" panose="02020603050405020304" pitchFamily="18" charset="0"/>
              </a:rPr>
              <a:t>“The Amazon is burning—and humans are likely to blame”(CNN)</a:t>
            </a:r>
            <a:r>
              <a:rPr lang="en-IN" sz="2400" dirty="0">
                <a:solidFill>
                  <a:srgbClr val="0B1423"/>
                </a:solidFill>
                <a:latin typeface="Times New Roman" panose="02020603050405020304" pitchFamily="18" charset="0"/>
                <a:cs typeface="Times New Roman" panose="02020603050405020304" pitchFamily="18" charset="0"/>
              </a:rPr>
              <a:t/>
            </a:r>
            <a:br>
              <a:rPr lang="en-IN" sz="2400" dirty="0">
                <a:solidFill>
                  <a:srgbClr val="0B1423"/>
                </a:solidFill>
                <a:latin typeface="Times New Roman" panose="02020603050405020304" pitchFamily="18" charset="0"/>
                <a:cs typeface="Times New Roman" panose="02020603050405020304" pitchFamily="18" charset="0"/>
              </a:rPr>
            </a:br>
            <a:r>
              <a:rPr lang="en-US" b="0" i="0" dirty="0">
                <a:solidFill>
                  <a:srgbClr val="0B1423"/>
                </a:solidFill>
                <a:effectLst/>
                <a:latin typeface="Times New Roman" panose="02020603050405020304" pitchFamily="18" charset="0"/>
                <a:cs typeface="Times New Roman" panose="02020603050405020304" pitchFamily="18" charset="0"/>
              </a:rPr>
              <a:t>.</a:t>
            </a:r>
            <a:endParaRPr lang="en-IN" dirty="0">
              <a:solidFill>
                <a:srgbClr val="0B1423"/>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B334BB01-2730-4CAC-99E4-DC5C5A20AC0D}"/>
              </a:ext>
            </a:extLst>
          </p:cNvPr>
          <p:cNvSpPr>
            <a:spLocks noGrp="1"/>
          </p:cNvSpPr>
          <p:nvPr>
            <p:ph idx="1"/>
          </p:nvPr>
        </p:nvSpPr>
        <p:spPr>
          <a:xfrm>
            <a:off x="311285" y="1624519"/>
            <a:ext cx="11692647" cy="5087566"/>
          </a:xfrm>
        </p:spPr>
        <p:txBody>
          <a:bodyPr>
            <a:normAutofit/>
          </a:bodyPr>
          <a:lstStyle/>
          <a:p>
            <a:r>
              <a:rPr lang="en-US" b="0" i="0" dirty="0">
                <a:solidFill>
                  <a:srgbClr val="292B2C"/>
                </a:solidFill>
                <a:effectLst/>
                <a:latin typeface="Times New Roman" panose="02020603050405020304" pitchFamily="18" charset="0"/>
                <a:cs typeface="Times New Roman" panose="02020603050405020304" pitchFamily="18" charset="0"/>
              </a:rPr>
              <a:t>At least 125,000 hectares (310,000 acres) — the equivalent to 172,000 soccer fields — were cleared of forest earlier in 2019, and then burned in August, the report showed.</a:t>
            </a:r>
          </a:p>
          <a:p>
            <a:r>
              <a:rPr lang="en-US" b="1" i="0" dirty="0">
                <a:solidFill>
                  <a:srgbClr val="202122"/>
                </a:solidFill>
                <a:effectLst/>
                <a:latin typeface="Times New Roman" panose="02020603050405020304" pitchFamily="18" charset="0"/>
                <a:cs typeface="Times New Roman" panose="02020603050405020304" pitchFamily="18" charset="0"/>
              </a:rPr>
              <a:t>Human-driven deforestation </a:t>
            </a:r>
            <a:r>
              <a:rPr lang="en-US" b="0" i="0" dirty="0">
                <a:solidFill>
                  <a:srgbClr val="202122"/>
                </a:solidFill>
                <a:effectLst/>
                <a:latin typeface="Times New Roman" panose="02020603050405020304" pitchFamily="18" charset="0"/>
                <a:cs typeface="Times New Roman" panose="02020603050405020304" pitchFamily="18" charset="0"/>
              </a:rPr>
              <a:t>of the Amazon is used to clear land for agriculture, livestock, and mining, and for its lumber. </a:t>
            </a:r>
          </a:p>
          <a:p>
            <a:r>
              <a:rPr lang="en-US" b="1" i="0" dirty="0">
                <a:solidFill>
                  <a:srgbClr val="202122"/>
                </a:solidFill>
                <a:effectLst/>
                <a:latin typeface="Times New Roman" panose="02020603050405020304" pitchFamily="18" charset="0"/>
                <a:cs typeface="Times New Roman" panose="02020603050405020304" pitchFamily="18" charset="0"/>
              </a:rPr>
              <a:t>Man-made fires </a:t>
            </a:r>
            <a:r>
              <a:rPr lang="en-US" b="0" i="0" dirty="0">
                <a:solidFill>
                  <a:srgbClr val="202122"/>
                </a:solidFill>
                <a:effectLst/>
                <a:latin typeface="Times New Roman" panose="02020603050405020304" pitchFamily="18" charset="0"/>
                <a:cs typeface="Times New Roman" panose="02020603050405020304" pitchFamily="18" charset="0"/>
              </a:rPr>
              <a:t>in the Amazon also tend to elevate their smoke into the higher atmosphere due to the more intense burn of the dry biomass.</a:t>
            </a:r>
          </a:p>
          <a:p>
            <a:r>
              <a:rPr lang="en-US" b="0" i="0" dirty="0">
                <a:solidFill>
                  <a:srgbClr val="202122"/>
                </a:solidFill>
                <a:effectLst/>
                <a:latin typeface="Times New Roman" panose="02020603050405020304" pitchFamily="18" charset="0"/>
                <a:cs typeface="Times New Roman" panose="02020603050405020304" pitchFamily="18" charset="0"/>
              </a:rPr>
              <a:t>Further evidence of the fires being caused by human activity is due to their clustering near roads and existing agricultural areas rather than remote parts of the forest.</a:t>
            </a:r>
          </a:p>
          <a:p>
            <a:pPr marL="0" indent="0">
              <a:buNone/>
            </a:pP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0172146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4C5B6B-5849-49BA-B277-E6A11FA226E1}"/>
              </a:ext>
            </a:extLst>
          </p:cNvPr>
          <p:cNvSpPr>
            <a:spLocks noGrp="1"/>
          </p:cNvSpPr>
          <p:nvPr>
            <p:ph type="title"/>
          </p:nvPr>
        </p:nvSpPr>
        <p:spPr>
          <a:xfrm>
            <a:off x="0" y="0"/>
            <a:ext cx="12192000" cy="1719469"/>
          </a:xfrm>
          <a:blipFill dpi="0" rotWithShape="1">
            <a:blip r:embed="rId3">
              <a:alphaModFix amt="40000"/>
            </a:blip>
            <a:srcRect/>
            <a:tile tx="0" ty="0" sx="100000" sy="100000" flip="none" algn="tl"/>
          </a:blipFill>
        </p:spPr>
        <p:txBody>
          <a:bodyPr>
            <a:normAutofit/>
          </a:bodyPr>
          <a:lstStyle/>
          <a:p>
            <a:pPr algn="ctr"/>
            <a:r>
              <a:rPr lang="en-US"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a:t>
            </a:r>
            <a:br>
              <a:rPr lang="en-US"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7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human population can no longer be allowed to grow in the same old uncontrolled way. If we do not take charge of our population size, then nature will do it for us”</a:t>
            </a:r>
            <a:endParaRPr lang="en-IN"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72696C5D-5988-4827-BF94-63101111AA1F}"/>
              </a:ext>
            </a:extLst>
          </p:cNvPr>
          <p:cNvSpPr>
            <a:spLocks noGrp="1"/>
          </p:cNvSpPr>
          <p:nvPr>
            <p:ph idx="1"/>
          </p:nvPr>
        </p:nvSpPr>
        <p:spPr>
          <a:xfrm>
            <a:off x="79512" y="1997764"/>
            <a:ext cx="11986591" cy="4860235"/>
          </a:xfrm>
        </p:spPr>
        <p:txBody>
          <a:bodyPr>
            <a:normAutofit fontScale="92500" lnSpcReduction="10000"/>
          </a:bodyPr>
          <a:lstStyle/>
          <a:p>
            <a:r>
              <a:rPr lang="en-US" b="0" i="0" dirty="0">
                <a:effectLst/>
                <a:latin typeface="Times New Roman" panose="02020603050405020304" pitchFamily="18" charset="0"/>
                <a:cs typeface="Times New Roman" panose="02020603050405020304" pitchFamily="18" charset="0"/>
              </a:rPr>
              <a:t>The world population is growing by approximately 74 million people per year. We have consumed more resources in the last 50 years than the whole of humanity before us.</a:t>
            </a:r>
          </a:p>
          <a:p>
            <a:r>
              <a:rPr lang="en-US" b="0" i="0" dirty="0">
                <a:effectLst/>
                <a:latin typeface="Times New Roman" panose="02020603050405020304" pitchFamily="18" charset="0"/>
                <a:cs typeface="Times New Roman" panose="02020603050405020304" pitchFamily="18" charset="0"/>
              </a:rPr>
              <a:t>We humans have spread across every continent and created huge changes to landscapes, ecosystems, atmosphere everything</a:t>
            </a:r>
            <a:r>
              <a:rPr lang="en-US" dirty="0">
                <a:latin typeface="Times New Roman" panose="02020603050405020304" pitchFamily="18" charset="0"/>
                <a:cs typeface="Times New Roman" panose="02020603050405020304" pitchFamily="18" charset="0"/>
              </a:rPr>
              <a:t>, due to increased demand for food, water and arable land.</a:t>
            </a:r>
          </a:p>
          <a:p>
            <a:r>
              <a:rPr lang="en-IN" dirty="0">
                <a:latin typeface="Times New Roman" panose="02020603050405020304" pitchFamily="18" charset="0"/>
                <a:cs typeface="Times New Roman" panose="02020603050405020304" pitchFamily="18" charset="0"/>
              </a:rPr>
              <a:t>The pressure of increased human population can’t be reduced but can be controlled in order to protect the environment and for maintaining the balance of earth’s natural cycle.</a:t>
            </a:r>
          </a:p>
          <a:p>
            <a:pPr marL="0" indent="0">
              <a:buNone/>
            </a:pPr>
            <a:r>
              <a:rPr lang="en-IN" dirty="0">
                <a:latin typeface="Times New Roman" panose="02020603050405020304" pitchFamily="18" charset="0"/>
                <a:cs typeface="Times New Roman" panose="02020603050405020304" pitchFamily="18" charset="0"/>
              </a:rPr>
              <a:t>“T</a:t>
            </a:r>
            <a:r>
              <a:rPr lang="en-US" b="0" i="1" dirty="0">
                <a:effectLst/>
                <a:latin typeface="Times New Roman" panose="02020603050405020304" pitchFamily="18" charset="0"/>
                <a:cs typeface="Times New Roman" panose="02020603050405020304" pitchFamily="18" charset="0"/>
              </a:rPr>
              <a:t>he Earth will not continue to offer its harvest, except with faithful stewardship. We cannot say we love the land and then take steps to destroy it for use by future generations.”</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b="0" i="1" dirty="0">
                <a:effectLst/>
                <a:latin typeface="Times New Roman" panose="02020603050405020304" pitchFamily="18" charset="0"/>
                <a:cs typeface="Times New Roman" panose="02020603050405020304" pitchFamily="18" charset="0"/>
              </a:rPr>
              <a:t>—John Paul II</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72211174"/>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81B0D-451D-4DAF-B14B-20E48DF08431}"/>
              </a:ext>
            </a:extLst>
          </p:cNvPr>
          <p:cNvSpPr>
            <a:spLocks noGrp="1"/>
          </p:cNvSpPr>
          <p:nvPr>
            <p:ph type="title"/>
          </p:nvPr>
        </p:nvSpPr>
        <p:spPr>
          <a:xfrm>
            <a:off x="69574" y="1"/>
            <a:ext cx="4999383" cy="6728790"/>
          </a:xfrm>
        </p:spPr>
        <p:txBody>
          <a:bodyPr>
            <a:noAutofit/>
          </a:bodyPr>
          <a:lstStyle/>
          <a:p>
            <a:r>
              <a:rPr lang="en-US" sz="3600" i="0" dirty="0">
                <a:ln w="0">
                  <a:solidFill>
                    <a:schemeClr val="accent6">
                      <a:lumMod val="75000"/>
                    </a:schemeClr>
                  </a:solidFill>
                </a:ln>
                <a:effectLst>
                  <a:outerShdw blurRad="38100" dist="25400" dir="5400000" algn="ctr" rotWithShape="0">
                    <a:srgbClr val="6E747A">
                      <a:alpha val="43000"/>
                    </a:srgbClr>
                  </a:outerShdw>
                </a:effectLst>
                <a:latin typeface="Bahnschrift Condensed" panose="020B0502040204020203" pitchFamily="34" charset="0"/>
                <a:cs typeface="Times New Roman" panose="02020603050405020304" pitchFamily="18" charset="0"/>
              </a:rPr>
              <a:t>“As I see it, humanity needs to reduce its impact on the Earth urgently and there are three ways to achieve this: we can stop consuming so many resources, we can change our technology and we can reduce the growth of our population.”</a:t>
            </a:r>
            <a:br>
              <a:rPr lang="en-US" sz="3600" i="0" dirty="0">
                <a:ln w="0">
                  <a:solidFill>
                    <a:schemeClr val="accent6">
                      <a:lumMod val="75000"/>
                    </a:schemeClr>
                  </a:solidFill>
                </a:ln>
                <a:effectLst>
                  <a:outerShdw blurRad="38100" dist="25400" dir="5400000" algn="ctr" rotWithShape="0">
                    <a:srgbClr val="6E747A">
                      <a:alpha val="43000"/>
                    </a:srgbClr>
                  </a:outerShdw>
                </a:effectLst>
                <a:latin typeface="Bahnschrift Condensed" panose="020B0502040204020203" pitchFamily="34"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                </a:t>
            </a:r>
            <a:r>
              <a:rPr lang="en-US" sz="5400" b="0" i="0" dirty="0">
                <a:solidFill>
                  <a:srgbClr val="FF0000"/>
                </a:solidFill>
                <a:effectLst/>
                <a:latin typeface="Times New Roman" panose="02020603050405020304" pitchFamily="18" charset="0"/>
                <a:cs typeface="Times New Roman" panose="02020603050405020304" pitchFamily="18" charset="0"/>
              </a:rPr>
              <a:t>-</a:t>
            </a:r>
            <a:r>
              <a:rPr lang="en-US" sz="2400" b="1" i="0" dirty="0">
                <a:solidFill>
                  <a:srgbClr val="FF0000"/>
                </a:solidFill>
                <a:effectLst/>
                <a:latin typeface="Times New Roman" panose="02020603050405020304" pitchFamily="18" charset="0"/>
                <a:cs typeface="Times New Roman" panose="02020603050405020304" pitchFamily="18" charset="0"/>
              </a:rPr>
              <a:t>Sir David Attenborough</a:t>
            </a:r>
            <a:br>
              <a:rPr lang="en-US" sz="2400" b="1" i="0" dirty="0">
                <a:solidFill>
                  <a:srgbClr val="FF0000"/>
                </a:solidFill>
                <a:effectLst/>
                <a:latin typeface="Times New Roman" panose="02020603050405020304" pitchFamily="18" charset="0"/>
                <a:cs typeface="Times New Roman" panose="02020603050405020304" pitchFamily="18" charset="0"/>
              </a:rPr>
            </a:br>
            <a:r>
              <a:rPr lang="en-US" sz="2400" b="1" i="0" dirty="0">
                <a:solidFill>
                  <a:srgbClr val="FF0000"/>
                </a:solidFill>
                <a:effectLst/>
                <a:latin typeface="Times New Roman" panose="02020603050405020304" pitchFamily="18" charset="0"/>
                <a:cs typeface="Times New Roman" panose="02020603050405020304" pitchFamily="18" charset="0"/>
              </a:rPr>
              <a:t>	 ( naturalist and broadcaster)</a:t>
            </a:r>
            <a:endParaRPr lang="en-IN" sz="20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F9204F3D-24EE-4E83-B635-C7BD691C52CA}"/>
              </a:ext>
            </a:extLst>
          </p:cNvPr>
          <p:cNvSpPr/>
          <p:nvPr/>
        </p:nvSpPr>
        <p:spPr>
          <a:xfrm>
            <a:off x="4678197" y="2767280"/>
            <a:ext cx="7841794"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w="13462">
                  <a:solidFill>
                    <a:srgbClr val="70AD47">
                      <a:lumMod val="50000"/>
                    </a:srgbClr>
                  </a:solidFill>
                  <a:prstDash val="solid"/>
                </a:ln>
                <a:solidFill>
                  <a:srgbClr val="002060"/>
                </a:solidFill>
                <a:effectLst>
                  <a:glow rad="139700">
                    <a:srgbClr val="ED7D31">
                      <a:satMod val="175000"/>
                      <a:alpha val="40000"/>
                    </a:srgbClr>
                  </a:glow>
                  <a:outerShdw dist="38100" dir="2700000" algn="bl" rotWithShape="0">
                    <a:srgbClr val="5B9BD5"/>
                  </a:outerShdw>
                </a:effectLst>
                <a:uLnTx/>
                <a:uFillTx/>
                <a:latin typeface="Broadway" panose="04040905080B02020502" pitchFamily="82" charset="0"/>
                <a:ea typeface="+mn-ea"/>
                <a:cs typeface="+mn-cs"/>
              </a:rPr>
              <a:t>THANK</a:t>
            </a:r>
            <a:r>
              <a:rPr kumimoji="0" lang="en-US" sz="8000" b="1" i="1" u="none" strike="noStrike" kern="1200" cap="none" spc="0" normalizeH="0" baseline="0" noProof="0" dirty="0">
                <a:ln w="13462">
                  <a:solidFill>
                    <a:prstClr val="white"/>
                  </a:solidFill>
                  <a:prstDash val="solid"/>
                </a:ln>
                <a:solidFill>
                  <a:srgbClr val="002060"/>
                </a:solidFill>
                <a:effectLst>
                  <a:glow rad="139700">
                    <a:srgbClr val="ED7D31">
                      <a:satMod val="175000"/>
                      <a:alpha val="40000"/>
                    </a:srgbClr>
                  </a:glow>
                  <a:outerShdw dist="38100" dir="2700000" algn="bl" rotWithShape="0">
                    <a:srgbClr val="5B9BD5"/>
                  </a:outerShdw>
                </a:effectLst>
                <a:uLnTx/>
                <a:uFillTx/>
                <a:latin typeface="Broadway" panose="04040905080B02020502" pitchFamily="82" charset="0"/>
                <a:ea typeface="+mn-ea"/>
                <a:cs typeface="+mn-cs"/>
              </a:rPr>
              <a:t> YOU</a:t>
            </a:r>
          </a:p>
        </p:txBody>
      </p:sp>
    </p:spTree>
    <p:extLst>
      <p:ext uri="{BB962C8B-B14F-4D97-AF65-F5344CB8AC3E}">
        <p14:creationId xmlns:p14="http://schemas.microsoft.com/office/powerpoint/2010/main" xmlns="" val="86974621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l="-30000" r="-30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8229600" cy="792162"/>
          </a:xfrm>
        </p:spPr>
        <p:txBody>
          <a:bodyPr/>
          <a:lstStyle/>
          <a:p>
            <a:r>
              <a:rPr lang="en-US" u="sng" dirty="0">
                <a:solidFill>
                  <a:srgbClr val="336600"/>
                </a:solidFill>
                <a:latin typeface="Rockwell Extra Bold" pitchFamily="18" charset="0"/>
              </a:rPr>
              <a:t>Introduction</a:t>
            </a:r>
          </a:p>
        </p:txBody>
      </p:sp>
      <p:sp>
        <p:nvSpPr>
          <p:cNvPr id="4" name="Content Placeholder 3"/>
          <p:cNvSpPr>
            <a:spLocks noGrp="1"/>
          </p:cNvSpPr>
          <p:nvPr>
            <p:ph idx="1"/>
          </p:nvPr>
        </p:nvSpPr>
        <p:spPr>
          <a:xfrm>
            <a:off x="1828800" y="1219200"/>
            <a:ext cx="8686800" cy="5486400"/>
          </a:xfrm>
        </p:spPr>
        <p:txBody>
          <a:bodyPr>
            <a:normAutofit fontScale="85000" lnSpcReduction="10000"/>
          </a:bodyPr>
          <a:lstStyle/>
          <a:p>
            <a:pPr algn="ctr">
              <a:buNone/>
            </a:pPr>
            <a:r>
              <a:rPr lang="en-US" sz="2400" dirty="0">
                <a:solidFill>
                  <a:srgbClr val="000099"/>
                </a:solidFill>
                <a:latin typeface="Arial Black" pitchFamily="34" charset="0"/>
              </a:rPr>
              <a:t>“If the world is to save any part of its resources for the future, it must reduce not only consumption but the number of consumers.”</a:t>
            </a:r>
          </a:p>
          <a:p>
            <a:pPr algn="ctr">
              <a:buNone/>
            </a:pPr>
            <a:endParaRPr lang="en-US" sz="2400" dirty="0">
              <a:solidFill>
                <a:srgbClr val="000099"/>
              </a:solidFill>
              <a:latin typeface="Arial Black" pitchFamily="34" charset="0"/>
            </a:endParaRPr>
          </a:p>
          <a:p>
            <a:pPr algn="ctr">
              <a:buNone/>
            </a:pPr>
            <a:r>
              <a:rPr lang="en-US" sz="2600" dirty="0">
                <a:solidFill>
                  <a:schemeClr val="accent2">
                    <a:lumMod val="50000"/>
                  </a:schemeClr>
                </a:solidFill>
                <a:latin typeface="Eras Demi ITC" pitchFamily="34" charset="0"/>
              </a:rPr>
              <a:t>The current population of India contributes to 17% of the global population. All these people are unevenly distributed across 3.28 million square kilometers of our geographical area.</a:t>
            </a:r>
          </a:p>
          <a:p>
            <a:pPr algn="ctr">
              <a:buNone/>
            </a:pPr>
            <a:r>
              <a:rPr lang="en-US" sz="2600" dirty="0">
                <a:solidFill>
                  <a:schemeClr val="accent2">
                    <a:lumMod val="50000"/>
                  </a:schemeClr>
                </a:solidFill>
                <a:latin typeface="Eras Demi ITC" pitchFamily="34" charset="0"/>
              </a:rPr>
              <a:t>Population is rising at an alarming rate in India making overpopulation an urgent and important issue. Indians are ignoring the soon to explode overpopulation bomb.</a:t>
            </a:r>
          </a:p>
          <a:p>
            <a:pPr algn="ctr">
              <a:buNone/>
            </a:pPr>
            <a:r>
              <a:rPr lang="en-US" sz="2600" dirty="0">
                <a:solidFill>
                  <a:schemeClr val="accent2">
                    <a:lumMod val="50000"/>
                  </a:schemeClr>
                </a:solidFill>
                <a:latin typeface="Eras Demi ITC" pitchFamily="34" charset="0"/>
              </a:rPr>
              <a:t>Overall human impact due to excess population on the environment is causing overconsumption, excessive pollution and proliferation of technology has pushed the planet into a new geological epoch.</a:t>
            </a:r>
          </a:p>
          <a:p>
            <a:pPr algn="ctr">
              <a:buNone/>
            </a:pPr>
            <a:r>
              <a:rPr lang="en-US" sz="2600" dirty="0">
                <a:solidFill>
                  <a:srgbClr val="FF0000"/>
                </a:solidFill>
                <a:latin typeface="Eras Demi ITC" pitchFamily="34" charset="0"/>
              </a:rPr>
              <a:t>Limits to Growth refers to the limits of the ecosystem to absorb wastes and replenish raw materials in order to sustain the economy.</a:t>
            </a:r>
          </a:p>
        </p:txBody>
      </p:sp>
    </p:spTree>
  </p:cSld>
  <p:clrMapOvr>
    <a:masterClrMapping/>
  </p:clrMapOvr>
  <p:transition>
    <p:wheel spokes="3"/>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45000" b="-4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chemeClr val="tx1">
                    <a:lumMod val="95000"/>
                    <a:lumOff val="5000"/>
                  </a:schemeClr>
                </a:solidFill>
                <a:latin typeface="Copperplate Gothic Bold" pitchFamily="34" charset="0"/>
              </a:rPr>
              <a:t>Implications of Human Population Growth</a:t>
            </a:r>
          </a:p>
        </p:txBody>
      </p:sp>
      <p:sp>
        <p:nvSpPr>
          <p:cNvPr id="3" name="Content Placeholder 2"/>
          <p:cNvSpPr>
            <a:spLocks noGrp="1"/>
          </p:cNvSpPr>
          <p:nvPr>
            <p:ph idx="1"/>
          </p:nvPr>
        </p:nvSpPr>
        <p:spPr>
          <a:xfrm>
            <a:off x="1981200" y="1600200"/>
            <a:ext cx="8229600" cy="5257800"/>
          </a:xfrm>
        </p:spPr>
        <p:txBody>
          <a:bodyPr>
            <a:normAutofit fontScale="55000" lnSpcReduction="20000"/>
          </a:bodyPr>
          <a:lstStyle/>
          <a:p>
            <a:pPr>
              <a:buFont typeface="Wingdings" pitchFamily="2" charset="2"/>
              <a:buChar char="Ø"/>
            </a:pPr>
            <a:r>
              <a:rPr lang="en-US" sz="3800" dirty="0">
                <a:solidFill>
                  <a:schemeClr val="tx2">
                    <a:lumMod val="50000"/>
                  </a:schemeClr>
                </a:solidFill>
              </a:rPr>
              <a:t> </a:t>
            </a:r>
            <a:r>
              <a:rPr lang="en-US" sz="3800" dirty="0">
                <a:solidFill>
                  <a:schemeClr val="tx2">
                    <a:lumMod val="50000"/>
                  </a:schemeClr>
                </a:solidFill>
                <a:latin typeface="Arial Rounded MT Bold" pitchFamily="34" charset="0"/>
              </a:rPr>
              <a:t>The interplay between population growth, resource depletion/environmental damage has been debated much.</a:t>
            </a:r>
          </a:p>
          <a:p>
            <a:pPr>
              <a:buFont typeface="Wingdings" pitchFamily="2" charset="2"/>
              <a:buChar char="Ø"/>
            </a:pPr>
            <a:endParaRPr lang="en-US" sz="3800" dirty="0">
              <a:solidFill>
                <a:schemeClr val="tx2">
                  <a:lumMod val="50000"/>
                </a:schemeClr>
              </a:solidFill>
              <a:latin typeface="Arial Rounded MT Bold" pitchFamily="34" charset="0"/>
            </a:endParaRPr>
          </a:p>
          <a:p>
            <a:pPr>
              <a:buFont typeface="Wingdings" pitchFamily="2" charset="2"/>
              <a:buChar char="Ø"/>
            </a:pPr>
            <a:r>
              <a:rPr lang="en-US" sz="3800" dirty="0">
                <a:solidFill>
                  <a:schemeClr val="tx2">
                    <a:lumMod val="50000"/>
                  </a:schemeClr>
                </a:solidFill>
                <a:latin typeface="Arial Rounded MT Bold" pitchFamily="34" charset="0"/>
              </a:rPr>
              <a:t> The fact is that both population growth and unsustainable development are a cause of concern especially in developing countries.</a:t>
            </a:r>
          </a:p>
          <a:p>
            <a:pPr>
              <a:buNone/>
            </a:pPr>
            <a:r>
              <a:rPr lang="en-US" sz="3800" dirty="0">
                <a:solidFill>
                  <a:schemeClr val="tx2">
                    <a:lumMod val="50000"/>
                  </a:schemeClr>
                </a:solidFill>
                <a:latin typeface="Arial Rounded MT Bold" pitchFamily="34" charset="0"/>
              </a:rPr>
              <a:t> </a:t>
            </a:r>
          </a:p>
          <a:p>
            <a:pPr>
              <a:buFont typeface="Wingdings" pitchFamily="2" charset="2"/>
              <a:buChar char="Ø"/>
            </a:pPr>
            <a:r>
              <a:rPr lang="en-US" sz="3800" dirty="0">
                <a:solidFill>
                  <a:schemeClr val="tx2">
                    <a:lumMod val="50000"/>
                  </a:schemeClr>
                </a:solidFill>
                <a:latin typeface="Arial Rounded MT Bold" pitchFamily="34" charset="0"/>
              </a:rPr>
              <a:t> It is known that population growth and economic development are affecting the environment.</a:t>
            </a:r>
          </a:p>
          <a:p>
            <a:pPr>
              <a:buFont typeface="Wingdings" pitchFamily="2" charset="2"/>
              <a:buChar char="Ø"/>
            </a:pPr>
            <a:endParaRPr lang="en-US" sz="3800" dirty="0">
              <a:solidFill>
                <a:schemeClr val="tx2">
                  <a:lumMod val="50000"/>
                </a:schemeClr>
              </a:solidFill>
              <a:latin typeface="Arial Rounded MT Bold" pitchFamily="34" charset="0"/>
            </a:endParaRPr>
          </a:p>
          <a:p>
            <a:pPr>
              <a:buFont typeface="Wingdings" pitchFamily="2" charset="2"/>
              <a:buChar char="Ø"/>
            </a:pPr>
            <a:r>
              <a:rPr lang="en-US" sz="3800" dirty="0">
                <a:solidFill>
                  <a:schemeClr val="tx2">
                    <a:lumMod val="50000"/>
                  </a:schemeClr>
                </a:solidFill>
                <a:latin typeface="Arial Rounded MT Bold" pitchFamily="34" charset="0"/>
              </a:rPr>
              <a:t> The increasing population is exerting an ill impact on the growth of the society with an increasing depletion of the natural and manmade resources.</a:t>
            </a:r>
          </a:p>
          <a:p>
            <a:pPr>
              <a:buFont typeface="Wingdings" pitchFamily="2" charset="2"/>
              <a:buChar char="Ø"/>
            </a:pPr>
            <a:endParaRPr lang="en-US" sz="3800" dirty="0">
              <a:solidFill>
                <a:schemeClr val="tx2">
                  <a:lumMod val="50000"/>
                </a:schemeClr>
              </a:solidFill>
              <a:latin typeface="Arial Rounded MT Bold" pitchFamily="34" charset="0"/>
            </a:endParaRPr>
          </a:p>
          <a:p>
            <a:pPr>
              <a:buFont typeface="Wingdings" pitchFamily="2" charset="2"/>
              <a:buChar char="Ø"/>
            </a:pPr>
            <a:r>
              <a:rPr lang="en-US" sz="3800" dirty="0">
                <a:solidFill>
                  <a:schemeClr val="tx2">
                    <a:lumMod val="50000"/>
                  </a:schemeClr>
                </a:solidFill>
                <a:latin typeface="Arial Rounded MT Bold" pitchFamily="34" charset="0"/>
              </a:rPr>
              <a:t> Population growth is causing climate change and affecting existence of human beings and other creatures on the planet.</a:t>
            </a:r>
          </a:p>
          <a:p>
            <a:pPr>
              <a:buFont typeface="Wingdings" pitchFamily="2" charset="2"/>
              <a:buChar char="Ø"/>
            </a:pPr>
            <a:endParaRPr lang="en-US" dirty="0">
              <a:solidFill>
                <a:schemeClr val="tx2">
                  <a:lumMod val="50000"/>
                </a:schemeClr>
              </a:solidFill>
            </a:endParaRPr>
          </a:p>
        </p:txBody>
      </p:sp>
    </p:spTree>
  </p:cSld>
  <p:clrMapOvr>
    <a:masterClrMapping/>
  </p:clrMapOvr>
  <p:transition>
    <p:strips dir="rd"/>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108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229600" cy="715962"/>
          </a:xfrm>
        </p:spPr>
        <p:txBody>
          <a:bodyPr>
            <a:normAutofit fontScale="90000"/>
          </a:bodyPr>
          <a:lstStyle/>
          <a:p>
            <a:r>
              <a:rPr lang="en-US" dirty="0">
                <a:solidFill>
                  <a:srgbClr val="FF3300"/>
                </a:solidFill>
                <a:latin typeface="Stencil" pitchFamily="82" charset="0"/>
              </a:rPr>
              <a:t>Sustainability</a:t>
            </a:r>
          </a:p>
        </p:txBody>
      </p:sp>
      <p:sp>
        <p:nvSpPr>
          <p:cNvPr id="5" name="Content Placeholder 4"/>
          <p:cNvSpPr>
            <a:spLocks noGrp="1"/>
          </p:cNvSpPr>
          <p:nvPr>
            <p:ph idx="1"/>
          </p:nvPr>
        </p:nvSpPr>
        <p:spPr>
          <a:xfrm>
            <a:off x="5410200" y="1219200"/>
            <a:ext cx="5257800" cy="5410200"/>
          </a:xfrm>
        </p:spPr>
        <p:txBody>
          <a:bodyPr>
            <a:normAutofit fontScale="85000" lnSpcReduction="20000"/>
          </a:bodyPr>
          <a:lstStyle/>
          <a:p>
            <a:pPr algn="r">
              <a:buNone/>
            </a:pPr>
            <a:r>
              <a:rPr lang="en-US" sz="2400" dirty="0">
                <a:solidFill>
                  <a:schemeClr val="accent4">
                    <a:lumMod val="75000"/>
                  </a:schemeClr>
                </a:solidFill>
                <a:latin typeface="Eras Demi ITC" pitchFamily="34" charset="0"/>
              </a:rPr>
              <a:t>India’s population is increasing manifold. But the question is, have we devised developmental programs that are in accordance with this increase?</a:t>
            </a:r>
          </a:p>
          <a:p>
            <a:pPr algn="r">
              <a:buNone/>
            </a:pPr>
            <a:r>
              <a:rPr lang="en-US" sz="2400" dirty="0">
                <a:solidFill>
                  <a:schemeClr val="accent2">
                    <a:lumMod val="50000"/>
                  </a:schemeClr>
                </a:solidFill>
                <a:latin typeface="Eras Demi ITC" pitchFamily="34" charset="0"/>
              </a:rPr>
              <a:t> If not, population factor alone would have significant contribution towards degradation of environment and resource depletion. More people mean more pressure on resources, more consumption of energy, more production of wastes including greenhouse gases- all having adverse effects on environment.</a:t>
            </a:r>
          </a:p>
          <a:p>
            <a:pPr algn="r">
              <a:buNone/>
            </a:pPr>
            <a:r>
              <a:rPr lang="en-US" sz="2400" dirty="0">
                <a:latin typeface="Eras Demi ITC" pitchFamily="34" charset="0"/>
              </a:rPr>
              <a:t> </a:t>
            </a:r>
            <a:r>
              <a:rPr lang="en-US" sz="2400" dirty="0">
                <a:solidFill>
                  <a:srgbClr val="C00000"/>
                </a:solidFill>
                <a:latin typeface="Eras Demi ITC" pitchFamily="34" charset="0"/>
              </a:rPr>
              <a:t>Sustainable Development is about protecting environment. Sustainability should, therefore, reflect equity, environmental concerns and social responsibilities vis-à-vis population regardless of time or location.</a:t>
            </a:r>
          </a:p>
        </p:txBody>
      </p:sp>
      <p:pic>
        <p:nvPicPr>
          <p:cNvPr id="7" name="Picture 6" descr="images (4).jpeg"/>
          <p:cNvPicPr>
            <a:picLocks noChangeAspect="1"/>
          </p:cNvPicPr>
          <p:nvPr/>
        </p:nvPicPr>
        <p:blipFill>
          <a:blip r:embed="rId2"/>
          <a:srcRect b="11905"/>
          <a:stretch>
            <a:fillRect/>
          </a:stretch>
        </p:blipFill>
        <p:spPr>
          <a:xfrm>
            <a:off x="1524001" y="1295400"/>
            <a:ext cx="4038600" cy="2438400"/>
          </a:xfrm>
          <a:prstGeom prst="rect">
            <a:avLst/>
          </a:prstGeom>
          <a:ln>
            <a:noFill/>
          </a:ln>
          <a:effectLst>
            <a:softEdge rad="112500"/>
          </a:effectLst>
        </p:spPr>
      </p:pic>
      <p:pic>
        <p:nvPicPr>
          <p:cNvPr id="8" name="Picture 7" descr="images (11).jpeg"/>
          <p:cNvPicPr>
            <a:picLocks noChangeAspect="1"/>
          </p:cNvPicPr>
          <p:nvPr/>
        </p:nvPicPr>
        <p:blipFill>
          <a:blip r:embed="rId3"/>
          <a:srcRect b="11429"/>
          <a:stretch>
            <a:fillRect/>
          </a:stretch>
        </p:blipFill>
        <p:spPr>
          <a:xfrm>
            <a:off x="1524000" y="3810000"/>
            <a:ext cx="4038600" cy="2438400"/>
          </a:xfrm>
          <a:prstGeom prst="ellipse">
            <a:avLst/>
          </a:prstGeom>
          <a:ln>
            <a:noFill/>
          </a:ln>
          <a:effectLst>
            <a:softEdge rad="112500"/>
          </a:effectLst>
        </p:spPr>
      </p:pic>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18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9"/>
                </a:solidFill>
                <a:latin typeface="Showcard Gothic" pitchFamily="82" charset="0"/>
              </a:rPr>
              <a:t>Effects of Population Growth on Environment</a:t>
            </a:r>
          </a:p>
        </p:txBody>
      </p:sp>
      <p:sp>
        <p:nvSpPr>
          <p:cNvPr id="3" name="Content Placeholder 2"/>
          <p:cNvSpPr>
            <a:spLocks noGrp="1"/>
          </p:cNvSpPr>
          <p:nvPr>
            <p:ph idx="1"/>
          </p:nvPr>
        </p:nvSpPr>
        <p:spPr/>
        <p:txBody>
          <a:bodyPr>
            <a:noAutofit/>
          </a:bodyPr>
          <a:lstStyle/>
          <a:p>
            <a:pPr marL="514350" indent="-514350">
              <a:buFont typeface="+mj-lt"/>
              <a:buAutoNum type="alphaLcParenR"/>
            </a:pPr>
            <a:r>
              <a:rPr lang="en-US" sz="2000" u="sng" dirty="0">
                <a:solidFill>
                  <a:srgbClr val="FF0000"/>
                </a:solidFill>
                <a:latin typeface="Arial Black" pitchFamily="34" charset="0"/>
                <a:cs typeface="Lucida Sans Unicode" pitchFamily="34" charset="0"/>
              </a:rPr>
              <a:t>Loss of Biodiversity: </a:t>
            </a:r>
            <a:r>
              <a:rPr lang="en-US" sz="2000" dirty="0">
                <a:solidFill>
                  <a:schemeClr val="bg2">
                    <a:lumMod val="10000"/>
                  </a:schemeClr>
                </a:solidFill>
                <a:latin typeface="Arial Black" pitchFamily="34" charset="0"/>
                <a:cs typeface="Lucida Sans Unicode" pitchFamily="34" charset="0"/>
              </a:rPr>
              <a:t>Extracting more minerals and hunting more animals has led to increasing ecological imbalance.</a:t>
            </a:r>
          </a:p>
          <a:p>
            <a:pPr marL="514350" indent="-514350">
              <a:buFont typeface="+mj-lt"/>
              <a:buAutoNum type="alphaLcParenR"/>
            </a:pPr>
            <a:r>
              <a:rPr lang="en-US" sz="2000" u="sng" dirty="0">
                <a:solidFill>
                  <a:srgbClr val="FF0000"/>
                </a:solidFill>
                <a:latin typeface="Arial Black" pitchFamily="34" charset="0"/>
                <a:cs typeface="Lucida Sans Unicode" pitchFamily="34" charset="0"/>
              </a:rPr>
              <a:t>Deforestation:</a:t>
            </a:r>
            <a:r>
              <a:rPr lang="en-US" sz="2000" dirty="0">
                <a:solidFill>
                  <a:schemeClr val="bg2">
                    <a:lumMod val="10000"/>
                  </a:schemeClr>
                </a:solidFill>
                <a:latin typeface="Arial Black" pitchFamily="34" charset="0"/>
                <a:cs typeface="Lucida Sans Unicode" pitchFamily="34" charset="0"/>
              </a:rPr>
              <a:t> Demand for more food and more wood products has led to reduced ability of trees to capture CO</a:t>
            </a:r>
            <a:r>
              <a:rPr lang="en-US" sz="2000" baseline="-25000" dirty="0">
                <a:solidFill>
                  <a:schemeClr val="bg2">
                    <a:lumMod val="10000"/>
                  </a:schemeClr>
                </a:solidFill>
                <a:effectLst>
                  <a:outerShdw blurRad="38100" dist="38100" dir="2700000" algn="tl">
                    <a:srgbClr val="000000">
                      <a:alpha val="43137"/>
                    </a:srgbClr>
                  </a:outerShdw>
                </a:effectLst>
                <a:latin typeface="Arial Black" pitchFamily="34" charset="0"/>
                <a:cs typeface="Lucida Sans Unicode" pitchFamily="34" charset="0"/>
              </a:rPr>
              <a:t>2  </a:t>
            </a:r>
            <a:r>
              <a:rPr lang="en-US" sz="2000" dirty="0">
                <a:solidFill>
                  <a:schemeClr val="bg2">
                    <a:lumMod val="10000"/>
                  </a:schemeClr>
                </a:solidFill>
                <a:effectLst>
                  <a:outerShdw blurRad="38100" dist="38100" dir="2700000" algn="tl">
                    <a:srgbClr val="000000">
                      <a:alpha val="43137"/>
                    </a:srgbClr>
                  </a:outerShdw>
                </a:effectLst>
                <a:latin typeface="Arial Black" pitchFamily="34" charset="0"/>
                <a:cs typeface="Lucida Sans Unicode" pitchFamily="34" charset="0"/>
              </a:rPr>
              <a:t> which is associated with loss of habitat and extinction of various species.</a:t>
            </a:r>
          </a:p>
          <a:p>
            <a:pPr marL="514350" indent="-514350">
              <a:buFont typeface="+mj-lt"/>
              <a:buAutoNum type="alphaLcParenR"/>
            </a:pPr>
            <a:r>
              <a:rPr lang="en-US" sz="2000" u="sng" dirty="0">
                <a:solidFill>
                  <a:srgbClr val="FF0000"/>
                </a:solidFill>
                <a:effectLst>
                  <a:outerShdw blurRad="38100" dist="38100" dir="2700000" algn="tl">
                    <a:srgbClr val="000000">
                      <a:alpha val="43137"/>
                    </a:srgbClr>
                  </a:outerShdw>
                </a:effectLst>
                <a:latin typeface="Arial Black" pitchFamily="34" charset="0"/>
                <a:cs typeface="Lucida Sans Unicode" pitchFamily="34" charset="0"/>
              </a:rPr>
              <a:t>Increasing pollution levels: </a:t>
            </a:r>
            <a:r>
              <a:rPr lang="en-US" sz="2000" dirty="0">
                <a:solidFill>
                  <a:schemeClr val="bg2">
                    <a:lumMod val="10000"/>
                  </a:schemeClr>
                </a:solidFill>
                <a:effectLst>
                  <a:outerShdw blurRad="38100" dist="38100" dir="2700000" algn="tl">
                    <a:srgbClr val="000000">
                      <a:alpha val="43137"/>
                    </a:srgbClr>
                  </a:outerShdw>
                </a:effectLst>
                <a:latin typeface="Arial Black" pitchFamily="34" charset="0"/>
                <a:cs typeface="Lucida Sans Unicode" pitchFamily="34" charset="0"/>
              </a:rPr>
              <a:t>Overuse of coal, oil and natural gas is producing serious effects on environment. Environment pollution leads to global warming, melting of glaciers, climate changes and rise in sea level. </a:t>
            </a:r>
          </a:p>
          <a:p>
            <a:pPr marL="514350" indent="-514350">
              <a:buFont typeface="+mj-lt"/>
              <a:buAutoNum type="alphaLcParenR"/>
            </a:pPr>
            <a:r>
              <a:rPr lang="en-US" sz="2000" u="sng" dirty="0">
                <a:solidFill>
                  <a:srgbClr val="FF0000"/>
                </a:solidFill>
                <a:effectLst>
                  <a:outerShdw blurRad="38100" dist="38100" dir="2700000" algn="tl">
                    <a:srgbClr val="000000">
                      <a:alpha val="43137"/>
                    </a:srgbClr>
                  </a:outerShdw>
                </a:effectLst>
                <a:latin typeface="Arial Black" pitchFamily="34" charset="0"/>
                <a:cs typeface="Lucida Sans Unicode" pitchFamily="34" charset="0"/>
              </a:rPr>
              <a:t>Land Degradation: </a:t>
            </a:r>
            <a:r>
              <a:rPr lang="en-US" sz="2000" dirty="0">
                <a:solidFill>
                  <a:schemeClr val="bg2">
                    <a:lumMod val="10000"/>
                  </a:schemeClr>
                </a:solidFill>
                <a:effectLst>
                  <a:outerShdw blurRad="38100" dist="38100" dir="2700000" algn="tl">
                    <a:srgbClr val="000000">
                      <a:alpha val="43137"/>
                    </a:srgbClr>
                  </a:outerShdw>
                </a:effectLst>
                <a:latin typeface="Arial Black" pitchFamily="34" charset="0"/>
                <a:cs typeface="Lucida Sans Unicode" pitchFamily="34" charset="0"/>
              </a:rPr>
              <a:t>Intensive farming and excessive use of pesticides has led to over-exploitation of land in the form of soil erosion, water logging and salination.</a:t>
            </a:r>
            <a:endParaRPr lang="en-US" sz="2000" dirty="0">
              <a:solidFill>
                <a:schemeClr val="bg2">
                  <a:lumMod val="10000"/>
                </a:schemeClr>
              </a:solidFill>
              <a:latin typeface="Arial Black" pitchFamily="34" charset="0"/>
              <a:cs typeface="Lucida Sans Unicode" pitchFamily="34" charset="0"/>
            </a:endParaRPr>
          </a:p>
        </p:txBody>
      </p:sp>
    </p:spTree>
  </p:cSld>
  <p:clrMapOvr>
    <a:masterClrMapping/>
  </p:clrMapOvr>
  <p:transition>
    <p:newsflash/>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descr="images (5).jpeg"/>
          <p:cNvPicPr>
            <a:picLocks noChangeAspect="1"/>
          </p:cNvPicPr>
          <p:nvPr/>
        </p:nvPicPr>
        <p:blipFill>
          <a:blip r:embed="rId2"/>
          <a:stretch>
            <a:fillRect/>
          </a:stretch>
        </p:blipFill>
        <p:spPr>
          <a:xfrm>
            <a:off x="1828800" y="381000"/>
            <a:ext cx="8610600"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amon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The Limits of The Limits to Growth – Reason.com"/>
          <p:cNvPicPr>
            <a:picLocks noChangeAspect="1" noChangeArrowheads="1"/>
          </p:cNvPicPr>
          <p:nvPr/>
        </p:nvPicPr>
        <p:blipFill>
          <a:blip r:embed="rId2"/>
          <a:srcRect/>
          <a:stretch>
            <a:fillRect/>
          </a:stretch>
        </p:blipFill>
        <p:spPr bwMode="auto">
          <a:xfrm>
            <a:off x="3505200" y="2133600"/>
            <a:ext cx="5105400" cy="4724400"/>
          </a:xfrm>
          <a:prstGeom prst="rect">
            <a:avLst/>
          </a:prstGeom>
          <a:noFill/>
        </p:spPr>
      </p:pic>
      <p:sp>
        <p:nvSpPr>
          <p:cNvPr id="4" name="Rectangle 3"/>
          <p:cNvSpPr/>
          <p:nvPr/>
        </p:nvSpPr>
        <p:spPr>
          <a:xfrm>
            <a:off x="1524000" y="351692"/>
            <a:ext cx="9097108" cy="1400910"/>
          </a:xfrm>
          <a:prstGeom prst="rect">
            <a:avLst/>
          </a:prstGeom>
          <a:noFill/>
        </p:spPr>
        <p:txBody>
          <a:bodyPr wrap="none" lIns="91440" tIns="45720" rIns="91440" bIns="45720" numCol="1">
            <a:prstTxWarp prst="textTriangle">
              <a:avLst/>
            </a:prstTxWarp>
            <a:spAutoFit/>
          </a:bodyPr>
          <a:lstStyle/>
          <a:p>
            <a:pPr algn="ctr"/>
            <a:r>
              <a:rPr lang="en-US" sz="5400" b="1" cap="all" dirty="0">
                <a:ln w="9000" cmpd="sng">
                  <a:solidFill>
                    <a:srgbClr val="00ADDC">
                      <a:shade val="50000"/>
                      <a:satMod val="120000"/>
                    </a:srgbClr>
                  </a:solidFill>
                  <a:prstDash val="solid"/>
                </a:ln>
                <a:solidFill>
                  <a:schemeClr val="bg2">
                    <a:lumMod val="25000"/>
                  </a:schemeClr>
                </a:solidFill>
                <a:effectLst>
                  <a:reflection blurRad="12700" stA="28000" endPos="45000" dist="1000" dir="5400000" sy="-100000" algn="bl" rotWithShape="0"/>
                </a:effectLst>
                <a:latin typeface="Corbel"/>
              </a:rPr>
              <a:t>LIMITS TO GROWTH</a:t>
            </a:r>
          </a:p>
        </p:txBody>
      </p:sp>
      <p:sp>
        <p:nvSpPr>
          <p:cNvPr id="5" name="TextBox 4"/>
          <p:cNvSpPr txBox="1"/>
          <p:nvPr/>
        </p:nvSpPr>
        <p:spPr>
          <a:xfrm>
            <a:off x="1676400" y="4191001"/>
            <a:ext cx="1676400" cy="1384995"/>
          </a:xfrm>
          <a:prstGeom prst="rect">
            <a:avLst/>
          </a:prstGeom>
          <a:noFill/>
        </p:spPr>
        <p:txBody>
          <a:bodyPr wrap="square" rtlCol="0">
            <a:spAutoFit/>
          </a:bodyPr>
          <a:lstStyle/>
          <a:p>
            <a:r>
              <a:rPr lang="en-US" sz="2800" dirty="0">
                <a:solidFill>
                  <a:prstClr val="black"/>
                </a:solidFill>
                <a:latin typeface="Bauhaus 93" pitchFamily="82" charset="0"/>
                <a:ea typeface="BatangChe" pitchFamily="49" charset="-127"/>
              </a:rPr>
              <a:t>UNIVERSE</a:t>
            </a:r>
          </a:p>
          <a:p>
            <a:r>
              <a:rPr lang="en-US" sz="2800" dirty="0">
                <a:solidFill>
                  <a:prstClr val="black"/>
                </a:solidFill>
                <a:latin typeface="Bauhaus 93" pitchFamily="82" charset="0"/>
                <a:ea typeface="BatangChe" pitchFamily="49" charset="-127"/>
              </a:rPr>
              <a:t>MAYBE </a:t>
            </a:r>
          </a:p>
          <a:p>
            <a:r>
              <a:rPr lang="en-US" sz="2800" dirty="0">
                <a:solidFill>
                  <a:srgbClr val="00B050"/>
                </a:solidFill>
                <a:latin typeface="Bauhaus 93" pitchFamily="82" charset="0"/>
                <a:ea typeface="BatangChe" pitchFamily="49" charset="-127"/>
              </a:rPr>
              <a:t>INFINITE</a:t>
            </a:r>
          </a:p>
        </p:txBody>
      </p:sp>
      <p:sp>
        <p:nvSpPr>
          <p:cNvPr id="6" name="TextBox 5"/>
          <p:cNvSpPr txBox="1"/>
          <p:nvPr/>
        </p:nvSpPr>
        <p:spPr>
          <a:xfrm>
            <a:off x="8763000" y="3886200"/>
            <a:ext cx="1905000" cy="1815882"/>
          </a:xfrm>
          <a:prstGeom prst="rect">
            <a:avLst/>
          </a:prstGeom>
          <a:noFill/>
        </p:spPr>
        <p:txBody>
          <a:bodyPr wrap="square" rtlCol="0">
            <a:spAutoFit/>
          </a:bodyPr>
          <a:lstStyle/>
          <a:p>
            <a:r>
              <a:rPr lang="en-US" sz="2800" dirty="0">
                <a:solidFill>
                  <a:prstClr val="black"/>
                </a:solidFill>
                <a:latin typeface="Bauhaus 93" pitchFamily="82" charset="0"/>
              </a:rPr>
              <a:t>BUT </a:t>
            </a:r>
          </a:p>
          <a:p>
            <a:r>
              <a:rPr lang="en-US" sz="2800" dirty="0">
                <a:solidFill>
                  <a:srgbClr val="FEB80A">
                    <a:lumMod val="50000"/>
                  </a:srgbClr>
                </a:solidFill>
                <a:latin typeface="Bauhaus 93" pitchFamily="82" charset="0"/>
              </a:rPr>
              <a:t>EARTH</a:t>
            </a:r>
            <a:r>
              <a:rPr lang="en-US" sz="2800" dirty="0">
                <a:solidFill>
                  <a:prstClr val="black"/>
                </a:solidFill>
                <a:latin typeface="Bauhaus 93" pitchFamily="82" charset="0"/>
              </a:rPr>
              <a:t>  IS </a:t>
            </a:r>
          </a:p>
          <a:p>
            <a:r>
              <a:rPr lang="en-US" sz="2800" dirty="0">
                <a:solidFill>
                  <a:prstClr val="black"/>
                </a:solidFill>
                <a:latin typeface="Bauhaus 93" pitchFamily="82" charset="0"/>
              </a:rPr>
              <a:t>DEFINITELY</a:t>
            </a:r>
          </a:p>
          <a:p>
            <a:r>
              <a:rPr lang="en-US" sz="2800" dirty="0">
                <a:solidFill>
                  <a:srgbClr val="FF0000"/>
                </a:solidFill>
                <a:latin typeface="Bauhaus 93" pitchFamily="82" charset="0"/>
              </a:rPr>
              <a:t>FINITE</a:t>
            </a:r>
          </a:p>
        </p:txBody>
      </p:sp>
    </p:spTree>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EBEC8F79-A447-43FC-8E81-85E8468AF3F9}"/>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3E4F19A7-A959-40BB-972C-4880BAF8EB09}"/>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6.xml><?xml version="1.0" encoding="utf-8"?>
<a:theme xmlns:a="http://schemas.openxmlformats.org/drawingml/2006/main" name="Organic">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4F34B87B-9C7A-41AE-A6CB-48536223DFFD}"/>
    </a:ext>
  </a:extLst>
</a:theme>
</file>

<file path=ppt/theme/theme9.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520</TotalTime>
  <Words>2098</Words>
  <Application>Microsoft Office PowerPoint</Application>
  <PresentationFormat>Custom</PresentationFormat>
  <Paragraphs>167</Paragraphs>
  <Slides>32</Slides>
  <Notes>2</Notes>
  <HiddenSlides>0</HiddenSlides>
  <MMClips>1</MMClips>
  <ScaleCrop>false</ScaleCrop>
  <HeadingPairs>
    <vt:vector size="4" baseType="variant">
      <vt:variant>
        <vt:lpstr>Theme</vt:lpstr>
      </vt:variant>
      <vt:variant>
        <vt:i4>10</vt:i4>
      </vt:variant>
      <vt:variant>
        <vt:lpstr>Slide Titles</vt:lpstr>
      </vt:variant>
      <vt:variant>
        <vt:i4>32</vt:i4>
      </vt:variant>
    </vt:vector>
  </HeadingPairs>
  <TitlesOfParts>
    <vt:vector size="42" baseType="lpstr">
      <vt:lpstr>1_Office Theme</vt:lpstr>
      <vt:lpstr>Metro</vt:lpstr>
      <vt:lpstr>2_Office Theme</vt:lpstr>
      <vt:lpstr>3_Office Theme</vt:lpstr>
      <vt:lpstr>Crop</vt:lpstr>
      <vt:lpstr>Organic</vt:lpstr>
      <vt:lpstr>4_Office Theme</vt:lpstr>
      <vt:lpstr>Wisp</vt:lpstr>
      <vt:lpstr>1_Wisp</vt:lpstr>
      <vt:lpstr>Parallax</vt:lpstr>
      <vt:lpstr>FACULTY OF MANAGEMENT STUDIES  ENVIRONMENTAL MANAGEMENT  CMAT 1st SEMESTER(2020-22)  </vt:lpstr>
      <vt:lpstr>UNIT 1</vt:lpstr>
      <vt:lpstr>TOPIC:- Implications of Human Population Growth and Limits to Growth</vt:lpstr>
      <vt:lpstr>Introduction</vt:lpstr>
      <vt:lpstr>Implications of Human Population Growth</vt:lpstr>
      <vt:lpstr>Sustainability</vt:lpstr>
      <vt:lpstr>Effects of Population Growth on Environment</vt:lpstr>
      <vt:lpstr>Slide 8</vt:lpstr>
      <vt:lpstr>Slide 9</vt:lpstr>
      <vt:lpstr>Slide 10</vt:lpstr>
      <vt:lpstr>Slide 11</vt:lpstr>
      <vt:lpstr>Slide 12</vt:lpstr>
      <vt:lpstr>Limits to growth</vt:lpstr>
      <vt:lpstr>Slide 14</vt:lpstr>
      <vt:lpstr>Slide 15</vt:lpstr>
      <vt:lpstr>Slide 16</vt:lpstr>
      <vt:lpstr>Slide 17</vt:lpstr>
      <vt:lpstr>LIMITS TO GROWTH</vt:lpstr>
      <vt:lpstr>Slide 19</vt:lpstr>
      <vt:lpstr>There is a considerable scope for demateriliastion and      de-energisation without a decrease in living standards.</vt:lpstr>
      <vt:lpstr>An ecology of means has to be accompanied by an ecology of ends. </vt:lpstr>
      <vt:lpstr>Slide 22</vt:lpstr>
      <vt:lpstr>CORAL REEFS</vt:lpstr>
      <vt:lpstr>SIGNIFICANCE OF CORAL REEFS IN ENVIRONMENT  </vt:lpstr>
      <vt:lpstr>Slide 25</vt:lpstr>
      <vt:lpstr>Slide 26</vt:lpstr>
      <vt:lpstr>EXAMPLE-2</vt:lpstr>
      <vt:lpstr>Slide 28</vt:lpstr>
      <vt:lpstr>Destruction of Amazon Rainforest</vt:lpstr>
      <vt:lpstr>Amazon Fire “The Amazon is burning—and humans are likely to blame”(CNN) .</vt:lpstr>
      <vt:lpstr>CONCLUSION “The human population can no longer be allowed to grow in the same old uncontrolled way. If we do not take charge of our population size, then nature will do it for us”</vt:lpstr>
      <vt:lpstr>“As I see it, humanity needs to reduce its impact on the Earth urgently and there are three ways to achieve this: we can stop consuming so many resources, we can change our technology and we can reduce the growth of our population.”                 -Sir David Attenborough   ( naturalist and broadcaster)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Dilip Ojha</dc:creator>
  <cp:lastModifiedBy>asus</cp:lastModifiedBy>
  <cp:revision>60</cp:revision>
  <dcterms:created xsi:type="dcterms:W3CDTF">2020-12-27T17:33:29Z</dcterms:created>
  <dcterms:modified xsi:type="dcterms:W3CDTF">2021-04-28T16:47:48Z</dcterms:modified>
</cp:coreProperties>
</file>