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5290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5290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3260" y="859548"/>
            <a:ext cx="6243320" cy="4879975"/>
          </a:xfrm>
          <a:custGeom>
            <a:avLst/>
            <a:gdLst/>
            <a:ahLst/>
            <a:cxnLst/>
            <a:rect l="l" t="t" r="r" b="b"/>
            <a:pathLst>
              <a:path w="6243320" h="4879975">
                <a:moveTo>
                  <a:pt x="14617" y="1568919"/>
                </a:moveTo>
                <a:lnTo>
                  <a:pt x="14605" y="1415034"/>
                </a:lnTo>
                <a:lnTo>
                  <a:pt x="14300" y="1362252"/>
                </a:lnTo>
                <a:lnTo>
                  <a:pt x="13855" y="1309281"/>
                </a:lnTo>
                <a:lnTo>
                  <a:pt x="13322" y="1256144"/>
                </a:lnTo>
                <a:lnTo>
                  <a:pt x="12776" y="1202880"/>
                </a:lnTo>
                <a:lnTo>
                  <a:pt x="12242" y="1149515"/>
                </a:lnTo>
                <a:lnTo>
                  <a:pt x="11798" y="1096073"/>
                </a:lnTo>
                <a:lnTo>
                  <a:pt x="11493" y="1042581"/>
                </a:lnTo>
                <a:lnTo>
                  <a:pt x="11252" y="830745"/>
                </a:lnTo>
                <a:lnTo>
                  <a:pt x="11074" y="777608"/>
                </a:lnTo>
                <a:lnTo>
                  <a:pt x="10795" y="724344"/>
                </a:lnTo>
                <a:lnTo>
                  <a:pt x="10375" y="670979"/>
                </a:lnTo>
                <a:lnTo>
                  <a:pt x="9791" y="617537"/>
                </a:lnTo>
                <a:lnTo>
                  <a:pt x="9017" y="564045"/>
                </a:lnTo>
                <a:lnTo>
                  <a:pt x="8026" y="510527"/>
                </a:lnTo>
                <a:lnTo>
                  <a:pt x="7023" y="564045"/>
                </a:lnTo>
                <a:lnTo>
                  <a:pt x="6210" y="617537"/>
                </a:lnTo>
                <a:lnTo>
                  <a:pt x="5537" y="670979"/>
                </a:lnTo>
                <a:lnTo>
                  <a:pt x="4953" y="724344"/>
                </a:lnTo>
                <a:lnTo>
                  <a:pt x="4381" y="777608"/>
                </a:lnTo>
                <a:lnTo>
                  <a:pt x="3797" y="830745"/>
                </a:lnTo>
                <a:lnTo>
                  <a:pt x="3124" y="883716"/>
                </a:lnTo>
                <a:lnTo>
                  <a:pt x="2311" y="936498"/>
                </a:lnTo>
                <a:lnTo>
                  <a:pt x="1320" y="989063"/>
                </a:lnTo>
                <a:lnTo>
                  <a:pt x="1320" y="1467599"/>
                </a:lnTo>
                <a:lnTo>
                  <a:pt x="838" y="1518297"/>
                </a:lnTo>
                <a:lnTo>
                  <a:pt x="469" y="1568919"/>
                </a:lnTo>
                <a:lnTo>
                  <a:pt x="203" y="1619516"/>
                </a:lnTo>
                <a:lnTo>
                  <a:pt x="25" y="1670050"/>
                </a:lnTo>
                <a:lnTo>
                  <a:pt x="0" y="1821421"/>
                </a:lnTo>
                <a:lnTo>
                  <a:pt x="139" y="1871814"/>
                </a:lnTo>
                <a:lnTo>
                  <a:pt x="355" y="1922170"/>
                </a:lnTo>
                <a:lnTo>
                  <a:pt x="609" y="1972487"/>
                </a:lnTo>
                <a:lnTo>
                  <a:pt x="927" y="2022792"/>
                </a:lnTo>
                <a:lnTo>
                  <a:pt x="1295" y="2073071"/>
                </a:lnTo>
                <a:lnTo>
                  <a:pt x="1701" y="2123338"/>
                </a:lnTo>
                <a:lnTo>
                  <a:pt x="2146" y="2173579"/>
                </a:lnTo>
                <a:lnTo>
                  <a:pt x="3111" y="2274036"/>
                </a:lnTo>
                <a:lnTo>
                  <a:pt x="4673" y="2424671"/>
                </a:lnTo>
                <a:lnTo>
                  <a:pt x="4546" y="2956725"/>
                </a:lnTo>
                <a:lnTo>
                  <a:pt x="4241" y="3010217"/>
                </a:lnTo>
                <a:lnTo>
                  <a:pt x="3797" y="3063659"/>
                </a:lnTo>
                <a:lnTo>
                  <a:pt x="3263" y="3117024"/>
                </a:lnTo>
                <a:lnTo>
                  <a:pt x="2717" y="3170288"/>
                </a:lnTo>
                <a:lnTo>
                  <a:pt x="2184" y="3223425"/>
                </a:lnTo>
                <a:lnTo>
                  <a:pt x="1739" y="3276396"/>
                </a:lnTo>
                <a:lnTo>
                  <a:pt x="1435" y="3329178"/>
                </a:lnTo>
                <a:lnTo>
                  <a:pt x="1435" y="3634689"/>
                </a:lnTo>
                <a:lnTo>
                  <a:pt x="1524" y="3685146"/>
                </a:lnTo>
                <a:lnTo>
                  <a:pt x="1651" y="3735565"/>
                </a:lnTo>
                <a:lnTo>
                  <a:pt x="1816" y="3785959"/>
                </a:lnTo>
                <a:lnTo>
                  <a:pt x="2032" y="3836314"/>
                </a:lnTo>
                <a:lnTo>
                  <a:pt x="2286" y="3886631"/>
                </a:lnTo>
                <a:lnTo>
                  <a:pt x="2616" y="3936936"/>
                </a:lnTo>
                <a:lnTo>
                  <a:pt x="3009" y="3987215"/>
                </a:lnTo>
                <a:lnTo>
                  <a:pt x="3467" y="4037482"/>
                </a:lnTo>
                <a:lnTo>
                  <a:pt x="4000" y="4087723"/>
                </a:lnTo>
                <a:lnTo>
                  <a:pt x="4610" y="4137964"/>
                </a:lnTo>
                <a:lnTo>
                  <a:pt x="5321" y="4188180"/>
                </a:lnTo>
                <a:lnTo>
                  <a:pt x="6121" y="4238396"/>
                </a:lnTo>
                <a:lnTo>
                  <a:pt x="7010" y="4288612"/>
                </a:lnTo>
                <a:lnTo>
                  <a:pt x="8026" y="4338815"/>
                </a:lnTo>
                <a:lnTo>
                  <a:pt x="9575" y="4188180"/>
                </a:lnTo>
                <a:lnTo>
                  <a:pt x="10541" y="4087723"/>
                </a:lnTo>
                <a:lnTo>
                  <a:pt x="10985" y="4037482"/>
                </a:lnTo>
                <a:lnTo>
                  <a:pt x="11391" y="3987215"/>
                </a:lnTo>
                <a:lnTo>
                  <a:pt x="11760" y="3936936"/>
                </a:lnTo>
                <a:lnTo>
                  <a:pt x="12077" y="3886631"/>
                </a:lnTo>
                <a:lnTo>
                  <a:pt x="12331" y="3836314"/>
                </a:lnTo>
                <a:lnTo>
                  <a:pt x="12547" y="3785959"/>
                </a:lnTo>
                <a:lnTo>
                  <a:pt x="12687" y="3735565"/>
                </a:lnTo>
                <a:lnTo>
                  <a:pt x="12661" y="3584194"/>
                </a:lnTo>
                <a:lnTo>
                  <a:pt x="12484" y="3533660"/>
                </a:lnTo>
                <a:lnTo>
                  <a:pt x="12217" y="3483064"/>
                </a:lnTo>
                <a:lnTo>
                  <a:pt x="11849" y="3432441"/>
                </a:lnTo>
                <a:lnTo>
                  <a:pt x="11379" y="3381743"/>
                </a:lnTo>
                <a:lnTo>
                  <a:pt x="11252" y="3329178"/>
                </a:lnTo>
                <a:lnTo>
                  <a:pt x="10947" y="3276396"/>
                </a:lnTo>
                <a:lnTo>
                  <a:pt x="10502" y="3223425"/>
                </a:lnTo>
                <a:lnTo>
                  <a:pt x="9969" y="3170288"/>
                </a:lnTo>
                <a:lnTo>
                  <a:pt x="9423" y="3117024"/>
                </a:lnTo>
                <a:lnTo>
                  <a:pt x="8890" y="3063659"/>
                </a:lnTo>
                <a:lnTo>
                  <a:pt x="8445" y="3010217"/>
                </a:lnTo>
                <a:lnTo>
                  <a:pt x="8140" y="2956725"/>
                </a:lnTo>
                <a:lnTo>
                  <a:pt x="8140" y="2850642"/>
                </a:lnTo>
                <a:lnTo>
                  <a:pt x="8445" y="2797860"/>
                </a:lnTo>
                <a:lnTo>
                  <a:pt x="8890" y="2744889"/>
                </a:lnTo>
                <a:lnTo>
                  <a:pt x="9423" y="2691752"/>
                </a:lnTo>
                <a:lnTo>
                  <a:pt x="9969" y="2638488"/>
                </a:lnTo>
                <a:lnTo>
                  <a:pt x="10502" y="2585123"/>
                </a:lnTo>
                <a:lnTo>
                  <a:pt x="10947" y="2531681"/>
                </a:lnTo>
                <a:lnTo>
                  <a:pt x="11252" y="2478189"/>
                </a:lnTo>
                <a:lnTo>
                  <a:pt x="11379" y="2424671"/>
                </a:lnTo>
                <a:lnTo>
                  <a:pt x="11480" y="2324252"/>
                </a:lnTo>
                <a:lnTo>
                  <a:pt x="11595" y="2274036"/>
                </a:lnTo>
                <a:lnTo>
                  <a:pt x="11760" y="2223820"/>
                </a:lnTo>
                <a:lnTo>
                  <a:pt x="11950" y="2173579"/>
                </a:lnTo>
                <a:lnTo>
                  <a:pt x="12407" y="2073071"/>
                </a:lnTo>
                <a:lnTo>
                  <a:pt x="13690" y="1821421"/>
                </a:lnTo>
                <a:lnTo>
                  <a:pt x="14147" y="1720545"/>
                </a:lnTo>
                <a:lnTo>
                  <a:pt x="14338" y="1670050"/>
                </a:lnTo>
                <a:lnTo>
                  <a:pt x="14503" y="1619516"/>
                </a:lnTo>
                <a:lnTo>
                  <a:pt x="14617" y="1568919"/>
                </a:lnTo>
                <a:close/>
              </a:path>
              <a:path w="6243320" h="4879975">
                <a:moveTo>
                  <a:pt x="3128264" y="4867643"/>
                </a:moveTo>
                <a:lnTo>
                  <a:pt x="2254466" y="4866297"/>
                </a:lnTo>
                <a:lnTo>
                  <a:pt x="1845818" y="4867643"/>
                </a:lnTo>
                <a:lnTo>
                  <a:pt x="3128264" y="4867643"/>
                </a:lnTo>
                <a:close/>
              </a:path>
              <a:path w="6243320" h="4879975">
                <a:moveTo>
                  <a:pt x="5606288" y="6083"/>
                </a:moveTo>
                <a:lnTo>
                  <a:pt x="4398911" y="0"/>
                </a:lnTo>
                <a:lnTo>
                  <a:pt x="2455164" y="6083"/>
                </a:lnTo>
                <a:lnTo>
                  <a:pt x="1469986" y="1778"/>
                </a:lnTo>
                <a:lnTo>
                  <a:pt x="563372" y="6083"/>
                </a:lnTo>
                <a:lnTo>
                  <a:pt x="613740" y="6794"/>
                </a:lnTo>
                <a:lnTo>
                  <a:pt x="1822577" y="12179"/>
                </a:lnTo>
                <a:lnTo>
                  <a:pt x="2243848" y="9931"/>
                </a:lnTo>
                <a:lnTo>
                  <a:pt x="3298977" y="9664"/>
                </a:lnTo>
                <a:lnTo>
                  <a:pt x="4347083" y="12179"/>
                </a:lnTo>
                <a:lnTo>
                  <a:pt x="4973701" y="12179"/>
                </a:lnTo>
                <a:lnTo>
                  <a:pt x="5289994" y="9131"/>
                </a:lnTo>
                <a:lnTo>
                  <a:pt x="5553189" y="6794"/>
                </a:lnTo>
                <a:lnTo>
                  <a:pt x="5606288" y="6083"/>
                </a:lnTo>
                <a:close/>
              </a:path>
              <a:path w="6243320" h="4879975">
                <a:moveTo>
                  <a:pt x="5693156" y="4870691"/>
                </a:moveTo>
                <a:lnTo>
                  <a:pt x="4410710" y="4867643"/>
                </a:lnTo>
                <a:lnTo>
                  <a:pt x="3766566" y="4870691"/>
                </a:lnTo>
                <a:lnTo>
                  <a:pt x="1845818" y="4867643"/>
                </a:lnTo>
                <a:lnTo>
                  <a:pt x="1648104" y="4866297"/>
                </a:lnTo>
                <a:lnTo>
                  <a:pt x="563372" y="4870691"/>
                </a:lnTo>
                <a:lnTo>
                  <a:pt x="563372" y="4873739"/>
                </a:lnTo>
                <a:lnTo>
                  <a:pt x="1845818" y="4879835"/>
                </a:lnTo>
                <a:lnTo>
                  <a:pt x="3128264" y="4876787"/>
                </a:lnTo>
                <a:lnTo>
                  <a:pt x="4182897" y="4875542"/>
                </a:lnTo>
                <a:lnTo>
                  <a:pt x="4768240" y="4878057"/>
                </a:lnTo>
                <a:lnTo>
                  <a:pt x="5693156" y="4873739"/>
                </a:lnTo>
                <a:lnTo>
                  <a:pt x="5693156" y="4870691"/>
                </a:lnTo>
                <a:close/>
              </a:path>
              <a:path w="6243320" h="4879975">
                <a:moveTo>
                  <a:pt x="6243205" y="1590992"/>
                </a:moveTo>
                <a:lnTo>
                  <a:pt x="6243193" y="1436954"/>
                </a:lnTo>
                <a:lnTo>
                  <a:pt x="6242850" y="1383449"/>
                </a:lnTo>
                <a:lnTo>
                  <a:pt x="6242355" y="1329931"/>
                </a:lnTo>
                <a:lnTo>
                  <a:pt x="6241783" y="1276426"/>
                </a:lnTo>
                <a:lnTo>
                  <a:pt x="6241161" y="1222921"/>
                </a:lnTo>
                <a:lnTo>
                  <a:pt x="6240589" y="1169416"/>
                </a:lnTo>
                <a:lnTo>
                  <a:pt x="6240094" y="1115898"/>
                </a:lnTo>
                <a:lnTo>
                  <a:pt x="6239751" y="1062393"/>
                </a:lnTo>
                <a:lnTo>
                  <a:pt x="6239637" y="1008875"/>
                </a:lnTo>
                <a:lnTo>
                  <a:pt x="6239586" y="903478"/>
                </a:lnTo>
                <a:lnTo>
                  <a:pt x="6239497" y="850493"/>
                </a:lnTo>
                <a:lnTo>
                  <a:pt x="6239307" y="797369"/>
                </a:lnTo>
                <a:lnTo>
                  <a:pt x="6239002" y="744118"/>
                </a:lnTo>
                <a:lnTo>
                  <a:pt x="6238545" y="690765"/>
                </a:lnTo>
                <a:lnTo>
                  <a:pt x="6237897" y="637336"/>
                </a:lnTo>
                <a:lnTo>
                  <a:pt x="6237046" y="583857"/>
                </a:lnTo>
                <a:lnTo>
                  <a:pt x="6235954" y="530339"/>
                </a:lnTo>
                <a:lnTo>
                  <a:pt x="6232398" y="530339"/>
                </a:lnTo>
                <a:lnTo>
                  <a:pt x="6232271" y="583857"/>
                </a:lnTo>
                <a:lnTo>
                  <a:pt x="6231928" y="637336"/>
                </a:lnTo>
                <a:lnTo>
                  <a:pt x="6231433" y="690765"/>
                </a:lnTo>
                <a:lnTo>
                  <a:pt x="6230861" y="744118"/>
                </a:lnTo>
                <a:lnTo>
                  <a:pt x="6230239" y="797369"/>
                </a:lnTo>
                <a:lnTo>
                  <a:pt x="6229667" y="850493"/>
                </a:lnTo>
                <a:lnTo>
                  <a:pt x="6229172" y="903478"/>
                </a:lnTo>
                <a:lnTo>
                  <a:pt x="6228829" y="956284"/>
                </a:lnTo>
                <a:lnTo>
                  <a:pt x="6228715" y="1490459"/>
                </a:lnTo>
                <a:lnTo>
                  <a:pt x="6228181" y="1540700"/>
                </a:lnTo>
                <a:lnTo>
                  <a:pt x="6227788" y="1590992"/>
                </a:lnTo>
                <a:lnTo>
                  <a:pt x="6227483" y="1641322"/>
                </a:lnTo>
                <a:lnTo>
                  <a:pt x="6227292" y="1691690"/>
                </a:lnTo>
                <a:lnTo>
                  <a:pt x="6227267" y="1843036"/>
                </a:lnTo>
                <a:lnTo>
                  <a:pt x="6227419" y="1893557"/>
                </a:lnTo>
                <a:lnTo>
                  <a:pt x="6227648" y="1944103"/>
                </a:lnTo>
                <a:lnTo>
                  <a:pt x="6227940" y="1994674"/>
                </a:lnTo>
                <a:lnTo>
                  <a:pt x="6228283" y="2045271"/>
                </a:lnTo>
                <a:lnTo>
                  <a:pt x="6228689" y="2095881"/>
                </a:lnTo>
                <a:lnTo>
                  <a:pt x="6229134" y="2146528"/>
                </a:lnTo>
                <a:lnTo>
                  <a:pt x="6229616" y="2197176"/>
                </a:lnTo>
                <a:lnTo>
                  <a:pt x="6230137" y="2247836"/>
                </a:lnTo>
                <a:lnTo>
                  <a:pt x="6231242" y="2349208"/>
                </a:lnTo>
                <a:lnTo>
                  <a:pt x="6232398" y="2450579"/>
                </a:lnTo>
                <a:lnTo>
                  <a:pt x="6232271" y="2982633"/>
                </a:lnTo>
                <a:lnTo>
                  <a:pt x="6231928" y="3036138"/>
                </a:lnTo>
                <a:lnTo>
                  <a:pt x="6231433" y="3089656"/>
                </a:lnTo>
                <a:lnTo>
                  <a:pt x="6230861" y="3143173"/>
                </a:lnTo>
                <a:lnTo>
                  <a:pt x="6230239" y="3196691"/>
                </a:lnTo>
                <a:lnTo>
                  <a:pt x="6229667" y="3250209"/>
                </a:lnTo>
                <a:lnTo>
                  <a:pt x="6229172" y="3303752"/>
                </a:lnTo>
                <a:lnTo>
                  <a:pt x="6228829" y="3357283"/>
                </a:lnTo>
                <a:lnTo>
                  <a:pt x="6228778" y="3662337"/>
                </a:lnTo>
                <a:lnTo>
                  <a:pt x="6228905" y="3763162"/>
                </a:lnTo>
                <a:lnTo>
                  <a:pt x="6228981" y="3813594"/>
                </a:lnTo>
                <a:lnTo>
                  <a:pt x="6229096" y="3864038"/>
                </a:lnTo>
                <a:lnTo>
                  <a:pt x="6229248" y="3914483"/>
                </a:lnTo>
                <a:lnTo>
                  <a:pt x="6229426" y="3964927"/>
                </a:lnTo>
                <a:lnTo>
                  <a:pt x="6229642" y="4015359"/>
                </a:lnTo>
                <a:lnTo>
                  <a:pt x="6229883" y="4065790"/>
                </a:lnTo>
                <a:lnTo>
                  <a:pt x="6230188" y="4116197"/>
                </a:lnTo>
                <a:lnTo>
                  <a:pt x="6230518" y="4166578"/>
                </a:lnTo>
                <a:lnTo>
                  <a:pt x="6230912" y="4216933"/>
                </a:lnTo>
                <a:lnTo>
                  <a:pt x="6231344" y="4267263"/>
                </a:lnTo>
                <a:lnTo>
                  <a:pt x="6231839" y="4317543"/>
                </a:lnTo>
                <a:lnTo>
                  <a:pt x="6232398" y="4367771"/>
                </a:lnTo>
                <a:lnTo>
                  <a:pt x="6235954" y="4367771"/>
                </a:lnTo>
                <a:lnTo>
                  <a:pt x="6237668" y="4216933"/>
                </a:lnTo>
                <a:lnTo>
                  <a:pt x="6238202" y="4166578"/>
                </a:lnTo>
                <a:lnTo>
                  <a:pt x="6238722" y="4116197"/>
                </a:lnTo>
                <a:lnTo>
                  <a:pt x="6239205" y="4065790"/>
                </a:lnTo>
                <a:lnTo>
                  <a:pt x="6239649" y="4015359"/>
                </a:lnTo>
                <a:lnTo>
                  <a:pt x="6240056" y="3964927"/>
                </a:lnTo>
                <a:lnTo>
                  <a:pt x="6240399" y="3914483"/>
                </a:lnTo>
                <a:lnTo>
                  <a:pt x="6240691" y="3864038"/>
                </a:lnTo>
                <a:lnTo>
                  <a:pt x="6240919" y="3813594"/>
                </a:lnTo>
                <a:lnTo>
                  <a:pt x="6241072" y="3763162"/>
                </a:lnTo>
                <a:lnTo>
                  <a:pt x="6241046" y="3611969"/>
                </a:lnTo>
                <a:lnTo>
                  <a:pt x="6240856" y="3561626"/>
                </a:lnTo>
                <a:lnTo>
                  <a:pt x="6240551" y="3511308"/>
                </a:lnTo>
                <a:lnTo>
                  <a:pt x="6240157" y="3461054"/>
                </a:lnTo>
                <a:lnTo>
                  <a:pt x="6239637" y="3410826"/>
                </a:lnTo>
                <a:lnTo>
                  <a:pt x="6239510" y="3357283"/>
                </a:lnTo>
                <a:lnTo>
                  <a:pt x="6239167" y="3303752"/>
                </a:lnTo>
                <a:lnTo>
                  <a:pt x="6238672" y="3250209"/>
                </a:lnTo>
                <a:lnTo>
                  <a:pt x="6238100" y="3196691"/>
                </a:lnTo>
                <a:lnTo>
                  <a:pt x="6237478" y="3143173"/>
                </a:lnTo>
                <a:lnTo>
                  <a:pt x="6236906" y="3089656"/>
                </a:lnTo>
                <a:lnTo>
                  <a:pt x="6236411" y="3036138"/>
                </a:lnTo>
                <a:lnTo>
                  <a:pt x="6236068" y="2982633"/>
                </a:lnTo>
                <a:lnTo>
                  <a:pt x="6236068" y="2875610"/>
                </a:lnTo>
                <a:lnTo>
                  <a:pt x="6236411" y="2822130"/>
                </a:lnTo>
                <a:lnTo>
                  <a:pt x="6236906" y="2768701"/>
                </a:lnTo>
                <a:lnTo>
                  <a:pt x="6237478" y="2715349"/>
                </a:lnTo>
                <a:lnTo>
                  <a:pt x="6238100" y="2662097"/>
                </a:lnTo>
                <a:lnTo>
                  <a:pt x="6238672" y="2608973"/>
                </a:lnTo>
                <a:lnTo>
                  <a:pt x="6239167" y="2555989"/>
                </a:lnTo>
                <a:lnTo>
                  <a:pt x="6239510" y="2503182"/>
                </a:lnTo>
                <a:lnTo>
                  <a:pt x="6239637" y="2450579"/>
                </a:lnTo>
                <a:lnTo>
                  <a:pt x="6239738" y="2349208"/>
                </a:lnTo>
                <a:lnTo>
                  <a:pt x="6239878" y="2298522"/>
                </a:lnTo>
                <a:lnTo>
                  <a:pt x="6240056" y="2247836"/>
                </a:lnTo>
                <a:lnTo>
                  <a:pt x="6240259" y="2197176"/>
                </a:lnTo>
                <a:lnTo>
                  <a:pt x="6240767" y="2095881"/>
                </a:lnTo>
                <a:lnTo>
                  <a:pt x="6242177" y="1843036"/>
                </a:lnTo>
                <a:lnTo>
                  <a:pt x="6242685" y="1742097"/>
                </a:lnTo>
                <a:lnTo>
                  <a:pt x="6242888" y="1691690"/>
                </a:lnTo>
                <a:lnTo>
                  <a:pt x="6243066" y="1641322"/>
                </a:lnTo>
                <a:lnTo>
                  <a:pt x="6243205" y="1590992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2648" y="5341890"/>
            <a:ext cx="512064" cy="473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93764" y="5354573"/>
            <a:ext cx="534924" cy="469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466332" y="797559"/>
            <a:ext cx="489203" cy="467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3128" y="788415"/>
            <a:ext cx="492759" cy="421640"/>
          </a:xfrm>
          <a:custGeom>
            <a:avLst/>
            <a:gdLst/>
            <a:ahLst/>
            <a:cxnLst/>
            <a:rect l="l" t="t" r="r" b="b"/>
            <a:pathLst>
              <a:path w="492759" h="421640">
                <a:moveTo>
                  <a:pt x="492252" y="59690"/>
                </a:moveTo>
                <a:lnTo>
                  <a:pt x="482269" y="35560"/>
                </a:lnTo>
                <a:lnTo>
                  <a:pt x="460590" y="17780"/>
                </a:lnTo>
                <a:lnTo>
                  <a:pt x="431546" y="5080"/>
                </a:lnTo>
                <a:lnTo>
                  <a:pt x="423532" y="3810"/>
                </a:lnTo>
                <a:lnTo>
                  <a:pt x="399503" y="0"/>
                </a:lnTo>
                <a:lnTo>
                  <a:pt x="379120" y="1028"/>
                </a:lnTo>
                <a:lnTo>
                  <a:pt x="379120" y="15367"/>
                </a:lnTo>
                <a:lnTo>
                  <a:pt x="378104" y="15532"/>
                </a:lnTo>
                <a:lnTo>
                  <a:pt x="379120" y="15367"/>
                </a:lnTo>
                <a:lnTo>
                  <a:pt x="379120" y="1028"/>
                </a:lnTo>
                <a:lnTo>
                  <a:pt x="349173" y="2540"/>
                </a:lnTo>
                <a:lnTo>
                  <a:pt x="335305" y="5892"/>
                </a:lnTo>
                <a:lnTo>
                  <a:pt x="335305" y="19050"/>
                </a:lnTo>
                <a:lnTo>
                  <a:pt x="309156" y="27940"/>
                </a:lnTo>
                <a:lnTo>
                  <a:pt x="284022" y="36830"/>
                </a:lnTo>
                <a:lnTo>
                  <a:pt x="235419" y="57150"/>
                </a:lnTo>
                <a:lnTo>
                  <a:pt x="211950" y="68580"/>
                </a:lnTo>
                <a:lnTo>
                  <a:pt x="189496" y="77470"/>
                </a:lnTo>
                <a:lnTo>
                  <a:pt x="168643" y="85979"/>
                </a:lnTo>
                <a:lnTo>
                  <a:pt x="168643" y="103505"/>
                </a:lnTo>
                <a:lnTo>
                  <a:pt x="167652" y="104140"/>
                </a:lnTo>
                <a:lnTo>
                  <a:pt x="164274" y="103809"/>
                </a:lnTo>
                <a:lnTo>
                  <a:pt x="168643" y="103505"/>
                </a:lnTo>
                <a:lnTo>
                  <a:pt x="168643" y="85979"/>
                </a:lnTo>
                <a:lnTo>
                  <a:pt x="167703" y="86360"/>
                </a:lnTo>
                <a:lnTo>
                  <a:pt x="146253" y="91440"/>
                </a:lnTo>
                <a:lnTo>
                  <a:pt x="159067" y="85090"/>
                </a:lnTo>
                <a:lnTo>
                  <a:pt x="183362" y="74930"/>
                </a:lnTo>
                <a:lnTo>
                  <a:pt x="196189" y="69850"/>
                </a:lnTo>
                <a:lnTo>
                  <a:pt x="228955" y="53340"/>
                </a:lnTo>
                <a:lnTo>
                  <a:pt x="263067" y="38100"/>
                </a:lnTo>
                <a:lnTo>
                  <a:pt x="298513" y="26670"/>
                </a:lnTo>
                <a:lnTo>
                  <a:pt x="335305" y="19050"/>
                </a:lnTo>
                <a:lnTo>
                  <a:pt x="335305" y="5892"/>
                </a:lnTo>
                <a:lnTo>
                  <a:pt x="296506" y="15240"/>
                </a:lnTo>
                <a:lnTo>
                  <a:pt x="244513" y="34290"/>
                </a:lnTo>
                <a:lnTo>
                  <a:pt x="196189" y="53340"/>
                </a:lnTo>
                <a:lnTo>
                  <a:pt x="178130" y="62230"/>
                </a:lnTo>
                <a:lnTo>
                  <a:pt x="161404" y="69850"/>
                </a:lnTo>
                <a:lnTo>
                  <a:pt x="146024" y="74930"/>
                </a:lnTo>
                <a:lnTo>
                  <a:pt x="131978" y="78740"/>
                </a:lnTo>
                <a:lnTo>
                  <a:pt x="126453" y="57150"/>
                </a:lnTo>
                <a:lnTo>
                  <a:pt x="125920" y="56553"/>
                </a:lnTo>
                <a:lnTo>
                  <a:pt x="125920" y="68427"/>
                </a:lnTo>
                <a:lnTo>
                  <a:pt x="124637" y="63817"/>
                </a:lnTo>
                <a:lnTo>
                  <a:pt x="125285" y="64770"/>
                </a:lnTo>
                <a:lnTo>
                  <a:pt x="125920" y="68427"/>
                </a:lnTo>
                <a:lnTo>
                  <a:pt x="125920" y="56553"/>
                </a:lnTo>
                <a:lnTo>
                  <a:pt x="119380" y="49123"/>
                </a:lnTo>
                <a:lnTo>
                  <a:pt x="119380" y="112522"/>
                </a:lnTo>
                <a:lnTo>
                  <a:pt x="118579" y="113372"/>
                </a:lnTo>
                <a:lnTo>
                  <a:pt x="118795" y="112649"/>
                </a:lnTo>
                <a:lnTo>
                  <a:pt x="119380" y="112522"/>
                </a:lnTo>
                <a:lnTo>
                  <a:pt x="119380" y="49123"/>
                </a:lnTo>
                <a:lnTo>
                  <a:pt x="111912" y="40640"/>
                </a:lnTo>
                <a:lnTo>
                  <a:pt x="110578" y="40068"/>
                </a:lnTo>
                <a:lnTo>
                  <a:pt x="110578" y="91440"/>
                </a:lnTo>
                <a:lnTo>
                  <a:pt x="96418" y="96520"/>
                </a:lnTo>
                <a:lnTo>
                  <a:pt x="77571" y="99060"/>
                </a:lnTo>
                <a:lnTo>
                  <a:pt x="57404" y="97790"/>
                </a:lnTo>
                <a:lnTo>
                  <a:pt x="56984" y="97739"/>
                </a:lnTo>
                <a:lnTo>
                  <a:pt x="56984" y="110490"/>
                </a:lnTo>
                <a:lnTo>
                  <a:pt x="52997" y="110490"/>
                </a:lnTo>
                <a:lnTo>
                  <a:pt x="48069" y="109410"/>
                </a:lnTo>
                <a:lnTo>
                  <a:pt x="56984" y="110490"/>
                </a:lnTo>
                <a:lnTo>
                  <a:pt x="56984" y="97739"/>
                </a:lnTo>
                <a:lnTo>
                  <a:pt x="39878" y="95338"/>
                </a:lnTo>
                <a:lnTo>
                  <a:pt x="39243" y="93230"/>
                </a:lnTo>
                <a:lnTo>
                  <a:pt x="39243" y="85090"/>
                </a:lnTo>
                <a:lnTo>
                  <a:pt x="35801" y="82651"/>
                </a:lnTo>
                <a:lnTo>
                  <a:pt x="35382" y="81661"/>
                </a:lnTo>
                <a:lnTo>
                  <a:pt x="34518" y="78930"/>
                </a:lnTo>
                <a:lnTo>
                  <a:pt x="34518" y="107149"/>
                </a:lnTo>
                <a:lnTo>
                  <a:pt x="30594" y="106680"/>
                </a:lnTo>
                <a:lnTo>
                  <a:pt x="21399" y="104140"/>
                </a:lnTo>
                <a:lnTo>
                  <a:pt x="21183" y="103809"/>
                </a:lnTo>
                <a:lnTo>
                  <a:pt x="34518" y="107149"/>
                </a:lnTo>
                <a:lnTo>
                  <a:pt x="34518" y="78930"/>
                </a:lnTo>
                <a:lnTo>
                  <a:pt x="33655" y="76200"/>
                </a:lnTo>
                <a:lnTo>
                  <a:pt x="32994" y="69850"/>
                </a:lnTo>
                <a:lnTo>
                  <a:pt x="33655" y="63500"/>
                </a:lnTo>
                <a:lnTo>
                  <a:pt x="35674" y="57150"/>
                </a:lnTo>
                <a:lnTo>
                  <a:pt x="49542" y="53340"/>
                </a:lnTo>
                <a:lnTo>
                  <a:pt x="63754" y="52070"/>
                </a:lnTo>
                <a:lnTo>
                  <a:pt x="77292" y="54610"/>
                </a:lnTo>
                <a:lnTo>
                  <a:pt x="108737" y="82550"/>
                </a:lnTo>
                <a:lnTo>
                  <a:pt x="110578" y="91440"/>
                </a:lnTo>
                <a:lnTo>
                  <a:pt x="110578" y="40068"/>
                </a:lnTo>
                <a:lnTo>
                  <a:pt x="105460" y="37858"/>
                </a:lnTo>
                <a:lnTo>
                  <a:pt x="105460" y="55499"/>
                </a:lnTo>
                <a:lnTo>
                  <a:pt x="104902" y="55283"/>
                </a:lnTo>
                <a:lnTo>
                  <a:pt x="99872" y="50800"/>
                </a:lnTo>
                <a:lnTo>
                  <a:pt x="96304" y="50800"/>
                </a:lnTo>
                <a:lnTo>
                  <a:pt x="88938" y="47142"/>
                </a:lnTo>
                <a:lnTo>
                  <a:pt x="88938" y="55791"/>
                </a:lnTo>
                <a:lnTo>
                  <a:pt x="88938" y="47142"/>
                </a:lnTo>
                <a:lnTo>
                  <a:pt x="86106" y="45720"/>
                </a:lnTo>
                <a:lnTo>
                  <a:pt x="81165" y="44450"/>
                </a:lnTo>
                <a:lnTo>
                  <a:pt x="76238" y="43180"/>
                </a:lnTo>
                <a:lnTo>
                  <a:pt x="65697" y="41910"/>
                </a:lnTo>
                <a:lnTo>
                  <a:pt x="53505" y="44450"/>
                </a:lnTo>
                <a:lnTo>
                  <a:pt x="53695" y="44107"/>
                </a:lnTo>
                <a:lnTo>
                  <a:pt x="63538" y="34290"/>
                </a:lnTo>
                <a:lnTo>
                  <a:pt x="67779" y="34290"/>
                </a:lnTo>
                <a:lnTo>
                  <a:pt x="78917" y="36830"/>
                </a:lnTo>
                <a:lnTo>
                  <a:pt x="90055" y="41910"/>
                </a:lnTo>
                <a:lnTo>
                  <a:pt x="99872" y="49530"/>
                </a:lnTo>
                <a:lnTo>
                  <a:pt x="105460" y="55499"/>
                </a:lnTo>
                <a:lnTo>
                  <a:pt x="105460" y="37858"/>
                </a:lnTo>
                <a:lnTo>
                  <a:pt x="97218" y="34290"/>
                </a:lnTo>
                <a:lnTo>
                  <a:pt x="91338" y="31750"/>
                </a:lnTo>
                <a:lnTo>
                  <a:pt x="67779" y="29210"/>
                </a:lnTo>
                <a:lnTo>
                  <a:pt x="44196" y="31750"/>
                </a:lnTo>
                <a:lnTo>
                  <a:pt x="23634" y="40640"/>
                </a:lnTo>
                <a:lnTo>
                  <a:pt x="14897" y="48272"/>
                </a:lnTo>
                <a:lnTo>
                  <a:pt x="14897" y="92405"/>
                </a:lnTo>
                <a:lnTo>
                  <a:pt x="13373" y="88900"/>
                </a:lnTo>
                <a:lnTo>
                  <a:pt x="13017" y="87376"/>
                </a:lnTo>
                <a:lnTo>
                  <a:pt x="14897" y="92405"/>
                </a:lnTo>
                <a:lnTo>
                  <a:pt x="14897" y="48272"/>
                </a:lnTo>
                <a:lnTo>
                  <a:pt x="9080" y="53340"/>
                </a:lnTo>
                <a:lnTo>
                  <a:pt x="3568" y="72390"/>
                </a:lnTo>
                <a:lnTo>
                  <a:pt x="4229" y="81280"/>
                </a:lnTo>
                <a:lnTo>
                  <a:pt x="6235" y="90170"/>
                </a:lnTo>
                <a:lnTo>
                  <a:pt x="9575" y="99060"/>
                </a:lnTo>
                <a:lnTo>
                  <a:pt x="14262" y="107950"/>
                </a:lnTo>
                <a:lnTo>
                  <a:pt x="17830" y="107950"/>
                </a:lnTo>
                <a:lnTo>
                  <a:pt x="27076" y="110490"/>
                </a:lnTo>
                <a:lnTo>
                  <a:pt x="38341" y="113030"/>
                </a:lnTo>
                <a:lnTo>
                  <a:pt x="50939" y="114300"/>
                </a:lnTo>
                <a:lnTo>
                  <a:pt x="64211" y="116840"/>
                </a:lnTo>
                <a:lnTo>
                  <a:pt x="83375" y="116840"/>
                </a:lnTo>
                <a:lnTo>
                  <a:pt x="91782" y="118110"/>
                </a:lnTo>
                <a:lnTo>
                  <a:pt x="99872" y="120650"/>
                </a:lnTo>
                <a:lnTo>
                  <a:pt x="99872" y="125730"/>
                </a:lnTo>
                <a:lnTo>
                  <a:pt x="99517" y="126365"/>
                </a:lnTo>
                <a:lnTo>
                  <a:pt x="99517" y="142925"/>
                </a:lnTo>
                <a:lnTo>
                  <a:pt x="99390" y="143522"/>
                </a:lnTo>
                <a:lnTo>
                  <a:pt x="92735" y="161290"/>
                </a:lnTo>
                <a:lnTo>
                  <a:pt x="82931" y="180340"/>
                </a:lnTo>
                <a:lnTo>
                  <a:pt x="60642" y="217170"/>
                </a:lnTo>
                <a:lnTo>
                  <a:pt x="39243" y="255270"/>
                </a:lnTo>
                <a:lnTo>
                  <a:pt x="60794" y="205740"/>
                </a:lnTo>
                <a:lnTo>
                  <a:pt x="79298" y="177800"/>
                </a:lnTo>
                <a:lnTo>
                  <a:pt x="86944" y="165100"/>
                </a:lnTo>
                <a:lnTo>
                  <a:pt x="93903" y="153670"/>
                </a:lnTo>
                <a:lnTo>
                  <a:pt x="95237" y="151130"/>
                </a:lnTo>
                <a:lnTo>
                  <a:pt x="99517" y="142925"/>
                </a:lnTo>
                <a:lnTo>
                  <a:pt x="99517" y="126365"/>
                </a:lnTo>
                <a:lnTo>
                  <a:pt x="96304" y="132080"/>
                </a:lnTo>
                <a:lnTo>
                  <a:pt x="92748" y="135890"/>
                </a:lnTo>
                <a:lnTo>
                  <a:pt x="89179" y="142240"/>
                </a:lnTo>
                <a:lnTo>
                  <a:pt x="85610" y="145415"/>
                </a:lnTo>
                <a:lnTo>
                  <a:pt x="85610" y="151130"/>
                </a:lnTo>
                <a:lnTo>
                  <a:pt x="85458" y="151574"/>
                </a:lnTo>
                <a:lnTo>
                  <a:pt x="84099" y="153339"/>
                </a:lnTo>
                <a:lnTo>
                  <a:pt x="85610" y="151130"/>
                </a:lnTo>
                <a:lnTo>
                  <a:pt x="85610" y="145415"/>
                </a:lnTo>
                <a:lnTo>
                  <a:pt x="42354" y="205740"/>
                </a:lnTo>
                <a:lnTo>
                  <a:pt x="23342" y="238760"/>
                </a:lnTo>
                <a:lnTo>
                  <a:pt x="18288" y="251968"/>
                </a:lnTo>
                <a:lnTo>
                  <a:pt x="18288" y="262750"/>
                </a:lnTo>
                <a:lnTo>
                  <a:pt x="15392" y="269621"/>
                </a:lnTo>
                <a:lnTo>
                  <a:pt x="6908" y="311505"/>
                </a:lnTo>
                <a:lnTo>
                  <a:pt x="6908" y="365252"/>
                </a:lnTo>
                <a:lnTo>
                  <a:pt x="5461" y="360680"/>
                </a:lnTo>
                <a:lnTo>
                  <a:pt x="3568" y="340360"/>
                </a:lnTo>
                <a:lnTo>
                  <a:pt x="4737" y="323850"/>
                </a:lnTo>
                <a:lnTo>
                  <a:pt x="5638" y="318160"/>
                </a:lnTo>
                <a:lnTo>
                  <a:pt x="6908" y="365252"/>
                </a:lnTo>
                <a:lnTo>
                  <a:pt x="6908" y="311505"/>
                </a:lnTo>
                <a:lnTo>
                  <a:pt x="5956" y="316204"/>
                </a:lnTo>
                <a:lnTo>
                  <a:pt x="7581" y="306070"/>
                </a:lnTo>
                <a:lnTo>
                  <a:pt x="11087" y="288290"/>
                </a:lnTo>
                <a:lnTo>
                  <a:pt x="14262" y="271780"/>
                </a:lnTo>
                <a:lnTo>
                  <a:pt x="18288" y="262750"/>
                </a:lnTo>
                <a:lnTo>
                  <a:pt x="18288" y="251968"/>
                </a:lnTo>
                <a:lnTo>
                  <a:pt x="10706" y="271780"/>
                </a:lnTo>
                <a:lnTo>
                  <a:pt x="6019" y="288290"/>
                </a:lnTo>
                <a:lnTo>
                  <a:pt x="2667" y="306070"/>
                </a:lnTo>
                <a:lnTo>
                  <a:pt x="660" y="323850"/>
                </a:lnTo>
                <a:lnTo>
                  <a:pt x="0" y="340360"/>
                </a:lnTo>
                <a:lnTo>
                  <a:pt x="1384" y="361950"/>
                </a:lnTo>
                <a:lnTo>
                  <a:pt x="24968" y="406400"/>
                </a:lnTo>
                <a:lnTo>
                  <a:pt x="51549" y="421640"/>
                </a:lnTo>
                <a:lnTo>
                  <a:pt x="64211" y="421640"/>
                </a:lnTo>
                <a:lnTo>
                  <a:pt x="67779" y="419100"/>
                </a:lnTo>
                <a:lnTo>
                  <a:pt x="67779" y="415290"/>
                </a:lnTo>
                <a:lnTo>
                  <a:pt x="67779" y="412750"/>
                </a:lnTo>
                <a:lnTo>
                  <a:pt x="64922" y="410210"/>
                </a:lnTo>
                <a:lnTo>
                  <a:pt x="60642" y="406400"/>
                </a:lnTo>
                <a:lnTo>
                  <a:pt x="60413" y="406400"/>
                </a:lnTo>
                <a:lnTo>
                  <a:pt x="60413" y="415290"/>
                </a:lnTo>
                <a:lnTo>
                  <a:pt x="53505" y="415290"/>
                </a:lnTo>
                <a:lnTo>
                  <a:pt x="46367" y="412750"/>
                </a:lnTo>
                <a:lnTo>
                  <a:pt x="39243" y="412750"/>
                </a:lnTo>
                <a:lnTo>
                  <a:pt x="39243" y="410210"/>
                </a:lnTo>
                <a:lnTo>
                  <a:pt x="46367" y="412750"/>
                </a:lnTo>
                <a:lnTo>
                  <a:pt x="53403" y="412750"/>
                </a:lnTo>
                <a:lnTo>
                  <a:pt x="60413" y="415290"/>
                </a:lnTo>
                <a:lnTo>
                  <a:pt x="60413" y="406400"/>
                </a:lnTo>
                <a:lnTo>
                  <a:pt x="37274" y="406400"/>
                </a:lnTo>
                <a:lnTo>
                  <a:pt x="35902" y="405765"/>
                </a:lnTo>
                <a:lnTo>
                  <a:pt x="35902" y="406400"/>
                </a:lnTo>
                <a:lnTo>
                  <a:pt x="35674" y="406400"/>
                </a:lnTo>
                <a:lnTo>
                  <a:pt x="35902" y="406400"/>
                </a:lnTo>
                <a:lnTo>
                  <a:pt x="35902" y="405765"/>
                </a:lnTo>
                <a:lnTo>
                  <a:pt x="35674" y="405650"/>
                </a:lnTo>
                <a:lnTo>
                  <a:pt x="35674" y="403860"/>
                </a:lnTo>
                <a:lnTo>
                  <a:pt x="32105" y="397179"/>
                </a:lnTo>
                <a:lnTo>
                  <a:pt x="32105" y="406400"/>
                </a:lnTo>
                <a:lnTo>
                  <a:pt x="28536" y="406400"/>
                </a:lnTo>
                <a:lnTo>
                  <a:pt x="28536" y="403860"/>
                </a:lnTo>
                <a:lnTo>
                  <a:pt x="28359" y="403669"/>
                </a:lnTo>
                <a:lnTo>
                  <a:pt x="31292" y="404736"/>
                </a:lnTo>
                <a:lnTo>
                  <a:pt x="32105" y="406400"/>
                </a:lnTo>
                <a:lnTo>
                  <a:pt x="32105" y="397179"/>
                </a:lnTo>
                <a:lnTo>
                  <a:pt x="29895" y="393026"/>
                </a:lnTo>
                <a:lnTo>
                  <a:pt x="22974" y="369062"/>
                </a:lnTo>
                <a:lnTo>
                  <a:pt x="22123" y="364490"/>
                </a:lnTo>
                <a:lnTo>
                  <a:pt x="21856" y="359346"/>
                </a:lnTo>
                <a:lnTo>
                  <a:pt x="21856" y="396189"/>
                </a:lnTo>
                <a:lnTo>
                  <a:pt x="18605" y="392430"/>
                </a:lnTo>
                <a:lnTo>
                  <a:pt x="10693" y="377190"/>
                </a:lnTo>
                <a:lnTo>
                  <a:pt x="7264" y="366420"/>
                </a:lnTo>
                <a:lnTo>
                  <a:pt x="21856" y="396189"/>
                </a:lnTo>
                <a:lnTo>
                  <a:pt x="21856" y="359346"/>
                </a:lnTo>
                <a:lnTo>
                  <a:pt x="25679" y="317500"/>
                </a:lnTo>
                <a:lnTo>
                  <a:pt x="52997" y="256540"/>
                </a:lnTo>
                <a:lnTo>
                  <a:pt x="87160" y="198120"/>
                </a:lnTo>
                <a:lnTo>
                  <a:pt x="101650" y="171450"/>
                </a:lnTo>
                <a:lnTo>
                  <a:pt x="113474" y="144780"/>
                </a:lnTo>
                <a:lnTo>
                  <a:pt x="121285" y="116840"/>
                </a:lnTo>
                <a:lnTo>
                  <a:pt x="132092" y="113030"/>
                </a:lnTo>
                <a:lnTo>
                  <a:pt x="143573" y="109220"/>
                </a:lnTo>
                <a:lnTo>
                  <a:pt x="156387" y="107950"/>
                </a:lnTo>
                <a:lnTo>
                  <a:pt x="171221" y="107950"/>
                </a:lnTo>
                <a:lnTo>
                  <a:pt x="176403" y="104140"/>
                </a:lnTo>
                <a:lnTo>
                  <a:pt x="233045" y="69850"/>
                </a:lnTo>
                <a:lnTo>
                  <a:pt x="279565" y="49530"/>
                </a:lnTo>
                <a:lnTo>
                  <a:pt x="330542" y="33020"/>
                </a:lnTo>
                <a:lnTo>
                  <a:pt x="381520" y="25400"/>
                </a:lnTo>
                <a:lnTo>
                  <a:pt x="428040" y="29210"/>
                </a:lnTo>
                <a:lnTo>
                  <a:pt x="473189" y="58420"/>
                </a:lnTo>
                <a:lnTo>
                  <a:pt x="477266" y="75247"/>
                </a:lnTo>
                <a:lnTo>
                  <a:pt x="476084" y="80010"/>
                </a:lnTo>
                <a:lnTo>
                  <a:pt x="475983" y="80137"/>
                </a:lnTo>
                <a:lnTo>
                  <a:pt x="465315" y="89814"/>
                </a:lnTo>
                <a:lnTo>
                  <a:pt x="465315" y="101600"/>
                </a:lnTo>
                <a:lnTo>
                  <a:pt x="460146" y="101600"/>
                </a:lnTo>
                <a:lnTo>
                  <a:pt x="460971" y="101015"/>
                </a:lnTo>
                <a:lnTo>
                  <a:pt x="465315" y="101600"/>
                </a:lnTo>
                <a:lnTo>
                  <a:pt x="465315" y="89814"/>
                </a:lnTo>
                <a:lnTo>
                  <a:pt x="461060" y="93662"/>
                </a:lnTo>
                <a:lnTo>
                  <a:pt x="453009" y="97790"/>
                </a:lnTo>
                <a:lnTo>
                  <a:pt x="449453" y="101600"/>
                </a:lnTo>
                <a:lnTo>
                  <a:pt x="453009" y="104140"/>
                </a:lnTo>
                <a:lnTo>
                  <a:pt x="460146" y="107950"/>
                </a:lnTo>
                <a:lnTo>
                  <a:pt x="463715" y="107950"/>
                </a:lnTo>
                <a:lnTo>
                  <a:pt x="470852" y="104140"/>
                </a:lnTo>
                <a:lnTo>
                  <a:pt x="474586" y="101600"/>
                </a:lnTo>
                <a:lnTo>
                  <a:pt x="480212" y="97790"/>
                </a:lnTo>
                <a:lnTo>
                  <a:pt x="486892" y="87630"/>
                </a:lnTo>
                <a:lnTo>
                  <a:pt x="490905" y="74930"/>
                </a:lnTo>
                <a:lnTo>
                  <a:pt x="492252" y="63500"/>
                </a:lnTo>
                <a:lnTo>
                  <a:pt x="492252" y="5969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81171" y="0"/>
            <a:ext cx="5472683" cy="1293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5290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3994" y="576999"/>
            <a:ext cx="7648575" cy="60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1">
                <a:solidFill>
                  <a:srgbClr val="5290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58259" y="2278837"/>
            <a:ext cx="493204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53441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i="0" spc="5" dirty="0">
                <a:latin typeface="Arial"/>
                <a:cs typeface="Arial"/>
              </a:rPr>
              <a:t>Sustainable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39" y="608203"/>
            <a:ext cx="11756390" cy="21127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4900" b="1" spc="95" dirty="0">
                <a:solidFill>
                  <a:srgbClr val="52901C"/>
                </a:solidFill>
                <a:latin typeface="Arial"/>
                <a:cs typeface="Arial"/>
              </a:rPr>
              <a:t>Development</a:t>
            </a:r>
            <a:endParaRPr sz="4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75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895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Prerna</a:t>
            </a:r>
            <a:r>
              <a:rPr lang="en-US" sz="2400" dirty="0" smtClean="0"/>
              <a:t> </a:t>
            </a:r>
            <a:r>
              <a:rPr lang="en-US" sz="2400" dirty="0" err="1" smtClean="0"/>
              <a:t>bhati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03" y="0"/>
            <a:ext cx="4082796" cy="22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2277745" cy="1408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204" dirty="0"/>
              <a:t>Aim</a:t>
            </a:r>
            <a:endParaRPr sz="9050"/>
          </a:p>
        </p:txBody>
      </p:sp>
      <p:sp>
        <p:nvSpPr>
          <p:cNvPr id="4" name="object 4"/>
          <p:cNvSpPr txBox="1"/>
          <p:nvPr/>
        </p:nvSpPr>
        <p:spPr>
          <a:xfrm>
            <a:off x="1144016" y="1755775"/>
            <a:ext cx="9111615" cy="391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0680" algn="l"/>
              </a:tabLst>
            </a:pPr>
            <a:r>
              <a:rPr sz="4800" b="1" dirty="0">
                <a:solidFill>
                  <a:srgbClr val="0D0D0D"/>
                </a:solidFill>
                <a:latin typeface="Comic Sans MS"/>
                <a:cs typeface="Comic Sans MS"/>
              </a:rPr>
              <a:t>Maximizing </a:t>
            </a:r>
            <a:r>
              <a:rPr sz="4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probability </a:t>
            </a:r>
            <a:r>
              <a:rPr sz="48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4800" b="1" spc="-5" dirty="0">
                <a:solidFill>
                  <a:srgbClr val="0D0D0D"/>
                </a:solidFill>
                <a:latin typeface="Comic Sans MS"/>
                <a:cs typeface="Comic Sans MS"/>
              </a:rPr>
              <a:t>achieving sustainable  development.</a:t>
            </a:r>
            <a:endParaRPr sz="4800">
              <a:latin typeface="Comic Sans MS"/>
              <a:cs typeface="Comic Sans MS"/>
            </a:endParaRPr>
          </a:p>
          <a:p>
            <a:pPr marL="360045" marR="78168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680" algn="l"/>
              </a:tabLst>
            </a:pPr>
            <a:r>
              <a:rPr sz="4800" b="1" spc="-5" dirty="0">
                <a:solidFill>
                  <a:srgbClr val="0D0D0D"/>
                </a:solidFill>
                <a:latin typeface="Comic Sans MS"/>
                <a:cs typeface="Comic Sans MS"/>
              </a:rPr>
              <a:t>Minimizing the chances </a:t>
            </a:r>
            <a:r>
              <a:rPr sz="48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48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environmental</a:t>
            </a:r>
            <a:r>
              <a:rPr sz="48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4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degradation.</a:t>
            </a:r>
            <a:endParaRPr sz="4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102107"/>
            <a:ext cx="5451348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486" y="178075"/>
            <a:ext cx="4220210" cy="974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200" spc="-95" dirty="0"/>
              <a:t>Four</a:t>
            </a:r>
            <a:r>
              <a:rPr sz="6200" spc="575" dirty="0"/>
              <a:t> </a:t>
            </a:r>
            <a:r>
              <a:rPr sz="6200" spc="135" dirty="0"/>
              <a:t>Major</a:t>
            </a:r>
            <a:endParaRPr sz="6200"/>
          </a:p>
        </p:txBody>
      </p:sp>
      <p:sp>
        <p:nvSpPr>
          <p:cNvPr id="4" name="object 4"/>
          <p:cNvSpPr/>
          <p:nvPr/>
        </p:nvSpPr>
        <p:spPr>
          <a:xfrm>
            <a:off x="900683" y="911352"/>
            <a:ext cx="5465064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8486" y="510611"/>
            <a:ext cx="6485255" cy="5158740"/>
          </a:xfrm>
          <a:prstGeom prst="rect">
            <a:avLst/>
          </a:prstGeom>
        </p:spPr>
        <p:txBody>
          <a:bodyPr vert="horz" wrap="square" lIns="0" tIns="49275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79"/>
              </a:spcBef>
            </a:pPr>
            <a:r>
              <a:rPr sz="6200" b="1" i="1" spc="-140" dirty="0">
                <a:solidFill>
                  <a:srgbClr val="52901C"/>
                </a:solidFill>
                <a:latin typeface="Arial"/>
                <a:cs typeface="Arial"/>
              </a:rPr>
              <a:t>components</a:t>
            </a:r>
            <a:endParaRPr sz="62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670"/>
              </a:spcBef>
              <a:buFont typeface="Arial"/>
              <a:buChar char="•"/>
              <a:tabLst>
                <a:tab pos="360680" algn="l"/>
                <a:tab pos="1870075" algn="l"/>
                <a:tab pos="4403090" algn="l"/>
              </a:tabLst>
            </a:pP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The	climatic	change.</a:t>
            </a:r>
            <a:endParaRPr sz="4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60680" algn="l"/>
              </a:tabLst>
            </a:pP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Nutrient</a:t>
            </a:r>
            <a:r>
              <a:rPr sz="4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cycles.</a:t>
            </a:r>
            <a:endParaRPr sz="4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680" algn="l"/>
              </a:tabLst>
            </a:pPr>
            <a:r>
              <a:rPr sz="4400" b="1" spc="-5" dirty="0">
                <a:solidFill>
                  <a:srgbClr val="0D0D0D"/>
                </a:solidFill>
                <a:latin typeface="Comic Sans MS"/>
                <a:cs typeface="Comic Sans MS"/>
              </a:rPr>
              <a:t>Hydrological</a:t>
            </a:r>
            <a:r>
              <a:rPr sz="4400" b="1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cycle.</a:t>
            </a:r>
            <a:endParaRPr sz="4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680" algn="l"/>
              </a:tabLst>
            </a:pPr>
            <a:r>
              <a:rPr sz="4400" b="1" spc="-5" dirty="0">
                <a:solidFill>
                  <a:srgbClr val="0D0D0D"/>
                </a:solidFill>
                <a:latin typeface="Comic Sans MS"/>
                <a:cs typeface="Comic Sans MS"/>
              </a:rPr>
              <a:t>Bio-diversity.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8488" y="237743"/>
            <a:ext cx="6633971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727" y="280200"/>
            <a:ext cx="569849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20290" algn="l"/>
                <a:tab pos="3110230" algn="l"/>
              </a:tabLst>
            </a:pPr>
            <a:r>
              <a:rPr spc="-55" dirty="0"/>
              <a:t>Example	</a:t>
            </a:r>
            <a:r>
              <a:rPr spc="-114" dirty="0"/>
              <a:t>of	</a:t>
            </a:r>
            <a:r>
              <a:rPr spc="-100" dirty="0"/>
              <a:t>Sustainable</a:t>
            </a:r>
          </a:p>
        </p:txBody>
      </p:sp>
      <p:sp>
        <p:nvSpPr>
          <p:cNvPr id="4" name="object 4"/>
          <p:cNvSpPr/>
          <p:nvPr/>
        </p:nvSpPr>
        <p:spPr>
          <a:xfrm>
            <a:off x="1618488" y="731519"/>
            <a:ext cx="3567684" cy="100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87727" y="773655"/>
            <a:ext cx="29978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i="1" spc="-50" dirty="0">
                <a:solidFill>
                  <a:srgbClr val="52901C"/>
                </a:solidFill>
                <a:latin typeface="Arial"/>
                <a:cs typeface="Arial"/>
              </a:rPr>
              <a:t>Development</a:t>
            </a:r>
            <a:endParaRPr sz="3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7727" y="1474089"/>
            <a:ext cx="7626350" cy="487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0045" algn="l"/>
                <a:tab pos="360680" algn="l"/>
                <a:tab pos="1664335" algn="l"/>
                <a:tab pos="328549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SOLAR	ENERGY	The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greatest advantages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solar energy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are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that it is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completely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free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 available in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limitless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supply. Both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these  factors provide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huge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benefit to consumers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 help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reduce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pollution.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Replacing non-renewable  energy with this type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energy is both  environmentally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financially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effective.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Font typeface="Arial"/>
              <a:buChar char="•"/>
            </a:pPr>
            <a:endParaRPr sz="4650">
              <a:latin typeface="Comic Sans MS"/>
              <a:cs typeface="Comic Sans MS"/>
            </a:endParaRPr>
          </a:p>
          <a:p>
            <a:pPr marL="360045" marR="188595" indent="-347980">
              <a:lnSpc>
                <a:spcPct val="100000"/>
              </a:lnSpc>
              <a:buFont typeface="Arial"/>
              <a:buChar char="•"/>
              <a:tabLst>
                <a:tab pos="360045" algn="l"/>
                <a:tab pos="360680" algn="l"/>
                <a:tab pos="537083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Wind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Energy is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another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readily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available Wind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energy source. Harnessing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 the	power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b="1" spc="-10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wind  energy necessitates the use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windmills;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however,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994" y="514858"/>
            <a:ext cx="8034020" cy="54584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60045" marR="30480" indent="-34798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360045" algn="l"/>
                <a:tab pos="360680" algn="l"/>
                <a:tab pos="651637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due to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construction cost 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finding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suitable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location,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this kind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energy is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meant to	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service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more than just the individual.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Wind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energy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can  supplement or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even replace 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cost of grid</a:t>
            </a:r>
            <a:r>
              <a:rPr sz="2400" b="1" spc="-114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power,  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therefore may be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good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investment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remains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great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example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  development.</a:t>
            </a:r>
            <a:endParaRPr sz="2400">
              <a:latin typeface="Comic Sans MS"/>
              <a:cs typeface="Comic Sans MS"/>
            </a:endParaRPr>
          </a:p>
          <a:p>
            <a:pPr marL="490855" indent="-478790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490855" algn="l"/>
                <a:tab pos="49149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Crop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Rotation</a:t>
            </a:r>
            <a:endParaRPr sz="2400">
              <a:latin typeface="Comic Sans MS"/>
              <a:cs typeface="Comic Sans MS"/>
            </a:endParaRPr>
          </a:p>
          <a:p>
            <a:pPr marL="360045" marR="5080" indent="46990">
              <a:lnSpc>
                <a:spcPct val="90000"/>
              </a:lnSpc>
              <a:spcBef>
                <a:spcPts val="1800"/>
              </a:spcBef>
              <a:tabLst>
                <a:tab pos="1658620" algn="l"/>
                <a:tab pos="461391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This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farming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practice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 beneficial in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several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ways,  most notably because it is is chemical-free.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Crop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rotation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has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been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proven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	maximize 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growth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potential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land,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while also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preventing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disease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insects in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soil.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Not only can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this form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 benefit commercial farmers, but it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can also aid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those who garden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at</a:t>
            </a:r>
            <a:r>
              <a:rPr sz="2400" b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home.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5994" y="825753"/>
            <a:ext cx="6960234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7800" algn="l"/>
                <a:tab pos="4949190" algn="l"/>
                <a:tab pos="613283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Efficient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Water Fixtures .</a:t>
            </a:r>
            <a:r>
              <a:rPr sz="2400" b="1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According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	the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EPA,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it takes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lot of</a:t>
            </a:r>
            <a:r>
              <a:rPr sz="2400" b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energy</a:t>
            </a:r>
            <a:r>
              <a:rPr sz="24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	produce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transport water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 process waste water,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since less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than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one percent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of the Earth’s  available water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supply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 fresh water, it is  important that sustainable water use is  employed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at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individual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societal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level.</a:t>
            </a:r>
            <a:endParaRPr sz="2400">
              <a:latin typeface="Comic Sans MS"/>
              <a:cs typeface="Comic Sans MS"/>
            </a:endParaRPr>
          </a:p>
          <a:p>
            <a:pPr marL="12700" marR="302260" algn="just">
              <a:lnSpc>
                <a:spcPct val="100000"/>
              </a:lnSpc>
              <a:spcBef>
                <a:spcPts val="2885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Green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Space According to 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UW-Madison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Department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Urban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Regional Planning,  advantages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green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spaces include, “helping  regulate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air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quality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climate …</a:t>
            </a:r>
            <a:r>
              <a:rPr sz="2400" b="1" spc="-7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reducing</a:t>
            </a:r>
            <a:endParaRPr sz="2400">
              <a:latin typeface="Comic Sans MS"/>
              <a:cs typeface="Comic Sans MS"/>
            </a:endParaRPr>
          </a:p>
          <a:p>
            <a:pPr marL="12700" marR="61594">
              <a:lnSpc>
                <a:spcPct val="100000"/>
              </a:lnSpc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energy consumption by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countering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warming  effects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paved surfaces …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recharging  groundwater supplies and protecting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lakes 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streams from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polluted</a:t>
            </a:r>
            <a:r>
              <a:rPr sz="2400" b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runoff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059180" y="0"/>
              <a:ext cx="6030468" cy="1958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9180" y="1062227"/>
              <a:ext cx="6687311" cy="1993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9180" y="2159507"/>
              <a:ext cx="7124700" cy="1993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07058" y="111328"/>
            <a:ext cx="597408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200" b="1" spc="80" dirty="0">
                <a:solidFill>
                  <a:srgbClr val="52901C"/>
                </a:solidFill>
                <a:latin typeface="Arial"/>
                <a:cs typeface="Arial"/>
              </a:rPr>
              <a:t>Pillars </a:t>
            </a:r>
            <a:r>
              <a:rPr sz="7200" b="1" spc="260" dirty="0">
                <a:solidFill>
                  <a:srgbClr val="52901C"/>
                </a:solidFill>
                <a:latin typeface="Arial"/>
                <a:cs typeface="Arial"/>
              </a:rPr>
              <a:t>for  </a:t>
            </a:r>
            <a:r>
              <a:rPr sz="7200" b="1" spc="10" dirty="0">
                <a:solidFill>
                  <a:srgbClr val="52901C"/>
                </a:solidFill>
                <a:latin typeface="Arial"/>
                <a:cs typeface="Arial"/>
              </a:rPr>
              <a:t>Sustainable  </a:t>
            </a:r>
            <a:r>
              <a:rPr sz="7200" b="1" spc="145" dirty="0">
                <a:solidFill>
                  <a:srgbClr val="52901C"/>
                </a:solidFill>
                <a:latin typeface="Arial"/>
                <a:cs typeface="Arial"/>
              </a:rPr>
              <a:t>Development</a:t>
            </a:r>
            <a:endParaRPr sz="7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87968" y="609600"/>
            <a:ext cx="2805683" cy="3454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1536" y="178307"/>
            <a:ext cx="7560563" cy="100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2045" y="220764"/>
            <a:ext cx="680656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Interdependent and</a:t>
            </a:r>
            <a:r>
              <a:rPr spc="710" dirty="0"/>
              <a:t> </a:t>
            </a:r>
            <a:r>
              <a:rPr spc="30" dirty="0"/>
              <a:t>Mutually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621536" y="726948"/>
            <a:ext cx="5561330" cy="1554480"/>
            <a:chOff x="1621536" y="726948"/>
            <a:chExt cx="5561330" cy="1554480"/>
          </a:xfrm>
        </p:grpSpPr>
        <p:sp>
          <p:nvSpPr>
            <p:cNvPr id="6" name="object 6"/>
            <p:cNvSpPr/>
            <p:nvPr/>
          </p:nvSpPr>
          <p:spPr>
            <a:xfrm>
              <a:off x="1621536" y="726948"/>
              <a:ext cx="5561075" cy="1005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1536" y="1275588"/>
              <a:ext cx="3349752" cy="10058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92045" y="769404"/>
            <a:ext cx="4811395" cy="11531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434"/>
              </a:spcBef>
            </a:pPr>
            <a:r>
              <a:rPr sz="3800" b="1" i="1" spc="-75" dirty="0">
                <a:solidFill>
                  <a:srgbClr val="52901C"/>
                </a:solidFill>
                <a:latin typeface="Arial"/>
                <a:cs typeface="Arial"/>
              </a:rPr>
              <a:t>Reinforcing </a:t>
            </a:r>
            <a:r>
              <a:rPr sz="3800" b="1" i="1" spc="-50" dirty="0">
                <a:solidFill>
                  <a:srgbClr val="52901C"/>
                </a:solidFill>
                <a:latin typeface="Arial"/>
                <a:cs typeface="Arial"/>
              </a:rPr>
              <a:t>Pillars </a:t>
            </a:r>
            <a:r>
              <a:rPr sz="3800" b="1" i="1" spc="-110" dirty="0">
                <a:solidFill>
                  <a:srgbClr val="52901C"/>
                </a:solidFill>
                <a:latin typeface="Arial"/>
                <a:cs typeface="Arial"/>
              </a:rPr>
              <a:t>of  </a:t>
            </a:r>
            <a:r>
              <a:rPr sz="3800" b="1" i="1" spc="-100" dirty="0">
                <a:solidFill>
                  <a:srgbClr val="52901C"/>
                </a:solidFill>
                <a:latin typeface="Arial"/>
                <a:cs typeface="Arial"/>
              </a:rPr>
              <a:t>Sustainable</a:t>
            </a:r>
            <a:endParaRPr sz="3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1536" y="1824227"/>
            <a:ext cx="3567684" cy="10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92045" y="1866938"/>
            <a:ext cx="299910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i="1" spc="-45" dirty="0">
                <a:solidFill>
                  <a:srgbClr val="52901C"/>
                </a:solidFill>
                <a:latin typeface="Arial"/>
                <a:cs typeface="Arial"/>
              </a:rPr>
              <a:t>Development</a:t>
            </a:r>
            <a:endParaRPr sz="3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3028" y="1443227"/>
            <a:ext cx="6726936" cy="4507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85865" y="1864868"/>
            <a:ext cx="24631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4135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Social 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Develop</a:t>
            </a:r>
            <a:r>
              <a:rPr sz="3200" b="1" spc="-15" dirty="0">
                <a:solidFill>
                  <a:srgbClr val="0D0D0D"/>
                </a:solidFill>
                <a:latin typeface="Comic Sans MS"/>
                <a:cs typeface="Comic Sans MS"/>
              </a:rPr>
              <a:t>m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ent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9844" y="4057650"/>
            <a:ext cx="2012314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Environ-  mental  Pr</a:t>
            </a:r>
            <a:r>
              <a:rPr sz="3200" b="1" spc="-20" dirty="0">
                <a:solidFill>
                  <a:srgbClr val="0D0D0D"/>
                </a:solidFill>
                <a:latin typeface="Comic Sans MS"/>
                <a:cs typeface="Comic Sans MS"/>
              </a:rPr>
              <a:t>o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tection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5780" y="4338066"/>
            <a:ext cx="2767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Economic</a:t>
            </a:r>
            <a:r>
              <a:rPr sz="2400" b="1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Develop-</a:t>
            </a:r>
            <a:endParaRPr sz="24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ment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7794" y="5962294"/>
            <a:ext cx="8267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United Nations 2005 World Summit Outcome</a:t>
            </a:r>
            <a:r>
              <a:rPr sz="2400" b="1" i="1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Document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695" y="341375"/>
            <a:ext cx="4517135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391399"/>
            <a:ext cx="387985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65" dirty="0"/>
              <a:t>A </a:t>
            </a:r>
            <a:r>
              <a:rPr sz="4200" spc="20" dirty="0"/>
              <a:t>Fourth</a:t>
            </a:r>
            <a:r>
              <a:rPr sz="4200" spc="735" dirty="0"/>
              <a:t> </a:t>
            </a:r>
            <a:r>
              <a:rPr sz="4200" spc="50" dirty="0"/>
              <a:t>Pillar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2136394" y="1231138"/>
            <a:ext cx="7600315" cy="526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4345">
              <a:lnSpc>
                <a:spcPct val="100000"/>
              </a:lnSpc>
              <a:spcBef>
                <a:spcPts val="105"/>
              </a:spcBef>
              <a:tabLst>
                <a:tab pos="1978025" algn="l"/>
              </a:tabLst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“…cultural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diversity is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as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necessary  for humankind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as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biodiversity is for  nature.”	Sustainable</a:t>
            </a:r>
            <a:r>
              <a:rPr sz="3200" b="1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tabLst>
                <a:tab pos="4182110" algn="l"/>
                <a:tab pos="5926455" algn="l"/>
              </a:tabLst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cannot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be understood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“simply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 terms 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32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economic</a:t>
            </a:r>
            <a:r>
              <a:rPr sz="32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growth,	but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also as a 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means to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achieve a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more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satisfactory 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intellectual,</a:t>
            </a:r>
            <a:r>
              <a:rPr sz="32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emotional,</a:t>
            </a:r>
            <a:r>
              <a:rPr sz="3200" b="1" spc="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moral	</a:t>
            </a:r>
            <a:r>
              <a:rPr sz="3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spiritual</a:t>
            </a:r>
            <a:r>
              <a:rPr sz="32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existence”.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50">
              <a:latin typeface="Comic Sans MS"/>
              <a:cs typeface="Comic Sans MS"/>
            </a:endParaRPr>
          </a:p>
          <a:p>
            <a:pPr marL="12700" marR="1280160">
              <a:lnSpc>
                <a:spcPct val="100000"/>
              </a:lnSpc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Universal Declaration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Cultural Diversity  (UNESCO,</a:t>
            </a:r>
            <a:r>
              <a:rPr sz="2400" b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2001)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2288" y="400811"/>
            <a:ext cx="8482583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1527" y="442633"/>
            <a:ext cx="772985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Culture: </a:t>
            </a:r>
            <a:r>
              <a:rPr spc="-60" dirty="0"/>
              <a:t>how </a:t>
            </a:r>
            <a:r>
              <a:rPr spc="5" dirty="0"/>
              <a:t>human </a:t>
            </a:r>
            <a:r>
              <a:rPr spc="-225" dirty="0"/>
              <a:t>beings</a:t>
            </a:r>
            <a:r>
              <a:rPr spc="585" dirty="0"/>
              <a:t> </a:t>
            </a:r>
            <a:r>
              <a:rPr spc="-10" dirty="0"/>
              <a:t>make</a:t>
            </a:r>
          </a:p>
        </p:txBody>
      </p:sp>
      <p:sp>
        <p:nvSpPr>
          <p:cNvPr id="4" name="object 4"/>
          <p:cNvSpPr/>
          <p:nvPr/>
        </p:nvSpPr>
        <p:spPr>
          <a:xfrm>
            <a:off x="1542288" y="894588"/>
            <a:ext cx="4788408" cy="100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4327" y="809691"/>
            <a:ext cx="9373235" cy="54400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90"/>
              </a:spcBef>
            </a:pPr>
            <a:r>
              <a:rPr sz="3800" b="1" i="1" spc="-330" dirty="0">
                <a:solidFill>
                  <a:srgbClr val="52901C"/>
                </a:solidFill>
                <a:latin typeface="Arial"/>
                <a:cs typeface="Arial"/>
              </a:rPr>
              <a:t>sense </a:t>
            </a:r>
            <a:r>
              <a:rPr sz="3800" b="1" i="1" spc="-120" dirty="0">
                <a:solidFill>
                  <a:srgbClr val="52901C"/>
                </a:solidFill>
                <a:latin typeface="Arial"/>
                <a:cs typeface="Arial"/>
              </a:rPr>
              <a:t>of </a:t>
            </a:r>
            <a:r>
              <a:rPr sz="3800" b="1" i="1" spc="25" dirty="0">
                <a:solidFill>
                  <a:srgbClr val="52901C"/>
                </a:solidFill>
                <a:latin typeface="Arial"/>
                <a:cs typeface="Arial"/>
              </a:rPr>
              <a:t>the</a:t>
            </a:r>
            <a:r>
              <a:rPr sz="3800" b="1" i="1" spc="-75" dirty="0">
                <a:solidFill>
                  <a:srgbClr val="52901C"/>
                </a:solidFill>
                <a:latin typeface="Arial"/>
                <a:cs typeface="Arial"/>
              </a:rPr>
              <a:t> </a:t>
            </a:r>
            <a:r>
              <a:rPr sz="3800" b="1" i="1" spc="50" dirty="0">
                <a:solidFill>
                  <a:srgbClr val="52901C"/>
                </a:solidFill>
                <a:latin typeface="Arial"/>
                <a:cs typeface="Arial"/>
              </a:rPr>
              <a:t>world</a:t>
            </a:r>
            <a:endParaRPr sz="3800">
              <a:latin typeface="Arial"/>
              <a:cs typeface="Arial"/>
            </a:endParaRPr>
          </a:p>
          <a:p>
            <a:pPr marL="469265" marR="5080" indent="-457200">
              <a:lnSpc>
                <a:spcPct val="97000"/>
              </a:lnSpc>
              <a:spcBef>
                <a:spcPts val="1290"/>
              </a:spcBef>
              <a:buClr>
                <a:srgbClr val="177E21"/>
              </a:buClr>
              <a:buSzPct val="155357"/>
              <a:buFont typeface="Wingdings"/>
              <a:buChar char=""/>
              <a:tabLst>
                <a:tab pos="469900" algn="l"/>
                <a:tab pos="8408035" algn="l"/>
              </a:tabLst>
            </a:pP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how people think, learn and solve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problems, what 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they value and respect,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what attracts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delights  them, what offends them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their</a:t>
            </a:r>
            <a:r>
              <a:rPr sz="2800" b="1" spc="17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sense</a:t>
            </a:r>
            <a:r>
              <a:rPr sz="2800" b="1" spc="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of	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what 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appropriate</a:t>
            </a:r>
            <a:endParaRPr sz="2800">
              <a:latin typeface="Comic Sans MS"/>
              <a:cs typeface="Comic Sans MS"/>
            </a:endParaRPr>
          </a:p>
          <a:p>
            <a:pPr marL="469265" marR="2469515" indent="-457200">
              <a:lnSpc>
                <a:spcPct val="85700"/>
              </a:lnSpc>
              <a:spcBef>
                <a:spcPts val="875"/>
              </a:spcBef>
              <a:buClr>
                <a:srgbClr val="177E21"/>
              </a:buClr>
              <a:buSzPct val="155357"/>
              <a:buFont typeface="Wingdings"/>
              <a:buChar char=""/>
              <a:tabLst>
                <a:tab pos="469900" algn="l"/>
              </a:tabLst>
            </a:pP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soil in which the tree of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identity 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has its roots</a:t>
            </a:r>
            <a:endParaRPr sz="2800">
              <a:latin typeface="Comic Sans MS"/>
              <a:cs typeface="Comic Sans MS"/>
            </a:endParaRPr>
          </a:p>
          <a:p>
            <a:pPr marL="469900" indent="-457200">
              <a:lnSpc>
                <a:spcPts val="4505"/>
              </a:lnSpc>
              <a:buClr>
                <a:srgbClr val="177E21"/>
              </a:buClr>
              <a:buSzPct val="155357"/>
              <a:buFont typeface="Wingdings"/>
              <a:buChar char=""/>
              <a:tabLst>
                <a:tab pos="469900" algn="l"/>
              </a:tabLst>
            </a:pP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manifests itself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 human</a:t>
            </a:r>
            <a:r>
              <a:rPr sz="2800" b="1" spc="7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relations,</a:t>
            </a:r>
            <a:endParaRPr sz="2800">
              <a:latin typeface="Comic Sans MS"/>
              <a:cs typeface="Comic Sans MS"/>
            </a:endParaRPr>
          </a:p>
          <a:p>
            <a:pPr marL="469265">
              <a:lnSpc>
                <a:spcPts val="2595"/>
              </a:lnSpc>
            </a:pP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systems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of organization,</a:t>
            </a:r>
            <a:r>
              <a:rPr sz="2800" b="1" spc="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technology,</a:t>
            </a:r>
            <a:endParaRPr sz="2800">
              <a:latin typeface="Comic Sans MS"/>
              <a:cs typeface="Comic Sans MS"/>
            </a:endParaRPr>
          </a:p>
          <a:p>
            <a:pPr marL="469265" marR="2533015">
              <a:lnSpc>
                <a:spcPts val="2690"/>
              </a:lnSpc>
              <a:spcBef>
                <a:spcPts val="270"/>
              </a:spcBef>
            </a:pP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arts, politics,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economics,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community  life - all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things that humans</a:t>
            </a:r>
            <a:r>
              <a:rPr sz="28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do.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0" y="3429000"/>
            <a:ext cx="1841500" cy="275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657600" y="1888235"/>
              <a:ext cx="4229100" cy="4131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2016" y="246888"/>
              <a:ext cx="7408164" cy="1228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4629" y="302110"/>
            <a:ext cx="6707505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50" spc="55" dirty="0"/>
              <a:t>A </a:t>
            </a:r>
            <a:r>
              <a:rPr sz="4650" spc="50" dirty="0"/>
              <a:t>Metaphor </a:t>
            </a:r>
            <a:r>
              <a:rPr sz="4650" spc="45" dirty="0"/>
              <a:t>for</a:t>
            </a:r>
            <a:r>
              <a:rPr sz="4650" spc="1215" dirty="0"/>
              <a:t> </a:t>
            </a:r>
            <a:r>
              <a:rPr sz="4650" spc="-10" dirty="0"/>
              <a:t>Culture</a:t>
            </a:r>
            <a:endParaRPr sz="4650"/>
          </a:p>
        </p:txBody>
      </p:sp>
      <p:sp>
        <p:nvSpPr>
          <p:cNvPr id="6" name="object 6"/>
          <p:cNvSpPr txBox="1"/>
          <p:nvPr/>
        </p:nvSpPr>
        <p:spPr>
          <a:xfrm>
            <a:off x="4194809" y="2307463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Music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4309" y="3379470"/>
            <a:ext cx="334454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0390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highly patterned  </a:t>
            </a:r>
            <a:r>
              <a:rPr sz="2400" b="1" dirty="0">
                <a:solidFill>
                  <a:srgbClr val="7E3A18"/>
                </a:solidFill>
                <a:latin typeface="Times New Roman"/>
                <a:cs typeface="Times New Roman"/>
              </a:rPr>
              <a:t>implicit </a:t>
            </a:r>
            <a:r>
              <a:rPr sz="24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rules </a:t>
            </a:r>
            <a:r>
              <a:rPr sz="2400" b="1" dirty="0">
                <a:solidFill>
                  <a:srgbClr val="7E3A18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behavior  hidden </a:t>
            </a:r>
            <a:r>
              <a:rPr sz="2400" b="1" dirty="0">
                <a:solidFill>
                  <a:srgbClr val="7E3A18"/>
                </a:solidFill>
                <a:latin typeface="Times New Roman"/>
                <a:cs typeface="Times New Roman"/>
              </a:rPr>
              <a:t>cultural</a:t>
            </a:r>
            <a:r>
              <a:rPr sz="2400" b="1" spc="-80" dirty="0">
                <a:solidFill>
                  <a:srgbClr val="7E3A1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E3A18"/>
                </a:solidFill>
                <a:latin typeface="Times New Roman"/>
                <a:cs typeface="Times New Roman"/>
              </a:rPr>
              <a:t>grammar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3975" y="1855089"/>
            <a:ext cx="337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69315" algn="l"/>
              </a:tabLst>
            </a:pPr>
            <a:r>
              <a:rPr sz="3600" b="1" i="1" spc="-7" baseline="-26620" dirty="0">
                <a:solidFill>
                  <a:srgbClr val="0000CC"/>
                </a:solidFill>
                <a:latin typeface="Times New Roman"/>
                <a:cs typeface="Times New Roman"/>
              </a:rPr>
              <a:t>Laws	</a:t>
            </a:r>
            <a:r>
              <a:rPr sz="3600" b="1" i="1" spc="-7" baseline="1157" dirty="0">
                <a:solidFill>
                  <a:srgbClr val="0000CC"/>
                </a:solidFill>
                <a:latin typeface="Times New Roman"/>
                <a:cs typeface="Times New Roman"/>
              </a:rPr>
              <a:t>Language</a:t>
            </a:r>
            <a:r>
              <a:rPr sz="3600" b="1" i="1" spc="307" baseline="1157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00CC"/>
                </a:solidFill>
                <a:latin typeface="Times New Roman"/>
                <a:cs typeface="Times New Roman"/>
              </a:rPr>
              <a:t>Folklore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7209" y="2002662"/>
            <a:ext cx="1308100" cy="194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8585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Visible  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Cul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P</a:t>
            </a:r>
            <a:r>
              <a:rPr sz="2800" b="1" spc="-20" dirty="0">
                <a:solidFill>
                  <a:srgbClr val="7E3A18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imary  </a:t>
            </a:r>
            <a:r>
              <a:rPr sz="2800" b="1" spc="-10" dirty="0">
                <a:solidFill>
                  <a:srgbClr val="7E3A18"/>
                </a:solidFill>
                <a:latin typeface="Times New Roman"/>
                <a:cs typeface="Times New Roman"/>
              </a:rPr>
              <a:t>Culture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4775" y="2232786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9100" algn="l"/>
              </a:tabLst>
            </a:pPr>
            <a:r>
              <a:rPr sz="24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400" b="1" i="1" spc="-1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4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sto</a:t>
            </a:r>
            <a:r>
              <a:rPr sz="2400" b="1" i="1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4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0000CC"/>
                </a:solidFill>
                <a:latin typeface="Times New Roman"/>
                <a:cs typeface="Times New Roman"/>
              </a:rPr>
              <a:t>	Food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8845" y="2007489"/>
            <a:ext cx="1314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Artifacts</a:t>
            </a:r>
            <a:r>
              <a:rPr sz="18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and  Behaviour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5252" y="3150184"/>
            <a:ext cx="10979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E3A18"/>
                </a:solidFill>
                <a:latin typeface="Times New Roman"/>
                <a:cs typeface="Times New Roman"/>
              </a:rPr>
              <a:t>Beliefs</a:t>
            </a:r>
            <a:r>
              <a:rPr sz="1800" b="1" spc="-105" dirty="0">
                <a:solidFill>
                  <a:srgbClr val="7E3A1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b="1" spc="-180" dirty="0">
                <a:solidFill>
                  <a:srgbClr val="7E3A18"/>
                </a:solidFill>
                <a:latin typeface="Times New Roman"/>
                <a:cs typeface="Times New Roman"/>
              </a:rPr>
              <a:t>V</a:t>
            </a:r>
            <a:r>
              <a:rPr sz="18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alues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2373" y="4903723"/>
            <a:ext cx="1281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7E3A18"/>
                </a:solidFill>
                <a:latin typeface="Times New Roman"/>
                <a:cs typeface="Times New Roman"/>
              </a:rPr>
              <a:t>Assumptions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6270" y="365632"/>
            <a:ext cx="7223759" cy="641604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3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Introduction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What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</a:t>
            </a:r>
            <a:r>
              <a:rPr sz="24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Development?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Views 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Concept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Evolution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SD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Concept: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 pillars 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</a:t>
            </a:r>
            <a:r>
              <a:rPr sz="24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4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Changing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Perspective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b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SD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Approaches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62230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Sustainability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principles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6223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Multiple Crises 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</a:t>
            </a:r>
            <a:r>
              <a:rPr sz="2400" b="1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  <a:p>
            <a:pPr marL="622300" indent="-6096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6223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Conclusion.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3335" y="0"/>
            <a:ext cx="3032760" cy="1050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95850" y="0"/>
            <a:ext cx="2397760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spc="35" dirty="0"/>
              <a:t>OU</a:t>
            </a:r>
            <a:r>
              <a:rPr sz="4200" spc="15" dirty="0"/>
              <a:t>T</a:t>
            </a:r>
            <a:r>
              <a:rPr sz="4200" spc="30" dirty="0"/>
              <a:t>LINE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0407" y="121920"/>
            <a:ext cx="5695188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9394" y="164376"/>
            <a:ext cx="512508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5" dirty="0"/>
              <a:t>Primary </a:t>
            </a:r>
            <a:r>
              <a:rPr spc="-160" dirty="0"/>
              <a:t>Level</a:t>
            </a:r>
            <a:r>
              <a:rPr spc="585" dirty="0"/>
              <a:t> </a:t>
            </a:r>
            <a:r>
              <a:rPr spc="-10" dirty="0"/>
              <a:t>Culture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7925" y="1389634"/>
            <a:ext cx="769747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33245" algn="l"/>
                <a:tab pos="4255135" algn="l"/>
                <a:tab pos="5854700" algn="l"/>
                <a:tab pos="6275070" algn="l"/>
              </a:tabLst>
            </a:pP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There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is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an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underlying,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hidden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level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culture that  is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highly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patterned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– a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set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unspoken, implicit  rules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behavior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thought that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controls 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everything we do.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This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hidden</a:t>
            </a:r>
            <a:r>
              <a:rPr sz="2400" b="1" i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cultural	grammar  defines</a:t>
            </a:r>
            <a:r>
              <a:rPr sz="2400" b="1" i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the	way in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which people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view the world,  determines their values,</a:t>
            </a:r>
            <a:r>
              <a:rPr sz="2400" b="1" i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r>
              <a:rPr sz="2400" b="1" i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establishes	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the basic  tempo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rhythms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of life.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Most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us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are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either  totally unaware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else</a:t>
            </a:r>
            <a:r>
              <a:rPr sz="2400" b="1" i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only	peripherally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aware of 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this.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I call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these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hidden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paradigms primary 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level  culture. </a:t>
            </a:r>
            <a:r>
              <a:rPr sz="2300" b="1" i="1" dirty="0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sz="2400" b="1" i="1" dirty="0">
                <a:solidFill>
                  <a:srgbClr val="0D0D0D"/>
                </a:solidFill>
                <a:latin typeface="Comic Sans MS"/>
                <a:cs typeface="Comic Sans MS"/>
              </a:rPr>
              <a:t>E.T.</a:t>
            </a:r>
            <a:r>
              <a:rPr sz="2400" b="1" i="1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Hall)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695" y="798576"/>
            <a:ext cx="803452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848599"/>
            <a:ext cx="739711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90" dirty="0"/>
              <a:t>Other </a:t>
            </a:r>
            <a:r>
              <a:rPr sz="4200" spc="-25" dirty="0"/>
              <a:t>Metaphors </a:t>
            </a:r>
            <a:r>
              <a:rPr sz="4200" spc="50" dirty="0"/>
              <a:t>for</a:t>
            </a:r>
            <a:r>
              <a:rPr sz="4200" spc="80" dirty="0"/>
              <a:t> </a:t>
            </a:r>
            <a:r>
              <a:rPr sz="4200" spc="-5" dirty="0"/>
              <a:t>Culture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394" y="1627377"/>
            <a:ext cx="7362190" cy="323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595"/>
              </a:lnSpc>
              <a:buClr>
                <a:srgbClr val="8ABDF0"/>
              </a:buClr>
              <a:buSzPct val="150000"/>
              <a:buFont typeface="Wingdings"/>
              <a:buChar char=""/>
              <a:tabLst>
                <a:tab pos="469900" algn="l"/>
              </a:tabLst>
            </a:pP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collective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programming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r>
              <a:rPr sz="2800" b="1" spc="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mind</a:t>
            </a:r>
            <a:endParaRPr sz="2800">
              <a:latin typeface="Comic Sans MS"/>
              <a:cs typeface="Comic Sans MS"/>
            </a:endParaRPr>
          </a:p>
          <a:p>
            <a:pPr marL="469900">
              <a:lnSpc>
                <a:spcPts val="3220"/>
              </a:lnSpc>
            </a:pP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which distinguishes the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members of</a:t>
            </a:r>
            <a:r>
              <a:rPr sz="2800" b="1" spc="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one</a:t>
            </a:r>
            <a:endParaRPr sz="2800">
              <a:latin typeface="Comic Sans MS"/>
              <a:cs typeface="Comic Sans MS"/>
            </a:endParaRPr>
          </a:p>
          <a:p>
            <a:pPr marL="469900" marR="233045">
              <a:lnSpc>
                <a:spcPct val="100000"/>
              </a:lnSpc>
            </a:pP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group from another - the software of 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mind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Comic Sans MS"/>
              <a:cs typeface="Comic Sans MS"/>
            </a:endParaRPr>
          </a:p>
          <a:p>
            <a:pPr marL="469900" marR="2759710" indent="-469900">
              <a:lnSpc>
                <a:spcPct val="93300"/>
              </a:lnSpc>
              <a:buClr>
                <a:srgbClr val="8ABDF0"/>
              </a:buClr>
              <a:buSzPct val="150000"/>
              <a:buFont typeface="Wingdings"/>
              <a:buChar char=""/>
              <a:tabLst>
                <a:tab pos="469900" algn="l"/>
                <a:tab pos="2100580" algn="l"/>
                <a:tab pos="2827020" algn="l"/>
              </a:tabLst>
            </a:pP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eyes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through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which  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we </a:t>
            </a:r>
            <a:r>
              <a:rPr sz="28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see	</a:t>
            </a:r>
            <a:r>
              <a:rPr sz="28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world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4047" y="3732276"/>
            <a:ext cx="3499104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2495" y="417576"/>
            <a:ext cx="4248911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3994" y="467599"/>
            <a:ext cx="3408679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80" dirty="0"/>
              <a:t>Putting </a:t>
            </a:r>
            <a:r>
              <a:rPr sz="4200" spc="220" dirty="0"/>
              <a:t>it</a:t>
            </a:r>
            <a:r>
              <a:rPr sz="4200" spc="715" dirty="0"/>
              <a:t> </a:t>
            </a:r>
            <a:r>
              <a:rPr sz="4200" spc="-5" dirty="0"/>
              <a:t>All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1682495" y="1027175"/>
            <a:ext cx="2916935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3994" y="1076878"/>
            <a:ext cx="2280920" cy="668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200" b="1" i="1" spc="-30" dirty="0">
                <a:solidFill>
                  <a:srgbClr val="52901C"/>
                </a:solidFill>
                <a:latin typeface="Arial"/>
                <a:cs typeface="Arial"/>
              </a:rPr>
              <a:t>Together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30523" y="909827"/>
            <a:ext cx="6941820" cy="5494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04359" y="3814064"/>
            <a:ext cx="1341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Cultural  Diver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ity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2613" y="4394657"/>
            <a:ext cx="1327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Social</a:t>
            </a:r>
            <a:endParaRPr sz="24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Develo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p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-</a:t>
            </a:r>
            <a:endParaRPr sz="24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ment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6685" y="1008634"/>
            <a:ext cx="2802255" cy="224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766445" indent="-2622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Environme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tal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Protection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50">
              <a:latin typeface="Comic Sans MS"/>
              <a:cs typeface="Comic Sans MS"/>
            </a:endParaRPr>
          </a:p>
          <a:p>
            <a:pPr marL="1486535" marR="5080" indent="-5080" algn="r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Economic  Develo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p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-</a:t>
            </a:r>
            <a:endParaRPr sz="24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ment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3935" y="348995"/>
            <a:ext cx="8404860" cy="1062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0194" y="395766"/>
            <a:ext cx="761492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110" dirty="0"/>
              <a:t>What </a:t>
            </a:r>
            <a:r>
              <a:rPr sz="4000" spc="30" dirty="0"/>
              <a:t>are </a:t>
            </a:r>
            <a:r>
              <a:rPr sz="4000" spc="40" dirty="0"/>
              <a:t>the </a:t>
            </a:r>
            <a:r>
              <a:rPr sz="4000" spc="-100" dirty="0"/>
              <a:t>desired</a:t>
            </a:r>
            <a:r>
              <a:rPr sz="4000" spc="345" dirty="0"/>
              <a:t> </a:t>
            </a:r>
            <a:r>
              <a:rPr sz="4000" spc="-155" dirty="0"/>
              <a:t>outcomes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773935" y="928116"/>
            <a:ext cx="7405115" cy="1062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6270" y="806721"/>
            <a:ext cx="6952615" cy="142748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430"/>
              </a:spcBef>
            </a:pPr>
            <a:r>
              <a:rPr sz="4000" b="1" i="1" spc="-114" dirty="0">
                <a:solidFill>
                  <a:srgbClr val="52901C"/>
                </a:solidFill>
                <a:latin typeface="Arial"/>
                <a:cs typeface="Arial"/>
              </a:rPr>
              <a:t>of </a:t>
            </a:r>
            <a:r>
              <a:rPr sz="4000" b="1" i="1" spc="-135" dirty="0">
                <a:solidFill>
                  <a:srgbClr val="52901C"/>
                </a:solidFill>
                <a:latin typeface="Arial"/>
                <a:cs typeface="Arial"/>
              </a:rPr>
              <a:t>sustainable</a:t>
            </a:r>
            <a:r>
              <a:rPr sz="4000" b="1" i="1" spc="-114" dirty="0">
                <a:solidFill>
                  <a:srgbClr val="52901C"/>
                </a:solidFill>
                <a:latin typeface="Arial"/>
                <a:cs typeface="Arial"/>
              </a:rPr>
              <a:t> </a:t>
            </a:r>
            <a:r>
              <a:rPr sz="4000" b="1" i="1" spc="-85" dirty="0">
                <a:solidFill>
                  <a:srgbClr val="52901C"/>
                </a:solidFill>
                <a:latin typeface="Arial"/>
                <a:cs typeface="Arial"/>
              </a:rPr>
              <a:t>development?</a:t>
            </a:r>
            <a:endParaRPr sz="40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spcBef>
                <a:spcPts val="1065"/>
              </a:spcBef>
              <a:buSzPct val="96875"/>
              <a:buFont typeface="Comic Sans MS"/>
              <a:buChar char="•"/>
              <a:tabLst>
                <a:tab pos="180340" algn="l"/>
              </a:tabLst>
            </a:pP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Clean water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&amp;</a:t>
            </a:r>
            <a:r>
              <a:rPr sz="32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air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6270" y="2297938"/>
            <a:ext cx="3437254" cy="301371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80340" marR="677545" indent="-167640">
              <a:lnSpc>
                <a:spcPts val="3550"/>
              </a:lnSpc>
              <a:spcBef>
                <a:spcPts val="464"/>
              </a:spcBef>
              <a:buSzPct val="96875"/>
              <a:buFont typeface="Comic Sans MS"/>
              <a:buChar char="•"/>
              <a:tabLst>
                <a:tab pos="180340" algn="l"/>
              </a:tabLst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Fertile soil</a:t>
            </a:r>
            <a:r>
              <a:rPr sz="3200" b="1" spc="-9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&amp; 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good</a:t>
            </a:r>
            <a:r>
              <a:rPr sz="32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food</a:t>
            </a:r>
            <a:endParaRPr sz="3200">
              <a:latin typeface="Comic Sans MS"/>
              <a:cs typeface="Comic Sans MS"/>
            </a:endParaRPr>
          </a:p>
          <a:p>
            <a:pPr marL="180340" marR="5080" indent="-167640">
              <a:lnSpc>
                <a:spcPts val="3550"/>
              </a:lnSpc>
              <a:spcBef>
                <a:spcPts val="965"/>
              </a:spcBef>
              <a:buSzPct val="96875"/>
              <a:buFont typeface="Comic Sans MS"/>
              <a:buChar char="•"/>
              <a:tabLst>
                <a:tab pos="180340" algn="l"/>
              </a:tabLst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A livelihood &amp; a 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healthy</a:t>
            </a:r>
            <a:r>
              <a:rPr sz="3200" b="1" spc="-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economy</a:t>
            </a:r>
            <a:endParaRPr sz="3200">
              <a:latin typeface="Comic Sans MS"/>
              <a:cs typeface="Comic Sans MS"/>
            </a:endParaRPr>
          </a:p>
          <a:p>
            <a:pPr marL="180340" marR="381000" indent="-167640">
              <a:lnSpc>
                <a:spcPts val="3550"/>
              </a:lnSpc>
              <a:spcBef>
                <a:spcPts val="965"/>
              </a:spcBef>
              <a:buSzPct val="96875"/>
              <a:buFont typeface="Comic Sans MS"/>
              <a:buChar char="•"/>
              <a:tabLst>
                <a:tab pos="180340" algn="l"/>
              </a:tabLst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An optimum  population</a:t>
            </a:r>
            <a:r>
              <a:rPr sz="3200" b="1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size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7028" y="1841119"/>
            <a:ext cx="4366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Safety from</a:t>
            </a:r>
            <a:r>
              <a:rPr sz="3200" b="1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poverty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7028" y="2235835"/>
            <a:ext cx="4101465" cy="3294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&amp;</a:t>
            </a:r>
            <a:r>
              <a:rPr sz="3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disease</a:t>
            </a:r>
            <a:endParaRPr sz="3200">
              <a:latin typeface="Comic Sans MS"/>
              <a:cs typeface="Comic Sans MS"/>
            </a:endParaRPr>
          </a:p>
          <a:p>
            <a:pPr marL="241300" marR="5080" indent="-228600">
              <a:lnSpc>
                <a:spcPts val="3360"/>
              </a:lnSpc>
              <a:spcBef>
                <a:spcPts val="605"/>
              </a:spcBef>
              <a:buFont typeface="Comic Sans MS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Social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contact &amp; a  sense </a:t>
            </a:r>
            <a:r>
              <a:rPr sz="3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3200" b="1" spc="-7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community</a:t>
            </a:r>
            <a:endParaRPr sz="3200">
              <a:latin typeface="Comic Sans MS"/>
              <a:cs typeface="Comic Sans MS"/>
            </a:endParaRPr>
          </a:p>
          <a:p>
            <a:pPr marL="241300" marR="1193165" indent="-228600">
              <a:lnSpc>
                <a:spcPts val="3360"/>
              </a:lnSpc>
              <a:spcBef>
                <a:spcPts val="580"/>
              </a:spcBef>
              <a:buFont typeface="Comic Sans MS"/>
              <a:buChar char="•"/>
              <a:tabLst>
                <a:tab pos="241300" algn="l"/>
                <a:tab pos="2633980" algn="l"/>
              </a:tabLst>
            </a:pP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Work,</a:t>
            </a:r>
            <a:r>
              <a:rPr sz="32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res</a:t>
            </a:r>
            <a:r>
              <a:rPr sz="3200" b="1" dirty="0">
                <a:solidFill>
                  <a:srgbClr val="0D0D0D"/>
                </a:solidFill>
                <a:latin typeface="Comic Sans MS"/>
                <a:cs typeface="Comic Sans MS"/>
              </a:rPr>
              <a:t>t	&amp; 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celebration</a:t>
            </a:r>
            <a:endParaRPr sz="3200">
              <a:latin typeface="Comic Sans MS"/>
              <a:cs typeface="Comic Sans MS"/>
            </a:endParaRPr>
          </a:p>
          <a:p>
            <a:pPr marL="241300" marR="640080" indent="-228600">
              <a:lnSpc>
                <a:spcPts val="3360"/>
              </a:lnSpc>
              <a:spcBef>
                <a:spcPts val="575"/>
              </a:spcBef>
              <a:buFont typeface="Comic Sans MS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Opportunities to  learn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6270" y="5740400"/>
            <a:ext cx="4607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00"/>
              </a:spcBef>
              <a:buSzPct val="96875"/>
              <a:buFont typeface="Comic Sans MS"/>
              <a:buChar char="•"/>
              <a:tabLst>
                <a:tab pos="180340" algn="l"/>
              </a:tabLst>
            </a:pP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Halting global</a:t>
            </a:r>
            <a:r>
              <a:rPr sz="3200" b="1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warming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495" y="569976"/>
            <a:ext cx="810615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994" y="619999"/>
            <a:ext cx="726122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145" dirty="0"/>
              <a:t>CIDA’s </a:t>
            </a:r>
            <a:r>
              <a:rPr sz="4200" spc="55" dirty="0"/>
              <a:t>Framework</a:t>
            </a:r>
            <a:r>
              <a:rPr sz="4200" spc="-50" dirty="0"/>
              <a:t> </a:t>
            </a:r>
            <a:r>
              <a:rPr sz="4200" spc="-60" dirty="0"/>
              <a:t>identifies</a:t>
            </a:r>
            <a:endParaRPr sz="4200"/>
          </a:p>
        </p:txBody>
      </p:sp>
      <p:grpSp>
        <p:nvGrpSpPr>
          <p:cNvPr id="4" name="object 4"/>
          <p:cNvGrpSpPr/>
          <p:nvPr/>
        </p:nvGrpSpPr>
        <p:grpSpPr>
          <a:xfrm>
            <a:off x="1682495" y="1179575"/>
            <a:ext cx="8914130" cy="1728470"/>
            <a:chOff x="1682495" y="1179575"/>
            <a:chExt cx="8914130" cy="1728470"/>
          </a:xfrm>
        </p:grpSpPr>
        <p:sp>
          <p:nvSpPr>
            <p:cNvPr id="5" name="object 5"/>
            <p:cNvSpPr/>
            <p:nvPr/>
          </p:nvSpPr>
          <p:spPr>
            <a:xfrm>
              <a:off x="1682495" y="1179575"/>
              <a:ext cx="8913876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2495" y="1789175"/>
              <a:ext cx="7010400" cy="11186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83994" y="1229278"/>
            <a:ext cx="8075930" cy="42849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475"/>
              </a:spcBef>
            </a:pPr>
            <a:r>
              <a:rPr sz="4200" b="1" i="1" spc="-80" dirty="0">
                <a:solidFill>
                  <a:srgbClr val="52901C"/>
                </a:solidFill>
                <a:latin typeface="Arial"/>
                <a:cs typeface="Arial"/>
              </a:rPr>
              <a:t>key </a:t>
            </a:r>
            <a:r>
              <a:rPr sz="4200" b="1" i="1" spc="-50" dirty="0">
                <a:solidFill>
                  <a:srgbClr val="52901C"/>
                </a:solidFill>
                <a:latin typeface="Arial"/>
                <a:cs typeface="Arial"/>
              </a:rPr>
              <a:t>features </a:t>
            </a:r>
            <a:r>
              <a:rPr sz="4200" b="1" i="1" spc="50" dirty="0">
                <a:solidFill>
                  <a:srgbClr val="52901C"/>
                </a:solidFill>
                <a:latin typeface="Arial"/>
                <a:cs typeface="Arial"/>
              </a:rPr>
              <a:t>for </a:t>
            </a:r>
            <a:r>
              <a:rPr sz="4200" b="1" i="1" spc="35" dirty="0">
                <a:solidFill>
                  <a:srgbClr val="52901C"/>
                </a:solidFill>
                <a:latin typeface="Arial"/>
                <a:cs typeface="Arial"/>
              </a:rPr>
              <a:t>the </a:t>
            </a:r>
            <a:r>
              <a:rPr sz="4200" b="1" i="1" spc="5" dirty="0">
                <a:solidFill>
                  <a:srgbClr val="52901C"/>
                </a:solidFill>
                <a:latin typeface="Arial"/>
                <a:cs typeface="Arial"/>
              </a:rPr>
              <a:t>“pillars” </a:t>
            </a:r>
            <a:r>
              <a:rPr sz="4200" b="1" i="1" spc="-120" dirty="0">
                <a:solidFill>
                  <a:srgbClr val="52901C"/>
                </a:solidFill>
                <a:latin typeface="Arial"/>
                <a:cs typeface="Arial"/>
              </a:rPr>
              <a:t>of  </a:t>
            </a:r>
            <a:r>
              <a:rPr sz="4200" b="1" i="1" spc="-140" dirty="0">
                <a:solidFill>
                  <a:srgbClr val="52901C"/>
                </a:solidFill>
                <a:latin typeface="Arial"/>
                <a:cs typeface="Arial"/>
              </a:rPr>
              <a:t>sustainable</a:t>
            </a:r>
            <a:r>
              <a:rPr sz="4200" b="1" i="1" spc="450" dirty="0">
                <a:solidFill>
                  <a:srgbClr val="52901C"/>
                </a:solidFill>
                <a:latin typeface="Arial"/>
                <a:cs typeface="Arial"/>
              </a:rPr>
              <a:t> </a:t>
            </a:r>
            <a:r>
              <a:rPr sz="4200" b="1" i="1" spc="-55" dirty="0">
                <a:solidFill>
                  <a:srgbClr val="52901C"/>
                </a:solidFill>
                <a:latin typeface="Arial"/>
                <a:cs typeface="Arial"/>
              </a:rPr>
              <a:t>development:</a:t>
            </a:r>
            <a:endParaRPr sz="4200">
              <a:latin typeface="Arial"/>
              <a:cs typeface="Arial"/>
            </a:endParaRPr>
          </a:p>
          <a:p>
            <a:pPr marL="506095" indent="-494030">
              <a:lnSpc>
                <a:spcPct val="100000"/>
              </a:lnSpc>
              <a:spcBef>
                <a:spcPts val="2135"/>
              </a:spcBef>
              <a:buClr>
                <a:srgbClr val="177E21"/>
              </a:buClr>
              <a:buSzPct val="150000"/>
              <a:buFont typeface="Times New Roman"/>
              <a:buChar char="•"/>
              <a:tabLst>
                <a:tab pos="506730" algn="l"/>
              </a:tabLst>
            </a:pPr>
            <a:r>
              <a:rPr sz="3600" b="1" dirty="0">
                <a:solidFill>
                  <a:srgbClr val="0D0D0D"/>
                </a:solidFill>
                <a:latin typeface="Comic Sans MS"/>
                <a:cs typeface="Comic Sans MS"/>
              </a:rPr>
              <a:t>Environmental</a:t>
            </a:r>
            <a:r>
              <a:rPr sz="36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600" b="1" dirty="0">
                <a:solidFill>
                  <a:srgbClr val="0D0D0D"/>
                </a:solidFill>
                <a:latin typeface="Comic Sans MS"/>
                <a:cs typeface="Comic Sans MS"/>
              </a:rPr>
              <a:t>sustainability</a:t>
            </a:r>
            <a:endParaRPr sz="3600">
              <a:latin typeface="Comic Sans MS"/>
              <a:cs typeface="Comic Sans MS"/>
            </a:endParaRPr>
          </a:p>
          <a:p>
            <a:pPr marL="647700" indent="-635635">
              <a:lnSpc>
                <a:spcPct val="100000"/>
              </a:lnSpc>
              <a:spcBef>
                <a:spcPts val="1190"/>
              </a:spcBef>
              <a:buClr>
                <a:srgbClr val="177E21"/>
              </a:buClr>
              <a:buSzPct val="150000"/>
              <a:buFont typeface="Times New Roman"/>
              <a:buChar char="•"/>
              <a:tabLst>
                <a:tab pos="647700" algn="l"/>
                <a:tab pos="648335" algn="l"/>
              </a:tabLst>
            </a:pPr>
            <a:r>
              <a:rPr sz="3600" b="1" dirty="0">
                <a:solidFill>
                  <a:srgbClr val="0D0D0D"/>
                </a:solidFill>
                <a:latin typeface="Comic Sans MS"/>
                <a:cs typeface="Comic Sans MS"/>
              </a:rPr>
              <a:t>Economic </a:t>
            </a:r>
            <a:r>
              <a:rPr sz="36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3600">
              <a:latin typeface="Comic Sans MS"/>
              <a:cs typeface="Comic Sans MS"/>
            </a:endParaRPr>
          </a:p>
          <a:p>
            <a:pPr marL="647700" indent="-635635">
              <a:lnSpc>
                <a:spcPct val="100000"/>
              </a:lnSpc>
              <a:spcBef>
                <a:spcPts val="1300"/>
              </a:spcBef>
              <a:buClr>
                <a:srgbClr val="177E21"/>
              </a:buClr>
              <a:buSzPct val="150000"/>
              <a:buFont typeface="Times New Roman"/>
              <a:buChar char="•"/>
              <a:tabLst>
                <a:tab pos="647700" algn="l"/>
                <a:tab pos="648335" algn="l"/>
                <a:tab pos="2145030" algn="l"/>
              </a:tabLst>
            </a:pPr>
            <a:r>
              <a:rPr sz="36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Social	development</a:t>
            </a:r>
            <a:endParaRPr sz="3600">
              <a:latin typeface="Comic Sans MS"/>
              <a:cs typeface="Comic Sans MS"/>
            </a:endParaRPr>
          </a:p>
          <a:p>
            <a:pPr marL="647700" indent="-635635">
              <a:lnSpc>
                <a:spcPct val="100000"/>
              </a:lnSpc>
              <a:spcBef>
                <a:spcPts val="1295"/>
              </a:spcBef>
              <a:buClr>
                <a:srgbClr val="177E21"/>
              </a:buClr>
              <a:buSzPct val="150000"/>
              <a:buFont typeface="Times New Roman"/>
              <a:buChar char="•"/>
              <a:tabLst>
                <a:tab pos="647700" algn="l"/>
                <a:tab pos="648335" algn="l"/>
              </a:tabLst>
            </a:pPr>
            <a:r>
              <a:rPr sz="3600" b="1" dirty="0">
                <a:solidFill>
                  <a:srgbClr val="0D0D0D"/>
                </a:solidFill>
                <a:latin typeface="Comic Sans MS"/>
                <a:cs typeface="Comic Sans MS"/>
              </a:rPr>
              <a:t>Cultural</a:t>
            </a:r>
            <a:r>
              <a:rPr sz="3600" b="1" spc="-5" dirty="0">
                <a:solidFill>
                  <a:srgbClr val="0D0D0D"/>
                </a:solidFill>
                <a:latin typeface="Comic Sans MS"/>
                <a:cs typeface="Comic Sans MS"/>
              </a:rPr>
              <a:t> diversity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14827" y="833627"/>
            <a:ext cx="6941820" cy="5494020"/>
            <a:chOff x="2814827" y="833627"/>
            <a:chExt cx="6941820" cy="5494020"/>
          </a:xfrm>
        </p:grpSpPr>
        <p:sp>
          <p:nvSpPr>
            <p:cNvPr id="4" name="object 4"/>
            <p:cNvSpPr/>
            <p:nvPr/>
          </p:nvSpPr>
          <p:spPr>
            <a:xfrm>
              <a:off x="2819399" y="838199"/>
              <a:ext cx="6932930" cy="5485130"/>
            </a:xfrm>
            <a:custGeom>
              <a:avLst/>
              <a:gdLst/>
              <a:ahLst/>
              <a:cxnLst/>
              <a:rect l="l" t="t" r="r" b="b"/>
              <a:pathLst>
                <a:path w="6932930" h="5485130">
                  <a:moveTo>
                    <a:pt x="3466338" y="0"/>
                  </a:moveTo>
                  <a:lnTo>
                    <a:pt x="3412254" y="327"/>
                  </a:lnTo>
                  <a:lnTo>
                    <a:pt x="3358370" y="1305"/>
                  </a:lnTo>
                  <a:lnTo>
                    <a:pt x="3304692" y="2929"/>
                  </a:lnTo>
                  <a:lnTo>
                    <a:pt x="3251226" y="5194"/>
                  </a:lnTo>
                  <a:lnTo>
                    <a:pt x="3197976" y="8097"/>
                  </a:lnTo>
                  <a:lnTo>
                    <a:pt x="3144951" y="11631"/>
                  </a:lnTo>
                  <a:lnTo>
                    <a:pt x="3092155" y="15792"/>
                  </a:lnTo>
                  <a:lnTo>
                    <a:pt x="3039594" y="20576"/>
                  </a:lnTo>
                  <a:lnTo>
                    <a:pt x="2987275" y="25978"/>
                  </a:lnTo>
                  <a:lnTo>
                    <a:pt x="2935203" y="31992"/>
                  </a:lnTo>
                  <a:lnTo>
                    <a:pt x="2883385" y="38615"/>
                  </a:lnTo>
                  <a:lnTo>
                    <a:pt x="2831826" y="45842"/>
                  </a:lnTo>
                  <a:lnTo>
                    <a:pt x="2780533" y="53667"/>
                  </a:lnTo>
                  <a:lnTo>
                    <a:pt x="2729511" y="62086"/>
                  </a:lnTo>
                  <a:lnTo>
                    <a:pt x="2678767" y="71095"/>
                  </a:lnTo>
                  <a:lnTo>
                    <a:pt x="2628306" y="80688"/>
                  </a:lnTo>
                  <a:lnTo>
                    <a:pt x="2578134" y="90861"/>
                  </a:lnTo>
                  <a:lnTo>
                    <a:pt x="2528258" y="101609"/>
                  </a:lnTo>
                  <a:lnTo>
                    <a:pt x="2478683" y="112927"/>
                  </a:lnTo>
                  <a:lnTo>
                    <a:pt x="2429416" y="124811"/>
                  </a:lnTo>
                  <a:lnTo>
                    <a:pt x="2380462" y="137255"/>
                  </a:lnTo>
                  <a:lnTo>
                    <a:pt x="2331828" y="150256"/>
                  </a:lnTo>
                  <a:lnTo>
                    <a:pt x="2283519" y="163808"/>
                  </a:lnTo>
                  <a:lnTo>
                    <a:pt x="2235541" y="177907"/>
                  </a:lnTo>
                  <a:lnTo>
                    <a:pt x="2187900" y="192548"/>
                  </a:lnTo>
                  <a:lnTo>
                    <a:pt x="2140603" y="207726"/>
                  </a:lnTo>
                  <a:lnTo>
                    <a:pt x="2093656" y="223436"/>
                  </a:lnTo>
                  <a:lnTo>
                    <a:pt x="2047063" y="239674"/>
                  </a:lnTo>
                  <a:lnTo>
                    <a:pt x="2000832" y="256435"/>
                  </a:lnTo>
                  <a:lnTo>
                    <a:pt x="1954969" y="273714"/>
                  </a:lnTo>
                  <a:lnTo>
                    <a:pt x="1909478" y="291506"/>
                  </a:lnTo>
                  <a:lnTo>
                    <a:pt x="1864367" y="309807"/>
                  </a:lnTo>
                  <a:lnTo>
                    <a:pt x="1819642" y="328612"/>
                  </a:lnTo>
                  <a:lnTo>
                    <a:pt x="1775307" y="347916"/>
                  </a:lnTo>
                  <a:lnTo>
                    <a:pt x="1731370" y="367715"/>
                  </a:lnTo>
                  <a:lnTo>
                    <a:pt x="1687836" y="388004"/>
                  </a:lnTo>
                  <a:lnTo>
                    <a:pt x="1644712" y="408777"/>
                  </a:lnTo>
                  <a:lnTo>
                    <a:pt x="1602002" y="430031"/>
                  </a:lnTo>
                  <a:lnTo>
                    <a:pt x="1559714" y="451760"/>
                  </a:lnTo>
                  <a:lnTo>
                    <a:pt x="1517853" y="473960"/>
                  </a:lnTo>
                  <a:lnTo>
                    <a:pt x="1476426" y="496626"/>
                  </a:lnTo>
                  <a:lnTo>
                    <a:pt x="1435438" y="519753"/>
                  </a:lnTo>
                  <a:lnTo>
                    <a:pt x="1394894" y="543337"/>
                  </a:lnTo>
                  <a:lnTo>
                    <a:pt x="1354803" y="567373"/>
                  </a:lnTo>
                  <a:lnTo>
                    <a:pt x="1315168" y="591856"/>
                  </a:lnTo>
                  <a:lnTo>
                    <a:pt x="1275996" y="616781"/>
                  </a:lnTo>
                  <a:lnTo>
                    <a:pt x="1237294" y="642143"/>
                  </a:lnTo>
                  <a:lnTo>
                    <a:pt x="1199067" y="667939"/>
                  </a:lnTo>
                  <a:lnTo>
                    <a:pt x="1161321" y="694162"/>
                  </a:lnTo>
                  <a:lnTo>
                    <a:pt x="1124062" y="720809"/>
                  </a:lnTo>
                  <a:lnTo>
                    <a:pt x="1087297" y="747875"/>
                  </a:lnTo>
                  <a:lnTo>
                    <a:pt x="1051031" y="775354"/>
                  </a:lnTo>
                  <a:lnTo>
                    <a:pt x="1015269" y="803243"/>
                  </a:lnTo>
                  <a:lnTo>
                    <a:pt x="980019" y="831536"/>
                  </a:lnTo>
                  <a:lnTo>
                    <a:pt x="945286" y="860228"/>
                  </a:lnTo>
                  <a:lnTo>
                    <a:pt x="911076" y="889316"/>
                  </a:lnTo>
                  <a:lnTo>
                    <a:pt x="877396" y="918794"/>
                  </a:lnTo>
                  <a:lnTo>
                    <a:pt x="844250" y="948657"/>
                  </a:lnTo>
                  <a:lnTo>
                    <a:pt x="811645" y="978901"/>
                  </a:lnTo>
                  <a:lnTo>
                    <a:pt x="779588" y="1009520"/>
                  </a:lnTo>
                  <a:lnTo>
                    <a:pt x="748084" y="1040511"/>
                  </a:lnTo>
                  <a:lnTo>
                    <a:pt x="717138" y="1071869"/>
                  </a:lnTo>
                  <a:lnTo>
                    <a:pt x="686758" y="1103588"/>
                  </a:lnTo>
                  <a:lnTo>
                    <a:pt x="656949" y="1135664"/>
                  </a:lnTo>
                  <a:lnTo>
                    <a:pt x="627717" y="1168093"/>
                  </a:lnTo>
                  <a:lnTo>
                    <a:pt x="599068" y="1200869"/>
                  </a:lnTo>
                  <a:lnTo>
                    <a:pt x="571008" y="1233987"/>
                  </a:lnTo>
                  <a:lnTo>
                    <a:pt x="543543" y="1267444"/>
                  </a:lnTo>
                  <a:lnTo>
                    <a:pt x="516679" y="1301234"/>
                  </a:lnTo>
                  <a:lnTo>
                    <a:pt x="490422" y="1335353"/>
                  </a:lnTo>
                  <a:lnTo>
                    <a:pt x="464778" y="1369795"/>
                  </a:lnTo>
                  <a:lnTo>
                    <a:pt x="439754" y="1404557"/>
                  </a:lnTo>
                  <a:lnTo>
                    <a:pt x="415354" y="1439632"/>
                  </a:lnTo>
                  <a:lnTo>
                    <a:pt x="391585" y="1475018"/>
                  </a:lnTo>
                  <a:lnTo>
                    <a:pt x="368453" y="1510708"/>
                  </a:lnTo>
                  <a:lnTo>
                    <a:pt x="345964" y="1546698"/>
                  </a:lnTo>
                  <a:lnTo>
                    <a:pt x="324124" y="1582984"/>
                  </a:lnTo>
                  <a:lnTo>
                    <a:pt x="302939" y="1619560"/>
                  </a:lnTo>
                  <a:lnTo>
                    <a:pt x="282415" y="1656422"/>
                  </a:lnTo>
                  <a:lnTo>
                    <a:pt x="262558" y="1693565"/>
                  </a:lnTo>
                  <a:lnTo>
                    <a:pt x="243374" y="1730985"/>
                  </a:lnTo>
                  <a:lnTo>
                    <a:pt x="224868" y="1768676"/>
                  </a:lnTo>
                  <a:lnTo>
                    <a:pt x="207048" y="1806634"/>
                  </a:lnTo>
                  <a:lnTo>
                    <a:pt x="189919" y="1844855"/>
                  </a:lnTo>
                  <a:lnTo>
                    <a:pt x="173486" y="1883333"/>
                  </a:lnTo>
                  <a:lnTo>
                    <a:pt x="157756" y="1922063"/>
                  </a:lnTo>
                  <a:lnTo>
                    <a:pt x="142736" y="1961042"/>
                  </a:lnTo>
                  <a:lnTo>
                    <a:pt x="128430" y="2000263"/>
                  </a:lnTo>
                  <a:lnTo>
                    <a:pt x="114845" y="2039723"/>
                  </a:lnTo>
                  <a:lnTo>
                    <a:pt x="101987" y="2079417"/>
                  </a:lnTo>
                  <a:lnTo>
                    <a:pt x="89861" y="2119340"/>
                  </a:lnTo>
                  <a:lnTo>
                    <a:pt x="78475" y="2159487"/>
                  </a:lnTo>
                  <a:lnTo>
                    <a:pt x="67833" y="2199854"/>
                  </a:lnTo>
                  <a:lnTo>
                    <a:pt x="57942" y="2240435"/>
                  </a:lnTo>
                  <a:lnTo>
                    <a:pt x="48809" y="2281227"/>
                  </a:lnTo>
                  <a:lnTo>
                    <a:pt x="40437" y="2322223"/>
                  </a:lnTo>
                  <a:lnTo>
                    <a:pt x="32835" y="2363421"/>
                  </a:lnTo>
                  <a:lnTo>
                    <a:pt x="26008" y="2404814"/>
                  </a:lnTo>
                  <a:lnTo>
                    <a:pt x="19961" y="2446398"/>
                  </a:lnTo>
                  <a:lnTo>
                    <a:pt x="14701" y="2488168"/>
                  </a:lnTo>
                  <a:lnTo>
                    <a:pt x="10234" y="2530120"/>
                  </a:lnTo>
                  <a:lnTo>
                    <a:pt x="6565" y="2572249"/>
                  </a:lnTo>
                  <a:lnTo>
                    <a:pt x="3702" y="2614550"/>
                  </a:lnTo>
                  <a:lnTo>
                    <a:pt x="1649" y="2657018"/>
                  </a:lnTo>
                  <a:lnTo>
                    <a:pt x="413" y="2699649"/>
                  </a:lnTo>
                  <a:lnTo>
                    <a:pt x="0" y="2742438"/>
                  </a:lnTo>
                  <a:lnTo>
                    <a:pt x="413" y="2785226"/>
                  </a:lnTo>
                  <a:lnTo>
                    <a:pt x="1649" y="2827857"/>
                  </a:lnTo>
                  <a:lnTo>
                    <a:pt x="3702" y="2870325"/>
                  </a:lnTo>
                  <a:lnTo>
                    <a:pt x="6565" y="2912626"/>
                  </a:lnTo>
                  <a:lnTo>
                    <a:pt x="10234" y="2954755"/>
                  </a:lnTo>
                  <a:lnTo>
                    <a:pt x="14701" y="2996707"/>
                  </a:lnTo>
                  <a:lnTo>
                    <a:pt x="19961" y="3038477"/>
                  </a:lnTo>
                  <a:lnTo>
                    <a:pt x="26008" y="3080061"/>
                  </a:lnTo>
                  <a:lnTo>
                    <a:pt x="32835" y="3121454"/>
                  </a:lnTo>
                  <a:lnTo>
                    <a:pt x="40437" y="3162652"/>
                  </a:lnTo>
                  <a:lnTo>
                    <a:pt x="48809" y="3203648"/>
                  </a:lnTo>
                  <a:lnTo>
                    <a:pt x="57942" y="3244440"/>
                  </a:lnTo>
                  <a:lnTo>
                    <a:pt x="67833" y="3285021"/>
                  </a:lnTo>
                  <a:lnTo>
                    <a:pt x="78475" y="3325388"/>
                  </a:lnTo>
                  <a:lnTo>
                    <a:pt x="89861" y="3365535"/>
                  </a:lnTo>
                  <a:lnTo>
                    <a:pt x="101987" y="3405458"/>
                  </a:lnTo>
                  <a:lnTo>
                    <a:pt x="114845" y="3445152"/>
                  </a:lnTo>
                  <a:lnTo>
                    <a:pt x="128430" y="3484612"/>
                  </a:lnTo>
                  <a:lnTo>
                    <a:pt x="142736" y="3523833"/>
                  </a:lnTo>
                  <a:lnTo>
                    <a:pt x="157756" y="3562812"/>
                  </a:lnTo>
                  <a:lnTo>
                    <a:pt x="173486" y="3601542"/>
                  </a:lnTo>
                  <a:lnTo>
                    <a:pt x="189919" y="3640020"/>
                  </a:lnTo>
                  <a:lnTo>
                    <a:pt x="207048" y="3678241"/>
                  </a:lnTo>
                  <a:lnTo>
                    <a:pt x="224868" y="3716199"/>
                  </a:lnTo>
                  <a:lnTo>
                    <a:pt x="243374" y="3753890"/>
                  </a:lnTo>
                  <a:lnTo>
                    <a:pt x="262558" y="3791310"/>
                  </a:lnTo>
                  <a:lnTo>
                    <a:pt x="282415" y="3828453"/>
                  </a:lnTo>
                  <a:lnTo>
                    <a:pt x="302939" y="3865315"/>
                  </a:lnTo>
                  <a:lnTo>
                    <a:pt x="324124" y="3901891"/>
                  </a:lnTo>
                  <a:lnTo>
                    <a:pt x="345964" y="3938177"/>
                  </a:lnTo>
                  <a:lnTo>
                    <a:pt x="368453" y="3974167"/>
                  </a:lnTo>
                  <a:lnTo>
                    <a:pt x="391585" y="4009857"/>
                  </a:lnTo>
                  <a:lnTo>
                    <a:pt x="415354" y="4045243"/>
                  </a:lnTo>
                  <a:lnTo>
                    <a:pt x="439754" y="4080318"/>
                  </a:lnTo>
                  <a:lnTo>
                    <a:pt x="464778" y="4115080"/>
                  </a:lnTo>
                  <a:lnTo>
                    <a:pt x="490422" y="4149522"/>
                  </a:lnTo>
                  <a:lnTo>
                    <a:pt x="516679" y="4183641"/>
                  </a:lnTo>
                  <a:lnTo>
                    <a:pt x="543543" y="4217431"/>
                  </a:lnTo>
                  <a:lnTo>
                    <a:pt x="571008" y="4250888"/>
                  </a:lnTo>
                  <a:lnTo>
                    <a:pt x="599068" y="4284006"/>
                  </a:lnTo>
                  <a:lnTo>
                    <a:pt x="627717" y="4316782"/>
                  </a:lnTo>
                  <a:lnTo>
                    <a:pt x="656949" y="4349211"/>
                  </a:lnTo>
                  <a:lnTo>
                    <a:pt x="686758" y="4381287"/>
                  </a:lnTo>
                  <a:lnTo>
                    <a:pt x="717138" y="4413006"/>
                  </a:lnTo>
                  <a:lnTo>
                    <a:pt x="748084" y="4444364"/>
                  </a:lnTo>
                  <a:lnTo>
                    <a:pt x="779588" y="4475355"/>
                  </a:lnTo>
                  <a:lnTo>
                    <a:pt x="811645" y="4505974"/>
                  </a:lnTo>
                  <a:lnTo>
                    <a:pt x="844250" y="4536218"/>
                  </a:lnTo>
                  <a:lnTo>
                    <a:pt x="877396" y="4566081"/>
                  </a:lnTo>
                  <a:lnTo>
                    <a:pt x="911076" y="4595559"/>
                  </a:lnTo>
                  <a:lnTo>
                    <a:pt x="945286" y="4624647"/>
                  </a:lnTo>
                  <a:lnTo>
                    <a:pt x="980019" y="4653339"/>
                  </a:lnTo>
                  <a:lnTo>
                    <a:pt x="1015269" y="4681632"/>
                  </a:lnTo>
                  <a:lnTo>
                    <a:pt x="1051031" y="4709521"/>
                  </a:lnTo>
                  <a:lnTo>
                    <a:pt x="1087297" y="4737000"/>
                  </a:lnTo>
                  <a:lnTo>
                    <a:pt x="1124062" y="4764066"/>
                  </a:lnTo>
                  <a:lnTo>
                    <a:pt x="1161321" y="4790713"/>
                  </a:lnTo>
                  <a:lnTo>
                    <a:pt x="1199067" y="4816936"/>
                  </a:lnTo>
                  <a:lnTo>
                    <a:pt x="1237294" y="4842732"/>
                  </a:lnTo>
                  <a:lnTo>
                    <a:pt x="1275996" y="4868094"/>
                  </a:lnTo>
                  <a:lnTo>
                    <a:pt x="1315168" y="4893019"/>
                  </a:lnTo>
                  <a:lnTo>
                    <a:pt x="1354803" y="4917502"/>
                  </a:lnTo>
                  <a:lnTo>
                    <a:pt x="1394894" y="4941538"/>
                  </a:lnTo>
                  <a:lnTo>
                    <a:pt x="1435438" y="4965122"/>
                  </a:lnTo>
                  <a:lnTo>
                    <a:pt x="1476426" y="4988249"/>
                  </a:lnTo>
                  <a:lnTo>
                    <a:pt x="1517853" y="5010915"/>
                  </a:lnTo>
                  <a:lnTo>
                    <a:pt x="1559714" y="5033115"/>
                  </a:lnTo>
                  <a:lnTo>
                    <a:pt x="1602002" y="5054844"/>
                  </a:lnTo>
                  <a:lnTo>
                    <a:pt x="1644712" y="5076098"/>
                  </a:lnTo>
                  <a:lnTo>
                    <a:pt x="1687836" y="5096871"/>
                  </a:lnTo>
                  <a:lnTo>
                    <a:pt x="1731370" y="5117160"/>
                  </a:lnTo>
                  <a:lnTo>
                    <a:pt x="1775307" y="5136959"/>
                  </a:lnTo>
                  <a:lnTo>
                    <a:pt x="1819642" y="5156263"/>
                  </a:lnTo>
                  <a:lnTo>
                    <a:pt x="1864367" y="5175068"/>
                  </a:lnTo>
                  <a:lnTo>
                    <a:pt x="1909478" y="5193369"/>
                  </a:lnTo>
                  <a:lnTo>
                    <a:pt x="1954969" y="5211161"/>
                  </a:lnTo>
                  <a:lnTo>
                    <a:pt x="2000832" y="5228440"/>
                  </a:lnTo>
                  <a:lnTo>
                    <a:pt x="2047063" y="5245201"/>
                  </a:lnTo>
                  <a:lnTo>
                    <a:pt x="2093656" y="5261439"/>
                  </a:lnTo>
                  <a:lnTo>
                    <a:pt x="2140603" y="5277149"/>
                  </a:lnTo>
                  <a:lnTo>
                    <a:pt x="2187900" y="5292327"/>
                  </a:lnTo>
                  <a:lnTo>
                    <a:pt x="2235541" y="5306968"/>
                  </a:lnTo>
                  <a:lnTo>
                    <a:pt x="2283519" y="5321067"/>
                  </a:lnTo>
                  <a:lnTo>
                    <a:pt x="2331828" y="5334619"/>
                  </a:lnTo>
                  <a:lnTo>
                    <a:pt x="2380462" y="5347620"/>
                  </a:lnTo>
                  <a:lnTo>
                    <a:pt x="2429416" y="5360064"/>
                  </a:lnTo>
                  <a:lnTo>
                    <a:pt x="2478683" y="5371948"/>
                  </a:lnTo>
                  <a:lnTo>
                    <a:pt x="2528258" y="5383266"/>
                  </a:lnTo>
                  <a:lnTo>
                    <a:pt x="2578134" y="5394014"/>
                  </a:lnTo>
                  <a:lnTo>
                    <a:pt x="2628306" y="5404187"/>
                  </a:lnTo>
                  <a:lnTo>
                    <a:pt x="2678767" y="5413780"/>
                  </a:lnTo>
                  <a:lnTo>
                    <a:pt x="2729511" y="5422789"/>
                  </a:lnTo>
                  <a:lnTo>
                    <a:pt x="2780533" y="5431208"/>
                  </a:lnTo>
                  <a:lnTo>
                    <a:pt x="2831826" y="5439033"/>
                  </a:lnTo>
                  <a:lnTo>
                    <a:pt x="2883385" y="5446260"/>
                  </a:lnTo>
                  <a:lnTo>
                    <a:pt x="2935203" y="5452883"/>
                  </a:lnTo>
                  <a:lnTo>
                    <a:pt x="2987275" y="5458897"/>
                  </a:lnTo>
                  <a:lnTo>
                    <a:pt x="3039594" y="5464299"/>
                  </a:lnTo>
                  <a:lnTo>
                    <a:pt x="3092155" y="5469083"/>
                  </a:lnTo>
                  <a:lnTo>
                    <a:pt x="3144951" y="5473244"/>
                  </a:lnTo>
                  <a:lnTo>
                    <a:pt x="3197976" y="5476778"/>
                  </a:lnTo>
                  <a:lnTo>
                    <a:pt x="3251226" y="5479681"/>
                  </a:lnTo>
                  <a:lnTo>
                    <a:pt x="3304692" y="5481946"/>
                  </a:lnTo>
                  <a:lnTo>
                    <a:pt x="3358370" y="5483570"/>
                  </a:lnTo>
                  <a:lnTo>
                    <a:pt x="3412254" y="5484548"/>
                  </a:lnTo>
                  <a:lnTo>
                    <a:pt x="3466338" y="5484876"/>
                  </a:lnTo>
                  <a:lnTo>
                    <a:pt x="3520421" y="5484548"/>
                  </a:lnTo>
                  <a:lnTo>
                    <a:pt x="3574305" y="5483570"/>
                  </a:lnTo>
                  <a:lnTo>
                    <a:pt x="3627983" y="5481946"/>
                  </a:lnTo>
                  <a:lnTo>
                    <a:pt x="3681449" y="5479681"/>
                  </a:lnTo>
                  <a:lnTo>
                    <a:pt x="3734699" y="5476778"/>
                  </a:lnTo>
                  <a:lnTo>
                    <a:pt x="3787724" y="5473244"/>
                  </a:lnTo>
                  <a:lnTo>
                    <a:pt x="3840520" y="5469083"/>
                  </a:lnTo>
                  <a:lnTo>
                    <a:pt x="3893081" y="5464299"/>
                  </a:lnTo>
                  <a:lnTo>
                    <a:pt x="3945400" y="5458897"/>
                  </a:lnTo>
                  <a:lnTo>
                    <a:pt x="3997472" y="5452883"/>
                  </a:lnTo>
                  <a:lnTo>
                    <a:pt x="4049290" y="5446260"/>
                  </a:lnTo>
                  <a:lnTo>
                    <a:pt x="4100849" y="5439033"/>
                  </a:lnTo>
                  <a:lnTo>
                    <a:pt x="4152142" y="5431208"/>
                  </a:lnTo>
                  <a:lnTo>
                    <a:pt x="4203164" y="5422789"/>
                  </a:lnTo>
                  <a:lnTo>
                    <a:pt x="4253908" y="5413780"/>
                  </a:lnTo>
                  <a:lnTo>
                    <a:pt x="4304369" y="5404187"/>
                  </a:lnTo>
                  <a:lnTo>
                    <a:pt x="4354541" y="5394014"/>
                  </a:lnTo>
                  <a:lnTo>
                    <a:pt x="4404417" y="5383266"/>
                  </a:lnTo>
                  <a:lnTo>
                    <a:pt x="4453992" y="5371948"/>
                  </a:lnTo>
                  <a:lnTo>
                    <a:pt x="4503259" y="5360064"/>
                  </a:lnTo>
                  <a:lnTo>
                    <a:pt x="4552213" y="5347620"/>
                  </a:lnTo>
                  <a:lnTo>
                    <a:pt x="4600847" y="5334619"/>
                  </a:lnTo>
                  <a:lnTo>
                    <a:pt x="4649156" y="5321067"/>
                  </a:lnTo>
                  <a:lnTo>
                    <a:pt x="4697134" y="5306968"/>
                  </a:lnTo>
                  <a:lnTo>
                    <a:pt x="4744775" y="5292327"/>
                  </a:lnTo>
                  <a:lnTo>
                    <a:pt x="4792072" y="5277149"/>
                  </a:lnTo>
                  <a:lnTo>
                    <a:pt x="4839019" y="5261439"/>
                  </a:lnTo>
                  <a:lnTo>
                    <a:pt x="4885612" y="5245201"/>
                  </a:lnTo>
                  <a:lnTo>
                    <a:pt x="4931843" y="5228440"/>
                  </a:lnTo>
                  <a:lnTo>
                    <a:pt x="4977706" y="5211161"/>
                  </a:lnTo>
                  <a:lnTo>
                    <a:pt x="5023197" y="5193369"/>
                  </a:lnTo>
                  <a:lnTo>
                    <a:pt x="5068308" y="5175068"/>
                  </a:lnTo>
                  <a:lnTo>
                    <a:pt x="5113033" y="5156263"/>
                  </a:lnTo>
                  <a:lnTo>
                    <a:pt x="5157368" y="5136959"/>
                  </a:lnTo>
                  <a:lnTo>
                    <a:pt x="5201305" y="5117160"/>
                  </a:lnTo>
                  <a:lnTo>
                    <a:pt x="5244839" y="5096871"/>
                  </a:lnTo>
                  <a:lnTo>
                    <a:pt x="5287963" y="5076098"/>
                  </a:lnTo>
                  <a:lnTo>
                    <a:pt x="5330673" y="5054844"/>
                  </a:lnTo>
                  <a:lnTo>
                    <a:pt x="5372961" y="5033115"/>
                  </a:lnTo>
                  <a:lnTo>
                    <a:pt x="5414822" y="5010915"/>
                  </a:lnTo>
                  <a:lnTo>
                    <a:pt x="5456249" y="4988249"/>
                  </a:lnTo>
                  <a:lnTo>
                    <a:pt x="5497237" y="4965122"/>
                  </a:lnTo>
                  <a:lnTo>
                    <a:pt x="5537781" y="4941538"/>
                  </a:lnTo>
                  <a:lnTo>
                    <a:pt x="5577872" y="4917502"/>
                  </a:lnTo>
                  <a:lnTo>
                    <a:pt x="5617507" y="4893019"/>
                  </a:lnTo>
                  <a:lnTo>
                    <a:pt x="5656679" y="4868094"/>
                  </a:lnTo>
                  <a:lnTo>
                    <a:pt x="5695381" y="4842732"/>
                  </a:lnTo>
                  <a:lnTo>
                    <a:pt x="5733608" y="4816936"/>
                  </a:lnTo>
                  <a:lnTo>
                    <a:pt x="5771354" y="4790713"/>
                  </a:lnTo>
                  <a:lnTo>
                    <a:pt x="5808613" y="4764066"/>
                  </a:lnTo>
                  <a:lnTo>
                    <a:pt x="5845378" y="4737000"/>
                  </a:lnTo>
                  <a:lnTo>
                    <a:pt x="5881644" y="4709521"/>
                  </a:lnTo>
                  <a:lnTo>
                    <a:pt x="5917406" y="4681632"/>
                  </a:lnTo>
                  <a:lnTo>
                    <a:pt x="5952656" y="4653339"/>
                  </a:lnTo>
                  <a:lnTo>
                    <a:pt x="5987389" y="4624647"/>
                  </a:lnTo>
                  <a:lnTo>
                    <a:pt x="6021599" y="4595559"/>
                  </a:lnTo>
                  <a:lnTo>
                    <a:pt x="6055279" y="4566081"/>
                  </a:lnTo>
                  <a:lnTo>
                    <a:pt x="6088425" y="4536218"/>
                  </a:lnTo>
                  <a:lnTo>
                    <a:pt x="6121030" y="4505974"/>
                  </a:lnTo>
                  <a:lnTo>
                    <a:pt x="6153087" y="4475355"/>
                  </a:lnTo>
                  <a:lnTo>
                    <a:pt x="6184591" y="4444364"/>
                  </a:lnTo>
                  <a:lnTo>
                    <a:pt x="6215537" y="4413006"/>
                  </a:lnTo>
                  <a:lnTo>
                    <a:pt x="6245917" y="4381287"/>
                  </a:lnTo>
                  <a:lnTo>
                    <a:pt x="6275726" y="4349211"/>
                  </a:lnTo>
                  <a:lnTo>
                    <a:pt x="6304958" y="4316782"/>
                  </a:lnTo>
                  <a:lnTo>
                    <a:pt x="6333607" y="4284006"/>
                  </a:lnTo>
                  <a:lnTo>
                    <a:pt x="6361667" y="4250888"/>
                  </a:lnTo>
                  <a:lnTo>
                    <a:pt x="6389132" y="4217431"/>
                  </a:lnTo>
                  <a:lnTo>
                    <a:pt x="6415996" y="4183641"/>
                  </a:lnTo>
                  <a:lnTo>
                    <a:pt x="6442253" y="4149522"/>
                  </a:lnTo>
                  <a:lnTo>
                    <a:pt x="6467897" y="4115080"/>
                  </a:lnTo>
                  <a:lnTo>
                    <a:pt x="6492921" y="4080318"/>
                  </a:lnTo>
                  <a:lnTo>
                    <a:pt x="6517321" y="4045243"/>
                  </a:lnTo>
                  <a:lnTo>
                    <a:pt x="6541090" y="4009857"/>
                  </a:lnTo>
                  <a:lnTo>
                    <a:pt x="6564222" y="3974167"/>
                  </a:lnTo>
                  <a:lnTo>
                    <a:pt x="6586711" y="3938177"/>
                  </a:lnTo>
                  <a:lnTo>
                    <a:pt x="6608551" y="3901891"/>
                  </a:lnTo>
                  <a:lnTo>
                    <a:pt x="6629736" y="3865315"/>
                  </a:lnTo>
                  <a:lnTo>
                    <a:pt x="6650260" y="3828453"/>
                  </a:lnTo>
                  <a:lnTo>
                    <a:pt x="6670117" y="3791310"/>
                  </a:lnTo>
                  <a:lnTo>
                    <a:pt x="6689301" y="3753890"/>
                  </a:lnTo>
                  <a:lnTo>
                    <a:pt x="6707807" y="3716199"/>
                  </a:lnTo>
                  <a:lnTo>
                    <a:pt x="6725627" y="3678241"/>
                  </a:lnTo>
                  <a:lnTo>
                    <a:pt x="6742756" y="3640020"/>
                  </a:lnTo>
                  <a:lnTo>
                    <a:pt x="6759189" y="3601542"/>
                  </a:lnTo>
                  <a:lnTo>
                    <a:pt x="6774919" y="3562812"/>
                  </a:lnTo>
                  <a:lnTo>
                    <a:pt x="6789939" y="3523833"/>
                  </a:lnTo>
                  <a:lnTo>
                    <a:pt x="6804245" y="3484612"/>
                  </a:lnTo>
                  <a:lnTo>
                    <a:pt x="6817830" y="3445152"/>
                  </a:lnTo>
                  <a:lnTo>
                    <a:pt x="6830688" y="3405458"/>
                  </a:lnTo>
                  <a:lnTo>
                    <a:pt x="6842814" y="3365535"/>
                  </a:lnTo>
                  <a:lnTo>
                    <a:pt x="6854200" y="3325388"/>
                  </a:lnTo>
                  <a:lnTo>
                    <a:pt x="6864842" y="3285021"/>
                  </a:lnTo>
                  <a:lnTo>
                    <a:pt x="6874733" y="3244440"/>
                  </a:lnTo>
                  <a:lnTo>
                    <a:pt x="6883866" y="3203648"/>
                  </a:lnTo>
                  <a:lnTo>
                    <a:pt x="6892238" y="3162652"/>
                  </a:lnTo>
                  <a:lnTo>
                    <a:pt x="6899840" y="3121454"/>
                  </a:lnTo>
                  <a:lnTo>
                    <a:pt x="6906667" y="3080061"/>
                  </a:lnTo>
                  <a:lnTo>
                    <a:pt x="6912714" y="3038477"/>
                  </a:lnTo>
                  <a:lnTo>
                    <a:pt x="6917974" y="2996707"/>
                  </a:lnTo>
                  <a:lnTo>
                    <a:pt x="6922441" y="2954755"/>
                  </a:lnTo>
                  <a:lnTo>
                    <a:pt x="6926110" y="2912626"/>
                  </a:lnTo>
                  <a:lnTo>
                    <a:pt x="6928973" y="2870325"/>
                  </a:lnTo>
                  <a:lnTo>
                    <a:pt x="6931026" y="2827857"/>
                  </a:lnTo>
                  <a:lnTo>
                    <a:pt x="6932262" y="2785226"/>
                  </a:lnTo>
                  <a:lnTo>
                    <a:pt x="6932676" y="2742438"/>
                  </a:lnTo>
                  <a:lnTo>
                    <a:pt x="6932262" y="2699649"/>
                  </a:lnTo>
                  <a:lnTo>
                    <a:pt x="6931026" y="2657018"/>
                  </a:lnTo>
                  <a:lnTo>
                    <a:pt x="6928973" y="2614550"/>
                  </a:lnTo>
                  <a:lnTo>
                    <a:pt x="6926110" y="2572249"/>
                  </a:lnTo>
                  <a:lnTo>
                    <a:pt x="6922441" y="2530120"/>
                  </a:lnTo>
                  <a:lnTo>
                    <a:pt x="6917974" y="2488168"/>
                  </a:lnTo>
                  <a:lnTo>
                    <a:pt x="6912714" y="2446398"/>
                  </a:lnTo>
                  <a:lnTo>
                    <a:pt x="6906667" y="2404814"/>
                  </a:lnTo>
                  <a:lnTo>
                    <a:pt x="6899840" y="2363421"/>
                  </a:lnTo>
                  <a:lnTo>
                    <a:pt x="6892238" y="2322223"/>
                  </a:lnTo>
                  <a:lnTo>
                    <a:pt x="6883866" y="2281227"/>
                  </a:lnTo>
                  <a:lnTo>
                    <a:pt x="6874733" y="2240435"/>
                  </a:lnTo>
                  <a:lnTo>
                    <a:pt x="6864842" y="2199854"/>
                  </a:lnTo>
                  <a:lnTo>
                    <a:pt x="6854200" y="2159487"/>
                  </a:lnTo>
                  <a:lnTo>
                    <a:pt x="6842814" y="2119340"/>
                  </a:lnTo>
                  <a:lnTo>
                    <a:pt x="6830688" y="2079417"/>
                  </a:lnTo>
                  <a:lnTo>
                    <a:pt x="6817830" y="2039723"/>
                  </a:lnTo>
                  <a:lnTo>
                    <a:pt x="6804245" y="2000263"/>
                  </a:lnTo>
                  <a:lnTo>
                    <a:pt x="6789939" y="1961042"/>
                  </a:lnTo>
                  <a:lnTo>
                    <a:pt x="6774919" y="1922063"/>
                  </a:lnTo>
                  <a:lnTo>
                    <a:pt x="6759189" y="1883333"/>
                  </a:lnTo>
                  <a:lnTo>
                    <a:pt x="6742756" y="1844855"/>
                  </a:lnTo>
                  <a:lnTo>
                    <a:pt x="6725627" y="1806634"/>
                  </a:lnTo>
                  <a:lnTo>
                    <a:pt x="6707807" y="1768676"/>
                  </a:lnTo>
                  <a:lnTo>
                    <a:pt x="6689301" y="1730985"/>
                  </a:lnTo>
                  <a:lnTo>
                    <a:pt x="6670117" y="1693565"/>
                  </a:lnTo>
                  <a:lnTo>
                    <a:pt x="6650260" y="1656422"/>
                  </a:lnTo>
                  <a:lnTo>
                    <a:pt x="6629736" y="1619560"/>
                  </a:lnTo>
                  <a:lnTo>
                    <a:pt x="6608551" y="1582984"/>
                  </a:lnTo>
                  <a:lnTo>
                    <a:pt x="6586711" y="1546698"/>
                  </a:lnTo>
                  <a:lnTo>
                    <a:pt x="6564222" y="1510708"/>
                  </a:lnTo>
                  <a:lnTo>
                    <a:pt x="6541090" y="1475018"/>
                  </a:lnTo>
                  <a:lnTo>
                    <a:pt x="6517321" y="1439632"/>
                  </a:lnTo>
                  <a:lnTo>
                    <a:pt x="6492921" y="1404557"/>
                  </a:lnTo>
                  <a:lnTo>
                    <a:pt x="6467897" y="1369795"/>
                  </a:lnTo>
                  <a:lnTo>
                    <a:pt x="6442253" y="1335353"/>
                  </a:lnTo>
                  <a:lnTo>
                    <a:pt x="6415996" y="1301234"/>
                  </a:lnTo>
                  <a:lnTo>
                    <a:pt x="6389132" y="1267444"/>
                  </a:lnTo>
                  <a:lnTo>
                    <a:pt x="6361667" y="1233987"/>
                  </a:lnTo>
                  <a:lnTo>
                    <a:pt x="6333607" y="1200869"/>
                  </a:lnTo>
                  <a:lnTo>
                    <a:pt x="6304958" y="1168093"/>
                  </a:lnTo>
                  <a:lnTo>
                    <a:pt x="6275726" y="1135664"/>
                  </a:lnTo>
                  <a:lnTo>
                    <a:pt x="6245917" y="1103588"/>
                  </a:lnTo>
                  <a:lnTo>
                    <a:pt x="6215537" y="1071869"/>
                  </a:lnTo>
                  <a:lnTo>
                    <a:pt x="6184591" y="1040511"/>
                  </a:lnTo>
                  <a:lnTo>
                    <a:pt x="6153087" y="1009520"/>
                  </a:lnTo>
                  <a:lnTo>
                    <a:pt x="6121030" y="978901"/>
                  </a:lnTo>
                  <a:lnTo>
                    <a:pt x="6088425" y="948657"/>
                  </a:lnTo>
                  <a:lnTo>
                    <a:pt x="6055279" y="918794"/>
                  </a:lnTo>
                  <a:lnTo>
                    <a:pt x="6021599" y="889316"/>
                  </a:lnTo>
                  <a:lnTo>
                    <a:pt x="5987389" y="860228"/>
                  </a:lnTo>
                  <a:lnTo>
                    <a:pt x="5952656" y="831536"/>
                  </a:lnTo>
                  <a:lnTo>
                    <a:pt x="5917406" y="803243"/>
                  </a:lnTo>
                  <a:lnTo>
                    <a:pt x="5881644" y="775354"/>
                  </a:lnTo>
                  <a:lnTo>
                    <a:pt x="5845378" y="747875"/>
                  </a:lnTo>
                  <a:lnTo>
                    <a:pt x="5808613" y="720809"/>
                  </a:lnTo>
                  <a:lnTo>
                    <a:pt x="5771354" y="694162"/>
                  </a:lnTo>
                  <a:lnTo>
                    <a:pt x="5733608" y="667939"/>
                  </a:lnTo>
                  <a:lnTo>
                    <a:pt x="5695381" y="642143"/>
                  </a:lnTo>
                  <a:lnTo>
                    <a:pt x="5656679" y="616781"/>
                  </a:lnTo>
                  <a:lnTo>
                    <a:pt x="5617507" y="591856"/>
                  </a:lnTo>
                  <a:lnTo>
                    <a:pt x="5577872" y="567373"/>
                  </a:lnTo>
                  <a:lnTo>
                    <a:pt x="5537781" y="543337"/>
                  </a:lnTo>
                  <a:lnTo>
                    <a:pt x="5497237" y="519753"/>
                  </a:lnTo>
                  <a:lnTo>
                    <a:pt x="5456249" y="496626"/>
                  </a:lnTo>
                  <a:lnTo>
                    <a:pt x="5414822" y="473960"/>
                  </a:lnTo>
                  <a:lnTo>
                    <a:pt x="5372961" y="451760"/>
                  </a:lnTo>
                  <a:lnTo>
                    <a:pt x="5330673" y="430031"/>
                  </a:lnTo>
                  <a:lnTo>
                    <a:pt x="5287963" y="408777"/>
                  </a:lnTo>
                  <a:lnTo>
                    <a:pt x="5244839" y="388004"/>
                  </a:lnTo>
                  <a:lnTo>
                    <a:pt x="5201305" y="367715"/>
                  </a:lnTo>
                  <a:lnTo>
                    <a:pt x="5157368" y="347916"/>
                  </a:lnTo>
                  <a:lnTo>
                    <a:pt x="5113033" y="328612"/>
                  </a:lnTo>
                  <a:lnTo>
                    <a:pt x="5068308" y="309807"/>
                  </a:lnTo>
                  <a:lnTo>
                    <a:pt x="5023197" y="291506"/>
                  </a:lnTo>
                  <a:lnTo>
                    <a:pt x="4977706" y="273714"/>
                  </a:lnTo>
                  <a:lnTo>
                    <a:pt x="4931843" y="256435"/>
                  </a:lnTo>
                  <a:lnTo>
                    <a:pt x="4885612" y="239674"/>
                  </a:lnTo>
                  <a:lnTo>
                    <a:pt x="4839019" y="223436"/>
                  </a:lnTo>
                  <a:lnTo>
                    <a:pt x="4792072" y="207726"/>
                  </a:lnTo>
                  <a:lnTo>
                    <a:pt x="4744775" y="192548"/>
                  </a:lnTo>
                  <a:lnTo>
                    <a:pt x="4697134" y="177907"/>
                  </a:lnTo>
                  <a:lnTo>
                    <a:pt x="4649156" y="163808"/>
                  </a:lnTo>
                  <a:lnTo>
                    <a:pt x="4600847" y="150256"/>
                  </a:lnTo>
                  <a:lnTo>
                    <a:pt x="4552213" y="137255"/>
                  </a:lnTo>
                  <a:lnTo>
                    <a:pt x="4503259" y="124811"/>
                  </a:lnTo>
                  <a:lnTo>
                    <a:pt x="4453992" y="112927"/>
                  </a:lnTo>
                  <a:lnTo>
                    <a:pt x="4404417" y="101609"/>
                  </a:lnTo>
                  <a:lnTo>
                    <a:pt x="4354541" y="90861"/>
                  </a:lnTo>
                  <a:lnTo>
                    <a:pt x="4304369" y="80688"/>
                  </a:lnTo>
                  <a:lnTo>
                    <a:pt x="4253908" y="71095"/>
                  </a:lnTo>
                  <a:lnTo>
                    <a:pt x="4203164" y="62086"/>
                  </a:lnTo>
                  <a:lnTo>
                    <a:pt x="4152142" y="53667"/>
                  </a:lnTo>
                  <a:lnTo>
                    <a:pt x="4100849" y="45842"/>
                  </a:lnTo>
                  <a:lnTo>
                    <a:pt x="4049290" y="38615"/>
                  </a:lnTo>
                  <a:lnTo>
                    <a:pt x="3997472" y="31992"/>
                  </a:lnTo>
                  <a:lnTo>
                    <a:pt x="3945400" y="25978"/>
                  </a:lnTo>
                  <a:lnTo>
                    <a:pt x="3893081" y="20576"/>
                  </a:lnTo>
                  <a:lnTo>
                    <a:pt x="3840520" y="15792"/>
                  </a:lnTo>
                  <a:lnTo>
                    <a:pt x="3787724" y="11631"/>
                  </a:lnTo>
                  <a:lnTo>
                    <a:pt x="3734699" y="8097"/>
                  </a:lnTo>
                  <a:lnTo>
                    <a:pt x="3681449" y="5194"/>
                  </a:lnTo>
                  <a:lnTo>
                    <a:pt x="3627983" y="2929"/>
                  </a:lnTo>
                  <a:lnTo>
                    <a:pt x="3574305" y="1305"/>
                  </a:lnTo>
                  <a:lnTo>
                    <a:pt x="3520421" y="327"/>
                  </a:lnTo>
                  <a:lnTo>
                    <a:pt x="3466338" y="0"/>
                  </a:lnTo>
                  <a:close/>
                </a:path>
              </a:pathLst>
            </a:custGeom>
            <a:solidFill>
              <a:srgbClr val="008000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9" y="838199"/>
              <a:ext cx="6932930" cy="5485130"/>
            </a:xfrm>
            <a:custGeom>
              <a:avLst/>
              <a:gdLst/>
              <a:ahLst/>
              <a:cxnLst/>
              <a:rect l="l" t="t" r="r" b="b"/>
              <a:pathLst>
                <a:path w="6932930" h="5485130">
                  <a:moveTo>
                    <a:pt x="0" y="2742438"/>
                  </a:moveTo>
                  <a:lnTo>
                    <a:pt x="413" y="2699649"/>
                  </a:lnTo>
                  <a:lnTo>
                    <a:pt x="1649" y="2657018"/>
                  </a:lnTo>
                  <a:lnTo>
                    <a:pt x="3702" y="2614550"/>
                  </a:lnTo>
                  <a:lnTo>
                    <a:pt x="6565" y="2572249"/>
                  </a:lnTo>
                  <a:lnTo>
                    <a:pt x="10234" y="2530120"/>
                  </a:lnTo>
                  <a:lnTo>
                    <a:pt x="14701" y="2488168"/>
                  </a:lnTo>
                  <a:lnTo>
                    <a:pt x="19961" y="2446398"/>
                  </a:lnTo>
                  <a:lnTo>
                    <a:pt x="26008" y="2404814"/>
                  </a:lnTo>
                  <a:lnTo>
                    <a:pt x="32835" y="2363421"/>
                  </a:lnTo>
                  <a:lnTo>
                    <a:pt x="40437" y="2322223"/>
                  </a:lnTo>
                  <a:lnTo>
                    <a:pt x="48809" y="2281227"/>
                  </a:lnTo>
                  <a:lnTo>
                    <a:pt x="57942" y="2240435"/>
                  </a:lnTo>
                  <a:lnTo>
                    <a:pt x="67833" y="2199854"/>
                  </a:lnTo>
                  <a:lnTo>
                    <a:pt x="78475" y="2159487"/>
                  </a:lnTo>
                  <a:lnTo>
                    <a:pt x="89861" y="2119340"/>
                  </a:lnTo>
                  <a:lnTo>
                    <a:pt x="101987" y="2079417"/>
                  </a:lnTo>
                  <a:lnTo>
                    <a:pt x="114845" y="2039723"/>
                  </a:lnTo>
                  <a:lnTo>
                    <a:pt x="128430" y="2000263"/>
                  </a:lnTo>
                  <a:lnTo>
                    <a:pt x="142736" y="1961042"/>
                  </a:lnTo>
                  <a:lnTo>
                    <a:pt x="157756" y="1922063"/>
                  </a:lnTo>
                  <a:lnTo>
                    <a:pt x="173486" y="1883333"/>
                  </a:lnTo>
                  <a:lnTo>
                    <a:pt x="189919" y="1844855"/>
                  </a:lnTo>
                  <a:lnTo>
                    <a:pt x="207048" y="1806634"/>
                  </a:lnTo>
                  <a:lnTo>
                    <a:pt x="224868" y="1768676"/>
                  </a:lnTo>
                  <a:lnTo>
                    <a:pt x="243374" y="1730985"/>
                  </a:lnTo>
                  <a:lnTo>
                    <a:pt x="262558" y="1693565"/>
                  </a:lnTo>
                  <a:lnTo>
                    <a:pt x="282415" y="1656422"/>
                  </a:lnTo>
                  <a:lnTo>
                    <a:pt x="302939" y="1619560"/>
                  </a:lnTo>
                  <a:lnTo>
                    <a:pt x="324124" y="1582984"/>
                  </a:lnTo>
                  <a:lnTo>
                    <a:pt x="345964" y="1546698"/>
                  </a:lnTo>
                  <a:lnTo>
                    <a:pt x="368453" y="1510708"/>
                  </a:lnTo>
                  <a:lnTo>
                    <a:pt x="391585" y="1475018"/>
                  </a:lnTo>
                  <a:lnTo>
                    <a:pt x="415354" y="1439632"/>
                  </a:lnTo>
                  <a:lnTo>
                    <a:pt x="439754" y="1404557"/>
                  </a:lnTo>
                  <a:lnTo>
                    <a:pt x="464778" y="1369795"/>
                  </a:lnTo>
                  <a:lnTo>
                    <a:pt x="490422" y="1335353"/>
                  </a:lnTo>
                  <a:lnTo>
                    <a:pt x="516679" y="1301234"/>
                  </a:lnTo>
                  <a:lnTo>
                    <a:pt x="543543" y="1267444"/>
                  </a:lnTo>
                  <a:lnTo>
                    <a:pt x="571008" y="1233987"/>
                  </a:lnTo>
                  <a:lnTo>
                    <a:pt x="599068" y="1200869"/>
                  </a:lnTo>
                  <a:lnTo>
                    <a:pt x="627717" y="1168093"/>
                  </a:lnTo>
                  <a:lnTo>
                    <a:pt x="656949" y="1135664"/>
                  </a:lnTo>
                  <a:lnTo>
                    <a:pt x="686758" y="1103588"/>
                  </a:lnTo>
                  <a:lnTo>
                    <a:pt x="717138" y="1071869"/>
                  </a:lnTo>
                  <a:lnTo>
                    <a:pt x="748084" y="1040511"/>
                  </a:lnTo>
                  <a:lnTo>
                    <a:pt x="779588" y="1009520"/>
                  </a:lnTo>
                  <a:lnTo>
                    <a:pt x="811645" y="978901"/>
                  </a:lnTo>
                  <a:lnTo>
                    <a:pt x="844250" y="948657"/>
                  </a:lnTo>
                  <a:lnTo>
                    <a:pt x="877396" y="918794"/>
                  </a:lnTo>
                  <a:lnTo>
                    <a:pt x="911076" y="889316"/>
                  </a:lnTo>
                  <a:lnTo>
                    <a:pt x="945286" y="860228"/>
                  </a:lnTo>
                  <a:lnTo>
                    <a:pt x="980019" y="831536"/>
                  </a:lnTo>
                  <a:lnTo>
                    <a:pt x="1015269" y="803243"/>
                  </a:lnTo>
                  <a:lnTo>
                    <a:pt x="1051031" y="775354"/>
                  </a:lnTo>
                  <a:lnTo>
                    <a:pt x="1087297" y="747875"/>
                  </a:lnTo>
                  <a:lnTo>
                    <a:pt x="1124062" y="720809"/>
                  </a:lnTo>
                  <a:lnTo>
                    <a:pt x="1161321" y="694162"/>
                  </a:lnTo>
                  <a:lnTo>
                    <a:pt x="1199067" y="667939"/>
                  </a:lnTo>
                  <a:lnTo>
                    <a:pt x="1237294" y="642143"/>
                  </a:lnTo>
                  <a:lnTo>
                    <a:pt x="1275996" y="616781"/>
                  </a:lnTo>
                  <a:lnTo>
                    <a:pt x="1315168" y="591856"/>
                  </a:lnTo>
                  <a:lnTo>
                    <a:pt x="1354803" y="567373"/>
                  </a:lnTo>
                  <a:lnTo>
                    <a:pt x="1394894" y="543337"/>
                  </a:lnTo>
                  <a:lnTo>
                    <a:pt x="1435438" y="519753"/>
                  </a:lnTo>
                  <a:lnTo>
                    <a:pt x="1476426" y="496626"/>
                  </a:lnTo>
                  <a:lnTo>
                    <a:pt x="1517853" y="473960"/>
                  </a:lnTo>
                  <a:lnTo>
                    <a:pt x="1559714" y="451760"/>
                  </a:lnTo>
                  <a:lnTo>
                    <a:pt x="1602002" y="430031"/>
                  </a:lnTo>
                  <a:lnTo>
                    <a:pt x="1644712" y="408777"/>
                  </a:lnTo>
                  <a:lnTo>
                    <a:pt x="1687836" y="388004"/>
                  </a:lnTo>
                  <a:lnTo>
                    <a:pt x="1731370" y="367715"/>
                  </a:lnTo>
                  <a:lnTo>
                    <a:pt x="1775307" y="347916"/>
                  </a:lnTo>
                  <a:lnTo>
                    <a:pt x="1819642" y="328612"/>
                  </a:lnTo>
                  <a:lnTo>
                    <a:pt x="1864367" y="309807"/>
                  </a:lnTo>
                  <a:lnTo>
                    <a:pt x="1909478" y="291506"/>
                  </a:lnTo>
                  <a:lnTo>
                    <a:pt x="1954969" y="273714"/>
                  </a:lnTo>
                  <a:lnTo>
                    <a:pt x="2000832" y="256435"/>
                  </a:lnTo>
                  <a:lnTo>
                    <a:pt x="2047063" y="239674"/>
                  </a:lnTo>
                  <a:lnTo>
                    <a:pt x="2093656" y="223436"/>
                  </a:lnTo>
                  <a:lnTo>
                    <a:pt x="2140603" y="207726"/>
                  </a:lnTo>
                  <a:lnTo>
                    <a:pt x="2187900" y="192548"/>
                  </a:lnTo>
                  <a:lnTo>
                    <a:pt x="2235541" y="177907"/>
                  </a:lnTo>
                  <a:lnTo>
                    <a:pt x="2283519" y="163808"/>
                  </a:lnTo>
                  <a:lnTo>
                    <a:pt x="2331828" y="150256"/>
                  </a:lnTo>
                  <a:lnTo>
                    <a:pt x="2380462" y="137255"/>
                  </a:lnTo>
                  <a:lnTo>
                    <a:pt x="2429416" y="124811"/>
                  </a:lnTo>
                  <a:lnTo>
                    <a:pt x="2478683" y="112927"/>
                  </a:lnTo>
                  <a:lnTo>
                    <a:pt x="2528258" y="101609"/>
                  </a:lnTo>
                  <a:lnTo>
                    <a:pt x="2578134" y="90861"/>
                  </a:lnTo>
                  <a:lnTo>
                    <a:pt x="2628306" y="80688"/>
                  </a:lnTo>
                  <a:lnTo>
                    <a:pt x="2678767" y="71095"/>
                  </a:lnTo>
                  <a:lnTo>
                    <a:pt x="2729511" y="62086"/>
                  </a:lnTo>
                  <a:lnTo>
                    <a:pt x="2780533" y="53667"/>
                  </a:lnTo>
                  <a:lnTo>
                    <a:pt x="2831826" y="45842"/>
                  </a:lnTo>
                  <a:lnTo>
                    <a:pt x="2883385" y="38615"/>
                  </a:lnTo>
                  <a:lnTo>
                    <a:pt x="2935203" y="31992"/>
                  </a:lnTo>
                  <a:lnTo>
                    <a:pt x="2987275" y="25978"/>
                  </a:lnTo>
                  <a:lnTo>
                    <a:pt x="3039594" y="20576"/>
                  </a:lnTo>
                  <a:lnTo>
                    <a:pt x="3092155" y="15792"/>
                  </a:lnTo>
                  <a:lnTo>
                    <a:pt x="3144951" y="11631"/>
                  </a:lnTo>
                  <a:lnTo>
                    <a:pt x="3197976" y="8097"/>
                  </a:lnTo>
                  <a:lnTo>
                    <a:pt x="3251226" y="5194"/>
                  </a:lnTo>
                  <a:lnTo>
                    <a:pt x="3304692" y="2929"/>
                  </a:lnTo>
                  <a:lnTo>
                    <a:pt x="3358370" y="1305"/>
                  </a:lnTo>
                  <a:lnTo>
                    <a:pt x="3412254" y="327"/>
                  </a:lnTo>
                  <a:lnTo>
                    <a:pt x="3466338" y="0"/>
                  </a:lnTo>
                  <a:lnTo>
                    <a:pt x="3520421" y="327"/>
                  </a:lnTo>
                  <a:lnTo>
                    <a:pt x="3574305" y="1305"/>
                  </a:lnTo>
                  <a:lnTo>
                    <a:pt x="3627983" y="2929"/>
                  </a:lnTo>
                  <a:lnTo>
                    <a:pt x="3681449" y="5194"/>
                  </a:lnTo>
                  <a:lnTo>
                    <a:pt x="3734699" y="8097"/>
                  </a:lnTo>
                  <a:lnTo>
                    <a:pt x="3787724" y="11631"/>
                  </a:lnTo>
                  <a:lnTo>
                    <a:pt x="3840520" y="15792"/>
                  </a:lnTo>
                  <a:lnTo>
                    <a:pt x="3893081" y="20576"/>
                  </a:lnTo>
                  <a:lnTo>
                    <a:pt x="3945400" y="25978"/>
                  </a:lnTo>
                  <a:lnTo>
                    <a:pt x="3997472" y="31992"/>
                  </a:lnTo>
                  <a:lnTo>
                    <a:pt x="4049290" y="38615"/>
                  </a:lnTo>
                  <a:lnTo>
                    <a:pt x="4100849" y="45842"/>
                  </a:lnTo>
                  <a:lnTo>
                    <a:pt x="4152142" y="53667"/>
                  </a:lnTo>
                  <a:lnTo>
                    <a:pt x="4203164" y="62086"/>
                  </a:lnTo>
                  <a:lnTo>
                    <a:pt x="4253908" y="71095"/>
                  </a:lnTo>
                  <a:lnTo>
                    <a:pt x="4304369" y="80688"/>
                  </a:lnTo>
                  <a:lnTo>
                    <a:pt x="4354541" y="90861"/>
                  </a:lnTo>
                  <a:lnTo>
                    <a:pt x="4404417" y="101609"/>
                  </a:lnTo>
                  <a:lnTo>
                    <a:pt x="4453992" y="112927"/>
                  </a:lnTo>
                  <a:lnTo>
                    <a:pt x="4503259" y="124811"/>
                  </a:lnTo>
                  <a:lnTo>
                    <a:pt x="4552213" y="137255"/>
                  </a:lnTo>
                  <a:lnTo>
                    <a:pt x="4600847" y="150256"/>
                  </a:lnTo>
                  <a:lnTo>
                    <a:pt x="4649156" y="163808"/>
                  </a:lnTo>
                  <a:lnTo>
                    <a:pt x="4697134" y="177907"/>
                  </a:lnTo>
                  <a:lnTo>
                    <a:pt x="4744775" y="192548"/>
                  </a:lnTo>
                  <a:lnTo>
                    <a:pt x="4792072" y="207726"/>
                  </a:lnTo>
                  <a:lnTo>
                    <a:pt x="4839019" y="223436"/>
                  </a:lnTo>
                  <a:lnTo>
                    <a:pt x="4885612" y="239674"/>
                  </a:lnTo>
                  <a:lnTo>
                    <a:pt x="4931843" y="256435"/>
                  </a:lnTo>
                  <a:lnTo>
                    <a:pt x="4977706" y="273714"/>
                  </a:lnTo>
                  <a:lnTo>
                    <a:pt x="5023197" y="291506"/>
                  </a:lnTo>
                  <a:lnTo>
                    <a:pt x="5068308" y="309807"/>
                  </a:lnTo>
                  <a:lnTo>
                    <a:pt x="5113033" y="328612"/>
                  </a:lnTo>
                  <a:lnTo>
                    <a:pt x="5157368" y="347916"/>
                  </a:lnTo>
                  <a:lnTo>
                    <a:pt x="5201305" y="367715"/>
                  </a:lnTo>
                  <a:lnTo>
                    <a:pt x="5244839" y="388004"/>
                  </a:lnTo>
                  <a:lnTo>
                    <a:pt x="5287963" y="408777"/>
                  </a:lnTo>
                  <a:lnTo>
                    <a:pt x="5330673" y="430031"/>
                  </a:lnTo>
                  <a:lnTo>
                    <a:pt x="5372961" y="451760"/>
                  </a:lnTo>
                  <a:lnTo>
                    <a:pt x="5414822" y="473960"/>
                  </a:lnTo>
                  <a:lnTo>
                    <a:pt x="5456249" y="496626"/>
                  </a:lnTo>
                  <a:lnTo>
                    <a:pt x="5497237" y="519753"/>
                  </a:lnTo>
                  <a:lnTo>
                    <a:pt x="5537781" y="543337"/>
                  </a:lnTo>
                  <a:lnTo>
                    <a:pt x="5577872" y="567373"/>
                  </a:lnTo>
                  <a:lnTo>
                    <a:pt x="5617507" y="591856"/>
                  </a:lnTo>
                  <a:lnTo>
                    <a:pt x="5656679" y="616781"/>
                  </a:lnTo>
                  <a:lnTo>
                    <a:pt x="5695381" y="642143"/>
                  </a:lnTo>
                  <a:lnTo>
                    <a:pt x="5733608" y="667939"/>
                  </a:lnTo>
                  <a:lnTo>
                    <a:pt x="5771354" y="694162"/>
                  </a:lnTo>
                  <a:lnTo>
                    <a:pt x="5808613" y="720809"/>
                  </a:lnTo>
                  <a:lnTo>
                    <a:pt x="5845378" y="747875"/>
                  </a:lnTo>
                  <a:lnTo>
                    <a:pt x="5881644" y="775354"/>
                  </a:lnTo>
                  <a:lnTo>
                    <a:pt x="5917406" y="803243"/>
                  </a:lnTo>
                  <a:lnTo>
                    <a:pt x="5952656" y="831536"/>
                  </a:lnTo>
                  <a:lnTo>
                    <a:pt x="5987389" y="860228"/>
                  </a:lnTo>
                  <a:lnTo>
                    <a:pt x="6021599" y="889316"/>
                  </a:lnTo>
                  <a:lnTo>
                    <a:pt x="6055279" y="918794"/>
                  </a:lnTo>
                  <a:lnTo>
                    <a:pt x="6088425" y="948657"/>
                  </a:lnTo>
                  <a:lnTo>
                    <a:pt x="6121030" y="978901"/>
                  </a:lnTo>
                  <a:lnTo>
                    <a:pt x="6153087" y="1009520"/>
                  </a:lnTo>
                  <a:lnTo>
                    <a:pt x="6184591" y="1040511"/>
                  </a:lnTo>
                  <a:lnTo>
                    <a:pt x="6215537" y="1071869"/>
                  </a:lnTo>
                  <a:lnTo>
                    <a:pt x="6245917" y="1103588"/>
                  </a:lnTo>
                  <a:lnTo>
                    <a:pt x="6275726" y="1135664"/>
                  </a:lnTo>
                  <a:lnTo>
                    <a:pt x="6304958" y="1168093"/>
                  </a:lnTo>
                  <a:lnTo>
                    <a:pt x="6333607" y="1200869"/>
                  </a:lnTo>
                  <a:lnTo>
                    <a:pt x="6361667" y="1233987"/>
                  </a:lnTo>
                  <a:lnTo>
                    <a:pt x="6389132" y="1267444"/>
                  </a:lnTo>
                  <a:lnTo>
                    <a:pt x="6415996" y="1301234"/>
                  </a:lnTo>
                  <a:lnTo>
                    <a:pt x="6442253" y="1335353"/>
                  </a:lnTo>
                  <a:lnTo>
                    <a:pt x="6467897" y="1369795"/>
                  </a:lnTo>
                  <a:lnTo>
                    <a:pt x="6492921" y="1404557"/>
                  </a:lnTo>
                  <a:lnTo>
                    <a:pt x="6517321" y="1439632"/>
                  </a:lnTo>
                  <a:lnTo>
                    <a:pt x="6541090" y="1475018"/>
                  </a:lnTo>
                  <a:lnTo>
                    <a:pt x="6564222" y="1510708"/>
                  </a:lnTo>
                  <a:lnTo>
                    <a:pt x="6586711" y="1546698"/>
                  </a:lnTo>
                  <a:lnTo>
                    <a:pt x="6608551" y="1582984"/>
                  </a:lnTo>
                  <a:lnTo>
                    <a:pt x="6629736" y="1619560"/>
                  </a:lnTo>
                  <a:lnTo>
                    <a:pt x="6650260" y="1656422"/>
                  </a:lnTo>
                  <a:lnTo>
                    <a:pt x="6670117" y="1693565"/>
                  </a:lnTo>
                  <a:lnTo>
                    <a:pt x="6689301" y="1730985"/>
                  </a:lnTo>
                  <a:lnTo>
                    <a:pt x="6707807" y="1768676"/>
                  </a:lnTo>
                  <a:lnTo>
                    <a:pt x="6725627" y="1806634"/>
                  </a:lnTo>
                  <a:lnTo>
                    <a:pt x="6742756" y="1844855"/>
                  </a:lnTo>
                  <a:lnTo>
                    <a:pt x="6759189" y="1883333"/>
                  </a:lnTo>
                  <a:lnTo>
                    <a:pt x="6774919" y="1922063"/>
                  </a:lnTo>
                  <a:lnTo>
                    <a:pt x="6789939" y="1961042"/>
                  </a:lnTo>
                  <a:lnTo>
                    <a:pt x="6804245" y="2000263"/>
                  </a:lnTo>
                  <a:lnTo>
                    <a:pt x="6817830" y="2039723"/>
                  </a:lnTo>
                  <a:lnTo>
                    <a:pt x="6830688" y="2079417"/>
                  </a:lnTo>
                  <a:lnTo>
                    <a:pt x="6842814" y="2119340"/>
                  </a:lnTo>
                  <a:lnTo>
                    <a:pt x="6854200" y="2159487"/>
                  </a:lnTo>
                  <a:lnTo>
                    <a:pt x="6864842" y="2199854"/>
                  </a:lnTo>
                  <a:lnTo>
                    <a:pt x="6874733" y="2240435"/>
                  </a:lnTo>
                  <a:lnTo>
                    <a:pt x="6883866" y="2281227"/>
                  </a:lnTo>
                  <a:lnTo>
                    <a:pt x="6892238" y="2322223"/>
                  </a:lnTo>
                  <a:lnTo>
                    <a:pt x="6899840" y="2363421"/>
                  </a:lnTo>
                  <a:lnTo>
                    <a:pt x="6906667" y="2404814"/>
                  </a:lnTo>
                  <a:lnTo>
                    <a:pt x="6912714" y="2446398"/>
                  </a:lnTo>
                  <a:lnTo>
                    <a:pt x="6917974" y="2488168"/>
                  </a:lnTo>
                  <a:lnTo>
                    <a:pt x="6922441" y="2530120"/>
                  </a:lnTo>
                  <a:lnTo>
                    <a:pt x="6926110" y="2572249"/>
                  </a:lnTo>
                  <a:lnTo>
                    <a:pt x="6928973" y="2614550"/>
                  </a:lnTo>
                  <a:lnTo>
                    <a:pt x="6931026" y="2657018"/>
                  </a:lnTo>
                  <a:lnTo>
                    <a:pt x="6932262" y="2699649"/>
                  </a:lnTo>
                  <a:lnTo>
                    <a:pt x="6932676" y="2742438"/>
                  </a:lnTo>
                  <a:lnTo>
                    <a:pt x="6932262" y="2785226"/>
                  </a:lnTo>
                  <a:lnTo>
                    <a:pt x="6931026" y="2827857"/>
                  </a:lnTo>
                  <a:lnTo>
                    <a:pt x="6928973" y="2870325"/>
                  </a:lnTo>
                  <a:lnTo>
                    <a:pt x="6926110" y="2912626"/>
                  </a:lnTo>
                  <a:lnTo>
                    <a:pt x="6922441" y="2954755"/>
                  </a:lnTo>
                  <a:lnTo>
                    <a:pt x="6917974" y="2996707"/>
                  </a:lnTo>
                  <a:lnTo>
                    <a:pt x="6912714" y="3038477"/>
                  </a:lnTo>
                  <a:lnTo>
                    <a:pt x="6906667" y="3080061"/>
                  </a:lnTo>
                  <a:lnTo>
                    <a:pt x="6899840" y="3121454"/>
                  </a:lnTo>
                  <a:lnTo>
                    <a:pt x="6892238" y="3162652"/>
                  </a:lnTo>
                  <a:lnTo>
                    <a:pt x="6883866" y="3203648"/>
                  </a:lnTo>
                  <a:lnTo>
                    <a:pt x="6874733" y="3244440"/>
                  </a:lnTo>
                  <a:lnTo>
                    <a:pt x="6864842" y="3285021"/>
                  </a:lnTo>
                  <a:lnTo>
                    <a:pt x="6854200" y="3325388"/>
                  </a:lnTo>
                  <a:lnTo>
                    <a:pt x="6842814" y="3365535"/>
                  </a:lnTo>
                  <a:lnTo>
                    <a:pt x="6830688" y="3405458"/>
                  </a:lnTo>
                  <a:lnTo>
                    <a:pt x="6817830" y="3445152"/>
                  </a:lnTo>
                  <a:lnTo>
                    <a:pt x="6804245" y="3484612"/>
                  </a:lnTo>
                  <a:lnTo>
                    <a:pt x="6789939" y="3523833"/>
                  </a:lnTo>
                  <a:lnTo>
                    <a:pt x="6774919" y="3562812"/>
                  </a:lnTo>
                  <a:lnTo>
                    <a:pt x="6759189" y="3601542"/>
                  </a:lnTo>
                  <a:lnTo>
                    <a:pt x="6742756" y="3640020"/>
                  </a:lnTo>
                  <a:lnTo>
                    <a:pt x="6725627" y="3678241"/>
                  </a:lnTo>
                  <a:lnTo>
                    <a:pt x="6707807" y="3716199"/>
                  </a:lnTo>
                  <a:lnTo>
                    <a:pt x="6689301" y="3753890"/>
                  </a:lnTo>
                  <a:lnTo>
                    <a:pt x="6670117" y="3791310"/>
                  </a:lnTo>
                  <a:lnTo>
                    <a:pt x="6650260" y="3828453"/>
                  </a:lnTo>
                  <a:lnTo>
                    <a:pt x="6629736" y="3865315"/>
                  </a:lnTo>
                  <a:lnTo>
                    <a:pt x="6608551" y="3901891"/>
                  </a:lnTo>
                  <a:lnTo>
                    <a:pt x="6586711" y="3938177"/>
                  </a:lnTo>
                  <a:lnTo>
                    <a:pt x="6564222" y="3974167"/>
                  </a:lnTo>
                  <a:lnTo>
                    <a:pt x="6541090" y="4009857"/>
                  </a:lnTo>
                  <a:lnTo>
                    <a:pt x="6517321" y="4045243"/>
                  </a:lnTo>
                  <a:lnTo>
                    <a:pt x="6492921" y="4080318"/>
                  </a:lnTo>
                  <a:lnTo>
                    <a:pt x="6467897" y="4115080"/>
                  </a:lnTo>
                  <a:lnTo>
                    <a:pt x="6442253" y="4149522"/>
                  </a:lnTo>
                  <a:lnTo>
                    <a:pt x="6415996" y="4183641"/>
                  </a:lnTo>
                  <a:lnTo>
                    <a:pt x="6389132" y="4217431"/>
                  </a:lnTo>
                  <a:lnTo>
                    <a:pt x="6361667" y="4250888"/>
                  </a:lnTo>
                  <a:lnTo>
                    <a:pt x="6333607" y="4284006"/>
                  </a:lnTo>
                  <a:lnTo>
                    <a:pt x="6304958" y="4316782"/>
                  </a:lnTo>
                  <a:lnTo>
                    <a:pt x="6275726" y="4349211"/>
                  </a:lnTo>
                  <a:lnTo>
                    <a:pt x="6245917" y="4381287"/>
                  </a:lnTo>
                  <a:lnTo>
                    <a:pt x="6215537" y="4413006"/>
                  </a:lnTo>
                  <a:lnTo>
                    <a:pt x="6184591" y="4444364"/>
                  </a:lnTo>
                  <a:lnTo>
                    <a:pt x="6153087" y="4475355"/>
                  </a:lnTo>
                  <a:lnTo>
                    <a:pt x="6121030" y="4505974"/>
                  </a:lnTo>
                  <a:lnTo>
                    <a:pt x="6088425" y="4536218"/>
                  </a:lnTo>
                  <a:lnTo>
                    <a:pt x="6055279" y="4566081"/>
                  </a:lnTo>
                  <a:lnTo>
                    <a:pt x="6021599" y="4595559"/>
                  </a:lnTo>
                  <a:lnTo>
                    <a:pt x="5987389" y="4624647"/>
                  </a:lnTo>
                  <a:lnTo>
                    <a:pt x="5952656" y="4653339"/>
                  </a:lnTo>
                  <a:lnTo>
                    <a:pt x="5917406" y="4681632"/>
                  </a:lnTo>
                  <a:lnTo>
                    <a:pt x="5881644" y="4709521"/>
                  </a:lnTo>
                  <a:lnTo>
                    <a:pt x="5845378" y="4737000"/>
                  </a:lnTo>
                  <a:lnTo>
                    <a:pt x="5808613" y="4764066"/>
                  </a:lnTo>
                  <a:lnTo>
                    <a:pt x="5771354" y="4790713"/>
                  </a:lnTo>
                  <a:lnTo>
                    <a:pt x="5733608" y="4816936"/>
                  </a:lnTo>
                  <a:lnTo>
                    <a:pt x="5695381" y="4842732"/>
                  </a:lnTo>
                  <a:lnTo>
                    <a:pt x="5656679" y="4868094"/>
                  </a:lnTo>
                  <a:lnTo>
                    <a:pt x="5617507" y="4893019"/>
                  </a:lnTo>
                  <a:lnTo>
                    <a:pt x="5577872" y="4917502"/>
                  </a:lnTo>
                  <a:lnTo>
                    <a:pt x="5537781" y="4941538"/>
                  </a:lnTo>
                  <a:lnTo>
                    <a:pt x="5497237" y="4965122"/>
                  </a:lnTo>
                  <a:lnTo>
                    <a:pt x="5456249" y="4988249"/>
                  </a:lnTo>
                  <a:lnTo>
                    <a:pt x="5414822" y="5010915"/>
                  </a:lnTo>
                  <a:lnTo>
                    <a:pt x="5372961" y="5033115"/>
                  </a:lnTo>
                  <a:lnTo>
                    <a:pt x="5330673" y="5054844"/>
                  </a:lnTo>
                  <a:lnTo>
                    <a:pt x="5287963" y="5076098"/>
                  </a:lnTo>
                  <a:lnTo>
                    <a:pt x="5244839" y="5096871"/>
                  </a:lnTo>
                  <a:lnTo>
                    <a:pt x="5201305" y="5117160"/>
                  </a:lnTo>
                  <a:lnTo>
                    <a:pt x="5157368" y="5136959"/>
                  </a:lnTo>
                  <a:lnTo>
                    <a:pt x="5113033" y="5156263"/>
                  </a:lnTo>
                  <a:lnTo>
                    <a:pt x="5068308" y="5175068"/>
                  </a:lnTo>
                  <a:lnTo>
                    <a:pt x="5023197" y="5193369"/>
                  </a:lnTo>
                  <a:lnTo>
                    <a:pt x="4977706" y="5211161"/>
                  </a:lnTo>
                  <a:lnTo>
                    <a:pt x="4931843" y="5228440"/>
                  </a:lnTo>
                  <a:lnTo>
                    <a:pt x="4885612" y="5245201"/>
                  </a:lnTo>
                  <a:lnTo>
                    <a:pt x="4839019" y="5261439"/>
                  </a:lnTo>
                  <a:lnTo>
                    <a:pt x="4792072" y="5277149"/>
                  </a:lnTo>
                  <a:lnTo>
                    <a:pt x="4744775" y="5292327"/>
                  </a:lnTo>
                  <a:lnTo>
                    <a:pt x="4697134" y="5306968"/>
                  </a:lnTo>
                  <a:lnTo>
                    <a:pt x="4649156" y="5321067"/>
                  </a:lnTo>
                  <a:lnTo>
                    <a:pt x="4600847" y="5334619"/>
                  </a:lnTo>
                  <a:lnTo>
                    <a:pt x="4552213" y="5347620"/>
                  </a:lnTo>
                  <a:lnTo>
                    <a:pt x="4503259" y="5360064"/>
                  </a:lnTo>
                  <a:lnTo>
                    <a:pt x="4453992" y="5371948"/>
                  </a:lnTo>
                  <a:lnTo>
                    <a:pt x="4404417" y="5383266"/>
                  </a:lnTo>
                  <a:lnTo>
                    <a:pt x="4354541" y="5394014"/>
                  </a:lnTo>
                  <a:lnTo>
                    <a:pt x="4304369" y="5404187"/>
                  </a:lnTo>
                  <a:lnTo>
                    <a:pt x="4253908" y="5413780"/>
                  </a:lnTo>
                  <a:lnTo>
                    <a:pt x="4203164" y="5422789"/>
                  </a:lnTo>
                  <a:lnTo>
                    <a:pt x="4152142" y="5431208"/>
                  </a:lnTo>
                  <a:lnTo>
                    <a:pt x="4100849" y="5439033"/>
                  </a:lnTo>
                  <a:lnTo>
                    <a:pt x="4049290" y="5446260"/>
                  </a:lnTo>
                  <a:lnTo>
                    <a:pt x="3997472" y="5452883"/>
                  </a:lnTo>
                  <a:lnTo>
                    <a:pt x="3945400" y="5458897"/>
                  </a:lnTo>
                  <a:lnTo>
                    <a:pt x="3893081" y="5464299"/>
                  </a:lnTo>
                  <a:lnTo>
                    <a:pt x="3840520" y="5469083"/>
                  </a:lnTo>
                  <a:lnTo>
                    <a:pt x="3787724" y="5473244"/>
                  </a:lnTo>
                  <a:lnTo>
                    <a:pt x="3734699" y="5476778"/>
                  </a:lnTo>
                  <a:lnTo>
                    <a:pt x="3681449" y="5479681"/>
                  </a:lnTo>
                  <a:lnTo>
                    <a:pt x="3627983" y="5481946"/>
                  </a:lnTo>
                  <a:lnTo>
                    <a:pt x="3574305" y="5483570"/>
                  </a:lnTo>
                  <a:lnTo>
                    <a:pt x="3520421" y="5484548"/>
                  </a:lnTo>
                  <a:lnTo>
                    <a:pt x="3466338" y="5484876"/>
                  </a:lnTo>
                  <a:lnTo>
                    <a:pt x="3412254" y="5484548"/>
                  </a:lnTo>
                  <a:lnTo>
                    <a:pt x="3358370" y="5483570"/>
                  </a:lnTo>
                  <a:lnTo>
                    <a:pt x="3304692" y="5481946"/>
                  </a:lnTo>
                  <a:lnTo>
                    <a:pt x="3251226" y="5479681"/>
                  </a:lnTo>
                  <a:lnTo>
                    <a:pt x="3197976" y="5476778"/>
                  </a:lnTo>
                  <a:lnTo>
                    <a:pt x="3144951" y="5473244"/>
                  </a:lnTo>
                  <a:lnTo>
                    <a:pt x="3092155" y="5469083"/>
                  </a:lnTo>
                  <a:lnTo>
                    <a:pt x="3039594" y="5464299"/>
                  </a:lnTo>
                  <a:lnTo>
                    <a:pt x="2987275" y="5458897"/>
                  </a:lnTo>
                  <a:lnTo>
                    <a:pt x="2935203" y="5452883"/>
                  </a:lnTo>
                  <a:lnTo>
                    <a:pt x="2883385" y="5446260"/>
                  </a:lnTo>
                  <a:lnTo>
                    <a:pt x="2831826" y="5439033"/>
                  </a:lnTo>
                  <a:lnTo>
                    <a:pt x="2780533" y="5431208"/>
                  </a:lnTo>
                  <a:lnTo>
                    <a:pt x="2729511" y="5422789"/>
                  </a:lnTo>
                  <a:lnTo>
                    <a:pt x="2678767" y="5413780"/>
                  </a:lnTo>
                  <a:lnTo>
                    <a:pt x="2628306" y="5404187"/>
                  </a:lnTo>
                  <a:lnTo>
                    <a:pt x="2578134" y="5394014"/>
                  </a:lnTo>
                  <a:lnTo>
                    <a:pt x="2528258" y="5383266"/>
                  </a:lnTo>
                  <a:lnTo>
                    <a:pt x="2478683" y="5371948"/>
                  </a:lnTo>
                  <a:lnTo>
                    <a:pt x="2429416" y="5360064"/>
                  </a:lnTo>
                  <a:lnTo>
                    <a:pt x="2380462" y="5347620"/>
                  </a:lnTo>
                  <a:lnTo>
                    <a:pt x="2331828" y="5334619"/>
                  </a:lnTo>
                  <a:lnTo>
                    <a:pt x="2283519" y="5321067"/>
                  </a:lnTo>
                  <a:lnTo>
                    <a:pt x="2235541" y="5306968"/>
                  </a:lnTo>
                  <a:lnTo>
                    <a:pt x="2187900" y="5292327"/>
                  </a:lnTo>
                  <a:lnTo>
                    <a:pt x="2140603" y="5277149"/>
                  </a:lnTo>
                  <a:lnTo>
                    <a:pt x="2093656" y="5261439"/>
                  </a:lnTo>
                  <a:lnTo>
                    <a:pt x="2047063" y="5245201"/>
                  </a:lnTo>
                  <a:lnTo>
                    <a:pt x="2000832" y="5228440"/>
                  </a:lnTo>
                  <a:lnTo>
                    <a:pt x="1954969" y="5211161"/>
                  </a:lnTo>
                  <a:lnTo>
                    <a:pt x="1909478" y="5193369"/>
                  </a:lnTo>
                  <a:lnTo>
                    <a:pt x="1864367" y="5175068"/>
                  </a:lnTo>
                  <a:lnTo>
                    <a:pt x="1819642" y="5156263"/>
                  </a:lnTo>
                  <a:lnTo>
                    <a:pt x="1775307" y="5136959"/>
                  </a:lnTo>
                  <a:lnTo>
                    <a:pt x="1731370" y="5117160"/>
                  </a:lnTo>
                  <a:lnTo>
                    <a:pt x="1687836" y="5096871"/>
                  </a:lnTo>
                  <a:lnTo>
                    <a:pt x="1644712" y="5076098"/>
                  </a:lnTo>
                  <a:lnTo>
                    <a:pt x="1602002" y="5054844"/>
                  </a:lnTo>
                  <a:lnTo>
                    <a:pt x="1559714" y="5033115"/>
                  </a:lnTo>
                  <a:lnTo>
                    <a:pt x="1517853" y="5010915"/>
                  </a:lnTo>
                  <a:lnTo>
                    <a:pt x="1476426" y="4988249"/>
                  </a:lnTo>
                  <a:lnTo>
                    <a:pt x="1435438" y="4965122"/>
                  </a:lnTo>
                  <a:lnTo>
                    <a:pt x="1394894" y="4941538"/>
                  </a:lnTo>
                  <a:lnTo>
                    <a:pt x="1354803" y="4917502"/>
                  </a:lnTo>
                  <a:lnTo>
                    <a:pt x="1315168" y="4893019"/>
                  </a:lnTo>
                  <a:lnTo>
                    <a:pt x="1275996" y="4868094"/>
                  </a:lnTo>
                  <a:lnTo>
                    <a:pt x="1237294" y="4842732"/>
                  </a:lnTo>
                  <a:lnTo>
                    <a:pt x="1199067" y="4816936"/>
                  </a:lnTo>
                  <a:lnTo>
                    <a:pt x="1161321" y="4790713"/>
                  </a:lnTo>
                  <a:lnTo>
                    <a:pt x="1124062" y="4764066"/>
                  </a:lnTo>
                  <a:lnTo>
                    <a:pt x="1087297" y="4737000"/>
                  </a:lnTo>
                  <a:lnTo>
                    <a:pt x="1051031" y="4709521"/>
                  </a:lnTo>
                  <a:lnTo>
                    <a:pt x="1015269" y="4681632"/>
                  </a:lnTo>
                  <a:lnTo>
                    <a:pt x="980019" y="4653339"/>
                  </a:lnTo>
                  <a:lnTo>
                    <a:pt x="945286" y="4624647"/>
                  </a:lnTo>
                  <a:lnTo>
                    <a:pt x="911076" y="4595559"/>
                  </a:lnTo>
                  <a:lnTo>
                    <a:pt x="877396" y="4566081"/>
                  </a:lnTo>
                  <a:lnTo>
                    <a:pt x="844250" y="4536218"/>
                  </a:lnTo>
                  <a:lnTo>
                    <a:pt x="811645" y="4505974"/>
                  </a:lnTo>
                  <a:lnTo>
                    <a:pt x="779588" y="4475355"/>
                  </a:lnTo>
                  <a:lnTo>
                    <a:pt x="748084" y="4444364"/>
                  </a:lnTo>
                  <a:lnTo>
                    <a:pt x="717138" y="4413006"/>
                  </a:lnTo>
                  <a:lnTo>
                    <a:pt x="686758" y="4381287"/>
                  </a:lnTo>
                  <a:lnTo>
                    <a:pt x="656949" y="4349211"/>
                  </a:lnTo>
                  <a:lnTo>
                    <a:pt x="627717" y="4316782"/>
                  </a:lnTo>
                  <a:lnTo>
                    <a:pt x="599068" y="4284006"/>
                  </a:lnTo>
                  <a:lnTo>
                    <a:pt x="571008" y="4250888"/>
                  </a:lnTo>
                  <a:lnTo>
                    <a:pt x="543543" y="4217431"/>
                  </a:lnTo>
                  <a:lnTo>
                    <a:pt x="516679" y="4183641"/>
                  </a:lnTo>
                  <a:lnTo>
                    <a:pt x="490422" y="4149522"/>
                  </a:lnTo>
                  <a:lnTo>
                    <a:pt x="464778" y="4115080"/>
                  </a:lnTo>
                  <a:lnTo>
                    <a:pt x="439754" y="4080318"/>
                  </a:lnTo>
                  <a:lnTo>
                    <a:pt x="415354" y="4045243"/>
                  </a:lnTo>
                  <a:lnTo>
                    <a:pt x="391585" y="4009857"/>
                  </a:lnTo>
                  <a:lnTo>
                    <a:pt x="368453" y="3974167"/>
                  </a:lnTo>
                  <a:lnTo>
                    <a:pt x="345964" y="3938177"/>
                  </a:lnTo>
                  <a:lnTo>
                    <a:pt x="324124" y="3901891"/>
                  </a:lnTo>
                  <a:lnTo>
                    <a:pt x="302939" y="3865315"/>
                  </a:lnTo>
                  <a:lnTo>
                    <a:pt x="282415" y="3828453"/>
                  </a:lnTo>
                  <a:lnTo>
                    <a:pt x="262558" y="3791310"/>
                  </a:lnTo>
                  <a:lnTo>
                    <a:pt x="243374" y="3753890"/>
                  </a:lnTo>
                  <a:lnTo>
                    <a:pt x="224868" y="3716199"/>
                  </a:lnTo>
                  <a:lnTo>
                    <a:pt x="207048" y="3678241"/>
                  </a:lnTo>
                  <a:lnTo>
                    <a:pt x="189919" y="3640020"/>
                  </a:lnTo>
                  <a:lnTo>
                    <a:pt x="173486" y="3601542"/>
                  </a:lnTo>
                  <a:lnTo>
                    <a:pt x="157756" y="3562812"/>
                  </a:lnTo>
                  <a:lnTo>
                    <a:pt x="142736" y="3523833"/>
                  </a:lnTo>
                  <a:lnTo>
                    <a:pt x="128430" y="3484612"/>
                  </a:lnTo>
                  <a:lnTo>
                    <a:pt x="114845" y="3445152"/>
                  </a:lnTo>
                  <a:lnTo>
                    <a:pt x="101987" y="3405458"/>
                  </a:lnTo>
                  <a:lnTo>
                    <a:pt x="89861" y="3365535"/>
                  </a:lnTo>
                  <a:lnTo>
                    <a:pt x="78475" y="3325388"/>
                  </a:lnTo>
                  <a:lnTo>
                    <a:pt x="67833" y="3285021"/>
                  </a:lnTo>
                  <a:lnTo>
                    <a:pt x="57942" y="3244440"/>
                  </a:lnTo>
                  <a:lnTo>
                    <a:pt x="48809" y="3203648"/>
                  </a:lnTo>
                  <a:lnTo>
                    <a:pt x="40437" y="3162652"/>
                  </a:lnTo>
                  <a:lnTo>
                    <a:pt x="32835" y="3121454"/>
                  </a:lnTo>
                  <a:lnTo>
                    <a:pt x="26008" y="3080061"/>
                  </a:lnTo>
                  <a:lnTo>
                    <a:pt x="19961" y="3038477"/>
                  </a:lnTo>
                  <a:lnTo>
                    <a:pt x="14701" y="2996707"/>
                  </a:lnTo>
                  <a:lnTo>
                    <a:pt x="10234" y="2954755"/>
                  </a:lnTo>
                  <a:lnTo>
                    <a:pt x="6565" y="2912626"/>
                  </a:lnTo>
                  <a:lnTo>
                    <a:pt x="3702" y="2870325"/>
                  </a:lnTo>
                  <a:lnTo>
                    <a:pt x="1649" y="2827857"/>
                  </a:lnTo>
                  <a:lnTo>
                    <a:pt x="413" y="2785226"/>
                  </a:lnTo>
                  <a:lnTo>
                    <a:pt x="0" y="274243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9184" y="1229309"/>
            <a:ext cx="30480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D0D0D"/>
                </a:solidFill>
                <a:latin typeface="Comic Sans MS"/>
                <a:cs typeface="Comic Sans MS"/>
              </a:rPr>
              <a:t>Environmen</a:t>
            </a:r>
            <a:r>
              <a:rPr sz="3600" i="0" spc="-15" dirty="0">
                <a:solidFill>
                  <a:srgbClr val="0D0D0D"/>
                </a:solidFill>
                <a:latin typeface="Comic Sans MS"/>
                <a:cs typeface="Comic Sans MS"/>
              </a:rPr>
              <a:t>t</a:t>
            </a:r>
            <a:r>
              <a:rPr sz="3600" i="0" dirty="0">
                <a:solidFill>
                  <a:srgbClr val="0D0D0D"/>
                </a:solidFill>
                <a:latin typeface="Comic Sans MS"/>
                <a:cs typeface="Comic Sans MS"/>
              </a:rPr>
              <a:t>al  Protection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3090" indent="-159385">
              <a:lnSpc>
                <a:spcPct val="100000"/>
              </a:lnSpc>
              <a:spcBef>
                <a:spcPts val="105"/>
              </a:spcBef>
              <a:buSzPct val="96875"/>
              <a:buFont typeface="Comic Sans MS"/>
              <a:buChar char="•"/>
              <a:tabLst>
                <a:tab pos="593725" algn="l"/>
              </a:tabLst>
            </a:pPr>
            <a:r>
              <a:rPr dirty="0"/>
              <a:t>Ecosystem</a:t>
            </a:r>
            <a:r>
              <a:rPr spc="-15" dirty="0"/>
              <a:t> </a:t>
            </a:r>
            <a:r>
              <a:rPr spc="-5" dirty="0"/>
              <a:t>integrity</a:t>
            </a:r>
          </a:p>
          <a:p>
            <a:pPr marL="709930" lvl="1" indent="-158750">
              <a:lnSpc>
                <a:spcPct val="100000"/>
              </a:lnSpc>
              <a:buSzPct val="96875"/>
              <a:buFont typeface="Comic Sans MS"/>
              <a:buChar char="•"/>
              <a:tabLst>
                <a:tab pos="710565" algn="l"/>
              </a:tabLst>
            </a:pP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Biological</a:t>
            </a:r>
            <a:r>
              <a:rPr sz="3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D0D0D"/>
                </a:solidFill>
                <a:latin typeface="Comic Sans MS"/>
                <a:cs typeface="Comic Sans MS"/>
              </a:rPr>
              <a:t>diversity</a:t>
            </a:r>
            <a:endParaRPr sz="3200">
              <a:latin typeface="Comic Sans MS"/>
              <a:cs typeface="Comic Sans MS"/>
            </a:endParaRPr>
          </a:p>
          <a:p>
            <a:pPr marL="170815" indent="-158750">
              <a:lnSpc>
                <a:spcPct val="100000"/>
              </a:lnSpc>
              <a:buSzPct val="96875"/>
              <a:buFont typeface="Comic Sans MS"/>
              <a:buChar char="•"/>
              <a:tabLst>
                <a:tab pos="171450" algn="l"/>
              </a:tabLst>
            </a:pPr>
            <a:r>
              <a:rPr dirty="0"/>
              <a:t>Managed population</a:t>
            </a:r>
            <a:r>
              <a:rPr spc="-85" dirty="0"/>
              <a:t> </a:t>
            </a:r>
            <a:r>
              <a:rPr dirty="0"/>
              <a:t>size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9027" y="605027"/>
            <a:ext cx="8238744" cy="5800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0055" y="2250185"/>
            <a:ext cx="531622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8095" algn="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D0D0D"/>
                </a:solidFill>
                <a:latin typeface="Comic Sans MS"/>
                <a:cs typeface="Comic Sans MS"/>
              </a:rPr>
              <a:t>Economic</a:t>
            </a:r>
            <a:r>
              <a:rPr sz="3000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 </a:t>
            </a:r>
            <a:r>
              <a:rPr sz="300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Appropriate</a:t>
            </a:r>
            <a:r>
              <a:rPr sz="3000" i="1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D0D0D"/>
                </a:solidFill>
                <a:latin typeface="Comic Sans MS"/>
                <a:cs typeface="Comic Sans MS"/>
              </a:rPr>
              <a:t>economic</a:t>
            </a:r>
            <a:r>
              <a:rPr sz="3000" i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D0D0D"/>
                </a:solidFill>
                <a:latin typeface="Comic Sans MS"/>
                <a:cs typeface="Comic Sans MS"/>
              </a:rPr>
              <a:t>policies 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Efficient</a:t>
            </a:r>
            <a:r>
              <a:rPr sz="3000" i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resource</a:t>
            </a:r>
            <a:r>
              <a:rPr sz="3000" i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allocation </a:t>
            </a:r>
            <a:r>
              <a:rPr sz="3000" i="1" dirty="0">
                <a:solidFill>
                  <a:srgbClr val="0D0D0D"/>
                </a:solidFill>
                <a:latin typeface="Comic Sans MS"/>
                <a:cs typeface="Comic Sans MS"/>
              </a:rPr>
              <a:t> More equitable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access</a:t>
            </a:r>
            <a:r>
              <a:rPr sz="3000" i="1" spc="-9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to</a:t>
            </a:r>
            <a:endParaRPr sz="3000">
              <a:latin typeface="Comic Sans MS"/>
              <a:cs typeface="Comic Sans MS"/>
            </a:endParaRPr>
          </a:p>
          <a:p>
            <a:pPr marL="690880" marR="12065" indent="2856230" algn="r">
              <a:lnSpc>
                <a:spcPct val="100000"/>
              </a:lnSpc>
            </a:pP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resources  Increasing</a:t>
            </a:r>
            <a:r>
              <a:rPr sz="3000" i="1" spc="-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r>
              <a:rPr sz="3000" i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productive  capacity </a:t>
            </a:r>
            <a:r>
              <a:rPr sz="3000" i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3000" i="1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r>
              <a:rPr sz="3000" i="1" spc="-8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D0D0D"/>
                </a:solidFill>
                <a:latin typeface="Comic Sans MS"/>
                <a:cs typeface="Comic Sans MS"/>
              </a:rPr>
              <a:t>poor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33135" y="780034"/>
            <a:ext cx="20408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0D0D0D"/>
                </a:solidFill>
                <a:latin typeface="Comic Sans MS"/>
                <a:cs typeface="Comic Sans MS"/>
              </a:rPr>
              <a:t>Environme</a:t>
            </a:r>
            <a:r>
              <a:rPr sz="2400" i="0" spc="5" dirty="0">
                <a:solidFill>
                  <a:srgbClr val="0D0D0D"/>
                </a:solidFill>
                <a:latin typeface="Comic Sans MS"/>
                <a:cs typeface="Comic Sans MS"/>
              </a:rPr>
              <a:t>n</a:t>
            </a:r>
            <a:r>
              <a:rPr sz="2400" i="0" spc="-5" dirty="0">
                <a:solidFill>
                  <a:srgbClr val="0D0D0D"/>
                </a:solidFill>
                <a:latin typeface="Comic Sans MS"/>
                <a:cs typeface="Comic Sans MS"/>
              </a:rPr>
              <a:t>tal  </a:t>
            </a:r>
            <a:r>
              <a:rPr sz="2400" i="0" dirty="0">
                <a:solidFill>
                  <a:srgbClr val="0D0D0D"/>
                </a:solidFill>
                <a:latin typeface="Comic Sans MS"/>
                <a:cs typeface="Comic Sans MS"/>
              </a:rPr>
              <a:t>Protection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9279" y="605027"/>
            <a:ext cx="8471916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7909" y="627634"/>
            <a:ext cx="4855845" cy="526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4045" marR="1210310" indent="-2622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Environme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tal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Protection</a:t>
            </a:r>
            <a:endParaRPr sz="2400">
              <a:latin typeface="Comic Sans MS"/>
              <a:cs typeface="Comic Sans MS"/>
            </a:endParaRPr>
          </a:p>
          <a:p>
            <a:pPr marL="3014980" marR="5080" indent="519430">
              <a:lnSpc>
                <a:spcPct val="100000"/>
              </a:lnSpc>
              <a:spcBef>
                <a:spcPts val="114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c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n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omic  De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v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elop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m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ent</a:t>
            </a:r>
            <a:endParaRPr sz="2400">
              <a:latin typeface="Comic Sans MS"/>
              <a:cs typeface="Comic Sans MS"/>
            </a:endParaRPr>
          </a:p>
          <a:p>
            <a:pPr marR="194945" algn="ctr">
              <a:lnSpc>
                <a:spcPts val="3379"/>
              </a:lnSpc>
            </a:pPr>
            <a:r>
              <a:rPr sz="30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Social</a:t>
            </a:r>
            <a:r>
              <a:rPr sz="3000" b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3000">
              <a:latin typeface="Comic Sans MS"/>
              <a:cs typeface="Comic Sans MS"/>
            </a:endParaRPr>
          </a:p>
          <a:p>
            <a:pPr marL="783590" marR="978535" algn="ctr">
              <a:lnSpc>
                <a:spcPct val="100000"/>
              </a:lnSpc>
            </a:pP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Improved</a:t>
            </a:r>
            <a:r>
              <a:rPr sz="3000" b="1" i="1" spc="-114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income  distribution  </a:t>
            </a:r>
            <a:r>
              <a:rPr sz="3000" b="1" i="1" dirty="0">
                <a:solidFill>
                  <a:srgbClr val="0D0D0D"/>
                </a:solidFill>
                <a:latin typeface="Comic Sans MS"/>
                <a:cs typeface="Comic Sans MS"/>
              </a:rPr>
              <a:t>Gender</a:t>
            </a:r>
            <a:r>
              <a:rPr sz="3000" b="1" i="1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equity</a:t>
            </a:r>
            <a:endParaRPr sz="3000">
              <a:latin typeface="Comic Sans MS"/>
              <a:cs typeface="Comic Sans MS"/>
            </a:endParaRPr>
          </a:p>
          <a:p>
            <a:pPr marL="50165" marR="238125" algn="ctr">
              <a:lnSpc>
                <a:spcPct val="100000"/>
              </a:lnSpc>
            </a:pPr>
            <a:r>
              <a:rPr sz="3000" b="1" i="1" dirty="0">
                <a:solidFill>
                  <a:srgbClr val="0D0D0D"/>
                </a:solidFill>
                <a:latin typeface="Comic Sans MS"/>
                <a:cs typeface="Comic Sans MS"/>
              </a:rPr>
              <a:t>Investing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in basic</a:t>
            </a:r>
            <a:r>
              <a:rPr sz="3000" b="1" i="1" spc="-9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b="1" i="1" dirty="0">
                <a:solidFill>
                  <a:srgbClr val="0D0D0D"/>
                </a:solidFill>
                <a:latin typeface="Comic Sans MS"/>
                <a:cs typeface="Comic Sans MS"/>
              </a:rPr>
              <a:t>health  &amp;</a:t>
            </a:r>
            <a:r>
              <a:rPr sz="3000" b="1" i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education</a:t>
            </a:r>
            <a:endParaRPr sz="3000">
              <a:latin typeface="Comic Sans MS"/>
              <a:cs typeface="Comic Sans MS"/>
            </a:endParaRPr>
          </a:p>
          <a:p>
            <a:pPr marL="12700" marR="200660" algn="ctr">
              <a:lnSpc>
                <a:spcPct val="100000"/>
              </a:lnSpc>
              <a:tabLst>
                <a:tab pos="1349375" algn="l"/>
              </a:tabLst>
            </a:pPr>
            <a:r>
              <a:rPr sz="3000" b="1" i="1" dirty="0">
                <a:solidFill>
                  <a:srgbClr val="0D0D0D"/>
                </a:solidFill>
                <a:latin typeface="Comic Sans MS"/>
                <a:cs typeface="Comic Sans MS"/>
              </a:rPr>
              <a:t>Emphasizing</a:t>
            </a:r>
            <a:r>
              <a:rPr sz="3000" b="1" i="1" spc="-1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b="1" i="1" dirty="0">
                <a:solidFill>
                  <a:srgbClr val="0D0D0D"/>
                </a:solidFill>
                <a:latin typeface="Comic Sans MS"/>
                <a:cs typeface="Comic Sans MS"/>
              </a:rPr>
              <a:t>participation  of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the	beneficiaries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6" y="60098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9A5215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6627" y="452627"/>
            <a:ext cx="8395716" cy="595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59677" y="1438147"/>
            <a:ext cx="18522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943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0D0D0D"/>
                </a:solidFill>
                <a:latin typeface="Comic Sans MS"/>
                <a:cs typeface="Comic Sans MS"/>
              </a:rPr>
              <a:t>Economic  De</a:t>
            </a:r>
            <a:r>
              <a:rPr sz="2400" i="0" spc="-10" dirty="0">
                <a:solidFill>
                  <a:srgbClr val="0D0D0D"/>
                </a:solidFill>
                <a:latin typeface="Comic Sans MS"/>
                <a:cs typeface="Comic Sans MS"/>
              </a:rPr>
              <a:t>v</a:t>
            </a:r>
            <a:r>
              <a:rPr sz="2400" i="0" spc="-5" dirty="0">
                <a:solidFill>
                  <a:srgbClr val="0D0D0D"/>
                </a:solidFill>
                <a:latin typeface="Comic Sans MS"/>
                <a:cs typeface="Comic Sans MS"/>
              </a:rPr>
              <a:t>elop</a:t>
            </a:r>
            <a:r>
              <a:rPr sz="2400" i="0" spc="-10" dirty="0">
                <a:solidFill>
                  <a:srgbClr val="0D0D0D"/>
                </a:solidFill>
                <a:latin typeface="Comic Sans MS"/>
                <a:cs typeface="Comic Sans MS"/>
              </a:rPr>
              <a:t>m</a:t>
            </a:r>
            <a:r>
              <a:rPr sz="2400" i="0" spc="-5" dirty="0">
                <a:solidFill>
                  <a:srgbClr val="0D0D0D"/>
                </a:solidFill>
                <a:latin typeface="Comic Sans MS"/>
                <a:cs typeface="Comic Sans MS"/>
              </a:rPr>
              <a:t>ent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6777" y="2578353"/>
            <a:ext cx="3548379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D0D0D"/>
                </a:solidFill>
                <a:latin typeface="Comic Sans MS"/>
                <a:cs typeface="Comic Sans MS"/>
              </a:rPr>
              <a:t>Cultural Diversity 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Sensitivity to  cultural </a:t>
            </a:r>
            <a:r>
              <a:rPr sz="3000" b="1" i="1" spc="-10" dirty="0">
                <a:solidFill>
                  <a:srgbClr val="0D0D0D"/>
                </a:solidFill>
                <a:latin typeface="Comic Sans MS"/>
                <a:cs typeface="Comic Sans MS"/>
              </a:rPr>
              <a:t>factors 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Recognition </a:t>
            </a:r>
            <a:r>
              <a:rPr sz="3000" b="1" i="1" spc="-10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values conducive</a:t>
            </a:r>
            <a:r>
              <a:rPr sz="3000" b="1" i="1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30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to  development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4432" y="2628646"/>
            <a:ext cx="1852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2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Social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Develop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m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4535" y="551434"/>
            <a:ext cx="20408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Environme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tal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Protection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83" y="94488"/>
            <a:ext cx="10315956" cy="100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3528" y="136309"/>
            <a:ext cx="956373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The </a:t>
            </a:r>
            <a:r>
              <a:rPr spc="-90" dirty="0"/>
              <a:t>principles </a:t>
            </a:r>
            <a:r>
              <a:rPr spc="-114" dirty="0"/>
              <a:t>of </a:t>
            </a:r>
            <a:r>
              <a:rPr spc="-10" dirty="0"/>
              <a:t>a </a:t>
            </a:r>
            <a:r>
              <a:rPr spc="-135" dirty="0"/>
              <a:t>sustainable </a:t>
            </a:r>
            <a:r>
              <a:rPr spc="-150" dirty="0"/>
              <a:t>society</a:t>
            </a:r>
            <a:r>
              <a:rPr spc="-110" dirty="0"/>
              <a:t> </a:t>
            </a:r>
            <a:r>
              <a:rPr spc="30" dirty="0"/>
              <a:t>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9891" y="952627"/>
            <a:ext cx="954532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0045" algn="l"/>
                <a:tab pos="360680" algn="l"/>
                <a:tab pos="426974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Respect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care for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community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life.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Improve the quality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human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life.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045" algn="l"/>
                <a:tab pos="360680" algn="l"/>
                <a:tab pos="24053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Conserve</a:t>
            </a:r>
            <a:r>
              <a:rPr sz="24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Earth's vitality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diversity.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045" algn="l"/>
                <a:tab pos="360680" algn="l"/>
                <a:tab pos="2369820" algn="l"/>
                <a:tab pos="3815715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Minimize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depletion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non-renewable</a:t>
            </a:r>
            <a:r>
              <a:rPr sz="2400" b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resources.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Keep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within the Earth's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carrying</a:t>
            </a:r>
            <a:r>
              <a:rPr sz="2400" b="1" spc="-7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capacity.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Change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attitudes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practices.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Enable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communities to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care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for their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own</a:t>
            </a:r>
            <a:r>
              <a:rPr sz="2400" b="1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environments.</a:t>
            </a:r>
            <a:endParaRPr sz="2400">
              <a:latin typeface="Comic Sans MS"/>
              <a:cs typeface="Comic Sans MS"/>
            </a:endParaRPr>
          </a:p>
          <a:p>
            <a:pPr marL="360045" marR="5080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045" algn="l"/>
                <a:tab pos="360680" algn="l"/>
                <a:tab pos="902335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Provide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nationa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framewor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k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fo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r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integratin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g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develop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m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nt	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conservation.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Create a global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alliance.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5036" y="438276"/>
            <a:ext cx="3236214" cy="456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7666" y="1217137"/>
            <a:ext cx="7706359" cy="10680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102800"/>
              </a:lnSpc>
              <a:spcBef>
                <a:spcPts val="165"/>
              </a:spcBef>
            </a:pPr>
            <a:r>
              <a:rPr sz="2200" i="0" spc="-10" dirty="0">
                <a:solidFill>
                  <a:srgbClr val="0D0D0D"/>
                </a:solidFill>
                <a:latin typeface="Comic Sans MS"/>
                <a:cs typeface="Comic Sans MS"/>
              </a:rPr>
              <a:t>1.1 </a:t>
            </a:r>
            <a:r>
              <a:rPr sz="2200" i="0" spc="-5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200" i="0" spc="-10" dirty="0">
                <a:solidFill>
                  <a:srgbClr val="0D0D0D"/>
                </a:solidFill>
                <a:latin typeface="Comic Sans MS"/>
                <a:cs typeface="Comic Sans MS"/>
              </a:rPr>
              <a:t>term </a:t>
            </a:r>
            <a:r>
              <a:rPr sz="2200" i="0" spc="-5" dirty="0">
                <a:solidFill>
                  <a:srgbClr val="0D0D0D"/>
                </a:solidFill>
                <a:latin typeface="Comic Sans MS"/>
                <a:cs typeface="Comic Sans MS"/>
              </a:rPr>
              <a:t>“sustainable </a:t>
            </a:r>
            <a:r>
              <a:rPr sz="2200" i="0" spc="-10" dirty="0">
                <a:solidFill>
                  <a:srgbClr val="0D0D0D"/>
                </a:solidFill>
                <a:latin typeface="Comic Sans MS"/>
                <a:cs typeface="Comic Sans MS"/>
              </a:rPr>
              <a:t>development” </a:t>
            </a:r>
            <a:r>
              <a:rPr sz="2200" i="0" spc="-5" dirty="0">
                <a:solidFill>
                  <a:srgbClr val="0D0D0D"/>
                </a:solidFill>
                <a:latin typeface="Comic Sans MS"/>
                <a:cs typeface="Comic Sans MS"/>
              </a:rPr>
              <a:t>first came </a:t>
            </a:r>
            <a:r>
              <a:rPr sz="2200" i="0" spc="-10" dirty="0">
                <a:solidFill>
                  <a:srgbClr val="0D0D0D"/>
                </a:solidFill>
                <a:latin typeface="Comic Sans MS"/>
                <a:cs typeface="Comic Sans MS"/>
              </a:rPr>
              <a:t>to  </a:t>
            </a:r>
            <a:r>
              <a:rPr sz="2200" i="0" spc="-5" dirty="0">
                <a:solidFill>
                  <a:srgbClr val="0D0D0D"/>
                </a:solidFill>
                <a:latin typeface="Comic Sans MS"/>
                <a:cs typeface="Comic Sans MS"/>
              </a:rPr>
              <a:t>prominence in the world </a:t>
            </a:r>
            <a:r>
              <a:rPr sz="2200" i="0" spc="-10" dirty="0">
                <a:solidFill>
                  <a:srgbClr val="0D0D0D"/>
                </a:solidFill>
                <a:latin typeface="Comic Sans MS"/>
                <a:cs typeface="Comic Sans MS"/>
              </a:rPr>
              <a:t>Conservation Strategy </a:t>
            </a:r>
            <a:r>
              <a:rPr sz="2200" i="0" spc="-5" dirty="0">
                <a:solidFill>
                  <a:srgbClr val="0D0D0D"/>
                </a:solidFill>
                <a:latin typeface="Comic Sans MS"/>
                <a:cs typeface="Comic Sans MS"/>
              </a:rPr>
              <a:t>(WCS) </a:t>
            </a:r>
            <a:r>
              <a:rPr sz="2200" i="0" spc="-10" dirty="0">
                <a:solidFill>
                  <a:srgbClr val="0D0D0D"/>
                </a:solidFill>
                <a:latin typeface="Comic Sans MS"/>
                <a:cs typeface="Comic Sans MS"/>
              </a:rPr>
              <a:t>in  </a:t>
            </a:r>
            <a:r>
              <a:rPr sz="2200" i="0" spc="-5" dirty="0">
                <a:solidFill>
                  <a:srgbClr val="0D0D0D"/>
                </a:solidFill>
                <a:latin typeface="Comic Sans MS"/>
                <a:cs typeface="Comic Sans MS"/>
              </a:rPr>
              <a:t>1980.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7666" y="3052394"/>
            <a:ext cx="7917180" cy="3165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1" algn="just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714375" algn="l"/>
              </a:tabLst>
            </a:pP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It achieved a new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status with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publication of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two 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significant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reports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by Brundtalnd on: North and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South: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a  programme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for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survival and common crisis (1985)</a:t>
            </a:r>
            <a:r>
              <a:rPr sz="2200" b="1" spc="9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endParaRPr sz="22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AutoNum type="arabicPeriod" startAt="2"/>
            </a:pPr>
            <a:endParaRPr sz="4450">
              <a:latin typeface="Comic Sans MS"/>
              <a:cs typeface="Comic Sans MS"/>
            </a:endParaRPr>
          </a:p>
          <a:p>
            <a:pPr marL="12700" marR="8890" lvl="1" indent="13335">
              <a:lnSpc>
                <a:spcPct val="100000"/>
              </a:lnSpc>
              <a:buAutoNum type="arabicPeriod" startAt="2"/>
              <a:tabLst>
                <a:tab pos="608330" algn="l"/>
              </a:tabLst>
            </a:pPr>
            <a:r>
              <a:rPr sz="2200" b="1" i="1" spc="-10" dirty="0">
                <a:solidFill>
                  <a:srgbClr val="0D0D0D"/>
                </a:solidFill>
                <a:latin typeface="Comic Sans MS"/>
                <a:cs typeface="Comic Sans MS"/>
              </a:rPr>
              <a:t>Our </a:t>
            </a:r>
            <a:r>
              <a:rPr sz="2200" b="1" i="1" spc="-5" dirty="0">
                <a:solidFill>
                  <a:srgbClr val="0D0D0D"/>
                </a:solidFill>
                <a:latin typeface="Comic Sans MS"/>
                <a:cs typeface="Comic Sans MS"/>
              </a:rPr>
              <a:t>Common Future (1983)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and has gained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even 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greater attention since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the United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Nations Conference on  Environment and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Development (UNCED)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held in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Rio de  Jenerio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June</a:t>
            </a:r>
            <a:r>
              <a:rPr sz="22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1992.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720851"/>
            <a:ext cx="6033515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594" y="762352"/>
            <a:ext cx="54667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Sustainability</a:t>
            </a:r>
            <a:r>
              <a:rPr spc="310" dirty="0"/>
              <a:t> </a:t>
            </a:r>
            <a:r>
              <a:rPr spc="-85" dirty="0"/>
              <a:t>principles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4994" y="2898775"/>
            <a:ext cx="25844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0D0D0D"/>
                </a:solidFill>
                <a:latin typeface="Wingdings"/>
                <a:cs typeface="Wingdings"/>
              </a:rPr>
              <a:t></a:t>
            </a:r>
            <a:endParaRPr sz="23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994" y="4179189"/>
            <a:ext cx="2584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D0D0D"/>
                </a:solidFill>
                <a:latin typeface="Wingdings"/>
                <a:cs typeface="Wingdings"/>
              </a:rPr>
              <a:t></a:t>
            </a:r>
            <a:endParaRPr sz="23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994" y="5109209"/>
            <a:ext cx="2584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D0D0D"/>
                </a:solidFill>
                <a:latin typeface="Wingdings"/>
                <a:cs typeface="Wingdings"/>
              </a:rPr>
              <a:t></a:t>
            </a:r>
            <a:endParaRPr sz="23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4994" y="1617929"/>
            <a:ext cx="4482465" cy="421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81280" indent="-347980">
              <a:lnSpc>
                <a:spcPct val="100000"/>
              </a:lnSpc>
              <a:spcBef>
                <a:spcPts val="105"/>
              </a:spcBef>
              <a:buClr>
                <a:srgbClr val="0D0D0D"/>
              </a:buClr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Reduce dependence </a:t>
            </a: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upon  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fossil fuel,underground  </a:t>
            </a: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metals, and</a:t>
            </a:r>
            <a:r>
              <a:rPr sz="2300" b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minerals</a:t>
            </a:r>
            <a:endParaRPr sz="2300">
              <a:latin typeface="Comic Sans MS"/>
              <a:cs typeface="Comic Sans MS"/>
            </a:endParaRPr>
          </a:p>
          <a:p>
            <a:pPr marL="360045" marR="5080" indent="888365">
              <a:lnSpc>
                <a:spcPct val="100000"/>
              </a:lnSpc>
              <a:spcBef>
                <a:spcPts val="1805"/>
              </a:spcBef>
            </a:pP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Reduce dependence  </a:t>
            </a: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upon 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synthetic </a:t>
            </a: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chemicals</a:t>
            </a:r>
            <a:r>
              <a:rPr sz="2300" b="1" spc="-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300" b="1" spc="5" dirty="0">
                <a:solidFill>
                  <a:srgbClr val="0D0D0D"/>
                </a:solidFill>
                <a:latin typeface="Comic Sans MS"/>
                <a:cs typeface="Comic Sans MS"/>
              </a:rPr>
              <a:t>and  </a:t>
            </a: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other unnatural</a:t>
            </a:r>
            <a:r>
              <a:rPr sz="2300" b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substances</a:t>
            </a:r>
            <a:endParaRPr sz="2300">
              <a:latin typeface="Comic Sans MS"/>
              <a:cs typeface="Comic Sans MS"/>
            </a:endParaRPr>
          </a:p>
          <a:p>
            <a:pPr marL="415290" algn="ctr">
              <a:lnSpc>
                <a:spcPct val="100000"/>
              </a:lnSpc>
              <a:spcBef>
                <a:spcPts val="1800"/>
              </a:spcBef>
            </a:pP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Reduce</a:t>
            </a:r>
            <a:r>
              <a:rPr sz="23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encroachment</a:t>
            </a:r>
            <a:endParaRPr sz="2300">
              <a:latin typeface="Comic Sans MS"/>
              <a:cs typeface="Comic Sans MS"/>
            </a:endParaRPr>
          </a:p>
          <a:p>
            <a:pPr marR="2103755" algn="ctr">
              <a:lnSpc>
                <a:spcPct val="100000"/>
              </a:lnSpc>
            </a:pP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upon</a:t>
            </a:r>
            <a:r>
              <a:rPr sz="2300" b="1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nature</a:t>
            </a:r>
            <a:endParaRPr sz="2300">
              <a:latin typeface="Comic Sans MS"/>
              <a:cs typeface="Comic Sans MS"/>
            </a:endParaRPr>
          </a:p>
          <a:p>
            <a:pPr marL="360045" marR="591820" indent="888365">
              <a:lnSpc>
                <a:spcPct val="100000"/>
              </a:lnSpc>
              <a:spcBef>
                <a:spcPts val="1805"/>
              </a:spcBef>
            </a:pP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Meet human</a:t>
            </a:r>
            <a:r>
              <a:rPr sz="2300" b="1" spc="-9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needs  fairly </a:t>
            </a:r>
            <a:r>
              <a:rPr sz="2300" b="1" dirty="0">
                <a:solidFill>
                  <a:srgbClr val="0D0D0D"/>
                </a:solidFill>
                <a:latin typeface="Comic Sans MS"/>
                <a:cs typeface="Comic Sans MS"/>
              </a:rPr>
              <a:t>&amp;</a:t>
            </a:r>
            <a:r>
              <a:rPr sz="2300" b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300" b="1" spc="-5" dirty="0">
                <a:solidFill>
                  <a:srgbClr val="0D0D0D"/>
                </a:solidFill>
                <a:latin typeface="Comic Sans MS"/>
                <a:cs typeface="Comic Sans MS"/>
              </a:rPr>
              <a:t>efficiently.</a:t>
            </a:r>
            <a:endParaRPr sz="23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1600200"/>
            <a:ext cx="2325624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37629" y="5513323"/>
            <a:ext cx="33985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A5215"/>
                </a:solidFill>
                <a:latin typeface="Arial"/>
                <a:cs typeface="Arial"/>
              </a:rPr>
              <a:t>Old and new approaches to  human use of the</a:t>
            </a:r>
            <a:r>
              <a:rPr sz="2000" spc="-130" dirty="0">
                <a:solidFill>
                  <a:srgbClr val="9A521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A5215"/>
                </a:solidFill>
                <a:latin typeface="Arial"/>
                <a:cs typeface="Arial"/>
              </a:rPr>
              <a:t>atmosphere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772" y="173736"/>
            <a:ext cx="8365235" cy="111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4016" y="223759"/>
            <a:ext cx="752729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25" dirty="0"/>
              <a:t>Sustainability </a:t>
            </a:r>
            <a:r>
              <a:rPr sz="4200" spc="-395" dirty="0"/>
              <a:t>issues </a:t>
            </a:r>
            <a:r>
              <a:rPr sz="4200" spc="40" dirty="0"/>
              <a:t>are </a:t>
            </a:r>
            <a:r>
              <a:rPr sz="4200" spc="75" dirty="0"/>
              <a:t>to</a:t>
            </a:r>
            <a:r>
              <a:rPr sz="4200" spc="140" dirty="0"/>
              <a:t> </a:t>
            </a:r>
            <a:r>
              <a:rPr sz="4200" spc="-265" dirty="0"/>
              <a:t>be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842772" y="722376"/>
            <a:ext cx="7325868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4016" y="772399"/>
            <a:ext cx="648589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1" i="1" spc="-30" dirty="0">
                <a:solidFill>
                  <a:srgbClr val="52901C"/>
                </a:solidFill>
                <a:latin typeface="Arial"/>
                <a:cs typeface="Arial"/>
              </a:rPr>
              <a:t>analyzed </a:t>
            </a:r>
            <a:r>
              <a:rPr sz="4200" b="1" i="1" spc="229" dirty="0">
                <a:solidFill>
                  <a:srgbClr val="52901C"/>
                </a:solidFill>
                <a:latin typeface="Arial"/>
                <a:cs typeface="Arial"/>
              </a:rPr>
              <a:t>at </a:t>
            </a:r>
            <a:r>
              <a:rPr sz="4200" b="1" i="1" spc="-130" dirty="0">
                <a:solidFill>
                  <a:srgbClr val="52901C"/>
                </a:solidFill>
                <a:latin typeface="Arial"/>
                <a:cs typeface="Arial"/>
              </a:rPr>
              <a:t>various</a:t>
            </a:r>
            <a:r>
              <a:rPr sz="4200" b="1" i="1" spc="-90" dirty="0">
                <a:solidFill>
                  <a:srgbClr val="52901C"/>
                </a:solidFill>
                <a:latin typeface="Arial"/>
                <a:cs typeface="Arial"/>
              </a:rPr>
              <a:t> </a:t>
            </a:r>
            <a:r>
              <a:rPr sz="4200" b="1" i="1" spc="-235" dirty="0">
                <a:solidFill>
                  <a:srgbClr val="52901C"/>
                </a:solidFill>
                <a:latin typeface="Arial"/>
                <a:cs typeface="Arial"/>
              </a:rPr>
              <a:t>levels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016" y="1693769"/>
            <a:ext cx="9884410" cy="39471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60045" algn="l"/>
                <a:tab pos="360680" algn="l"/>
                <a:tab pos="27482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Global</a:t>
            </a:r>
            <a:r>
              <a:rPr sz="24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level</a:t>
            </a:r>
            <a:r>
              <a:rPr sz="2400" b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-	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Ozone</a:t>
            </a:r>
            <a:r>
              <a:rPr sz="24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depletion;</a:t>
            </a:r>
            <a:endParaRPr sz="2400">
              <a:latin typeface="Comic Sans MS"/>
              <a:cs typeface="Comic Sans MS"/>
            </a:endParaRPr>
          </a:p>
          <a:p>
            <a:pPr marL="2070100" lvl="1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070735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Climate change;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endParaRPr sz="2400">
              <a:latin typeface="Comic Sans MS"/>
              <a:cs typeface="Comic Sans MS"/>
            </a:endParaRPr>
          </a:p>
          <a:p>
            <a:pPr marL="2070100" lvl="1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070735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Air</a:t>
            </a:r>
            <a:r>
              <a:rPr sz="24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pollution</a:t>
            </a:r>
            <a:endParaRPr sz="2400">
              <a:latin typeface="Comic Sans MS"/>
              <a:cs typeface="Comic Sans MS"/>
            </a:endParaRPr>
          </a:p>
          <a:p>
            <a:pPr marL="491490" indent="-47879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490855" algn="l"/>
                <a:tab pos="491490" algn="l"/>
                <a:tab pos="3292475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Regional,</a:t>
            </a:r>
            <a:r>
              <a:rPr sz="2400" b="1" spc="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National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or Area-level</a:t>
            </a:r>
            <a:endParaRPr sz="2400">
              <a:latin typeface="Comic Sans MS"/>
              <a:cs typeface="Comic Sans MS"/>
            </a:endParaRPr>
          </a:p>
          <a:p>
            <a:pPr marL="753110" marR="356870" indent="-283845">
              <a:lnSpc>
                <a:spcPts val="2160"/>
              </a:lnSpc>
              <a:spcBef>
                <a:spcPts val="1250"/>
              </a:spcBef>
              <a:tabLst>
                <a:tab pos="5036185" algn="l"/>
              </a:tabLst>
            </a:pPr>
            <a:r>
              <a:rPr sz="2000" b="1" dirty="0">
                <a:solidFill>
                  <a:srgbClr val="0D0D0D"/>
                </a:solidFill>
                <a:latin typeface="Comic Sans MS"/>
                <a:cs typeface="Comic Sans MS"/>
              </a:rPr>
              <a:t>Water pollution -Water depletion - </a:t>
            </a:r>
            <a:r>
              <a:rPr sz="20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Deforestation- </a:t>
            </a:r>
            <a:r>
              <a:rPr sz="2000" b="1" dirty="0">
                <a:solidFill>
                  <a:srgbClr val="0D0D0D"/>
                </a:solidFill>
                <a:latin typeface="Comic Sans MS"/>
                <a:cs typeface="Comic Sans MS"/>
              </a:rPr>
              <a:t>Fisheries depletion</a:t>
            </a:r>
            <a:r>
              <a:rPr sz="2000" b="1" spc="-2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omic Sans MS"/>
                <a:cs typeface="Comic Sans MS"/>
              </a:rPr>
              <a:t>-  </a:t>
            </a:r>
            <a:r>
              <a:rPr sz="2000" b="1" spc="-5" dirty="0">
                <a:solidFill>
                  <a:srgbClr val="0D0D0D"/>
                </a:solidFill>
                <a:latin typeface="Comic Sans MS"/>
                <a:cs typeface="Comic Sans MS"/>
              </a:rPr>
              <a:t>Biodiversity-</a:t>
            </a:r>
            <a:r>
              <a:rPr sz="20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omic Sans MS"/>
                <a:cs typeface="Comic Sans MS"/>
              </a:rPr>
              <a:t>Desertification</a:t>
            </a:r>
            <a:r>
              <a:rPr sz="2000" b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omic Sans MS"/>
                <a:cs typeface="Comic Sans MS"/>
              </a:rPr>
              <a:t>and	Erosion.</a:t>
            </a:r>
            <a:endParaRPr sz="2000">
              <a:latin typeface="Comic Sans MS"/>
              <a:cs typeface="Comic Sans MS"/>
            </a:endParaRPr>
          </a:p>
          <a:p>
            <a:pPr marL="360045" indent="-347980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-Local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level - a plot, a farm or a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village</a:t>
            </a:r>
            <a:endParaRPr sz="2400">
              <a:latin typeface="Comic Sans MS"/>
              <a:cs typeface="Comic Sans MS"/>
            </a:endParaRPr>
          </a:p>
          <a:p>
            <a:pPr marL="360045" marR="5080" indent="-84455">
              <a:lnSpc>
                <a:spcPts val="2590"/>
              </a:lnSpc>
              <a:spcBef>
                <a:spcPts val="1839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Soil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losses -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Loss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soil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quality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(chemical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or physical) -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Loss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farm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income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2133600"/>
            <a:ext cx="6934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0" y="199644"/>
            <a:ext cx="6358128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242100"/>
            <a:ext cx="560832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0" dirty="0"/>
              <a:t>WHAT </a:t>
            </a:r>
            <a:r>
              <a:rPr spc="-85" dirty="0"/>
              <a:t>IS </a:t>
            </a:r>
            <a:r>
              <a:rPr spc="-55" dirty="0"/>
              <a:t>OUR </a:t>
            </a:r>
            <a:r>
              <a:rPr spc="-65" dirty="0"/>
              <a:t>GOAL</a:t>
            </a:r>
            <a:r>
              <a:rPr spc="-455" dirty="0"/>
              <a:t> </a:t>
            </a:r>
            <a:r>
              <a:rPr spc="110" dirty="0"/>
              <a:t>IN</a:t>
            </a:r>
          </a:p>
        </p:txBody>
      </p:sp>
      <p:sp>
        <p:nvSpPr>
          <p:cNvPr id="4" name="object 4"/>
          <p:cNvSpPr/>
          <p:nvPr/>
        </p:nvSpPr>
        <p:spPr>
          <a:xfrm>
            <a:off x="1333500" y="693419"/>
            <a:ext cx="7882128" cy="100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2994" y="735876"/>
            <a:ext cx="731139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i="1" spc="-25" dirty="0">
                <a:solidFill>
                  <a:srgbClr val="52901C"/>
                </a:solidFill>
                <a:latin typeface="Arial"/>
                <a:cs typeface="Arial"/>
              </a:rPr>
              <a:t>SUSTAINABLE</a:t>
            </a:r>
            <a:r>
              <a:rPr sz="3800" b="1" i="1" spc="265" dirty="0">
                <a:solidFill>
                  <a:srgbClr val="52901C"/>
                </a:solidFill>
                <a:latin typeface="Arial"/>
                <a:cs typeface="Arial"/>
              </a:rPr>
              <a:t> </a:t>
            </a:r>
            <a:r>
              <a:rPr sz="3800" b="1" i="1" spc="20" dirty="0">
                <a:solidFill>
                  <a:srgbClr val="52901C"/>
                </a:solidFill>
                <a:latin typeface="Arial"/>
                <a:cs typeface="Arial"/>
              </a:rPr>
              <a:t>DEVELOPMENT</a:t>
            </a:r>
            <a:endParaRPr sz="3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994" y="1617929"/>
            <a:ext cx="8033384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 development requires the</a:t>
            </a:r>
            <a:r>
              <a:rPr sz="2400" b="1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active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39925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involvement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all stakeholders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: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government,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NGOs, private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sectors, but also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civil society.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It is  not just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politicians, or policy makers who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decide</a:t>
            </a:r>
            <a:r>
              <a:rPr sz="2400" b="1" spc="-1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what  SD should be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like.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9155" y="800100"/>
            <a:ext cx="3191255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9030" y="842175"/>
            <a:ext cx="262382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OUR</a:t>
            </a:r>
            <a:r>
              <a:rPr spc="300" dirty="0"/>
              <a:t> </a:t>
            </a:r>
            <a:r>
              <a:rPr spc="-65" dirty="0"/>
              <a:t>GOAL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2994" y="1617929"/>
            <a:ext cx="795210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0045" algn="l"/>
                <a:tab pos="360680" algn="l"/>
                <a:tab pos="3342640" algn="l"/>
                <a:tab pos="526415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You have</a:t>
            </a:r>
            <a:r>
              <a:rPr sz="24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remind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policy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makers to make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decision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protect your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future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: you can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remind them</a:t>
            </a:r>
            <a:r>
              <a:rPr sz="2400" b="1" spc="-1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that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you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want better jobs,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cleaner cities,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more  equitable</a:t>
            </a:r>
            <a:r>
              <a:rPr sz="24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resources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distribution,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above all, a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guarantee that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your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future is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secure,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full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opportunity,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pleasant</a:t>
            </a:r>
            <a:r>
              <a:rPr sz="2400" b="1" spc="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world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live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a  healthy</a:t>
            </a:r>
            <a:r>
              <a:rPr sz="2400" b="1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planet.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1700" y="952500"/>
            <a:ext cx="3272028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194" y="994575"/>
            <a:ext cx="270446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PROBLEMS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0194" y="1985899"/>
            <a:ext cx="6074410" cy="3608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468630" indent="-34798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0680" algn="l"/>
              </a:tabLst>
            </a:pP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Where </a:t>
            </a:r>
            <a:r>
              <a:rPr sz="4400" b="1" spc="-5" dirty="0">
                <a:solidFill>
                  <a:srgbClr val="0D0D0D"/>
                </a:solidFill>
                <a:latin typeface="Comic Sans MS"/>
                <a:cs typeface="Comic Sans MS"/>
              </a:rPr>
              <a:t>poverty </a:t>
            </a: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and  population pressure  “intersect”</a:t>
            </a:r>
            <a:endParaRPr sz="4400">
              <a:latin typeface="Comic Sans MS"/>
              <a:cs typeface="Comic Sans MS"/>
            </a:endParaRPr>
          </a:p>
          <a:p>
            <a:pPr marL="360045" marR="5080" indent="-34798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60680" algn="l"/>
              </a:tabLst>
            </a:pP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Human and </a:t>
            </a:r>
            <a:r>
              <a:rPr sz="4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their  environment</a:t>
            </a:r>
            <a:r>
              <a:rPr sz="4400" b="1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4400" b="1" dirty="0">
                <a:solidFill>
                  <a:srgbClr val="0D0D0D"/>
                </a:solidFill>
                <a:latin typeface="Comic Sans MS"/>
                <a:cs typeface="Comic Sans MS"/>
              </a:rPr>
              <a:t>suffer.a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534923"/>
            <a:ext cx="8217408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05280" algn="l"/>
                <a:tab pos="4159250" algn="l"/>
                <a:tab pos="6899275" algn="l"/>
              </a:tabLst>
            </a:pPr>
            <a:r>
              <a:rPr spc="-15" dirty="0"/>
              <a:t>Wh</a:t>
            </a:r>
            <a:r>
              <a:rPr spc="-20" dirty="0"/>
              <a:t>a</a:t>
            </a:r>
            <a:r>
              <a:rPr spc="415" dirty="0"/>
              <a:t>t</a:t>
            </a:r>
            <a:r>
              <a:rPr dirty="0"/>
              <a:t>	</a:t>
            </a:r>
            <a:r>
              <a:rPr spc="-210" dirty="0"/>
              <a:t>i</a:t>
            </a:r>
            <a:r>
              <a:rPr spc="-415" dirty="0"/>
              <a:t>s</a:t>
            </a:r>
            <a:r>
              <a:rPr spc="380" dirty="0"/>
              <a:t> </a:t>
            </a:r>
            <a:r>
              <a:rPr spc="-90" dirty="0"/>
              <a:t>Neede</a:t>
            </a:r>
            <a:r>
              <a:rPr spc="-85" dirty="0"/>
              <a:t>d</a:t>
            </a:r>
            <a:r>
              <a:rPr dirty="0"/>
              <a:t>	</a:t>
            </a:r>
            <a:r>
              <a:rPr spc="60" dirty="0"/>
              <a:t>to</a:t>
            </a:r>
            <a:r>
              <a:rPr spc="370" dirty="0"/>
              <a:t> </a:t>
            </a:r>
            <a:r>
              <a:rPr spc="-130" dirty="0"/>
              <a:t>Achie</a:t>
            </a:r>
            <a:r>
              <a:rPr spc="-145" dirty="0"/>
              <a:t>v</a:t>
            </a:r>
            <a:r>
              <a:rPr spc="-250" dirty="0"/>
              <a:t>e</a:t>
            </a:r>
            <a:r>
              <a:rPr dirty="0"/>
              <a:t>	</a:t>
            </a:r>
            <a:r>
              <a:rPr spc="30" dirty="0"/>
              <a:t>the</a:t>
            </a:r>
          </a:p>
        </p:txBody>
      </p:sp>
      <p:sp>
        <p:nvSpPr>
          <p:cNvPr id="4" name="object 4"/>
          <p:cNvSpPr/>
          <p:nvPr/>
        </p:nvSpPr>
        <p:spPr>
          <a:xfrm>
            <a:off x="1897379" y="1028700"/>
            <a:ext cx="6950964" cy="100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4016" y="937042"/>
            <a:ext cx="9897110" cy="47371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R="1646555" algn="ctr">
              <a:lnSpc>
                <a:spcPct val="100000"/>
              </a:lnSpc>
              <a:spcBef>
                <a:spcPts val="1145"/>
              </a:spcBef>
              <a:tabLst>
                <a:tab pos="2839720" algn="l"/>
              </a:tabLst>
            </a:pPr>
            <a:r>
              <a:rPr sz="3800" b="1" i="1" spc="-135" dirty="0">
                <a:solidFill>
                  <a:srgbClr val="52901C"/>
                </a:solidFill>
                <a:latin typeface="Arial"/>
                <a:cs typeface="Arial"/>
              </a:rPr>
              <a:t>sustainable	</a:t>
            </a:r>
            <a:r>
              <a:rPr sz="3800" b="1" i="1" spc="-50" dirty="0">
                <a:solidFill>
                  <a:srgbClr val="52901C"/>
                </a:solidFill>
                <a:latin typeface="Arial"/>
                <a:cs typeface="Arial"/>
              </a:rPr>
              <a:t>development</a:t>
            </a:r>
            <a:r>
              <a:rPr sz="3800" b="1" i="1" spc="380" dirty="0">
                <a:solidFill>
                  <a:srgbClr val="52901C"/>
                </a:solidFill>
                <a:latin typeface="Arial"/>
                <a:cs typeface="Arial"/>
              </a:rPr>
              <a:t> </a:t>
            </a:r>
            <a:r>
              <a:rPr sz="3800" b="1" i="1" spc="-475" dirty="0">
                <a:solidFill>
                  <a:srgbClr val="52901C"/>
                </a:solidFill>
                <a:latin typeface="Arial"/>
                <a:cs typeface="Arial"/>
              </a:rPr>
              <a:t>?</a:t>
            </a:r>
            <a:endParaRPr sz="38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Eco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Friendly</a:t>
            </a:r>
            <a:endParaRPr sz="2400">
              <a:latin typeface="Comic Sans MS"/>
              <a:cs typeface="Comic Sans MS"/>
            </a:endParaRPr>
          </a:p>
          <a:p>
            <a:pPr marL="360045" marR="678815" indent="-347980">
              <a:lnSpc>
                <a:spcPts val="2590"/>
              </a:lnSpc>
              <a:spcBef>
                <a:spcPts val="1839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Present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generation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should aware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for needs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presence</a:t>
            </a:r>
            <a:r>
              <a:rPr sz="2400" b="1" spc="-114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future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generation.</a:t>
            </a:r>
            <a:endParaRPr sz="2400">
              <a:latin typeface="Comic Sans MS"/>
              <a:cs typeface="Comic Sans MS"/>
            </a:endParaRPr>
          </a:p>
          <a:p>
            <a:pPr marL="360045" indent="-347980">
              <a:lnSpc>
                <a:spcPts val="2735"/>
              </a:lnSpc>
              <a:spcBef>
                <a:spcPts val="1480"/>
              </a:spcBef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And also ensure the productive assets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available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</a:t>
            </a:r>
            <a:r>
              <a:rPr sz="2400" b="1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future</a:t>
            </a:r>
            <a:endParaRPr sz="2400">
              <a:latin typeface="Comic Sans MS"/>
              <a:cs typeface="Comic Sans MS"/>
            </a:endParaRPr>
          </a:p>
          <a:p>
            <a:pPr marL="360045">
              <a:lnSpc>
                <a:spcPts val="2735"/>
              </a:lnSpc>
              <a:tabLst>
                <a:tab pos="2150745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generation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are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not.</a:t>
            </a:r>
            <a:endParaRPr sz="2400">
              <a:latin typeface="Comic Sans MS"/>
              <a:cs typeface="Comic Sans MS"/>
            </a:endParaRPr>
          </a:p>
          <a:p>
            <a:pPr marL="360045" marR="132715" indent="-347980">
              <a:lnSpc>
                <a:spcPts val="2590"/>
              </a:lnSpc>
              <a:spcBef>
                <a:spcPts val="1840"/>
              </a:spcBef>
              <a:buFont typeface="Arial"/>
              <a:buChar char="•"/>
              <a:tabLst>
                <a:tab pos="360045" algn="l"/>
                <a:tab pos="360680" algn="l"/>
                <a:tab pos="434594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Such technologies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need to	be developed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implemented which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help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conserve</a:t>
            </a:r>
            <a:r>
              <a:rPr sz="2400" b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resources,</a:t>
            </a:r>
            <a:endParaRPr sz="2400">
              <a:latin typeface="Comic Sans MS"/>
              <a:cs typeface="Comic Sans MS"/>
            </a:endParaRPr>
          </a:p>
          <a:p>
            <a:pPr marL="360045" marR="5080" indent="-347980">
              <a:lnSpc>
                <a:spcPts val="2590"/>
              </a:lnSpc>
              <a:spcBef>
                <a:spcPts val="1805"/>
              </a:spcBef>
              <a:buFont typeface="Arial"/>
              <a:buChar char="•"/>
              <a:tabLst>
                <a:tab pos="360045" algn="l"/>
                <a:tab pos="360680" algn="l"/>
                <a:tab pos="8144509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ven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</a:t>
            </a:r>
            <a:r>
              <a:rPr sz="2400" b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un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ec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es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ary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pollution</a:t>
            </a:r>
            <a:r>
              <a:rPr sz="24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he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l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rest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o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	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vironment  wherever</a:t>
            </a:r>
            <a:r>
              <a:rPr sz="2400" b="1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appropriate.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0" y="644651"/>
            <a:ext cx="5020056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994" y="686152"/>
            <a:ext cx="444881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Symptoms </a:t>
            </a:r>
            <a:r>
              <a:rPr spc="-114" dirty="0"/>
              <a:t>of</a:t>
            </a:r>
            <a:r>
              <a:rPr spc="-300" dirty="0"/>
              <a:t> </a:t>
            </a:r>
            <a:r>
              <a:rPr spc="-195" dirty="0"/>
              <a:t>Crisis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62200" y="1524000"/>
            <a:ext cx="7945120" cy="4430395"/>
            <a:chOff x="2362200" y="1524000"/>
            <a:chExt cx="7945120" cy="4430395"/>
          </a:xfrm>
        </p:grpSpPr>
        <p:sp>
          <p:nvSpPr>
            <p:cNvPr id="5" name="object 5"/>
            <p:cNvSpPr/>
            <p:nvPr/>
          </p:nvSpPr>
          <p:spPr>
            <a:xfrm>
              <a:off x="2362200" y="3048000"/>
              <a:ext cx="3579876" cy="1514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8592" y="3026663"/>
              <a:ext cx="1449323" cy="2095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05600" y="1524000"/>
              <a:ext cx="3579876" cy="1514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2200" y="1524000"/>
              <a:ext cx="1933955" cy="1447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0" y="1524000"/>
              <a:ext cx="1933955" cy="1447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2200" y="4648200"/>
              <a:ext cx="3581400" cy="13060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1400" y="3124200"/>
              <a:ext cx="2915411" cy="1876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04228" y="5278373"/>
            <a:ext cx="36760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D0D0D"/>
                </a:solidFill>
                <a:latin typeface="Comic Sans MS"/>
                <a:cs typeface="Comic Sans MS"/>
              </a:rPr>
              <a:t>Some examples of </a:t>
            </a:r>
            <a:r>
              <a:rPr sz="20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r>
              <a:rPr sz="2000" b="1" spc="-19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omic Sans MS"/>
                <a:cs typeface="Comic Sans MS"/>
              </a:rPr>
              <a:t>impact  </a:t>
            </a:r>
            <a:r>
              <a:rPr sz="2000" b="1" dirty="0">
                <a:solidFill>
                  <a:srgbClr val="0D0D0D"/>
                </a:solidFill>
                <a:latin typeface="Comic Sans MS"/>
                <a:cs typeface="Comic Sans MS"/>
              </a:rPr>
              <a:t>of climate change on</a:t>
            </a:r>
            <a:r>
              <a:rPr sz="2000" b="1" spc="-1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omic Sans MS"/>
                <a:cs typeface="Comic Sans MS"/>
              </a:rPr>
              <a:t>earth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495300"/>
            <a:ext cx="3590544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594" y="537375"/>
            <a:ext cx="302260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SUJESTIONS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7191" y="1542034"/>
            <a:ext cx="707517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0045" algn="l"/>
                <a:tab pos="360680" algn="l"/>
                <a:tab pos="632714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We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n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spread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social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awaren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e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ss</a:t>
            </a:r>
            <a:r>
              <a:rPr sz="2400" b="1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	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bri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ng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massive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change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social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attitude.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endParaRPr sz="4650">
              <a:latin typeface="Comic Sans MS"/>
              <a:cs typeface="Comic Sans MS"/>
            </a:endParaRPr>
          </a:p>
          <a:p>
            <a:pPr marL="360045" marR="90170" indent="-347980">
              <a:lnSpc>
                <a:spcPct val="100000"/>
              </a:lnSpc>
              <a:buFont typeface="Arial"/>
              <a:buChar char="•"/>
              <a:tabLst>
                <a:tab pos="360045" algn="l"/>
                <a:tab pos="360680" algn="l"/>
                <a:tab pos="1419225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Action	must be taken against the backdrop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serious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inequities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their impact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 environment.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D0D0D"/>
              </a:buClr>
              <a:buFont typeface="Arial"/>
              <a:buChar char="•"/>
            </a:pPr>
            <a:endParaRPr sz="4650">
              <a:latin typeface="Comic Sans MS"/>
              <a:cs typeface="Comic Sans MS"/>
            </a:endParaRPr>
          </a:p>
          <a:p>
            <a:pPr marL="360045" marR="318135" indent="-347980">
              <a:lnSpc>
                <a:spcPct val="100000"/>
              </a:lnSpc>
              <a:buFont typeface="Arial"/>
              <a:buChar char="•"/>
              <a:tabLst>
                <a:tab pos="360045" algn="l"/>
                <a:tab pos="360680" algn="l"/>
                <a:tab pos="2254250" algn="l"/>
                <a:tab pos="54737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Environment	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mistakes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the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past	need</a:t>
            </a:r>
            <a:r>
              <a:rPr sz="2400" b="1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not  to be repeated,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as past patterns of 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degradation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are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not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inevitable.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716" y="201168"/>
            <a:ext cx="5716524" cy="5597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9531" y="2115439"/>
            <a:ext cx="296735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There are many  always 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communicating what  sustainable</a:t>
            </a:r>
            <a:r>
              <a:rPr sz="2400" b="1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practice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is…</a:t>
            </a:r>
            <a:endParaRPr sz="2400">
              <a:latin typeface="Comic Sans MS"/>
              <a:cs typeface="Comic Sans MS"/>
            </a:endParaRPr>
          </a:p>
          <a:p>
            <a:pPr marL="12700" marR="276225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However what is  most important is  to understand</a:t>
            </a:r>
            <a:r>
              <a:rPr sz="2400" b="1" spc="-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 connectedness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each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these  areas.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555748" y="723900"/>
              <a:ext cx="1280160" cy="446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2861" y="731012"/>
              <a:ext cx="1236216" cy="400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2964" y="713231"/>
              <a:ext cx="3781043" cy="592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1794" y="720725"/>
              <a:ext cx="3733694" cy="5473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41194" y="1619453"/>
            <a:ext cx="7524750" cy="417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149860" indent="-347980">
              <a:lnSpc>
                <a:spcPct val="100000"/>
              </a:lnSpc>
              <a:spcBef>
                <a:spcPts val="95"/>
              </a:spcBef>
              <a:buClr>
                <a:srgbClr val="0D0D0D"/>
              </a:buClr>
              <a:buFont typeface="Arial"/>
              <a:buChar char="•"/>
              <a:tabLst>
                <a:tab pos="600710" algn="l"/>
                <a:tab pos="601345" algn="l"/>
              </a:tabLst>
            </a:pPr>
            <a:r>
              <a:rPr dirty="0"/>
              <a:t>	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Generally Development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is the </a:t>
            </a:r>
            <a:r>
              <a:rPr sz="22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gradual growth of a  situation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that becomes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more advanced and strong 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than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previous</a:t>
            </a:r>
            <a:r>
              <a:rPr sz="2200" b="1" spc="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one.</a:t>
            </a:r>
            <a:endParaRPr sz="2200">
              <a:latin typeface="Comic Sans MS"/>
              <a:cs typeface="Comic Sans MS"/>
            </a:endParaRPr>
          </a:p>
          <a:p>
            <a:pPr marL="360045" marR="5080" indent="-347980">
              <a:lnSpc>
                <a:spcPct val="100000"/>
              </a:lnSpc>
              <a:spcBef>
                <a:spcPts val="1805"/>
              </a:spcBef>
              <a:buClr>
                <a:srgbClr val="0D0D0D"/>
              </a:buClr>
              <a:buFont typeface="Arial"/>
              <a:buChar char="•"/>
              <a:tabLst>
                <a:tab pos="600710" algn="l"/>
                <a:tab pos="601345" algn="l"/>
              </a:tabLst>
            </a:pPr>
            <a:r>
              <a:rPr dirty="0"/>
              <a:t>	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 is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intended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 bring a positive change  for human being and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its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surroundings.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Development 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may take place by bringing about a change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in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policy,  projects and</a:t>
            </a:r>
            <a:r>
              <a:rPr sz="2200" b="1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legislation.</a:t>
            </a:r>
            <a:endParaRPr sz="2200">
              <a:latin typeface="Comic Sans MS"/>
              <a:cs typeface="Comic Sans MS"/>
            </a:endParaRPr>
          </a:p>
          <a:p>
            <a:pPr marL="360045" marR="51435" indent="-347980" algn="just">
              <a:lnSpc>
                <a:spcPct val="100000"/>
              </a:lnSpc>
              <a:spcBef>
                <a:spcPts val="1800"/>
              </a:spcBef>
              <a:buClr>
                <a:srgbClr val="0D0D0D"/>
              </a:buClr>
              <a:buFont typeface="Arial"/>
              <a:buChar char="•"/>
              <a:tabLst>
                <a:tab pos="480695" algn="l"/>
              </a:tabLst>
            </a:pPr>
            <a:r>
              <a:rPr dirty="0"/>
              <a:t>	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 is a unfolding of human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potentials for </a:t>
            </a:r>
            <a:r>
              <a:rPr sz="2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 </a:t>
            </a:r>
            <a:r>
              <a:rPr sz="22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meaningful participation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 in economic, social, political  and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cultural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process and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institutions,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so </a:t>
            </a:r>
            <a:r>
              <a:rPr sz="22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that </a:t>
            </a:r>
            <a:r>
              <a:rPr sz="2200" b="1" spc="-5" dirty="0">
                <a:solidFill>
                  <a:srgbClr val="0D0D0D"/>
                </a:solidFill>
                <a:latin typeface="Comic Sans MS"/>
                <a:cs typeface="Comic Sans MS"/>
              </a:rPr>
              <a:t>people  can </a:t>
            </a:r>
            <a:r>
              <a:rPr sz="2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improve their</a:t>
            </a:r>
            <a:r>
              <a:rPr sz="2200" b="1" u="heavy" spc="2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 </a:t>
            </a:r>
            <a:r>
              <a:rPr sz="2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conditions.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520" y="0"/>
            <a:ext cx="4693920" cy="812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150" spc="114" dirty="0">
                <a:solidFill>
                  <a:srgbClr val="FFFFFF"/>
                </a:solidFill>
              </a:rPr>
              <a:t>THANK</a:t>
            </a:r>
            <a:r>
              <a:rPr sz="5150" spc="459" dirty="0">
                <a:solidFill>
                  <a:srgbClr val="FFFFFF"/>
                </a:solidFill>
              </a:rPr>
              <a:t> </a:t>
            </a:r>
            <a:r>
              <a:rPr sz="5150" spc="-315" dirty="0">
                <a:solidFill>
                  <a:srgbClr val="FFFFFF"/>
                </a:solidFill>
              </a:rPr>
              <a:t>YOU….</a:t>
            </a:r>
            <a:endParaRPr sz="51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535" y="42671"/>
              <a:ext cx="3535679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508" y="52705"/>
              <a:ext cx="3478209" cy="5748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395" y="734568"/>
              <a:ext cx="4090416" cy="7970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276" y="744601"/>
              <a:ext cx="4032656" cy="7399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31594" y="2350134"/>
            <a:ext cx="860171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 development is development that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meets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 needs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present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without compromising 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ability 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future generations to meet their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own</a:t>
            </a:r>
            <a:r>
              <a:rPr sz="2400" b="1" spc="-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needs.</a:t>
            </a:r>
            <a:endParaRPr sz="2400">
              <a:latin typeface="Comic Sans MS"/>
              <a:cs typeface="Comic Sans MS"/>
            </a:endParaRPr>
          </a:p>
          <a:p>
            <a:pPr marL="12700" marR="5080" indent="394335">
              <a:lnSpc>
                <a:spcPct val="100000"/>
              </a:lnSpc>
              <a:spcBef>
                <a:spcPts val="2880"/>
              </a:spcBef>
              <a:tabLst>
                <a:tab pos="7652384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Gro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Harlem Brundtland first introduced the concept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 development in 1987. He was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then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Prime  Minister of Norway and chairman 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World  Commission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Environment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220" y="2837815"/>
            <a:ext cx="21596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Improvement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lifestyles  and</a:t>
            </a:r>
            <a:r>
              <a:rPr sz="2400" b="1" spc="-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well-being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09616" y="2816225"/>
            <a:ext cx="3054350" cy="1377950"/>
            <a:chOff x="4809616" y="2816225"/>
            <a:chExt cx="3054350" cy="1377950"/>
          </a:xfrm>
        </p:grpSpPr>
        <p:sp>
          <p:nvSpPr>
            <p:cNvPr id="4" name="object 4"/>
            <p:cNvSpPr/>
            <p:nvPr/>
          </p:nvSpPr>
          <p:spPr>
            <a:xfrm>
              <a:off x="4812791" y="2819400"/>
              <a:ext cx="3048000" cy="137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2791" y="2819400"/>
              <a:ext cx="3048000" cy="1371600"/>
            </a:xfrm>
            <a:custGeom>
              <a:avLst/>
              <a:gdLst/>
              <a:ahLst/>
              <a:cxnLst/>
              <a:rect l="l" t="t" r="r" b="b"/>
              <a:pathLst>
                <a:path w="3048000" h="1371600">
                  <a:moveTo>
                    <a:pt x="0" y="685800"/>
                  </a:moveTo>
                  <a:lnTo>
                    <a:pt x="609600" y="0"/>
                  </a:lnTo>
                  <a:lnTo>
                    <a:pt x="609600" y="342900"/>
                  </a:lnTo>
                  <a:lnTo>
                    <a:pt x="2438400" y="342900"/>
                  </a:lnTo>
                  <a:lnTo>
                    <a:pt x="2438400" y="0"/>
                  </a:lnTo>
                  <a:lnTo>
                    <a:pt x="3048000" y="685800"/>
                  </a:lnTo>
                  <a:lnTo>
                    <a:pt x="2438400" y="1371600"/>
                  </a:lnTo>
                  <a:lnTo>
                    <a:pt x="2438400" y="1028700"/>
                  </a:lnTo>
                  <a:lnTo>
                    <a:pt x="609600" y="1028700"/>
                  </a:lnTo>
                  <a:lnTo>
                    <a:pt x="609600" y="1371600"/>
                  </a:lnTo>
                  <a:lnTo>
                    <a:pt x="0" y="685800"/>
                  </a:lnTo>
                  <a:close/>
                </a:path>
              </a:pathLst>
            </a:custGeom>
            <a:ln w="6096">
              <a:solidFill>
                <a:srgbClr val="8ABD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82533" y="2737865"/>
            <a:ext cx="206628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Preserving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natural  resources</a:t>
            </a:r>
            <a:r>
              <a:rPr sz="2400" b="1" spc="-1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ecosystems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6028" y="3066110"/>
            <a:ext cx="18522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85516" y="929639"/>
            <a:ext cx="6518275" cy="673735"/>
            <a:chOff x="2985516" y="929639"/>
            <a:chExt cx="6518275" cy="673735"/>
          </a:xfrm>
        </p:grpSpPr>
        <p:sp>
          <p:nvSpPr>
            <p:cNvPr id="9" name="object 9"/>
            <p:cNvSpPr/>
            <p:nvPr/>
          </p:nvSpPr>
          <p:spPr>
            <a:xfrm>
              <a:off x="2985516" y="929639"/>
              <a:ext cx="6518148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5223" y="939037"/>
              <a:ext cx="6467292" cy="622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38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8627" y="158495"/>
            <a:ext cx="5643372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7642" y="194207"/>
            <a:ext cx="513842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-45" dirty="0"/>
              <a:t>Evolution </a:t>
            </a:r>
            <a:r>
              <a:rPr sz="3350" spc="-95" dirty="0"/>
              <a:t>of </a:t>
            </a:r>
            <a:r>
              <a:rPr sz="3350" spc="-40" dirty="0"/>
              <a:t>SD</a:t>
            </a:r>
            <a:r>
              <a:rPr sz="3350" spc="325" dirty="0"/>
              <a:t> </a:t>
            </a:r>
            <a:r>
              <a:rPr sz="3350" spc="-80" dirty="0"/>
              <a:t>Concept:</a:t>
            </a:r>
            <a:endParaRPr sz="3350"/>
          </a:p>
        </p:txBody>
      </p:sp>
      <p:sp>
        <p:nvSpPr>
          <p:cNvPr id="4" name="object 4"/>
          <p:cNvSpPr/>
          <p:nvPr/>
        </p:nvSpPr>
        <p:spPr>
          <a:xfrm>
            <a:off x="3656076" y="646176"/>
            <a:ext cx="4721352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71445" y="682462"/>
            <a:ext cx="8007350" cy="6184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30835" algn="ctr">
              <a:lnSpc>
                <a:spcPct val="100000"/>
              </a:lnSpc>
              <a:spcBef>
                <a:spcPts val="125"/>
              </a:spcBef>
            </a:pPr>
            <a:r>
              <a:rPr sz="3350" b="1" i="1" spc="-120" dirty="0">
                <a:solidFill>
                  <a:srgbClr val="52901C"/>
                </a:solidFill>
                <a:latin typeface="Arial"/>
                <a:cs typeface="Arial"/>
              </a:rPr>
              <a:t>Rio </a:t>
            </a:r>
            <a:r>
              <a:rPr sz="3350" b="1" i="1" spc="65" dirty="0">
                <a:solidFill>
                  <a:srgbClr val="52901C"/>
                </a:solidFill>
                <a:latin typeface="Arial"/>
                <a:cs typeface="Arial"/>
              </a:rPr>
              <a:t>to</a:t>
            </a:r>
            <a:r>
              <a:rPr sz="3350" b="1" i="1" spc="-5" dirty="0">
                <a:solidFill>
                  <a:srgbClr val="52901C"/>
                </a:solidFill>
                <a:latin typeface="Arial"/>
                <a:cs typeface="Arial"/>
              </a:rPr>
              <a:t> </a:t>
            </a:r>
            <a:r>
              <a:rPr sz="3350" b="1" i="1" spc="-85" dirty="0">
                <a:solidFill>
                  <a:srgbClr val="52901C"/>
                </a:solidFill>
                <a:latin typeface="Arial"/>
                <a:cs typeface="Arial"/>
              </a:rPr>
              <a:t>Johannesburg</a:t>
            </a:r>
            <a:endParaRPr sz="3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450">
              <a:latin typeface="Arial"/>
              <a:cs typeface="Arial"/>
            </a:endParaRPr>
          </a:p>
          <a:p>
            <a:pPr marL="360680" marR="5080" indent="-360680">
              <a:lnSpc>
                <a:spcPts val="2300"/>
              </a:lnSpc>
              <a:buFont typeface="Wingdings"/>
              <a:buChar char=""/>
              <a:tabLst>
                <a:tab pos="3606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 landmark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event in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evolution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concept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 development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had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been the</a:t>
            </a:r>
            <a:r>
              <a:rPr sz="2400" b="1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1972</a:t>
            </a:r>
            <a:endParaRPr sz="2400">
              <a:latin typeface="Comic Sans MS"/>
              <a:cs typeface="Comic Sans MS"/>
            </a:endParaRPr>
          </a:p>
          <a:p>
            <a:pPr marL="363220" marR="10795" indent="15240" algn="ctr">
              <a:lnSpc>
                <a:spcPts val="2300"/>
              </a:lnSpc>
              <a:spcBef>
                <a:spcPts val="10"/>
              </a:spcBef>
              <a:tabLst>
                <a:tab pos="2901950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Stockholm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Conference on the Human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Environment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convened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by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United Nations, the report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b="1" spc="-1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  <a:p>
            <a:pPr marL="391795" marR="26670" algn="ctr">
              <a:lnSpc>
                <a:spcPts val="2300"/>
              </a:lnSpc>
              <a:spcBef>
                <a:spcPts val="10"/>
              </a:spcBef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World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Commission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 Environment and</a:t>
            </a:r>
            <a:r>
              <a:rPr sz="2400" b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Development 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(WCED),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Comic Sans MS"/>
              <a:cs typeface="Comic Sans MS"/>
            </a:endParaRPr>
          </a:p>
          <a:p>
            <a:pPr marL="481965" lvl="1" indent="-347980">
              <a:lnSpc>
                <a:spcPts val="2590"/>
              </a:lnSpc>
              <a:spcBef>
                <a:spcPts val="5"/>
              </a:spcBef>
              <a:buFont typeface="Wingdings"/>
              <a:buChar char=""/>
              <a:tabLst>
                <a:tab pos="48260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Our Common Future 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1992 United</a:t>
            </a:r>
            <a:r>
              <a:rPr sz="2400" b="1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Nations</a:t>
            </a:r>
            <a:endParaRPr sz="2400">
              <a:latin typeface="Comic Sans MS"/>
              <a:cs typeface="Comic Sans MS"/>
            </a:endParaRPr>
          </a:p>
          <a:p>
            <a:pPr marL="610235" marR="254635" indent="3175" algn="ctr">
              <a:lnSpc>
                <a:spcPts val="2300"/>
              </a:lnSpc>
              <a:spcBef>
                <a:spcPts val="270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Conference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Environment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Development  (UNCED)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Rio Earth Summit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it is</a:t>
            </a:r>
            <a:r>
              <a:rPr sz="2400" b="1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commonly</a:t>
            </a:r>
            <a:endParaRPr sz="2400">
              <a:latin typeface="Comic Sans MS"/>
              <a:cs typeface="Comic Sans MS"/>
            </a:endParaRPr>
          </a:p>
          <a:p>
            <a:pPr marL="415925" marR="54610" indent="-4445" algn="ctr">
              <a:lnSpc>
                <a:spcPts val="2300"/>
              </a:lnSpc>
              <a:spcBef>
                <a:spcPts val="10"/>
              </a:spcBef>
              <a:tabLst>
                <a:tab pos="2806700" algn="l"/>
                <a:tab pos="4349115" algn="l"/>
                <a:tab pos="5612130" algn="l"/>
                <a:tab pos="5639435" algn="l"/>
              </a:tabLst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referred to.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many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activities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between  successive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landmark</a:t>
            </a:r>
            <a:r>
              <a:rPr sz="2400" b="1" spc="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events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sought		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build on the  outcome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b="1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previous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event, to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clarify issues,  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 provide</a:t>
            </a:r>
            <a:r>
              <a:rPr sz="2400" b="1" spc="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inputs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into	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preparatory</a:t>
            </a:r>
            <a:r>
              <a:rPr sz="2400" b="1" spc="-1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process  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following</a:t>
            </a:r>
            <a:r>
              <a:rPr sz="2400" b="1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events.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3756" y="907796"/>
            <a:ext cx="1052830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24765" indent="28321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682625" algn="l"/>
                <a:tab pos="683260" algn="l"/>
                <a:tab pos="1000760" algn="l"/>
                <a:tab pos="4383405" algn="l"/>
                <a:tab pos="8467725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 UN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established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	Commission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Sustainable Development  (CSD)	in December 1992 to ensure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effective follow-up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UNCED  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to monitor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report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on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implementation</a:t>
            </a:r>
            <a:r>
              <a:rPr sz="2400" b="1" spc="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the	Earth</a:t>
            </a:r>
            <a:r>
              <a:rPr sz="2400" b="1" spc="-10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Summit</a:t>
            </a:r>
            <a:endParaRPr sz="2400">
              <a:latin typeface="Comic Sans MS"/>
              <a:cs typeface="Comic Sans MS"/>
            </a:endParaRPr>
          </a:p>
          <a:p>
            <a:pPr marL="259079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agreements at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local,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national, regional,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international</a:t>
            </a:r>
            <a:r>
              <a:rPr sz="2400" b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levels</a:t>
            </a:r>
            <a:endParaRPr sz="2400">
              <a:latin typeface="Comic Sans MS"/>
              <a:cs typeface="Comic Sans MS"/>
            </a:endParaRPr>
          </a:p>
          <a:p>
            <a:pPr marL="111125" marR="107314" indent="126364">
              <a:lnSpc>
                <a:spcPct val="100000"/>
              </a:lnSpc>
              <a:spcBef>
                <a:spcPts val="2885"/>
              </a:spcBef>
              <a:buSzPct val="95833"/>
              <a:buFont typeface="Wingdings"/>
              <a:buChar char=""/>
              <a:tabLst>
                <a:tab pos="481330" algn="l"/>
                <a:tab pos="2000885" algn="l"/>
                <a:tab pos="545465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(Rio+5)	Special Session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 of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 the	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General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Assembly,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held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ion June  1997, adopted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comprehensive programe for further implementation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Agenda 21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well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work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programe 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CSD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for</a:t>
            </a:r>
            <a:r>
              <a:rPr sz="2400" b="1" spc="-7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1997-</a:t>
            </a:r>
            <a:endParaRPr sz="2400">
              <a:latin typeface="Comic Sans MS"/>
              <a:cs typeface="Comic Sans MS"/>
            </a:endParaRPr>
          </a:p>
          <a:p>
            <a:pPr marL="4826000">
              <a:lnSpc>
                <a:spcPct val="100000"/>
              </a:lnSpc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2002.</a:t>
            </a:r>
            <a:endParaRPr sz="2400">
              <a:latin typeface="Comic Sans MS"/>
              <a:cs typeface="Comic Sans MS"/>
            </a:endParaRPr>
          </a:p>
          <a:p>
            <a:pPr marL="30480" marR="5080" indent="-18415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85445" algn="l"/>
                <a:tab pos="386080" algn="l"/>
              </a:tabLst>
            </a:pP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The Kyoto Protocol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adopted in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December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1997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Conferences 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Parties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(COPs),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held over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the years,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have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made some</a:t>
            </a:r>
            <a:r>
              <a:rPr sz="2400" b="1" spc="-1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advances</a:t>
            </a:r>
            <a:endParaRPr sz="240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relating </a:t>
            </a:r>
            <a:r>
              <a:rPr sz="2400" b="1" spc="-10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clarification of </a:t>
            </a: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various aspects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of financing</a:t>
            </a:r>
            <a:r>
              <a:rPr sz="2400" b="1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and</a:t>
            </a:r>
            <a:endParaRPr sz="2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D0D0D"/>
                </a:solidFill>
                <a:latin typeface="Comic Sans MS"/>
                <a:cs typeface="Comic Sans MS"/>
              </a:rPr>
              <a:t>implementing sustainable development</a:t>
            </a:r>
            <a:r>
              <a:rPr sz="2400" b="1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b="1" dirty="0">
                <a:solidFill>
                  <a:srgbClr val="0D0D0D"/>
                </a:solidFill>
                <a:latin typeface="Comic Sans MS"/>
                <a:cs typeface="Comic Sans MS"/>
              </a:rPr>
              <a:t>globally.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724</Words>
  <Application>Microsoft Office PowerPoint</Application>
  <PresentationFormat>Custom</PresentationFormat>
  <Paragraphs>219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Sustainable</vt:lpstr>
      <vt:lpstr>OUTLINE</vt:lpstr>
      <vt:lpstr>1.1 The term “sustainable development” first came to  prominence in the world Conservation Strategy (WCS) in  1980.</vt:lpstr>
      <vt:lpstr>Slide 4</vt:lpstr>
      <vt:lpstr>Slide 5</vt:lpstr>
      <vt:lpstr>Slide 6</vt:lpstr>
      <vt:lpstr>Slide 7</vt:lpstr>
      <vt:lpstr>Evolution of SD Concept:</vt:lpstr>
      <vt:lpstr>Slide 9</vt:lpstr>
      <vt:lpstr>Aim</vt:lpstr>
      <vt:lpstr>Four Major</vt:lpstr>
      <vt:lpstr>Example of Sustainable</vt:lpstr>
      <vt:lpstr>Slide 13</vt:lpstr>
      <vt:lpstr>Slide 14</vt:lpstr>
      <vt:lpstr>Slide 15</vt:lpstr>
      <vt:lpstr>Interdependent and Mutually</vt:lpstr>
      <vt:lpstr>A Fourth Pillar</vt:lpstr>
      <vt:lpstr>Culture: how human beings make</vt:lpstr>
      <vt:lpstr>A Metaphor for Culture</vt:lpstr>
      <vt:lpstr>Primary Level Culture</vt:lpstr>
      <vt:lpstr>Other Metaphors for Culture</vt:lpstr>
      <vt:lpstr>Putting it All</vt:lpstr>
      <vt:lpstr>What are the desired outcomes</vt:lpstr>
      <vt:lpstr>CIDA’s Framework identifies</vt:lpstr>
      <vt:lpstr>Environmental  Protection</vt:lpstr>
      <vt:lpstr>Environmental  Protection</vt:lpstr>
      <vt:lpstr>Slide 27</vt:lpstr>
      <vt:lpstr>Economic  Development</vt:lpstr>
      <vt:lpstr>The principles of a sustainable society are</vt:lpstr>
      <vt:lpstr>Sustainability principles</vt:lpstr>
      <vt:lpstr>Sustainability issues are to be</vt:lpstr>
      <vt:lpstr>Slide 32</vt:lpstr>
      <vt:lpstr>WHAT IS OUR GOAL IN</vt:lpstr>
      <vt:lpstr>OUR GOAL</vt:lpstr>
      <vt:lpstr>PROBLEMS</vt:lpstr>
      <vt:lpstr>What is Needed to Achieve the</vt:lpstr>
      <vt:lpstr>Symptoms of Crisis</vt:lpstr>
      <vt:lpstr>SUJESTIONS</vt:lpstr>
      <vt:lpstr>Slide 39</vt:lpstr>
      <vt:lpstr>THANK YOU….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</dc:title>
  <cp:lastModifiedBy>asus</cp:lastModifiedBy>
  <cp:revision>2</cp:revision>
  <dcterms:created xsi:type="dcterms:W3CDTF">2020-12-15T09:34:42Z</dcterms:created>
  <dcterms:modified xsi:type="dcterms:W3CDTF">2021-04-28T16:59:08Z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2020-12-15T00:00:00Z</vt:filetime>
  </property>
</Properties>
</file>