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49.png"/><Relationship Id="rId18" Type="http://schemas.openxmlformats.org/officeDocument/2006/relationships/image" Target="../media/image54.png"/><Relationship Id="rId26" Type="http://schemas.openxmlformats.org/officeDocument/2006/relationships/image" Target="../media/image61.png"/><Relationship Id="rId3" Type="http://schemas.openxmlformats.org/officeDocument/2006/relationships/image" Target="../media/image40.png"/><Relationship Id="rId21" Type="http://schemas.openxmlformats.org/officeDocument/2006/relationships/image" Target="../media/image57.png"/><Relationship Id="rId34" Type="http://schemas.openxmlformats.org/officeDocument/2006/relationships/image" Target="../media/image69.png"/><Relationship Id="rId7" Type="http://schemas.openxmlformats.org/officeDocument/2006/relationships/image" Target="../media/image44.png"/><Relationship Id="rId12" Type="http://schemas.openxmlformats.org/officeDocument/2006/relationships/image" Target="../media/image35.png"/><Relationship Id="rId17" Type="http://schemas.openxmlformats.org/officeDocument/2006/relationships/image" Target="../media/image53.png"/><Relationship Id="rId25" Type="http://schemas.openxmlformats.org/officeDocument/2006/relationships/image" Target="../media/image60.png"/><Relationship Id="rId33" Type="http://schemas.openxmlformats.org/officeDocument/2006/relationships/image" Target="../media/image68.png"/><Relationship Id="rId2" Type="http://schemas.openxmlformats.org/officeDocument/2006/relationships/image" Target="../media/image39.png"/><Relationship Id="rId16" Type="http://schemas.openxmlformats.org/officeDocument/2006/relationships/image" Target="../media/image52.png"/><Relationship Id="rId20" Type="http://schemas.openxmlformats.org/officeDocument/2006/relationships/image" Target="../media/image56.png"/><Relationship Id="rId29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24" Type="http://schemas.openxmlformats.org/officeDocument/2006/relationships/image" Target="../media/image59.png"/><Relationship Id="rId32" Type="http://schemas.openxmlformats.org/officeDocument/2006/relationships/image" Target="../media/image67.png"/><Relationship Id="rId5" Type="http://schemas.openxmlformats.org/officeDocument/2006/relationships/image" Target="../media/image42.png"/><Relationship Id="rId15" Type="http://schemas.openxmlformats.org/officeDocument/2006/relationships/image" Target="../media/image51.png"/><Relationship Id="rId23" Type="http://schemas.openxmlformats.org/officeDocument/2006/relationships/image" Target="../media/image30.png"/><Relationship Id="rId28" Type="http://schemas.openxmlformats.org/officeDocument/2006/relationships/image" Target="../media/image63.png"/><Relationship Id="rId10" Type="http://schemas.openxmlformats.org/officeDocument/2006/relationships/image" Target="../media/image47.png"/><Relationship Id="rId19" Type="http://schemas.openxmlformats.org/officeDocument/2006/relationships/image" Target="../media/image55.png"/><Relationship Id="rId31" Type="http://schemas.openxmlformats.org/officeDocument/2006/relationships/image" Target="../media/image66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0.png"/><Relationship Id="rId22" Type="http://schemas.openxmlformats.org/officeDocument/2006/relationships/image" Target="../media/image58.png"/><Relationship Id="rId27" Type="http://schemas.openxmlformats.org/officeDocument/2006/relationships/image" Target="../media/image62.png"/><Relationship Id="rId30" Type="http://schemas.openxmlformats.org/officeDocument/2006/relationships/image" Target="../media/image6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0"/>
            <a:ext cx="443865" cy="6858000"/>
          </a:xfrm>
          <a:custGeom>
            <a:avLst/>
            <a:gdLst/>
            <a:ahLst/>
            <a:cxnLst/>
            <a:rect l="l" t="t" r="r" b="b"/>
            <a:pathLst>
              <a:path w="443865" h="6858000">
                <a:moveTo>
                  <a:pt x="0" y="6858000"/>
                </a:moveTo>
                <a:lnTo>
                  <a:pt x="443484" y="6858000"/>
                </a:lnTo>
                <a:lnTo>
                  <a:pt x="44348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82396" y="0"/>
            <a:ext cx="3175" cy="6858000"/>
          </a:xfrm>
          <a:custGeom>
            <a:avLst/>
            <a:gdLst/>
            <a:ahLst/>
            <a:cxnLst/>
            <a:rect l="l" t="t" r="r" b="b"/>
            <a:pathLst>
              <a:path w="3175" h="6858000">
                <a:moveTo>
                  <a:pt x="0" y="6858000"/>
                </a:moveTo>
                <a:lnTo>
                  <a:pt x="3047" y="6858000"/>
                </a:lnTo>
                <a:lnTo>
                  <a:pt x="3047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43355" y="0"/>
            <a:ext cx="47625" cy="6858000"/>
          </a:xfrm>
          <a:custGeom>
            <a:avLst/>
            <a:gdLst/>
            <a:ahLst/>
            <a:cxnLst/>
            <a:rect l="l" t="t" r="r" b="b"/>
            <a:pathLst>
              <a:path w="47625" h="6858000">
                <a:moveTo>
                  <a:pt x="0" y="6858000"/>
                </a:moveTo>
                <a:lnTo>
                  <a:pt x="47243" y="6858000"/>
                </a:lnTo>
                <a:lnTo>
                  <a:pt x="4724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5843" y="0"/>
            <a:ext cx="105410" cy="6858000"/>
          </a:xfrm>
          <a:custGeom>
            <a:avLst/>
            <a:gdLst/>
            <a:ahLst/>
            <a:cxnLst/>
            <a:rect l="l" t="t" r="r" b="b"/>
            <a:pathLst>
              <a:path w="105410" h="6858000">
                <a:moveTo>
                  <a:pt x="105156" y="0"/>
                </a:moveTo>
                <a:lnTo>
                  <a:pt x="0" y="0"/>
                </a:lnTo>
                <a:lnTo>
                  <a:pt x="0" y="6858000"/>
                </a:lnTo>
                <a:lnTo>
                  <a:pt x="105156" y="6858000"/>
                </a:lnTo>
                <a:lnTo>
                  <a:pt x="105156" y="0"/>
                </a:lnTo>
                <a:close/>
              </a:path>
            </a:pathLst>
          </a:custGeom>
          <a:solidFill>
            <a:srgbClr val="FFD9CE">
              <a:alpha val="3607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990600" y="0"/>
            <a:ext cx="228600" cy="6858000"/>
            <a:chOff x="990600" y="0"/>
            <a:chExt cx="228600" cy="6858000"/>
          </a:xfrm>
        </p:grpSpPr>
        <p:sp>
          <p:nvSpPr>
            <p:cNvPr id="7" name="object 7"/>
            <p:cNvSpPr/>
            <p:nvPr/>
          </p:nvSpPr>
          <p:spPr>
            <a:xfrm>
              <a:off x="990600" y="0"/>
              <a:ext cx="151130" cy="6858000"/>
            </a:xfrm>
            <a:custGeom>
              <a:avLst/>
              <a:gdLst/>
              <a:ahLst/>
              <a:cxnLst/>
              <a:rect l="l" t="t" r="r" b="b"/>
              <a:pathLst>
                <a:path w="151130" h="6858000">
                  <a:moveTo>
                    <a:pt x="0" y="6858000"/>
                  </a:moveTo>
                  <a:lnTo>
                    <a:pt x="150875" y="6858000"/>
                  </a:lnTo>
                  <a:lnTo>
                    <a:pt x="150875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D9CE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41476" y="0"/>
              <a:ext cx="78105" cy="6858000"/>
            </a:xfrm>
            <a:custGeom>
              <a:avLst/>
              <a:gdLst/>
              <a:ahLst/>
              <a:cxnLst/>
              <a:rect l="l" t="t" r="r" b="b"/>
              <a:pathLst>
                <a:path w="78105" h="6858000">
                  <a:moveTo>
                    <a:pt x="0" y="6858000"/>
                  </a:moveTo>
                  <a:lnTo>
                    <a:pt x="77724" y="6858000"/>
                  </a:lnTo>
                  <a:lnTo>
                    <a:pt x="77724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ECE8">
                <a:alpha val="7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295400" y="0"/>
            <a:ext cx="76200" cy="6858000"/>
          </a:xfrm>
          <a:custGeom>
            <a:avLst/>
            <a:gdLst/>
            <a:ahLst/>
            <a:cxnLst/>
            <a:rect l="l" t="t" r="r" b="b"/>
            <a:pathLst>
              <a:path w="76200" h="6858000">
                <a:moveTo>
                  <a:pt x="0" y="6858000"/>
                </a:moveTo>
                <a:lnTo>
                  <a:pt x="76200" y="6858000"/>
                </a:lnTo>
                <a:lnTo>
                  <a:pt x="76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ECE8">
              <a:alpha val="709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6679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1" y="6857999"/>
                </a:lnTo>
              </a:path>
            </a:pathLst>
          </a:custGeom>
          <a:ln w="57912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824483" y="0"/>
            <a:ext cx="119380" cy="6858000"/>
            <a:chOff x="824483" y="0"/>
            <a:chExt cx="119380" cy="6858000"/>
          </a:xfrm>
        </p:grpSpPr>
        <p:sp>
          <p:nvSpPr>
            <p:cNvPr id="12" name="object 12"/>
            <p:cNvSpPr/>
            <p:nvPr/>
          </p:nvSpPr>
          <p:spPr>
            <a:xfrm>
              <a:off x="885443" y="0"/>
              <a:ext cx="58419" cy="6858000"/>
            </a:xfrm>
            <a:custGeom>
              <a:avLst/>
              <a:gdLst/>
              <a:ahLst/>
              <a:cxnLst/>
              <a:rect l="l" t="t" r="r" b="b"/>
              <a:pathLst>
                <a:path w="58419" h="6858000">
                  <a:moveTo>
                    <a:pt x="0" y="6857999"/>
                  </a:moveTo>
                  <a:lnTo>
                    <a:pt x="57912" y="6857999"/>
                  </a:lnTo>
                  <a:lnTo>
                    <a:pt x="57912" y="0"/>
                  </a:lnTo>
                  <a:lnTo>
                    <a:pt x="0" y="0"/>
                  </a:lnTo>
                  <a:lnTo>
                    <a:pt x="0" y="6857999"/>
                  </a:lnTo>
                  <a:close/>
                </a:path>
              </a:pathLst>
            </a:custGeom>
            <a:solidFill>
              <a:srgbClr val="FFE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24483" y="0"/>
              <a:ext cx="58419" cy="6858000"/>
            </a:xfrm>
            <a:custGeom>
              <a:avLst/>
              <a:gdLst/>
              <a:ahLst/>
              <a:cxnLst/>
              <a:rect l="l" t="t" r="r" b="b"/>
              <a:pathLst>
                <a:path w="58419" h="6858000">
                  <a:moveTo>
                    <a:pt x="0" y="6857999"/>
                  </a:moveTo>
                  <a:lnTo>
                    <a:pt x="57912" y="6857999"/>
                  </a:lnTo>
                  <a:lnTo>
                    <a:pt x="57912" y="0"/>
                  </a:lnTo>
                  <a:lnTo>
                    <a:pt x="0" y="0"/>
                  </a:lnTo>
                  <a:lnTo>
                    <a:pt x="0" y="6857999"/>
                  </a:lnTo>
                  <a:close/>
                </a:path>
              </a:pathLst>
            </a:custGeom>
            <a:solidFill>
              <a:srgbClr val="FDC3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1727454" y="761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28956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66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84564" y="0"/>
            <a:ext cx="58419" cy="6858000"/>
          </a:xfrm>
          <a:custGeom>
            <a:avLst/>
            <a:gdLst/>
            <a:ahLst/>
            <a:cxnLst/>
            <a:rect l="l" t="t" r="r" b="b"/>
            <a:pathLst>
              <a:path w="58420" h="6858000">
                <a:moveTo>
                  <a:pt x="11557" y="0"/>
                </a:moveTo>
                <a:lnTo>
                  <a:pt x="0" y="0"/>
                </a:lnTo>
                <a:lnTo>
                  <a:pt x="0" y="6858000"/>
                </a:lnTo>
                <a:lnTo>
                  <a:pt x="11557" y="6858000"/>
                </a:lnTo>
                <a:lnTo>
                  <a:pt x="11557" y="0"/>
                </a:lnTo>
                <a:close/>
              </a:path>
              <a:path w="58420" h="6858000">
                <a:moveTo>
                  <a:pt x="57912" y="0"/>
                </a:moveTo>
                <a:lnTo>
                  <a:pt x="23114" y="0"/>
                </a:lnTo>
                <a:lnTo>
                  <a:pt x="23114" y="6858000"/>
                </a:lnTo>
                <a:lnTo>
                  <a:pt x="57912" y="6858000"/>
                </a:lnTo>
                <a:lnTo>
                  <a:pt x="5791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8" name="object 18"/>
            <p:cNvSpPr/>
            <p:nvPr/>
          </p:nvSpPr>
          <p:spPr>
            <a:xfrm>
              <a:off x="1219200" y="0"/>
              <a:ext cx="76200" cy="6858000"/>
            </a:xfrm>
            <a:custGeom>
              <a:avLst/>
              <a:gdLst/>
              <a:ahLst/>
              <a:cxnLst/>
              <a:rect l="l" t="t" r="r" b="b"/>
              <a:pathLst>
                <a:path w="76200" h="6858000">
                  <a:moveTo>
                    <a:pt x="762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76200" y="68580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DC3AD">
                <a:alpha val="5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09600" y="3429000"/>
              <a:ext cx="1341120" cy="2078989"/>
            </a:xfrm>
            <a:custGeom>
              <a:avLst/>
              <a:gdLst/>
              <a:ahLst/>
              <a:cxnLst/>
              <a:rect l="l" t="t" r="r" b="b"/>
              <a:pathLst>
                <a:path w="1341120" h="2078989">
                  <a:moveTo>
                    <a:pt x="1295400" y="647700"/>
                  </a:moveTo>
                  <a:lnTo>
                    <a:pt x="1293622" y="599363"/>
                  </a:lnTo>
                  <a:lnTo>
                    <a:pt x="1288376" y="551980"/>
                  </a:lnTo>
                  <a:lnTo>
                    <a:pt x="1279779" y="505701"/>
                  </a:lnTo>
                  <a:lnTo>
                    <a:pt x="1267968" y="460629"/>
                  </a:lnTo>
                  <a:lnTo>
                    <a:pt x="1253070" y="416890"/>
                  </a:lnTo>
                  <a:lnTo>
                    <a:pt x="1235202" y="374637"/>
                  </a:lnTo>
                  <a:lnTo>
                    <a:pt x="1214488" y="333959"/>
                  </a:lnTo>
                  <a:lnTo>
                    <a:pt x="1191056" y="295008"/>
                  </a:lnTo>
                  <a:lnTo>
                    <a:pt x="1165034" y="257898"/>
                  </a:lnTo>
                  <a:lnTo>
                    <a:pt x="1136535" y="222745"/>
                  </a:lnTo>
                  <a:lnTo>
                    <a:pt x="1105700" y="189699"/>
                  </a:lnTo>
                  <a:lnTo>
                    <a:pt x="1072654" y="158864"/>
                  </a:lnTo>
                  <a:lnTo>
                    <a:pt x="1037501" y="130365"/>
                  </a:lnTo>
                  <a:lnTo>
                    <a:pt x="1000391" y="104343"/>
                  </a:lnTo>
                  <a:lnTo>
                    <a:pt x="961440" y="80911"/>
                  </a:lnTo>
                  <a:lnTo>
                    <a:pt x="920762" y="60198"/>
                  </a:lnTo>
                  <a:lnTo>
                    <a:pt x="878509" y="42329"/>
                  </a:lnTo>
                  <a:lnTo>
                    <a:pt x="834771" y="27432"/>
                  </a:lnTo>
                  <a:lnTo>
                    <a:pt x="789698" y="15621"/>
                  </a:lnTo>
                  <a:lnTo>
                    <a:pt x="743419" y="7023"/>
                  </a:lnTo>
                  <a:lnTo>
                    <a:pt x="696036" y="1778"/>
                  </a:lnTo>
                  <a:lnTo>
                    <a:pt x="647700" y="0"/>
                  </a:lnTo>
                  <a:lnTo>
                    <a:pt x="599351" y="1778"/>
                  </a:lnTo>
                  <a:lnTo>
                    <a:pt x="551980" y="7023"/>
                  </a:lnTo>
                  <a:lnTo>
                    <a:pt x="505701" y="15621"/>
                  </a:lnTo>
                  <a:lnTo>
                    <a:pt x="460629" y="27432"/>
                  </a:lnTo>
                  <a:lnTo>
                    <a:pt x="416902" y="42329"/>
                  </a:lnTo>
                  <a:lnTo>
                    <a:pt x="374637" y="60198"/>
                  </a:lnTo>
                  <a:lnTo>
                    <a:pt x="333971" y="80911"/>
                  </a:lnTo>
                  <a:lnTo>
                    <a:pt x="295008" y="104343"/>
                  </a:lnTo>
                  <a:lnTo>
                    <a:pt x="257898" y="130365"/>
                  </a:lnTo>
                  <a:lnTo>
                    <a:pt x="222758" y="158864"/>
                  </a:lnTo>
                  <a:lnTo>
                    <a:pt x="189699" y="189699"/>
                  </a:lnTo>
                  <a:lnTo>
                    <a:pt x="158864" y="222745"/>
                  </a:lnTo>
                  <a:lnTo>
                    <a:pt x="130365" y="257898"/>
                  </a:lnTo>
                  <a:lnTo>
                    <a:pt x="104343" y="295008"/>
                  </a:lnTo>
                  <a:lnTo>
                    <a:pt x="80911" y="333959"/>
                  </a:lnTo>
                  <a:lnTo>
                    <a:pt x="60185" y="374637"/>
                  </a:lnTo>
                  <a:lnTo>
                    <a:pt x="42316" y="416890"/>
                  </a:lnTo>
                  <a:lnTo>
                    <a:pt x="27419" y="460629"/>
                  </a:lnTo>
                  <a:lnTo>
                    <a:pt x="15608" y="505701"/>
                  </a:lnTo>
                  <a:lnTo>
                    <a:pt x="7010" y="551980"/>
                  </a:lnTo>
                  <a:lnTo>
                    <a:pt x="1765" y="599363"/>
                  </a:lnTo>
                  <a:lnTo>
                    <a:pt x="0" y="647700"/>
                  </a:lnTo>
                  <a:lnTo>
                    <a:pt x="1765" y="696048"/>
                  </a:lnTo>
                  <a:lnTo>
                    <a:pt x="7010" y="743432"/>
                  </a:lnTo>
                  <a:lnTo>
                    <a:pt x="15608" y="789711"/>
                  </a:lnTo>
                  <a:lnTo>
                    <a:pt x="27419" y="834783"/>
                  </a:lnTo>
                  <a:lnTo>
                    <a:pt x="42316" y="878522"/>
                  </a:lnTo>
                  <a:lnTo>
                    <a:pt x="60185" y="920775"/>
                  </a:lnTo>
                  <a:lnTo>
                    <a:pt x="80911" y="961453"/>
                  </a:lnTo>
                  <a:lnTo>
                    <a:pt x="104343" y="1000404"/>
                  </a:lnTo>
                  <a:lnTo>
                    <a:pt x="130365" y="1037513"/>
                  </a:lnTo>
                  <a:lnTo>
                    <a:pt x="158864" y="1072667"/>
                  </a:lnTo>
                  <a:lnTo>
                    <a:pt x="189699" y="1105712"/>
                  </a:lnTo>
                  <a:lnTo>
                    <a:pt x="222758" y="1136548"/>
                  </a:lnTo>
                  <a:lnTo>
                    <a:pt x="257898" y="1165047"/>
                  </a:lnTo>
                  <a:lnTo>
                    <a:pt x="295008" y="1191069"/>
                  </a:lnTo>
                  <a:lnTo>
                    <a:pt x="333971" y="1214501"/>
                  </a:lnTo>
                  <a:lnTo>
                    <a:pt x="374637" y="1235214"/>
                  </a:lnTo>
                  <a:lnTo>
                    <a:pt x="416902" y="1253083"/>
                  </a:lnTo>
                  <a:lnTo>
                    <a:pt x="460629" y="1267980"/>
                  </a:lnTo>
                  <a:lnTo>
                    <a:pt x="505701" y="1279791"/>
                  </a:lnTo>
                  <a:lnTo>
                    <a:pt x="551980" y="1288389"/>
                  </a:lnTo>
                  <a:lnTo>
                    <a:pt x="599351" y="1293634"/>
                  </a:lnTo>
                  <a:lnTo>
                    <a:pt x="647700" y="1295400"/>
                  </a:lnTo>
                  <a:lnTo>
                    <a:pt x="696036" y="1293634"/>
                  </a:lnTo>
                  <a:lnTo>
                    <a:pt x="743419" y="1288389"/>
                  </a:lnTo>
                  <a:lnTo>
                    <a:pt x="789698" y="1279791"/>
                  </a:lnTo>
                  <a:lnTo>
                    <a:pt x="834771" y="1267980"/>
                  </a:lnTo>
                  <a:lnTo>
                    <a:pt x="878509" y="1253083"/>
                  </a:lnTo>
                  <a:lnTo>
                    <a:pt x="920762" y="1235214"/>
                  </a:lnTo>
                  <a:lnTo>
                    <a:pt x="961440" y="1214501"/>
                  </a:lnTo>
                  <a:lnTo>
                    <a:pt x="1000391" y="1191069"/>
                  </a:lnTo>
                  <a:lnTo>
                    <a:pt x="1037501" y="1165047"/>
                  </a:lnTo>
                  <a:lnTo>
                    <a:pt x="1072654" y="1136548"/>
                  </a:lnTo>
                  <a:lnTo>
                    <a:pt x="1105700" y="1105712"/>
                  </a:lnTo>
                  <a:lnTo>
                    <a:pt x="1136535" y="1072667"/>
                  </a:lnTo>
                  <a:lnTo>
                    <a:pt x="1165034" y="1037513"/>
                  </a:lnTo>
                  <a:lnTo>
                    <a:pt x="1191056" y="1000404"/>
                  </a:lnTo>
                  <a:lnTo>
                    <a:pt x="1214488" y="961453"/>
                  </a:lnTo>
                  <a:lnTo>
                    <a:pt x="1235202" y="920775"/>
                  </a:lnTo>
                  <a:lnTo>
                    <a:pt x="1253070" y="878522"/>
                  </a:lnTo>
                  <a:lnTo>
                    <a:pt x="1267968" y="834783"/>
                  </a:lnTo>
                  <a:lnTo>
                    <a:pt x="1279779" y="789711"/>
                  </a:lnTo>
                  <a:lnTo>
                    <a:pt x="1288376" y="743432"/>
                  </a:lnTo>
                  <a:lnTo>
                    <a:pt x="1293622" y="696048"/>
                  </a:lnTo>
                  <a:lnTo>
                    <a:pt x="1295400" y="647700"/>
                  </a:lnTo>
                  <a:close/>
                </a:path>
                <a:path w="1341120" h="2078989">
                  <a:moveTo>
                    <a:pt x="1341120" y="1757934"/>
                  </a:moveTo>
                  <a:lnTo>
                    <a:pt x="1337640" y="1710537"/>
                  </a:lnTo>
                  <a:lnTo>
                    <a:pt x="1327531" y="1665287"/>
                  </a:lnTo>
                  <a:lnTo>
                    <a:pt x="1311300" y="1622704"/>
                  </a:lnTo>
                  <a:lnTo>
                    <a:pt x="1289431" y="1583258"/>
                  </a:lnTo>
                  <a:lnTo>
                    <a:pt x="1262418" y="1547469"/>
                  </a:lnTo>
                  <a:lnTo>
                    <a:pt x="1230782" y="1515833"/>
                  </a:lnTo>
                  <a:lnTo>
                    <a:pt x="1194993" y="1488821"/>
                  </a:lnTo>
                  <a:lnTo>
                    <a:pt x="1155547" y="1466951"/>
                  </a:lnTo>
                  <a:lnTo>
                    <a:pt x="1112964" y="1450721"/>
                  </a:lnTo>
                  <a:lnTo>
                    <a:pt x="1067714" y="1440611"/>
                  </a:lnTo>
                  <a:lnTo>
                    <a:pt x="1020318" y="1437132"/>
                  </a:lnTo>
                  <a:lnTo>
                    <a:pt x="972908" y="1440611"/>
                  </a:lnTo>
                  <a:lnTo>
                    <a:pt x="927658" y="1450721"/>
                  </a:lnTo>
                  <a:lnTo>
                    <a:pt x="885075" y="1466951"/>
                  </a:lnTo>
                  <a:lnTo>
                    <a:pt x="845629" y="1488821"/>
                  </a:lnTo>
                  <a:lnTo>
                    <a:pt x="809840" y="1515833"/>
                  </a:lnTo>
                  <a:lnTo>
                    <a:pt x="778205" y="1547469"/>
                  </a:lnTo>
                  <a:lnTo>
                    <a:pt x="751192" y="1583258"/>
                  </a:lnTo>
                  <a:lnTo>
                    <a:pt x="729322" y="1622704"/>
                  </a:lnTo>
                  <a:lnTo>
                    <a:pt x="713092" y="1665287"/>
                  </a:lnTo>
                  <a:lnTo>
                    <a:pt x="702983" y="1710537"/>
                  </a:lnTo>
                  <a:lnTo>
                    <a:pt x="699516" y="1757934"/>
                  </a:lnTo>
                  <a:lnTo>
                    <a:pt x="702983" y="1805343"/>
                  </a:lnTo>
                  <a:lnTo>
                    <a:pt x="713092" y="1850593"/>
                  </a:lnTo>
                  <a:lnTo>
                    <a:pt x="729322" y="1893176"/>
                  </a:lnTo>
                  <a:lnTo>
                    <a:pt x="751192" y="1932622"/>
                  </a:lnTo>
                  <a:lnTo>
                    <a:pt x="778205" y="1968411"/>
                  </a:lnTo>
                  <a:lnTo>
                    <a:pt x="809840" y="2000046"/>
                  </a:lnTo>
                  <a:lnTo>
                    <a:pt x="845629" y="2027059"/>
                  </a:lnTo>
                  <a:lnTo>
                    <a:pt x="885075" y="2048929"/>
                  </a:lnTo>
                  <a:lnTo>
                    <a:pt x="927658" y="2065159"/>
                  </a:lnTo>
                  <a:lnTo>
                    <a:pt x="972908" y="2075268"/>
                  </a:lnTo>
                  <a:lnTo>
                    <a:pt x="1020318" y="2078736"/>
                  </a:lnTo>
                  <a:lnTo>
                    <a:pt x="1067714" y="2075268"/>
                  </a:lnTo>
                  <a:lnTo>
                    <a:pt x="1112964" y="2065159"/>
                  </a:lnTo>
                  <a:lnTo>
                    <a:pt x="1155547" y="2048929"/>
                  </a:lnTo>
                  <a:lnTo>
                    <a:pt x="1194993" y="2027059"/>
                  </a:lnTo>
                  <a:lnTo>
                    <a:pt x="1230782" y="2000046"/>
                  </a:lnTo>
                  <a:lnTo>
                    <a:pt x="1262418" y="1968411"/>
                  </a:lnTo>
                  <a:lnTo>
                    <a:pt x="1289431" y="1932622"/>
                  </a:lnTo>
                  <a:lnTo>
                    <a:pt x="1311300" y="1893176"/>
                  </a:lnTo>
                  <a:lnTo>
                    <a:pt x="1327531" y="1850593"/>
                  </a:lnTo>
                  <a:lnTo>
                    <a:pt x="1337640" y="1805343"/>
                  </a:lnTo>
                  <a:lnTo>
                    <a:pt x="1341120" y="1757934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91183" y="5500115"/>
              <a:ext cx="137159" cy="13715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64195" y="4495800"/>
              <a:ext cx="607060" cy="1567180"/>
            </a:xfrm>
            <a:custGeom>
              <a:avLst/>
              <a:gdLst/>
              <a:ahLst/>
              <a:cxnLst/>
              <a:rect l="l" t="t" r="r" b="b"/>
              <a:pathLst>
                <a:path w="607060" h="1567179">
                  <a:moveTo>
                    <a:pt x="274332" y="1429512"/>
                  </a:moveTo>
                  <a:lnTo>
                    <a:pt x="267322" y="1386166"/>
                  </a:lnTo>
                  <a:lnTo>
                    <a:pt x="247840" y="1348511"/>
                  </a:lnTo>
                  <a:lnTo>
                    <a:pt x="218147" y="1318818"/>
                  </a:lnTo>
                  <a:lnTo>
                    <a:pt x="180492" y="1299349"/>
                  </a:lnTo>
                  <a:lnTo>
                    <a:pt x="137172" y="1292352"/>
                  </a:lnTo>
                  <a:lnTo>
                    <a:pt x="93840" y="1299349"/>
                  </a:lnTo>
                  <a:lnTo>
                    <a:pt x="56184" y="1318818"/>
                  </a:lnTo>
                  <a:lnTo>
                    <a:pt x="26492" y="1348511"/>
                  </a:lnTo>
                  <a:lnTo>
                    <a:pt x="7010" y="1386166"/>
                  </a:lnTo>
                  <a:lnTo>
                    <a:pt x="0" y="1429512"/>
                  </a:lnTo>
                  <a:lnTo>
                    <a:pt x="7010" y="1472869"/>
                  </a:lnTo>
                  <a:lnTo>
                    <a:pt x="26492" y="1510525"/>
                  </a:lnTo>
                  <a:lnTo>
                    <a:pt x="56184" y="1540217"/>
                  </a:lnTo>
                  <a:lnTo>
                    <a:pt x="93840" y="1559687"/>
                  </a:lnTo>
                  <a:lnTo>
                    <a:pt x="137172" y="1566672"/>
                  </a:lnTo>
                  <a:lnTo>
                    <a:pt x="180492" y="1559687"/>
                  </a:lnTo>
                  <a:lnTo>
                    <a:pt x="218147" y="1540217"/>
                  </a:lnTo>
                  <a:lnTo>
                    <a:pt x="247840" y="1510525"/>
                  </a:lnTo>
                  <a:lnTo>
                    <a:pt x="267322" y="1472869"/>
                  </a:lnTo>
                  <a:lnTo>
                    <a:pt x="274332" y="1429512"/>
                  </a:lnTo>
                  <a:close/>
                </a:path>
                <a:path w="607060" h="1567179">
                  <a:moveTo>
                    <a:pt x="606564" y="182880"/>
                  </a:moveTo>
                  <a:lnTo>
                    <a:pt x="600024" y="134277"/>
                  </a:lnTo>
                  <a:lnTo>
                    <a:pt x="581583" y="90601"/>
                  </a:lnTo>
                  <a:lnTo>
                    <a:pt x="552983" y="53581"/>
                  </a:lnTo>
                  <a:lnTo>
                    <a:pt x="515962" y="24980"/>
                  </a:lnTo>
                  <a:lnTo>
                    <a:pt x="472287" y="6540"/>
                  </a:lnTo>
                  <a:lnTo>
                    <a:pt x="423684" y="0"/>
                  </a:lnTo>
                  <a:lnTo>
                    <a:pt x="375069" y="6540"/>
                  </a:lnTo>
                  <a:lnTo>
                    <a:pt x="331393" y="24980"/>
                  </a:lnTo>
                  <a:lnTo>
                    <a:pt x="294373" y="53581"/>
                  </a:lnTo>
                  <a:lnTo>
                    <a:pt x="265772" y="90601"/>
                  </a:lnTo>
                  <a:lnTo>
                    <a:pt x="247332" y="134277"/>
                  </a:lnTo>
                  <a:lnTo>
                    <a:pt x="240804" y="182880"/>
                  </a:lnTo>
                  <a:lnTo>
                    <a:pt x="247332" y="231495"/>
                  </a:lnTo>
                  <a:lnTo>
                    <a:pt x="265772" y="275170"/>
                  </a:lnTo>
                  <a:lnTo>
                    <a:pt x="294373" y="312191"/>
                  </a:lnTo>
                  <a:lnTo>
                    <a:pt x="331393" y="340791"/>
                  </a:lnTo>
                  <a:lnTo>
                    <a:pt x="375069" y="359232"/>
                  </a:lnTo>
                  <a:lnTo>
                    <a:pt x="423684" y="365760"/>
                  </a:lnTo>
                  <a:lnTo>
                    <a:pt x="472287" y="359232"/>
                  </a:lnTo>
                  <a:lnTo>
                    <a:pt x="515962" y="340791"/>
                  </a:lnTo>
                  <a:lnTo>
                    <a:pt x="552983" y="312191"/>
                  </a:lnTo>
                  <a:lnTo>
                    <a:pt x="581583" y="275170"/>
                  </a:lnTo>
                  <a:lnTo>
                    <a:pt x="600024" y="231495"/>
                  </a:lnTo>
                  <a:lnTo>
                    <a:pt x="606564" y="18288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0" y="0"/>
              <a:ext cx="9144000" cy="33528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362065" y="4968316"/>
            <a:ext cx="2044064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3360">
              <a:lnSpc>
                <a:spcPct val="100000"/>
              </a:lnSpc>
              <a:spcBef>
                <a:spcPts val="105"/>
              </a:spcBef>
            </a:pPr>
            <a:r>
              <a:rPr lang="en-US" sz="2000" dirty="0" err="1" smtClean="0">
                <a:latin typeface="Arial"/>
                <a:cs typeface="Arial"/>
              </a:rPr>
              <a:t>Prerna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bhati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18846"/>
            <a:ext cx="25450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ROLE </a:t>
            </a:r>
            <a:r>
              <a:rPr spc="-5" dirty="0"/>
              <a:t>OF</a:t>
            </a:r>
            <a:r>
              <a:rPr spc="-204" dirty="0"/>
              <a:t> </a:t>
            </a:r>
            <a:r>
              <a:rPr spc="-25" dirty="0"/>
              <a:t>WTO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56259" y="824483"/>
            <a:ext cx="8023859" cy="2326005"/>
            <a:chOff x="556259" y="824483"/>
            <a:chExt cx="8023859" cy="2326005"/>
          </a:xfrm>
        </p:grpSpPr>
        <p:sp>
          <p:nvSpPr>
            <p:cNvPr id="4" name="object 4"/>
            <p:cNvSpPr/>
            <p:nvPr/>
          </p:nvSpPr>
          <p:spPr>
            <a:xfrm>
              <a:off x="3706367" y="824483"/>
              <a:ext cx="609600" cy="6797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030980" y="824483"/>
              <a:ext cx="659891" cy="6797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405883" y="824483"/>
              <a:ext cx="964691" cy="67970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085588" y="824483"/>
              <a:ext cx="812291" cy="67970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612892" y="824483"/>
              <a:ext cx="1370075" cy="67970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697980" y="824483"/>
              <a:ext cx="1507235" cy="67970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920228" y="824483"/>
              <a:ext cx="659892" cy="6797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56259" y="1153667"/>
              <a:ext cx="1388364" cy="67970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626107" y="1153667"/>
              <a:ext cx="1429512" cy="67970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737104" y="1153667"/>
              <a:ext cx="929640" cy="67970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348227" y="1153667"/>
              <a:ext cx="906779" cy="679703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936492" y="1153667"/>
              <a:ext cx="896112" cy="67970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14088" y="1153667"/>
              <a:ext cx="1874519" cy="67970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525768" y="1812036"/>
              <a:ext cx="1542287" cy="679703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853171" y="1812036"/>
              <a:ext cx="726948" cy="679703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56259" y="2141219"/>
              <a:ext cx="1674876" cy="679703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001012" y="2141219"/>
              <a:ext cx="1979676" cy="679703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752087" y="2141219"/>
              <a:ext cx="789432" cy="679703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312919" y="2141219"/>
              <a:ext cx="1098803" cy="679703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183124" y="2141219"/>
              <a:ext cx="1888235" cy="679703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842759" y="2141219"/>
              <a:ext cx="789431" cy="679703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403591" y="2141219"/>
              <a:ext cx="1098803" cy="679703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994659" y="2470404"/>
              <a:ext cx="1312164" cy="679703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026407" y="2470404"/>
              <a:ext cx="1100327" cy="679703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846319" y="2470404"/>
              <a:ext cx="1470660" cy="679703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/>
          <p:nvPr/>
        </p:nvSpPr>
        <p:spPr>
          <a:xfrm>
            <a:off x="6690359" y="3939540"/>
            <a:ext cx="1889759" cy="679704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556259" y="4268723"/>
            <a:ext cx="5733415" cy="1338580"/>
            <a:chOff x="556259" y="4268723"/>
            <a:chExt cx="5733415" cy="1338580"/>
          </a:xfrm>
        </p:grpSpPr>
        <p:sp>
          <p:nvSpPr>
            <p:cNvPr id="31" name="object 31"/>
            <p:cNvSpPr/>
            <p:nvPr/>
          </p:nvSpPr>
          <p:spPr>
            <a:xfrm>
              <a:off x="556259" y="4268723"/>
              <a:ext cx="1388364" cy="67970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652015" y="4268723"/>
              <a:ext cx="978407" cy="679704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337815" y="4268723"/>
              <a:ext cx="1438656" cy="679704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483864" y="4268723"/>
              <a:ext cx="659891" cy="67970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851148" y="4268723"/>
              <a:ext cx="1591055" cy="679704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070604" y="4927091"/>
              <a:ext cx="2218944" cy="679704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6356603" y="5585459"/>
            <a:ext cx="2223770" cy="680085"/>
            <a:chOff x="6356603" y="5585459"/>
            <a:chExt cx="2223770" cy="680085"/>
          </a:xfrm>
        </p:grpSpPr>
        <p:sp>
          <p:nvSpPr>
            <p:cNvPr id="38" name="object 38"/>
            <p:cNvSpPr/>
            <p:nvPr/>
          </p:nvSpPr>
          <p:spPr>
            <a:xfrm>
              <a:off x="6356603" y="5585459"/>
              <a:ext cx="1150620" cy="679704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210043" y="5585459"/>
              <a:ext cx="592835" cy="679704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507223" y="5585459"/>
              <a:ext cx="1072896" cy="679704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556259" y="5914644"/>
            <a:ext cx="2153920" cy="680085"/>
            <a:chOff x="556259" y="5914644"/>
            <a:chExt cx="2153920" cy="680085"/>
          </a:xfrm>
        </p:grpSpPr>
        <p:sp>
          <p:nvSpPr>
            <p:cNvPr id="42" name="object 42"/>
            <p:cNvSpPr/>
            <p:nvPr/>
          </p:nvSpPr>
          <p:spPr>
            <a:xfrm>
              <a:off x="556259" y="5914644"/>
              <a:ext cx="822960" cy="679704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048511" y="5914644"/>
              <a:ext cx="1661160" cy="679704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459740" y="900429"/>
            <a:ext cx="7921625" cy="548259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86385" marR="5080" indent="-274320" algn="just">
              <a:lnSpc>
                <a:spcPct val="90000"/>
              </a:lnSpc>
              <a:spcBef>
                <a:spcPts val="38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main </a:t>
            </a:r>
            <a:r>
              <a:rPr sz="2400" dirty="0">
                <a:latin typeface="Times New Roman"/>
                <a:cs typeface="Times New Roman"/>
              </a:rPr>
              <a:t>goal of </a:t>
            </a:r>
            <a:r>
              <a:rPr sz="2400" spc="-25" dirty="0">
                <a:latin typeface="Times New Roman"/>
                <a:cs typeface="Times New Roman"/>
              </a:rPr>
              <a:t>WTO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is to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help the trading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industry to  become smooth, </a:t>
            </a:r>
            <a:r>
              <a:rPr sz="2400" b="1" spc="-40" dirty="0">
                <a:solidFill>
                  <a:srgbClr val="FF0000"/>
                </a:solidFill>
                <a:latin typeface="Times New Roman"/>
                <a:cs typeface="Times New Roman"/>
              </a:rPr>
              <a:t>fair, </a:t>
            </a: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free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and predictable</a:t>
            </a:r>
            <a:r>
              <a:rPr sz="2400" spc="-5" dirty="0">
                <a:latin typeface="Times New Roman"/>
                <a:cs typeface="Times New Roman"/>
              </a:rPr>
              <a:t>. It was organized 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become the administrator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multilateral </a:t>
            </a:r>
            <a:r>
              <a:rPr sz="2400" dirty="0">
                <a:latin typeface="Times New Roman"/>
                <a:cs typeface="Times New Roman"/>
              </a:rPr>
              <a:t>trade and </a:t>
            </a:r>
            <a:r>
              <a:rPr sz="2400" spc="-5" dirty="0">
                <a:latin typeface="Times New Roman"/>
                <a:cs typeface="Times New Roman"/>
              </a:rPr>
              <a:t>business  agreements </a:t>
            </a:r>
            <a:r>
              <a:rPr sz="2400" dirty="0">
                <a:latin typeface="Times New Roman"/>
                <a:cs typeface="Times New Roman"/>
              </a:rPr>
              <a:t>between </a:t>
            </a:r>
            <a:r>
              <a:rPr sz="2400" spc="-5" dirty="0">
                <a:latin typeface="Times New Roman"/>
                <a:cs typeface="Times New Roman"/>
              </a:rPr>
              <a:t>its </a:t>
            </a:r>
            <a:r>
              <a:rPr sz="2400" spc="-10" dirty="0">
                <a:latin typeface="Times New Roman"/>
                <a:cs typeface="Times New Roman"/>
              </a:rPr>
              <a:t>member </a:t>
            </a:r>
            <a:r>
              <a:rPr sz="2400" spc="-5" dirty="0">
                <a:latin typeface="Times New Roman"/>
                <a:cs typeface="Times New Roman"/>
              </a:rPr>
              <a:t>nations. It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supports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all  occurring negotiations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for latest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agreements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for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trade</a:t>
            </a:r>
            <a:r>
              <a:rPr sz="2400" spc="-5" dirty="0">
                <a:latin typeface="Times New Roman"/>
                <a:cs typeface="Times New Roman"/>
              </a:rPr>
              <a:t>.  </a:t>
            </a:r>
            <a:r>
              <a:rPr sz="2400" spc="-20" dirty="0">
                <a:latin typeface="Times New Roman"/>
                <a:cs typeface="Times New Roman"/>
              </a:rPr>
              <a:t>WTO </a:t>
            </a:r>
            <a:r>
              <a:rPr sz="2400" dirty="0">
                <a:latin typeface="Times New Roman"/>
                <a:cs typeface="Times New Roman"/>
              </a:rPr>
              <a:t>also </a:t>
            </a:r>
            <a:r>
              <a:rPr sz="2400" spc="-5" dirty="0">
                <a:latin typeface="Times New Roman"/>
                <a:cs typeface="Times New Roman"/>
              </a:rPr>
              <a:t>tries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resolve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trade disputes </a:t>
            </a:r>
            <a:r>
              <a:rPr sz="2400" dirty="0">
                <a:latin typeface="Times New Roman"/>
                <a:cs typeface="Times New Roman"/>
              </a:rPr>
              <a:t>between </a:t>
            </a:r>
            <a:r>
              <a:rPr sz="2400" spc="-10" dirty="0">
                <a:latin typeface="Times New Roman"/>
                <a:cs typeface="Times New Roman"/>
              </a:rPr>
              <a:t>member  </a:t>
            </a:r>
            <a:r>
              <a:rPr sz="2400" dirty="0">
                <a:latin typeface="Times New Roman"/>
                <a:cs typeface="Times New Roman"/>
              </a:rPr>
              <a:t>nations.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3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9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Times New Roman"/>
                <a:cs typeface="Times New Roman"/>
              </a:rPr>
              <a:t>Multi-lateral agreements </a:t>
            </a:r>
            <a:r>
              <a:rPr sz="2400" dirty="0">
                <a:latin typeface="Times New Roman"/>
                <a:cs typeface="Times New Roman"/>
              </a:rPr>
              <a:t>are </a:t>
            </a:r>
            <a:r>
              <a:rPr sz="2400" spc="-5" dirty="0">
                <a:latin typeface="Times New Roman"/>
                <a:cs typeface="Times New Roman"/>
              </a:rPr>
              <a:t>always made between </a:t>
            </a:r>
            <a:r>
              <a:rPr sz="2400" dirty="0">
                <a:latin typeface="Times New Roman"/>
                <a:cs typeface="Times New Roman"/>
              </a:rPr>
              <a:t>several  </a:t>
            </a:r>
            <a:r>
              <a:rPr sz="2400" spc="-5" dirty="0">
                <a:latin typeface="Times New Roman"/>
                <a:cs typeface="Times New Roman"/>
              </a:rPr>
              <a:t>countries </a:t>
            </a:r>
            <a:r>
              <a:rPr sz="2400" dirty="0">
                <a:latin typeface="Times New Roman"/>
                <a:cs typeface="Times New Roman"/>
              </a:rPr>
              <a:t>in the </a:t>
            </a:r>
            <a:r>
              <a:rPr sz="2400" spc="-5" dirty="0">
                <a:latin typeface="Times New Roman"/>
                <a:cs typeface="Times New Roman"/>
              </a:rPr>
              <a:t>past. </a:t>
            </a:r>
            <a:r>
              <a:rPr sz="2400" dirty="0">
                <a:latin typeface="Times New Roman"/>
                <a:cs typeface="Times New Roman"/>
              </a:rPr>
              <a:t>Because of this, </a:t>
            </a:r>
            <a:r>
              <a:rPr sz="2400" spc="-5" dirty="0">
                <a:latin typeface="Times New Roman"/>
                <a:cs typeface="Times New Roman"/>
              </a:rPr>
              <a:t>such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agreements 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become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very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difficult to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negotiate </a:t>
            </a:r>
            <a:r>
              <a:rPr sz="2400" spc="-5" dirty="0">
                <a:latin typeface="Times New Roman"/>
                <a:cs typeface="Times New Roman"/>
              </a:rPr>
              <a:t>but are so </a:t>
            </a:r>
            <a:r>
              <a:rPr sz="2400" dirty="0">
                <a:latin typeface="Times New Roman"/>
                <a:cs typeface="Times New Roman"/>
              </a:rPr>
              <a:t>powerful and  </a:t>
            </a:r>
            <a:r>
              <a:rPr sz="2400" spc="-5" dirty="0">
                <a:latin typeface="Times New Roman"/>
                <a:cs typeface="Times New Roman"/>
              </a:rPr>
              <a:t>influential once all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parties </a:t>
            </a:r>
            <a:r>
              <a:rPr sz="2400" dirty="0">
                <a:latin typeface="Times New Roman"/>
                <a:cs typeface="Times New Roman"/>
              </a:rPr>
              <a:t>agree and sign the </a:t>
            </a:r>
            <a:r>
              <a:rPr sz="2400" spc="-5" dirty="0">
                <a:latin typeface="Times New Roman"/>
                <a:cs typeface="Times New Roman"/>
              </a:rPr>
              <a:t>multi-lateral  agreement. </a:t>
            </a:r>
            <a:r>
              <a:rPr sz="2400" spc="-20" dirty="0">
                <a:latin typeface="Times New Roman"/>
                <a:cs typeface="Times New Roman"/>
              </a:rPr>
              <a:t>WTO </a:t>
            </a:r>
            <a:r>
              <a:rPr sz="2400" dirty="0">
                <a:latin typeface="Times New Roman"/>
                <a:cs typeface="Times New Roman"/>
              </a:rPr>
              <a:t>acts </a:t>
            </a:r>
            <a:r>
              <a:rPr sz="2400" spc="-10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administrator</a:t>
            </a:r>
            <a:r>
              <a:rPr sz="2400" dirty="0">
                <a:latin typeface="Times New Roman"/>
                <a:cs typeface="Times New Roman"/>
              </a:rPr>
              <a:t>. If </a:t>
            </a:r>
            <a:r>
              <a:rPr sz="2400" spc="-5" dirty="0">
                <a:latin typeface="Times New Roman"/>
                <a:cs typeface="Times New Roman"/>
              </a:rPr>
              <a:t>there are unfair  </a:t>
            </a:r>
            <a:r>
              <a:rPr sz="2400" dirty="0">
                <a:latin typeface="Times New Roman"/>
                <a:cs typeface="Times New Roman"/>
              </a:rPr>
              <a:t>trade </a:t>
            </a:r>
            <a:r>
              <a:rPr sz="2400" spc="-5" dirty="0">
                <a:latin typeface="Times New Roman"/>
                <a:cs typeface="Times New Roman"/>
              </a:rPr>
              <a:t>practices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5" dirty="0">
                <a:latin typeface="Times New Roman"/>
                <a:cs typeface="Times New Roman"/>
              </a:rPr>
              <a:t>dumping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there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complain filed, </a:t>
            </a:r>
            <a:r>
              <a:rPr sz="2400" spc="-10" dirty="0">
                <a:latin typeface="Times New Roman"/>
                <a:cs typeface="Times New Roman"/>
              </a:rPr>
              <a:t>the  </a:t>
            </a:r>
            <a:r>
              <a:rPr sz="2400" spc="-15" dirty="0">
                <a:latin typeface="Times New Roman"/>
                <a:cs typeface="Times New Roman"/>
              </a:rPr>
              <a:t>staff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25" dirty="0">
                <a:latin typeface="Times New Roman"/>
                <a:cs typeface="Times New Roman"/>
              </a:rPr>
              <a:t>WTO </a:t>
            </a:r>
            <a:r>
              <a:rPr sz="2400" dirty="0">
                <a:latin typeface="Times New Roman"/>
                <a:cs typeface="Times New Roman"/>
              </a:rPr>
              <a:t>are expected to </a:t>
            </a:r>
            <a:r>
              <a:rPr sz="2400" spc="-5" dirty="0">
                <a:latin typeface="Times New Roman"/>
                <a:cs typeface="Times New Roman"/>
              </a:rPr>
              <a:t>investigate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check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if </a:t>
            </a: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there  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are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violations </a:t>
            </a:r>
            <a:r>
              <a:rPr sz="2400" dirty="0">
                <a:latin typeface="Times New Roman"/>
                <a:cs typeface="Times New Roman"/>
              </a:rPr>
              <a:t>based on the </a:t>
            </a:r>
            <a:r>
              <a:rPr sz="2400" spc="-5" dirty="0">
                <a:latin typeface="Times New Roman"/>
                <a:cs typeface="Times New Roman"/>
              </a:rPr>
              <a:t>multi-lateral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agreements.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1038"/>
            <a:ext cx="53994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TRIM</a:t>
            </a:r>
            <a:r>
              <a:rPr sz="2550" dirty="0"/>
              <a:t>S</a:t>
            </a:r>
            <a:r>
              <a:rPr sz="3200" dirty="0"/>
              <a:t>, AND TRIPS OF</a:t>
            </a:r>
            <a:r>
              <a:rPr sz="3200" spc="-500" dirty="0"/>
              <a:t> </a:t>
            </a:r>
            <a:r>
              <a:rPr sz="3200" spc="-20" dirty="0"/>
              <a:t>WTO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459740" y="1090319"/>
            <a:ext cx="8074025" cy="484251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200" b="1" dirty="0">
                <a:latin typeface="Times New Roman"/>
                <a:cs typeface="Times New Roman"/>
              </a:rPr>
              <a:t>1) </a:t>
            </a:r>
            <a:r>
              <a:rPr sz="2200" b="1" spc="-10" dirty="0">
                <a:latin typeface="Times New Roman"/>
                <a:cs typeface="Times New Roman"/>
              </a:rPr>
              <a:t>Agreement </a:t>
            </a:r>
            <a:r>
              <a:rPr sz="2200" b="1" dirty="0">
                <a:latin typeface="Times New Roman"/>
                <a:cs typeface="Times New Roman"/>
              </a:rPr>
              <a:t>on </a:t>
            </a:r>
            <a:r>
              <a:rPr sz="2200" b="1" spc="-15" dirty="0">
                <a:latin typeface="Times New Roman"/>
                <a:cs typeface="Times New Roman"/>
              </a:rPr>
              <a:t>Trade-Related </a:t>
            </a:r>
            <a:r>
              <a:rPr sz="2200" b="1" spc="-5" dirty="0">
                <a:latin typeface="Times New Roman"/>
                <a:cs typeface="Times New Roman"/>
              </a:rPr>
              <a:t>Investment </a:t>
            </a:r>
            <a:r>
              <a:rPr sz="2200" b="1" spc="-10" dirty="0">
                <a:latin typeface="Times New Roman"/>
                <a:cs typeface="Times New Roman"/>
              </a:rPr>
              <a:t>Measures</a:t>
            </a:r>
            <a:r>
              <a:rPr sz="2200" b="1" spc="-6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(TRIMs)</a:t>
            </a:r>
            <a:endParaRPr sz="22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  <a:tab pos="1243965" algn="l"/>
                <a:tab pos="2032000" algn="l"/>
                <a:tab pos="2400935" algn="l"/>
                <a:tab pos="3312160" algn="l"/>
                <a:tab pos="4629150" algn="l"/>
                <a:tab pos="5012055" algn="l"/>
                <a:tab pos="6404610" algn="l"/>
                <a:tab pos="7502525" algn="l"/>
                <a:tab pos="7933690" algn="l"/>
              </a:tabLst>
            </a:pPr>
            <a:r>
              <a:rPr sz="2200" spc="-5" dirty="0">
                <a:latin typeface="Times New Roman"/>
                <a:cs typeface="Times New Roman"/>
              </a:rPr>
              <a:t>TRI</a:t>
            </a:r>
            <a:r>
              <a:rPr sz="2200" dirty="0">
                <a:latin typeface="Times New Roman"/>
                <a:cs typeface="Times New Roman"/>
              </a:rPr>
              <a:t>M</a:t>
            </a:r>
            <a:r>
              <a:rPr sz="2200" spc="-5" dirty="0">
                <a:latin typeface="Times New Roman"/>
                <a:cs typeface="Times New Roman"/>
              </a:rPr>
              <a:t>s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5" dirty="0">
                <a:latin typeface="Times New Roman"/>
                <a:cs typeface="Times New Roman"/>
              </a:rPr>
              <a:t>r</a:t>
            </a:r>
            <a:r>
              <a:rPr sz="2200" dirty="0">
                <a:latin typeface="Times New Roman"/>
                <a:cs typeface="Times New Roman"/>
              </a:rPr>
              <a:t>e</a:t>
            </a:r>
            <a:r>
              <a:rPr sz="2200" spc="-5" dirty="0">
                <a:latin typeface="Times New Roman"/>
                <a:cs typeface="Times New Roman"/>
              </a:rPr>
              <a:t>fe</a:t>
            </a:r>
            <a:r>
              <a:rPr sz="2200" dirty="0">
                <a:latin typeface="Times New Roman"/>
                <a:cs typeface="Times New Roman"/>
              </a:rPr>
              <a:t>r</a:t>
            </a:r>
            <a:r>
              <a:rPr sz="2200" spc="-5" dirty="0">
                <a:latin typeface="Times New Roman"/>
                <a:cs typeface="Times New Roman"/>
              </a:rPr>
              <a:t>s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5" dirty="0">
                <a:latin typeface="Times New Roman"/>
                <a:cs typeface="Times New Roman"/>
              </a:rPr>
              <a:t>to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5" dirty="0">
                <a:latin typeface="Times New Roman"/>
                <a:cs typeface="Times New Roman"/>
              </a:rPr>
              <a:t>cert</a:t>
            </a:r>
            <a:r>
              <a:rPr sz="2200" spc="-15" dirty="0">
                <a:latin typeface="Times New Roman"/>
                <a:cs typeface="Times New Roman"/>
              </a:rPr>
              <a:t>a</a:t>
            </a:r>
            <a:r>
              <a:rPr sz="2200" spc="-5" dirty="0">
                <a:latin typeface="Times New Roman"/>
                <a:cs typeface="Times New Roman"/>
              </a:rPr>
              <a:t>in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5" dirty="0">
                <a:latin typeface="Times New Roman"/>
                <a:cs typeface="Times New Roman"/>
              </a:rPr>
              <a:t>co</a:t>
            </a:r>
            <a:r>
              <a:rPr sz="2200" dirty="0">
                <a:latin typeface="Times New Roman"/>
                <a:cs typeface="Times New Roman"/>
              </a:rPr>
              <a:t>n</a:t>
            </a:r>
            <a:r>
              <a:rPr sz="2200" spc="-5" dirty="0">
                <a:latin typeface="Times New Roman"/>
                <a:cs typeface="Times New Roman"/>
              </a:rPr>
              <a:t>diti</a:t>
            </a:r>
            <a:r>
              <a:rPr sz="2200" dirty="0">
                <a:latin typeface="Times New Roman"/>
                <a:cs typeface="Times New Roman"/>
              </a:rPr>
              <a:t>o</a:t>
            </a:r>
            <a:r>
              <a:rPr sz="2200" spc="-5" dirty="0">
                <a:latin typeface="Times New Roman"/>
                <a:cs typeface="Times New Roman"/>
              </a:rPr>
              <a:t>ns</a:t>
            </a:r>
            <a:r>
              <a:rPr sz="2200" dirty="0">
                <a:latin typeface="Times New Roman"/>
                <a:cs typeface="Times New Roman"/>
              </a:rPr>
              <a:t>	o</a:t>
            </a:r>
            <a:r>
              <a:rPr sz="2200" spc="-5" dirty="0">
                <a:latin typeface="Times New Roman"/>
                <a:cs typeface="Times New Roman"/>
              </a:rPr>
              <a:t>r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5" dirty="0">
                <a:latin typeface="Times New Roman"/>
                <a:cs typeface="Times New Roman"/>
              </a:rPr>
              <a:t>restr</a:t>
            </a:r>
            <a:r>
              <a:rPr sz="2200" dirty="0">
                <a:latin typeface="Times New Roman"/>
                <a:cs typeface="Times New Roman"/>
              </a:rPr>
              <a:t>i</a:t>
            </a:r>
            <a:r>
              <a:rPr sz="2200" spc="-5" dirty="0">
                <a:latin typeface="Times New Roman"/>
                <a:cs typeface="Times New Roman"/>
              </a:rPr>
              <a:t>ctio</a:t>
            </a:r>
            <a:r>
              <a:rPr sz="2200" dirty="0">
                <a:latin typeface="Times New Roman"/>
                <a:cs typeface="Times New Roman"/>
              </a:rPr>
              <a:t>n</a:t>
            </a:r>
            <a:r>
              <a:rPr sz="2200" spc="-5" dirty="0">
                <a:latin typeface="Times New Roman"/>
                <a:cs typeface="Times New Roman"/>
              </a:rPr>
              <a:t>s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5" dirty="0">
                <a:latin typeface="Times New Roman"/>
                <a:cs typeface="Times New Roman"/>
              </a:rPr>
              <a:t>i</a:t>
            </a:r>
            <a:r>
              <a:rPr sz="2200" spc="-25" dirty="0">
                <a:latin typeface="Times New Roman"/>
                <a:cs typeface="Times New Roman"/>
              </a:rPr>
              <a:t>m</a:t>
            </a:r>
            <a:r>
              <a:rPr sz="2200" spc="-5" dirty="0">
                <a:latin typeface="Times New Roman"/>
                <a:cs typeface="Times New Roman"/>
              </a:rPr>
              <a:t>p</a:t>
            </a:r>
            <a:r>
              <a:rPr sz="2200" dirty="0">
                <a:latin typeface="Times New Roman"/>
                <a:cs typeface="Times New Roman"/>
              </a:rPr>
              <a:t>o</a:t>
            </a:r>
            <a:r>
              <a:rPr sz="2200" spc="-5" dirty="0">
                <a:latin typeface="Times New Roman"/>
                <a:cs typeface="Times New Roman"/>
              </a:rPr>
              <a:t>sed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5" dirty="0">
                <a:latin typeface="Times New Roman"/>
                <a:cs typeface="Times New Roman"/>
              </a:rPr>
              <a:t>b</a:t>
            </a:r>
            <a:r>
              <a:rPr sz="2200" spc="-5" dirty="0">
                <a:latin typeface="Times New Roman"/>
                <a:cs typeface="Times New Roman"/>
              </a:rPr>
              <a:t>y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5" dirty="0">
                <a:latin typeface="Times New Roman"/>
                <a:cs typeface="Times New Roman"/>
              </a:rPr>
              <a:t>a</a:t>
            </a:r>
            <a:endParaRPr sz="220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</a:pPr>
            <a:r>
              <a:rPr sz="2200" spc="-5" dirty="0">
                <a:latin typeface="Times New Roman"/>
                <a:cs typeface="Times New Roman"/>
              </a:rPr>
              <a:t>governments in respect of foreign investment in the</a:t>
            </a:r>
            <a:r>
              <a:rPr sz="2200" spc="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country</a:t>
            </a:r>
            <a:endParaRPr sz="2200">
              <a:latin typeface="Times New Roman"/>
              <a:cs typeface="Times New Roman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Times New Roman"/>
                <a:cs typeface="Times New Roman"/>
              </a:rPr>
              <a:t>The agreement </a:t>
            </a:r>
            <a:r>
              <a:rPr sz="2200" dirty="0">
                <a:latin typeface="Times New Roman"/>
                <a:cs typeface="Times New Roman"/>
              </a:rPr>
              <a:t>on </a:t>
            </a:r>
            <a:r>
              <a:rPr sz="2200" spc="-5" dirty="0">
                <a:latin typeface="Times New Roman"/>
                <a:cs typeface="Times New Roman"/>
              </a:rPr>
              <a:t>TRIMs provides that </a:t>
            </a:r>
            <a:r>
              <a:rPr sz="2200" dirty="0">
                <a:latin typeface="Times New Roman"/>
                <a:cs typeface="Times New Roman"/>
              </a:rPr>
              <a:t>no </a:t>
            </a:r>
            <a:r>
              <a:rPr sz="2200" spc="-5" dirty="0">
                <a:latin typeface="Times New Roman"/>
                <a:cs typeface="Times New Roman"/>
              </a:rPr>
              <a:t>contracting party shall </a:t>
            </a:r>
            <a:r>
              <a:rPr sz="2200" spc="54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apply any TRIM which is inconsistent with the </a:t>
            </a:r>
            <a:r>
              <a:rPr sz="2200" spc="-15" dirty="0">
                <a:latin typeface="Times New Roman"/>
                <a:cs typeface="Times New Roman"/>
              </a:rPr>
              <a:t>WTO</a:t>
            </a:r>
            <a:r>
              <a:rPr sz="2200" spc="-1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Articles.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76555" algn="l"/>
                <a:tab pos="1821814" algn="l"/>
                <a:tab pos="2248535" algn="l"/>
                <a:tab pos="4097020" algn="l"/>
                <a:tab pos="5142865" algn="l"/>
                <a:tab pos="5507355" algn="l"/>
                <a:tab pos="6991984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2)	Agreement	on	</a:t>
            </a:r>
            <a:r>
              <a:rPr sz="2200" b="1" spc="-15" dirty="0">
                <a:latin typeface="Times New Roman"/>
                <a:cs typeface="Times New Roman"/>
              </a:rPr>
              <a:t>Trade-Related	</a:t>
            </a:r>
            <a:r>
              <a:rPr sz="2200" b="1" spc="-5" dirty="0">
                <a:latin typeface="Times New Roman"/>
                <a:cs typeface="Times New Roman"/>
              </a:rPr>
              <a:t>Aspects	of	Intellectual	</a:t>
            </a:r>
            <a:r>
              <a:rPr sz="2200" b="1" spc="-10" dirty="0">
                <a:latin typeface="Times New Roman"/>
                <a:cs typeface="Times New Roman"/>
              </a:rPr>
              <a:t>Property</a:t>
            </a:r>
            <a:endParaRPr sz="220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</a:pPr>
            <a:r>
              <a:rPr sz="2200" b="1" spc="-5" dirty="0">
                <a:latin typeface="Times New Roman"/>
                <a:cs typeface="Times New Roman"/>
              </a:rPr>
              <a:t>Rights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(TRIPS)</a:t>
            </a:r>
            <a:endParaRPr sz="22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Times New Roman"/>
                <a:cs typeface="Times New Roman"/>
              </a:rPr>
              <a:t>The </a:t>
            </a:r>
            <a:r>
              <a:rPr sz="2200" b="1" spc="-10" dirty="0">
                <a:latin typeface="Times New Roman"/>
                <a:cs typeface="Times New Roman"/>
              </a:rPr>
              <a:t>Agreement </a:t>
            </a:r>
            <a:r>
              <a:rPr sz="2200" b="1" dirty="0">
                <a:latin typeface="Times New Roman"/>
                <a:cs typeface="Times New Roman"/>
              </a:rPr>
              <a:t>on </a:t>
            </a:r>
            <a:r>
              <a:rPr sz="2200" b="1" spc="-40" dirty="0">
                <a:latin typeface="Times New Roman"/>
                <a:cs typeface="Times New Roman"/>
              </a:rPr>
              <a:t>Trade </a:t>
            </a:r>
            <a:r>
              <a:rPr sz="2200" b="1" spc="-5" dirty="0">
                <a:latin typeface="Times New Roman"/>
                <a:cs typeface="Times New Roman"/>
              </a:rPr>
              <a:t>Related Aspects </a:t>
            </a:r>
            <a:r>
              <a:rPr sz="2200" b="1" dirty="0">
                <a:latin typeface="Times New Roman"/>
                <a:cs typeface="Times New Roman"/>
              </a:rPr>
              <a:t>of </a:t>
            </a:r>
            <a:r>
              <a:rPr sz="2200" b="1" spc="-5" dirty="0">
                <a:latin typeface="Times New Roman"/>
                <a:cs typeface="Times New Roman"/>
              </a:rPr>
              <a:t>Intellectual  </a:t>
            </a:r>
            <a:r>
              <a:rPr sz="2200" b="1" spc="-10" dirty="0">
                <a:latin typeface="Times New Roman"/>
                <a:cs typeface="Times New Roman"/>
              </a:rPr>
              <a:t>Property </a:t>
            </a:r>
            <a:r>
              <a:rPr sz="2200" b="1" spc="-5" dirty="0">
                <a:latin typeface="Times New Roman"/>
                <a:cs typeface="Times New Roman"/>
              </a:rPr>
              <a:t>Rights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b="1" spc="-5" dirty="0">
                <a:latin typeface="Times New Roman"/>
                <a:cs typeface="Times New Roman"/>
              </a:rPr>
              <a:t>TRIPS</a:t>
            </a:r>
            <a:r>
              <a:rPr sz="2200" spc="-5" dirty="0">
                <a:latin typeface="Times New Roman"/>
                <a:cs typeface="Times New Roman"/>
              </a:rPr>
              <a:t>) is an international agreement  administered </a:t>
            </a:r>
            <a:r>
              <a:rPr sz="2200" spc="-10" dirty="0">
                <a:latin typeface="Times New Roman"/>
                <a:cs typeface="Times New Roman"/>
              </a:rPr>
              <a:t>by </a:t>
            </a:r>
            <a:r>
              <a:rPr sz="2200" spc="-5" dirty="0">
                <a:latin typeface="Times New Roman"/>
                <a:cs typeface="Times New Roman"/>
              </a:rPr>
              <a:t>the </a:t>
            </a:r>
            <a:r>
              <a:rPr sz="2200" spc="-40" dirty="0">
                <a:latin typeface="Times New Roman"/>
                <a:cs typeface="Times New Roman"/>
              </a:rPr>
              <a:t>World </a:t>
            </a:r>
            <a:r>
              <a:rPr sz="2200" spc="-20" dirty="0">
                <a:latin typeface="Times New Roman"/>
                <a:cs typeface="Times New Roman"/>
              </a:rPr>
              <a:t>Trade </a:t>
            </a:r>
            <a:r>
              <a:rPr sz="2200" spc="-5" dirty="0">
                <a:latin typeface="Times New Roman"/>
                <a:cs typeface="Times New Roman"/>
              </a:rPr>
              <a:t>Organization </a:t>
            </a:r>
            <a:r>
              <a:rPr sz="2200" spc="-10" dirty="0">
                <a:latin typeface="Times New Roman"/>
                <a:cs typeface="Times New Roman"/>
              </a:rPr>
              <a:t>(WTO) </a:t>
            </a:r>
            <a:r>
              <a:rPr sz="2200" spc="-5" dirty="0">
                <a:latin typeface="Times New Roman"/>
                <a:cs typeface="Times New Roman"/>
              </a:rPr>
              <a:t>that sets down  minimum standards for many forms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intellectual property (IP)  regulation as applied to nationals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other </a:t>
            </a:r>
            <a:r>
              <a:rPr sz="2200" spc="-15" dirty="0">
                <a:latin typeface="Times New Roman"/>
                <a:cs typeface="Times New Roman"/>
              </a:rPr>
              <a:t>WTO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Members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470405"/>
            <a:ext cx="79197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Times New Roman"/>
                <a:cs typeface="Times New Roman"/>
              </a:rPr>
              <a:t>TRIPS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contains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requirements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that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nations' laws must</a:t>
            </a:r>
            <a:r>
              <a:rPr sz="2400" b="1" spc="2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meet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4059" y="1835861"/>
            <a:ext cx="60274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73405" algn="l"/>
                <a:tab pos="1948180" algn="l"/>
                <a:tab pos="2925445" algn="l"/>
                <a:tab pos="4281805" algn="l"/>
                <a:tab pos="4859655" algn="l"/>
                <a:tab pos="5760085" algn="l"/>
              </a:tabLst>
            </a:pPr>
            <a:r>
              <a:rPr sz="2400" spc="-10" dirty="0">
                <a:latin typeface="Times New Roman"/>
                <a:cs typeface="Times New Roman"/>
              </a:rPr>
              <a:t>f</a:t>
            </a:r>
            <a:r>
              <a:rPr sz="2400" dirty="0">
                <a:latin typeface="Times New Roman"/>
                <a:cs typeface="Times New Roman"/>
              </a:rPr>
              <a:t>or	copyri</a:t>
            </a:r>
            <a:r>
              <a:rPr sz="2400" spc="-10" dirty="0">
                <a:latin typeface="Times New Roman"/>
                <a:cs typeface="Times New Roman"/>
              </a:rPr>
              <a:t>g</a:t>
            </a:r>
            <a:r>
              <a:rPr sz="2400" dirty="0">
                <a:latin typeface="Times New Roman"/>
                <a:cs typeface="Times New Roman"/>
              </a:rPr>
              <a:t>ht	rig</a:t>
            </a:r>
            <a:r>
              <a:rPr sz="2400" spc="-15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ts,	</a:t>
            </a:r>
            <a:r>
              <a:rPr sz="2400" spc="-10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nclu</a:t>
            </a:r>
            <a:r>
              <a:rPr sz="2400" spc="-10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ing	the	rig</a:t>
            </a:r>
            <a:r>
              <a:rPr sz="2400" spc="-15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ts	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4059" y="2202307"/>
            <a:ext cx="59067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646555" algn="l"/>
                <a:tab pos="2321560" algn="l"/>
                <a:tab pos="3490595" algn="l"/>
                <a:tab pos="4481830" algn="l"/>
                <a:tab pos="5207000" algn="l"/>
              </a:tabLst>
            </a:pPr>
            <a:r>
              <a:rPr sz="2400" spc="-5" dirty="0">
                <a:latin typeface="Times New Roman"/>
                <a:cs typeface="Times New Roman"/>
              </a:rPr>
              <a:t>producers	</a:t>
            </a:r>
            <a:r>
              <a:rPr sz="2400" dirty="0">
                <a:latin typeface="Times New Roman"/>
                <a:cs typeface="Times New Roman"/>
              </a:rPr>
              <a:t>of	sound	</a:t>
            </a:r>
            <a:r>
              <a:rPr sz="2400" spc="-5" dirty="0">
                <a:latin typeface="Times New Roman"/>
                <a:cs typeface="Times New Roman"/>
              </a:rPr>
              <a:t>recordings	</a:t>
            </a:r>
            <a:r>
              <a:rPr sz="2400" dirty="0">
                <a:latin typeface="Times New Roman"/>
                <a:cs typeface="Times New Roman"/>
              </a:rPr>
              <a:t>and  o</a:t>
            </a:r>
            <a:r>
              <a:rPr sz="2400" spc="-4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ganiz</a:t>
            </a:r>
            <a:r>
              <a:rPr sz="2400" spc="-1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tio</a:t>
            </a:r>
            <a:r>
              <a:rPr sz="2400" spc="-15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s;	geo</a:t>
            </a:r>
            <a:r>
              <a:rPr sz="2400" spc="-10" dirty="0">
                <a:latin typeface="Times New Roman"/>
                <a:cs typeface="Times New Roman"/>
              </a:rPr>
              <a:t>g</a:t>
            </a:r>
            <a:r>
              <a:rPr sz="2400" dirty="0">
                <a:latin typeface="Times New Roman"/>
                <a:cs typeface="Times New Roman"/>
              </a:rPr>
              <a:t>raph</a:t>
            </a:r>
            <a:r>
              <a:rPr sz="2400" spc="-1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c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l	i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dic</a:t>
            </a:r>
            <a:r>
              <a:rPr sz="2400" spc="-1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t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ons,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98944" y="1835861"/>
            <a:ext cx="1580515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1605" algn="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perfor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ers,  broa</a:t>
            </a:r>
            <a:r>
              <a:rPr sz="2400" spc="-15" dirty="0">
                <a:latin typeface="Times New Roman"/>
                <a:cs typeface="Times New Roman"/>
              </a:rPr>
              <a:t>d</a:t>
            </a:r>
            <a:r>
              <a:rPr sz="2400" spc="-5" dirty="0">
                <a:latin typeface="Times New Roman"/>
                <a:cs typeface="Times New Roman"/>
              </a:rPr>
              <a:t>cas</a:t>
            </a:r>
            <a:r>
              <a:rPr sz="2400" spc="-20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ing  i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clud</a:t>
            </a:r>
            <a:r>
              <a:rPr sz="2400" spc="-1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9740" y="2933827"/>
            <a:ext cx="7920355" cy="2738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appellations </a:t>
            </a:r>
            <a:r>
              <a:rPr sz="2400" dirty="0">
                <a:latin typeface="Times New Roman"/>
                <a:cs typeface="Times New Roman"/>
              </a:rPr>
              <a:t>of origin; </a:t>
            </a:r>
            <a:r>
              <a:rPr sz="2400" spc="-5" dirty="0">
                <a:latin typeface="Times New Roman"/>
                <a:cs typeface="Times New Roman"/>
              </a:rPr>
              <a:t>industrial designs; integrated circuit  layout-designs; patents; monopolies for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developers of new  </a:t>
            </a:r>
            <a:r>
              <a:rPr sz="2400" dirty="0">
                <a:latin typeface="Times New Roman"/>
                <a:cs typeface="Times New Roman"/>
              </a:rPr>
              <a:t>plant </a:t>
            </a:r>
            <a:r>
              <a:rPr sz="2400" spc="-5" dirty="0">
                <a:latin typeface="Times New Roman"/>
                <a:cs typeface="Times New Roman"/>
              </a:rPr>
              <a:t>varieties; trademarks; trade dress;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undisclosed </a:t>
            </a:r>
            <a:r>
              <a:rPr sz="2400" dirty="0">
                <a:latin typeface="Times New Roman"/>
                <a:cs typeface="Times New Roman"/>
              </a:rPr>
              <a:t>or  confidential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information.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1618615" algn="l"/>
                <a:tab pos="3353435" algn="l"/>
                <a:tab pos="4981575" algn="l"/>
                <a:tab pos="6371590" algn="l"/>
                <a:tab pos="7026909" algn="l"/>
              </a:tabLst>
            </a:pPr>
            <a:r>
              <a:rPr sz="2400" spc="-5" dirty="0">
                <a:latin typeface="Times New Roman"/>
                <a:cs typeface="Times New Roman"/>
              </a:rPr>
              <a:t>Specifies	enforcement	</a:t>
            </a:r>
            <a:r>
              <a:rPr sz="2400" dirty="0">
                <a:latin typeface="Times New Roman"/>
                <a:cs typeface="Times New Roman"/>
              </a:rPr>
              <a:t>procedures,	</a:t>
            </a:r>
            <a:r>
              <a:rPr sz="2400" spc="-5" dirty="0">
                <a:latin typeface="Times New Roman"/>
                <a:cs typeface="Times New Roman"/>
              </a:rPr>
              <a:t>remedies,	</a:t>
            </a:r>
            <a:r>
              <a:rPr sz="2400" dirty="0">
                <a:latin typeface="Times New Roman"/>
                <a:cs typeface="Times New Roman"/>
              </a:rPr>
              <a:t>and	</a:t>
            </a:r>
            <a:r>
              <a:rPr sz="2400" spc="-5" dirty="0">
                <a:latin typeface="Times New Roman"/>
                <a:cs typeface="Times New Roman"/>
              </a:rPr>
              <a:t>dispute</a:t>
            </a:r>
            <a:endParaRPr sz="2400">
              <a:latin typeface="Times New Roman"/>
              <a:cs typeface="Times New Roman"/>
            </a:endParaRPr>
          </a:p>
          <a:p>
            <a:pPr marL="286385" algn="just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resolution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procedures.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78079"/>
            <a:ext cx="52197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THE </a:t>
            </a:r>
            <a:r>
              <a:rPr sz="3200" spc="-45" dirty="0"/>
              <a:t>RELEVANCE </a:t>
            </a:r>
            <a:r>
              <a:rPr sz="3200" dirty="0"/>
              <a:t>OF</a:t>
            </a:r>
            <a:r>
              <a:rPr sz="3200" spc="-220" dirty="0"/>
              <a:t> </a:t>
            </a:r>
            <a:r>
              <a:rPr sz="3200" spc="-20" dirty="0"/>
              <a:t>WTO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83540" y="937006"/>
            <a:ext cx="8073390" cy="502539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The system helps </a:t>
            </a:r>
            <a:r>
              <a:rPr sz="2400" spc="-5" dirty="0">
                <a:latin typeface="Times New Roman"/>
                <a:cs typeface="Times New Roman"/>
              </a:rPr>
              <a:t>promote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peace.</a:t>
            </a:r>
            <a:endParaRPr sz="24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The system allows disputes to be handled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constructively.</a:t>
            </a:r>
            <a:endParaRPr sz="24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A system based </a:t>
            </a:r>
            <a:r>
              <a:rPr sz="2400" spc="-5" dirty="0">
                <a:latin typeface="Times New Roman"/>
                <a:cs typeface="Times New Roman"/>
              </a:rPr>
              <a:t>on rules </a:t>
            </a:r>
            <a:r>
              <a:rPr sz="2400" dirty="0">
                <a:latin typeface="Times New Roman"/>
                <a:cs typeface="Times New Roman"/>
              </a:rPr>
              <a:t>rather </a:t>
            </a:r>
            <a:r>
              <a:rPr sz="2400" spc="-5" dirty="0">
                <a:latin typeface="Times New Roman"/>
                <a:cs typeface="Times New Roman"/>
              </a:rPr>
              <a:t>than power makes life easier</a:t>
            </a:r>
            <a:r>
              <a:rPr sz="2400" spc="25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</a:t>
            </a:r>
            <a:endParaRPr sz="240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all.</a:t>
            </a:r>
            <a:endParaRPr sz="24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Freer trade cuts the cost of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living.</a:t>
            </a:r>
            <a:endParaRPr sz="2400">
              <a:latin typeface="Times New Roman"/>
              <a:cs typeface="Times New Roman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672465" algn="l"/>
                <a:tab pos="1513840" algn="l"/>
                <a:tab pos="3014980" algn="l"/>
                <a:tab pos="3839845" algn="l"/>
                <a:tab pos="4830445" algn="l"/>
                <a:tab pos="5469255" algn="l"/>
                <a:tab pos="5802630" algn="l"/>
                <a:tab pos="6931025" algn="l"/>
                <a:tab pos="7806055" algn="l"/>
              </a:tabLst>
            </a:pPr>
            <a:r>
              <a:rPr sz="2400" dirty="0">
                <a:latin typeface="Times New Roman"/>
                <a:cs typeface="Times New Roman"/>
              </a:rPr>
              <a:t>It	</a:t>
            </a:r>
            <a:r>
              <a:rPr sz="2400" spc="-15" dirty="0">
                <a:latin typeface="Times New Roman"/>
                <a:cs typeface="Times New Roman"/>
              </a:rPr>
              <a:t>g</a:t>
            </a:r>
            <a:r>
              <a:rPr sz="2400" dirty="0">
                <a:latin typeface="Times New Roman"/>
                <a:cs typeface="Times New Roman"/>
              </a:rPr>
              <a:t>ives	c</a:t>
            </a:r>
            <a:r>
              <a:rPr sz="2400" spc="-10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nsu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spc="-5" dirty="0">
                <a:latin typeface="Times New Roman"/>
                <a:cs typeface="Times New Roman"/>
              </a:rPr>
              <a:t>ers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ore	ch</a:t>
            </a:r>
            <a:r>
              <a:rPr sz="2400" spc="-10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ice	and	a	broader	range	of  qualities to choose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from.</a:t>
            </a:r>
            <a:endParaRPr sz="24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20" dirty="0">
                <a:latin typeface="Times New Roman"/>
                <a:cs typeface="Times New Roman"/>
              </a:rPr>
              <a:t>Trade </a:t>
            </a:r>
            <a:r>
              <a:rPr sz="2400" dirty="0">
                <a:latin typeface="Times New Roman"/>
                <a:cs typeface="Times New Roman"/>
              </a:rPr>
              <a:t>raises</a:t>
            </a:r>
            <a:r>
              <a:rPr sz="2400" spc="-5" dirty="0">
                <a:latin typeface="Times New Roman"/>
                <a:cs typeface="Times New Roman"/>
              </a:rPr>
              <a:t> incomes.</a:t>
            </a:r>
            <a:endParaRPr sz="2400">
              <a:latin typeface="Times New Roman"/>
              <a:cs typeface="Times New Roman"/>
            </a:endParaRPr>
          </a:p>
          <a:p>
            <a:pPr marL="286385" marR="698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20" dirty="0">
                <a:latin typeface="Times New Roman"/>
                <a:cs typeface="Times New Roman"/>
              </a:rPr>
              <a:t>Trade </a:t>
            </a:r>
            <a:r>
              <a:rPr sz="2400" spc="-5" dirty="0">
                <a:latin typeface="Times New Roman"/>
                <a:cs typeface="Times New Roman"/>
              </a:rPr>
              <a:t>stimulates economic </a:t>
            </a:r>
            <a:r>
              <a:rPr sz="2400" dirty="0">
                <a:latin typeface="Times New Roman"/>
                <a:cs typeface="Times New Roman"/>
              </a:rPr>
              <a:t>growth and that </a:t>
            </a:r>
            <a:r>
              <a:rPr sz="2400" spc="-5" dirty="0">
                <a:latin typeface="Times New Roman"/>
                <a:cs typeface="Times New Roman"/>
              </a:rPr>
              <a:t>can </a:t>
            </a:r>
            <a:r>
              <a:rPr sz="2400" dirty="0">
                <a:latin typeface="Times New Roman"/>
                <a:cs typeface="Times New Roman"/>
              </a:rPr>
              <a:t>be good </a:t>
            </a:r>
            <a:r>
              <a:rPr sz="2400" spc="-5" dirty="0">
                <a:latin typeface="Times New Roman"/>
                <a:cs typeface="Times New Roman"/>
              </a:rPr>
              <a:t>news 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5" dirty="0">
                <a:latin typeface="Times New Roman"/>
                <a:cs typeface="Times New Roman"/>
              </a:rPr>
              <a:t> employment.</a:t>
            </a:r>
            <a:endParaRPr sz="2400">
              <a:latin typeface="Times New Roman"/>
              <a:cs typeface="Times New Roman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951230" algn="l"/>
                <a:tab pos="1766570" algn="l"/>
                <a:tab pos="3157220" algn="l"/>
                <a:tab pos="4005579" algn="l"/>
                <a:tab pos="4569460" algn="l"/>
                <a:tab pos="5604510" algn="l"/>
                <a:tab pos="7435215" algn="l"/>
              </a:tabLst>
            </a:pPr>
            <a:r>
              <a:rPr sz="2400" dirty="0">
                <a:latin typeface="Times New Roman"/>
                <a:cs typeface="Times New Roman"/>
              </a:rPr>
              <a:t>The	</a:t>
            </a:r>
            <a:r>
              <a:rPr sz="2400" spc="-5" dirty="0">
                <a:latin typeface="Times New Roman"/>
                <a:cs typeface="Times New Roman"/>
              </a:rPr>
              <a:t>ba</a:t>
            </a:r>
            <a:r>
              <a:rPr sz="2400" spc="-1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ic	pr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15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cip</a:t>
            </a:r>
            <a:r>
              <a:rPr sz="2400" spc="-15" dirty="0">
                <a:latin typeface="Times New Roman"/>
                <a:cs typeface="Times New Roman"/>
              </a:rPr>
              <a:t>l</a:t>
            </a:r>
            <a:r>
              <a:rPr sz="2400" spc="-5" dirty="0">
                <a:latin typeface="Times New Roman"/>
                <a:cs typeface="Times New Roman"/>
              </a:rPr>
              <a:t>es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ake	the	</a:t>
            </a:r>
            <a:r>
              <a:rPr sz="2400" spc="-5" dirty="0">
                <a:latin typeface="Times New Roman"/>
                <a:cs typeface="Times New Roman"/>
              </a:rPr>
              <a:t>syst</a:t>
            </a:r>
            <a:r>
              <a:rPr sz="2400" dirty="0">
                <a:latin typeface="Times New Roman"/>
                <a:cs typeface="Times New Roman"/>
              </a:rPr>
              <a:t>em	eco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ic</a:t>
            </a:r>
            <a:r>
              <a:rPr sz="2400" spc="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lly	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ore  </a:t>
            </a:r>
            <a:r>
              <a:rPr sz="2400" spc="-5" dirty="0">
                <a:latin typeface="Times New Roman"/>
                <a:cs typeface="Times New Roman"/>
              </a:rPr>
              <a:t>efficient, </a:t>
            </a:r>
            <a:r>
              <a:rPr sz="2400" dirty="0">
                <a:latin typeface="Times New Roman"/>
                <a:cs typeface="Times New Roman"/>
              </a:rPr>
              <a:t>and they cut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costs.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01879"/>
            <a:ext cx="385889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THE</a:t>
            </a:r>
            <a:r>
              <a:rPr sz="3200" spc="-235" dirty="0"/>
              <a:t> </a:t>
            </a:r>
            <a:r>
              <a:rPr sz="3200" dirty="0"/>
              <a:t>AGREEMENTS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83540" y="905002"/>
            <a:ext cx="7220584" cy="5652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Times New Roman"/>
                <a:cs typeface="Times New Roman"/>
              </a:rPr>
              <a:t>The </a:t>
            </a:r>
            <a:r>
              <a:rPr sz="2200" spc="-15" dirty="0">
                <a:latin typeface="Times New Roman"/>
                <a:cs typeface="Times New Roman"/>
              </a:rPr>
              <a:t>WTO </a:t>
            </a:r>
            <a:r>
              <a:rPr sz="2200" spc="-5" dirty="0">
                <a:latin typeface="Times New Roman"/>
                <a:cs typeface="Times New Roman"/>
              </a:rPr>
              <a:t>is ‘rules-based’; its rules are negotiated</a:t>
            </a:r>
            <a:r>
              <a:rPr sz="2200" spc="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agreements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D8537"/>
              </a:buClr>
              <a:buFont typeface="Wingdings"/>
              <a:buChar char=""/>
            </a:pPr>
            <a:endParaRPr sz="285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Times New Roman"/>
                <a:cs typeface="Times New Roman"/>
              </a:rPr>
              <a:t>Overview: a navigational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guide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D8537"/>
              </a:buClr>
              <a:buFont typeface="Wingdings"/>
              <a:buChar char=""/>
            </a:pPr>
            <a:endParaRPr sz="285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Times New Roman"/>
                <a:cs typeface="Times New Roman"/>
              </a:rPr>
              <a:t>Plurilateral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agreement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D8537"/>
              </a:buClr>
              <a:buFont typeface="Wingdings"/>
              <a:buChar char=""/>
            </a:pPr>
            <a:endParaRPr sz="285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Times New Roman"/>
                <a:cs typeface="Times New Roman"/>
              </a:rPr>
              <a:t>Further changes </a:t>
            </a:r>
            <a:r>
              <a:rPr sz="2200" dirty="0">
                <a:latin typeface="Times New Roman"/>
                <a:cs typeface="Times New Roman"/>
              </a:rPr>
              <a:t>on </a:t>
            </a:r>
            <a:r>
              <a:rPr sz="2200" spc="-5" dirty="0">
                <a:latin typeface="Times New Roman"/>
                <a:cs typeface="Times New Roman"/>
              </a:rPr>
              <a:t>the horizon, the Doha</a:t>
            </a:r>
            <a:r>
              <a:rPr sz="2200" spc="-13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Agenda.</a:t>
            </a:r>
            <a:endParaRPr sz="22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34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10" dirty="0">
                <a:latin typeface="Times New Roman"/>
                <a:cs typeface="Times New Roman"/>
              </a:rPr>
              <a:t>Some </a:t>
            </a:r>
            <a:r>
              <a:rPr sz="2200" spc="-5" dirty="0">
                <a:latin typeface="Times New Roman"/>
                <a:cs typeface="Times New Roman"/>
              </a:rPr>
              <a:t>of the agreements of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WTO:</a:t>
            </a:r>
            <a:endParaRPr sz="2200">
              <a:latin typeface="Times New Roman"/>
              <a:cs typeface="Times New Roman"/>
            </a:endParaRPr>
          </a:p>
          <a:p>
            <a:pPr marL="291465">
              <a:lnSpc>
                <a:spcPct val="100000"/>
              </a:lnSpc>
              <a:spcBef>
                <a:spcPts val="335"/>
              </a:spcBef>
            </a:pPr>
            <a:r>
              <a:rPr sz="2200" spc="-25" dirty="0">
                <a:latin typeface="Times New Roman"/>
                <a:cs typeface="Times New Roman"/>
              </a:rPr>
              <a:t>-Tariffs: </a:t>
            </a:r>
            <a:r>
              <a:rPr sz="2200" spc="-10" dirty="0">
                <a:latin typeface="Times New Roman"/>
                <a:cs typeface="Times New Roman"/>
              </a:rPr>
              <a:t>more </a:t>
            </a:r>
            <a:r>
              <a:rPr sz="2200" spc="-5" dirty="0">
                <a:latin typeface="Times New Roman"/>
                <a:cs typeface="Times New Roman"/>
              </a:rPr>
              <a:t>bindings and closer to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zero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50">
              <a:latin typeface="Times New Roman"/>
              <a:cs typeface="Times New Roman"/>
            </a:endParaRPr>
          </a:p>
          <a:p>
            <a:pPr marL="291465">
              <a:lnSpc>
                <a:spcPct val="100000"/>
              </a:lnSpc>
            </a:pPr>
            <a:r>
              <a:rPr sz="2200" spc="-5" dirty="0">
                <a:latin typeface="Times New Roman"/>
                <a:cs typeface="Times New Roman"/>
              </a:rPr>
              <a:t>-The Agriculture Agreement: new rules and</a:t>
            </a:r>
            <a:r>
              <a:rPr sz="2200" spc="-15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commitments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50">
              <a:latin typeface="Times New Roman"/>
              <a:cs typeface="Times New Roman"/>
            </a:endParaRPr>
          </a:p>
          <a:p>
            <a:pPr marL="291465">
              <a:lnSpc>
                <a:spcPct val="100000"/>
              </a:lnSpc>
              <a:spcBef>
                <a:spcPts val="5"/>
              </a:spcBef>
            </a:pPr>
            <a:r>
              <a:rPr sz="2200" spc="-20" dirty="0">
                <a:latin typeface="Times New Roman"/>
                <a:cs typeface="Times New Roman"/>
              </a:rPr>
              <a:t>-Textiles: </a:t>
            </a:r>
            <a:r>
              <a:rPr sz="2200" spc="-5" dirty="0">
                <a:latin typeface="Times New Roman"/>
                <a:cs typeface="Times New Roman"/>
              </a:rPr>
              <a:t>back in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mainstream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850">
              <a:latin typeface="Times New Roman"/>
              <a:cs typeface="Times New Roman"/>
            </a:endParaRPr>
          </a:p>
          <a:p>
            <a:pPr marL="291465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Times New Roman"/>
                <a:cs typeface="Times New Roman"/>
              </a:rPr>
              <a:t>-Intellectual </a:t>
            </a:r>
            <a:r>
              <a:rPr sz="2200" dirty="0">
                <a:latin typeface="Times New Roman"/>
                <a:cs typeface="Times New Roman"/>
              </a:rPr>
              <a:t>property: </a:t>
            </a:r>
            <a:r>
              <a:rPr sz="2200" spc="-5" dirty="0">
                <a:latin typeface="Times New Roman"/>
                <a:cs typeface="Times New Roman"/>
              </a:rPr>
              <a:t>protection and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enforcement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250378"/>
            <a:ext cx="6462395" cy="164211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05"/>
              </a:spcBef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agreement </a:t>
            </a:r>
            <a:r>
              <a:rPr sz="2400" dirty="0">
                <a:latin typeface="Times New Roman"/>
                <a:cs typeface="Times New Roman"/>
              </a:rPr>
              <a:t>covers </a:t>
            </a:r>
            <a:r>
              <a:rPr sz="2400" spc="-5" dirty="0">
                <a:latin typeface="Times New Roman"/>
                <a:cs typeface="Times New Roman"/>
              </a:rPr>
              <a:t>five </a:t>
            </a:r>
            <a:r>
              <a:rPr sz="2400" dirty="0">
                <a:latin typeface="Times New Roman"/>
                <a:cs typeface="Times New Roman"/>
              </a:rPr>
              <a:t>broad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issues:</a:t>
            </a:r>
            <a:endParaRPr sz="24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How basic </a:t>
            </a:r>
            <a:r>
              <a:rPr sz="2400" spc="-5" dirty="0">
                <a:latin typeface="Times New Roman"/>
                <a:cs typeface="Times New Roman"/>
              </a:rPr>
              <a:t>principles </a:t>
            </a:r>
            <a:r>
              <a:rPr sz="2400" dirty="0">
                <a:latin typeface="Times New Roman"/>
                <a:cs typeface="Times New Roman"/>
              </a:rPr>
              <a:t>of the trading </a:t>
            </a:r>
            <a:r>
              <a:rPr sz="2400" spc="-5" dirty="0">
                <a:latin typeface="Times New Roman"/>
                <a:cs typeface="Times New Roman"/>
              </a:rPr>
              <a:t>system  international intellectual </a:t>
            </a:r>
            <a:r>
              <a:rPr sz="2400" dirty="0">
                <a:latin typeface="Times New Roman"/>
                <a:cs typeface="Times New Roman"/>
              </a:rPr>
              <a:t>property </a:t>
            </a:r>
            <a:r>
              <a:rPr sz="2400" spc="-5" dirty="0">
                <a:latin typeface="Times New Roman"/>
                <a:cs typeface="Times New Roman"/>
              </a:rPr>
              <a:t>agreements  </a:t>
            </a:r>
            <a:r>
              <a:rPr sz="2400" dirty="0">
                <a:latin typeface="Times New Roman"/>
                <a:cs typeface="Times New Roman"/>
              </a:rPr>
              <a:t>applied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1741" y="769365"/>
            <a:ext cx="138493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6515">
              <a:lnSpc>
                <a:spcPct val="100000"/>
              </a:lnSpc>
              <a:spcBef>
                <a:spcPts val="100"/>
              </a:spcBef>
              <a:tabLst>
                <a:tab pos="744220" algn="l"/>
                <a:tab pos="1083945" algn="l"/>
              </a:tabLst>
            </a:pPr>
            <a:r>
              <a:rPr sz="2400" dirty="0">
                <a:latin typeface="Times New Roman"/>
                <a:cs typeface="Times New Roman"/>
              </a:rPr>
              <a:t>and	other  </a:t>
            </a:r>
            <a:r>
              <a:rPr sz="2400" spc="-5" dirty="0">
                <a:latin typeface="Times New Roman"/>
                <a:cs typeface="Times New Roman"/>
              </a:rPr>
              <a:t>sh</a:t>
            </a:r>
            <a:r>
              <a:rPr sz="2400" dirty="0">
                <a:latin typeface="Times New Roman"/>
                <a:cs typeface="Times New Roman"/>
              </a:rPr>
              <a:t>ou</a:t>
            </a:r>
            <a:r>
              <a:rPr sz="2400" spc="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d	be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740" y="2385186"/>
            <a:ext cx="7997190" cy="3698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Times New Roman"/>
                <a:cs typeface="Times New Roman"/>
              </a:rPr>
              <a:t>How </a:t>
            </a:r>
            <a:r>
              <a:rPr sz="2400" dirty="0">
                <a:latin typeface="Times New Roman"/>
                <a:cs typeface="Times New Roman"/>
              </a:rPr>
              <a:t>to give adequate protection to </a:t>
            </a:r>
            <a:r>
              <a:rPr sz="2400" spc="-5" dirty="0">
                <a:latin typeface="Times New Roman"/>
                <a:cs typeface="Times New Roman"/>
              </a:rPr>
              <a:t>intellectual </a:t>
            </a:r>
            <a:r>
              <a:rPr sz="2400" dirty="0">
                <a:latin typeface="Times New Roman"/>
                <a:cs typeface="Times New Roman"/>
              </a:rPr>
              <a:t>property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rights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How </a:t>
            </a:r>
            <a:r>
              <a:rPr sz="2400" spc="-5" dirty="0">
                <a:latin typeface="Times New Roman"/>
                <a:cs typeface="Times New Roman"/>
              </a:rPr>
              <a:t>countries </a:t>
            </a:r>
            <a:r>
              <a:rPr sz="2400" dirty="0">
                <a:latin typeface="Times New Roman"/>
                <a:cs typeface="Times New Roman"/>
              </a:rPr>
              <a:t>should </a:t>
            </a:r>
            <a:r>
              <a:rPr sz="2400" spc="-5" dirty="0">
                <a:latin typeface="Times New Roman"/>
                <a:cs typeface="Times New Roman"/>
              </a:rPr>
              <a:t>enforce </a:t>
            </a:r>
            <a:r>
              <a:rPr sz="2400" dirty="0">
                <a:latin typeface="Times New Roman"/>
                <a:cs typeface="Times New Roman"/>
              </a:rPr>
              <a:t>those </a:t>
            </a:r>
            <a:r>
              <a:rPr sz="2400" spc="-5" dirty="0">
                <a:latin typeface="Times New Roman"/>
                <a:cs typeface="Times New Roman"/>
              </a:rPr>
              <a:t>rights adequately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4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their</a:t>
            </a:r>
            <a:endParaRPr sz="240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own</a:t>
            </a:r>
            <a:r>
              <a:rPr sz="2400" dirty="0">
                <a:latin typeface="Times New Roman"/>
                <a:cs typeface="Times New Roman"/>
              </a:rPr>
              <a:t> territories</a:t>
            </a:r>
            <a:endParaRPr sz="2400">
              <a:latin typeface="Times New Roman"/>
              <a:cs typeface="Times New Roman"/>
            </a:endParaRPr>
          </a:p>
          <a:p>
            <a:pPr marL="286385" marR="571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1097915" algn="l"/>
                <a:tab pos="1553210" algn="l"/>
                <a:tab pos="2413000" algn="l"/>
                <a:tab pos="3627754" algn="l"/>
                <a:tab pos="4150360" algn="l"/>
                <a:tab pos="5718810" algn="l"/>
                <a:tab pos="6969125" algn="l"/>
              </a:tabLst>
            </a:pPr>
            <a:r>
              <a:rPr sz="2400" spc="-5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-5" dirty="0">
                <a:latin typeface="Times New Roman"/>
                <a:cs typeface="Times New Roman"/>
              </a:rPr>
              <a:t>w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	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spc="-15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tt</a:t>
            </a:r>
            <a:r>
              <a:rPr sz="2400" spc="-10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e	</a:t>
            </a:r>
            <a:r>
              <a:rPr sz="2400" spc="-15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isput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on	i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te</a:t>
            </a:r>
            <a:r>
              <a:rPr sz="2400" spc="-1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le</a:t>
            </a:r>
            <a:r>
              <a:rPr sz="2400" spc="-15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tual	prope</a:t>
            </a:r>
            <a:r>
              <a:rPr sz="2400" spc="-1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ty	b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twe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n  </a:t>
            </a:r>
            <a:r>
              <a:rPr sz="2400" spc="-10" dirty="0">
                <a:latin typeface="Times New Roman"/>
                <a:cs typeface="Times New Roman"/>
              </a:rPr>
              <a:t>members </a:t>
            </a:r>
            <a:r>
              <a:rPr sz="2400" dirty="0">
                <a:latin typeface="Times New Roman"/>
                <a:cs typeface="Times New Roman"/>
              </a:rPr>
              <a:t>of 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WTO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Times New Roman"/>
              <a:cs typeface="Times New Roman"/>
            </a:endParaRPr>
          </a:p>
          <a:p>
            <a:pPr marL="286385" marR="635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Times New Roman"/>
                <a:cs typeface="Times New Roman"/>
              </a:rPr>
              <a:t>Special transitional arrangements </a:t>
            </a:r>
            <a:r>
              <a:rPr sz="2400" dirty="0">
                <a:latin typeface="Times New Roman"/>
                <a:cs typeface="Times New Roman"/>
              </a:rPr>
              <a:t>during the </a:t>
            </a:r>
            <a:r>
              <a:rPr sz="2400" spc="-5" dirty="0">
                <a:latin typeface="Times New Roman"/>
                <a:cs typeface="Times New Roman"/>
              </a:rPr>
              <a:t>period </a:t>
            </a:r>
            <a:r>
              <a:rPr sz="2400" dirty="0">
                <a:latin typeface="Times New Roman"/>
                <a:cs typeface="Times New Roman"/>
              </a:rPr>
              <a:t>when </a:t>
            </a:r>
            <a:r>
              <a:rPr sz="2400" spc="-5" dirty="0">
                <a:latin typeface="Times New Roman"/>
                <a:cs typeface="Times New Roman"/>
              </a:rPr>
              <a:t>the  new </a:t>
            </a:r>
            <a:r>
              <a:rPr sz="2400" dirty="0">
                <a:latin typeface="Times New Roman"/>
                <a:cs typeface="Times New Roman"/>
              </a:rPr>
              <a:t>system is being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introduced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56362"/>
            <a:ext cx="27495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R</a:t>
            </a:r>
            <a:r>
              <a:rPr sz="2550" dirty="0">
                <a:latin typeface="Arial"/>
                <a:cs typeface="Arial"/>
              </a:rPr>
              <a:t>ECENT</a:t>
            </a:r>
            <a:r>
              <a:rPr sz="2550" spc="14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I</a:t>
            </a:r>
            <a:r>
              <a:rPr sz="2550" dirty="0">
                <a:latin typeface="Arial"/>
                <a:cs typeface="Arial"/>
              </a:rPr>
              <a:t>SSUES</a:t>
            </a:r>
            <a:endParaRPr sz="25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1107694"/>
            <a:ext cx="7997190" cy="386715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86385" marR="5080" indent="-274320" algn="just">
              <a:lnSpc>
                <a:spcPct val="80000"/>
              </a:lnSpc>
              <a:spcBef>
                <a:spcPts val="585"/>
              </a:spcBef>
              <a:buClr>
                <a:srgbClr val="FD8537"/>
              </a:buClr>
              <a:buSzPct val="70000"/>
              <a:buChar char="•"/>
              <a:tabLst>
                <a:tab pos="287020" algn="l"/>
              </a:tabLst>
            </a:pPr>
            <a:r>
              <a:rPr sz="2000" spc="-15" dirty="0">
                <a:latin typeface="Arial"/>
                <a:cs typeface="Arial"/>
              </a:rPr>
              <a:t>Twenty-four </a:t>
            </a:r>
            <a:r>
              <a:rPr sz="2000" spc="-5" dirty="0">
                <a:latin typeface="Arial"/>
                <a:cs typeface="Arial"/>
              </a:rPr>
              <a:t>participants from around the </a:t>
            </a:r>
            <a:r>
              <a:rPr sz="2000" dirty="0">
                <a:latin typeface="Arial"/>
                <a:cs typeface="Arial"/>
              </a:rPr>
              <a:t>world </a:t>
            </a:r>
            <a:r>
              <a:rPr sz="2000" spc="-5" dirty="0">
                <a:latin typeface="Arial"/>
                <a:cs typeface="Arial"/>
              </a:rPr>
              <a:t>are attending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two-  month </a:t>
            </a:r>
            <a:r>
              <a:rPr sz="2000" dirty="0">
                <a:latin typeface="Arial"/>
                <a:cs typeface="Arial"/>
              </a:rPr>
              <a:t>Advanced </a:t>
            </a:r>
            <a:r>
              <a:rPr sz="2000" spc="-15" dirty="0">
                <a:latin typeface="Arial"/>
                <a:cs typeface="Arial"/>
              </a:rPr>
              <a:t>Trade </a:t>
            </a:r>
            <a:r>
              <a:rPr sz="2000" spc="-5" dirty="0">
                <a:latin typeface="Arial"/>
                <a:cs typeface="Arial"/>
              </a:rPr>
              <a:t>Policy </a:t>
            </a:r>
            <a:r>
              <a:rPr sz="2000" dirty="0">
                <a:latin typeface="Arial"/>
                <a:cs typeface="Arial"/>
              </a:rPr>
              <a:t>Course </a:t>
            </a:r>
            <a:r>
              <a:rPr sz="2000" spc="-25" dirty="0">
                <a:latin typeface="Arial"/>
                <a:cs typeface="Arial"/>
              </a:rPr>
              <a:t>(ATPC) </a:t>
            </a:r>
            <a:r>
              <a:rPr sz="2000" spc="-5" dirty="0">
                <a:latin typeface="Arial"/>
                <a:cs typeface="Arial"/>
              </a:rPr>
              <a:t>from </a:t>
            </a:r>
            <a:r>
              <a:rPr sz="2000" spc="-10" dirty="0">
                <a:latin typeface="Arial"/>
                <a:cs typeface="Arial"/>
              </a:rPr>
              <a:t>18 </a:t>
            </a:r>
            <a:r>
              <a:rPr sz="2000" dirty="0">
                <a:latin typeface="Arial"/>
                <a:cs typeface="Arial"/>
              </a:rPr>
              <a:t>January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spc="-145" dirty="0">
                <a:latin typeface="Arial"/>
                <a:cs typeface="Arial"/>
              </a:rPr>
              <a:t>11  </a:t>
            </a:r>
            <a:r>
              <a:rPr sz="2000" dirty="0">
                <a:latin typeface="Arial"/>
                <a:cs typeface="Arial"/>
              </a:rPr>
              <a:t>March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2016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Arial"/>
              <a:buChar char="•"/>
            </a:pPr>
            <a:endParaRPr sz="2700">
              <a:latin typeface="Arial"/>
              <a:cs typeface="Arial"/>
            </a:endParaRPr>
          </a:p>
          <a:p>
            <a:pPr marL="286385" marR="5080" indent="-274320" algn="just">
              <a:lnSpc>
                <a:spcPts val="1920"/>
              </a:lnSpc>
              <a:buClr>
                <a:srgbClr val="FD8537"/>
              </a:buClr>
              <a:buSzPct val="70000"/>
              <a:buChar char="•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Lamy calls </a:t>
            </a:r>
            <a:r>
              <a:rPr sz="2000" spc="-10" dirty="0">
                <a:latin typeface="Arial"/>
                <a:cs typeface="Arial"/>
              </a:rPr>
              <a:t>for </a:t>
            </a:r>
            <a:r>
              <a:rPr sz="2000" spc="-5" dirty="0">
                <a:latin typeface="Arial"/>
                <a:cs typeface="Arial"/>
              </a:rPr>
              <a:t>addressing macro-economic imbalances through  </a:t>
            </a:r>
            <a:r>
              <a:rPr sz="2000" dirty="0">
                <a:latin typeface="Arial"/>
                <a:cs typeface="Arial"/>
              </a:rPr>
              <a:t>cooperation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D8537"/>
              </a:buClr>
              <a:buFont typeface="Arial"/>
              <a:buChar char="•"/>
            </a:pPr>
            <a:endParaRPr sz="2300">
              <a:latin typeface="Arial"/>
              <a:cs typeface="Arial"/>
            </a:endParaRPr>
          </a:p>
          <a:p>
            <a:pPr marL="287020" indent="-274320">
              <a:lnSpc>
                <a:spcPts val="2160"/>
              </a:lnSpc>
              <a:buClr>
                <a:srgbClr val="FD8537"/>
              </a:buClr>
              <a:buSzPct val="70000"/>
              <a:buChar char="•"/>
              <a:tabLst>
                <a:tab pos="286385" algn="l"/>
                <a:tab pos="287020" algn="l"/>
              </a:tabLst>
            </a:pPr>
            <a:r>
              <a:rPr sz="2000" spc="-10" dirty="0">
                <a:latin typeface="Arial"/>
                <a:cs typeface="Arial"/>
              </a:rPr>
              <a:t>Transparency </a:t>
            </a:r>
            <a:r>
              <a:rPr sz="2000" spc="-5" dirty="0">
                <a:latin typeface="Arial"/>
                <a:cs typeface="Arial"/>
              </a:rPr>
              <a:t>mechanism </a:t>
            </a:r>
            <a:r>
              <a:rPr sz="2000" spc="-10" dirty="0">
                <a:latin typeface="Arial"/>
                <a:cs typeface="Arial"/>
              </a:rPr>
              <a:t>for </a:t>
            </a:r>
            <a:r>
              <a:rPr sz="2000" spc="-5" dirty="0">
                <a:latin typeface="Arial"/>
                <a:cs typeface="Arial"/>
              </a:rPr>
              <a:t>preferential </a:t>
            </a:r>
            <a:r>
              <a:rPr sz="2000" dirty="0">
                <a:latin typeface="Arial"/>
                <a:cs typeface="Arial"/>
              </a:rPr>
              <a:t>trade </a:t>
            </a:r>
            <a:r>
              <a:rPr sz="2000" spc="-5" dirty="0">
                <a:latin typeface="Arial"/>
                <a:cs typeface="Arial"/>
              </a:rPr>
              <a:t>arrangements </a:t>
            </a:r>
            <a:r>
              <a:rPr sz="2000" dirty="0">
                <a:latin typeface="Arial"/>
                <a:cs typeface="Arial"/>
              </a:rPr>
              <a:t>set</a:t>
            </a:r>
            <a:r>
              <a:rPr sz="2000" spc="254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for</a:t>
            </a:r>
            <a:endParaRPr sz="2000">
              <a:latin typeface="Arial"/>
              <a:cs typeface="Arial"/>
            </a:endParaRPr>
          </a:p>
          <a:p>
            <a:pPr marL="286385">
              <a:lnSpc>
                <a:spcPts val="2160"/>
              </a:lnSpc>
            </a:pPr>
            <a:r>
              <a:rPr sz="2000" dirty="0">
                <a:latin typeface="Arial"/>
                <a:cs typeface="Arial"/>
              </a:rPr>
              <a:t>approval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25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70000"/>
              <a:buChar char="•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Market access for LDCs (Least Developing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Countries)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D8537"/>
              </a:buClr>
              <a:buFont typeface="Arial"/>
              <a:buChar char="•"/>
            </a:pPr>
            <a:endParaRPr sz="225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70000"/>
              <a:buChar char="•"/>
              <a:tabLst>
                <a:tab pos="286385" algn="l"/>
                <a:tab pos="287020" algn="l"/>
              </a:tabLst>
            </a:pPr>
            <a:r>
              <a:rPr sz="2000" spc="-15" dirty="0">
                <a:latin typeface="Arial"/>
                <a:cs typeface="Arial"/>
              </a:rPr>
              <a:t>Trade </a:t>
            </a:r>
            <a:r>
              <a:rPr sz="2000" dirty="0">
                <a:latin typeface="Arial"/>
                <a:cs typeface="Arial"/>
              </a:rPr>
              <a:t>agreements between developing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countries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5284470"/>
            <a:ext cx="5276850" cy="1214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70000"/>
              <a:buChar char="•"/>
              <a:tabLst>
                <a:tab pos="286385" algn="l"/>
                <a:tab pos="287020" algn="l"/>
              </a:tabLst>
            </a:pPr>
            <a:r>
              <a:rPr sz="2000" spc="-15" dirty="0">
                <a:latin typeface="Arial"/>
                <a:cs typeface="Arial"/>
              </a:rPr>
              <a:t>Trade </a:t>
            </a:r>
            <a:r>
              <a:rPr sz="2000" dirty="0">
                <a:latin typeface="Arial"/>
                <a:cs typeface="Arial"/>
              </a:rPr>
              <a:t>policy reviews: ensuring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transparency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Arial"/>
              <a:buChar char="•"/>
            </a:pPr>
            <a:endParaRPr sz="2700">
              <a:latin typeface="Arial"/>
              <a:cs typeface="Arial"/>
            </a:endParaRPr>
          </a:p>
          <a:p>
            <a:pPr marL="286385" marR="5080" indent="-274320">
              <a:lnSpc>
                <a:spcPts val="1920"/>
              </a:lnSpc>
              <a:buClr>
                <a:srgbClr val="FD8537"/>
              </a:buClr>
              <a:buSzPct val="70000"/>
              <a:buChar char="•"/>
              <a:tabLst>
                <a:tab pos="286385" algn="l"/>
                <a:tab pos="287020" algn="l"/>
                <a:tab pos="1273175" algn="l"/>
                <a:tab pos="2754630" algn="l"/>
                <a:tab pos="3684270" algn="l"/>
                <a:tab pos="4133850" algn="l"/>
              </a:tabLst>
            </a:pPr>
            <a:r>
              <a:rPr sz="2000" dirty="0">
                <a:latin typeface="Arial"/>
                <a:cs typeface="Arial"/>
              </a:rPr>
              <a:t>TRIPS	Agreement	aim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d	at	f</a:t>
            </a:r>
            <a:r>
              <a:rPr sz="2000" spc="-2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cilitating  medicines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poor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countries.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72353" y="5924499"/>
            <a:ext cx="25076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40765" algn="l"/>
                <a:tab pos="1490980" algn="l"/>
              </a:tabLst>
            </a:pPr>
            <a:r>
              <a:rPr sz="2000" dirty="0">
                <a:latin typeface="Arial"/>
                <a:cs typeface="Arial"/>
              </a:rPr>
              <a:t>acc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ss	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o	esse</a:t>
            </a:r>
            <a:r>
              <a:rPr sz="2000" spc="-10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tial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78079"/>
            <a:ext cx="247205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C</a:t>
            </a:r>
            <a:r>
              <a:rPr spc="-5" dirty="0"/>
              <a:t>ONCLUSION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83540" y="1013205"/>
            <a:ext cx="7997190" cy="472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715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It is </a:t>
            </a:r>
            <a:r>
              <a:rPr sz="2400" spc="-5" dirty="0">
                <a:latin typeface="Times New Roman"/>
                <a:cs typeface="Times New Roman"/>
              </a:rPr>
              <a:t>the place </a:t>
            </a:r>
            <a:r>
              <a:rPr sz="2400" dirty="0">
                <a:latin typeface="Times New Roman"/>
                <a:cs typeface="Times New Roman"/>
              </a:rPr>
              <a:t>where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spc="-10" dirty="0">
                <a:latin typeface="Times New Roman"/>
                <a:cs typeface="Times New Roman"/>
              </a:rPr>
              <a:t>member </a:t>
            </a:r>
            <a:r>
              <a:rPr sz="2400" spc="-5" dirty="0">
                <a:latin typeface="Times New Roman"/>
                <a:cs typeface="Times New Roman"/>
              </a:rPr>
              <a:t>country </a:t>
            </a:r>
            <a:r>
              <a:rPr sz="2400" spc="-10" dirty="0">
                <a:latin typeface="Times New Roman"/>
                <a:cs typeface="Times New Roman"/>
              </a:rPr>
              <a:t>comes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talks  together and </a:t>
            </a:r>
            <a:r>
              <a:rPr sz="2400" dirty="0">
                <a:latin typeface="Times New Roman"/>
                <a:cs typeface="Times New Roman"/>
              </a:rPr>
              <a:t>shares </a:t>
            </a:r>
            <a:r>
              <a:rPr sz="2400" spc="-5" dirty="0">
                <a:latin typeface="Times New Roman"/>
                <a:cs typeface="Times New Roman"/>
              </a:rPr>
              <a:t>their grievance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order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resolve their  </a:t>
            </a:r>
            <a:r>
              <a:rPr sz="2400" dirty="0">
                <a:latin typeface="Times New Roman"/>
                <a:cs typeface="Times New Roman"/>
              </a:rPr>
              <a:t>problem related to International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trade.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countries make </a:t>
            </a:r>
            <a:r>
              <a:rPr sz="2400" dirty="0">
                <a:latin typeface="Times New Roman"/>
                <a:cs typeface="Times New Roman"/>
              </a:rPr>
              <a:t>their </a:t>
            </a:r>
            <a:r>
              <a:rPr sz="2400" spc="-5" dirty="0">
                <a:latin typeface="Times New Roman"/>
                <a:cs typeface="Times New Roman"/>
              </a:rPr>
              <a:t>decisions </a:t>
            </a:r>
            <a:r>
              <a:rPr sz="2400" dirty="0">
                <a:latin typeface="Times New Roman"/>
                <a:cs typeface="Times New Roman"/>
              </a:rPr>
              <a:t>through </a:t>
            </a:r>
            <a:r>
              <a:rPr sz="2400" spc="-5" dirty="0">
                <a:latin typeface="Times New Roman"/>
                <a:cs typeface="Times New Roman"/>
              </a:rPr>
              <a:t>various councils 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committees, whose membership consists </a:t>
            </a:r>
            <a:r>
              <a:rPr sz="2400" dirty="0">
                <a:latin typeface="Times New Roman"/>
                <a:cs typeface="Times New Roman"/>
              </a:rPr>
              <a:t>of all </a:t>
            </a:r>
            <a:r>
              <a:rPr sz="2400" spc="-25" dirty="0">
                <a:latin typeface="Times New Roman"/>
                <a:cs typeface="Times New Roman"/>
              </a:rPr>
              <a:t>WTO  </a:t>
            </a:r>
            <a:r>
              <a:rPr sz="2400" spc="-5" dirty="0">
                <a:latin typeface="Times New Roman"/>
                <a:cs typeface="Times New Roman"/>
              </a:rPr>
              <a:t>members.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system </a:t>
            </a:r>
            <a:r>
              <a:rPr sz="2400" dirty="0">
                <a:latin typeface="Times New Roman"/>
                <a:cs typeface="Times New Roman"/>
              </a:rPr>
              <a:t>helps </a:t>
            </a:r>
            <a:r>
              <a:rPr sz="2400" spc="-5" dirty="0">
                <a:latin typeface="Times New Roman"/>
                <a:cs typeface="Times New Roman"/>
              </a:rPr>
              <a:t>promote </a:t>
            </a:r>
            <a:r>
              <a:rPr sz="2400" dirty="0">
                <a:latin typeface="Times New Roman"/>
                <a:cs typeface="Times New Roman"/>
              </a:rPr>
              <a:t>peace, by </a:t>
            </a:r>
            <a:r>
              <a:rPr sz="2400" spc="-5" dirty="0">
                <a:latin typeface="Times New Roman"/>
                <a:cs typeface="Times New Roman"/>
              </a:rPr>
              <a:t>handling </a:t>
            </a:r>
            <a:r>
              <a:rPr sz="2400" dirty="0">
                <a:latin typeface="Times New Roman"/>
                <a:cs typeface="Times New Roman"/>
              </a:rPr>
              <a:t>Dispute of  </a:t>
            </a:r>
            <a:r>
              <a:rPr sz="2400" spc="-5" dirty="0">
                <a:latin typeface="Times New Roman"/>
                <a:cs typeface="Times New Roman"/>
              </a:rPr>
              <a:t>member </a:t>
            </a:r>
            <a:r>
              <a:rPr sz="2400" dirty="0">
                <a:latin typeface="Times New Roman"/>
                <a:cs typeface="Times New Roman"/>
              </a:rPr>
              <a:t>countries. </a:t>
            </a:r>
            <a:r>
              <a:rPr sz="2400" spc="-5" dirty="0">
                <a:latin typeface="Times New Roman"/>
                <a:cs typeface="Times New Roman"/>
              </a:rPr>
              <a:t>It </a:t>
            </a:r>
            <a:r>
              <a:rPr sz="2400" dirty="0">
                <a:latin typeface="Times New Roman"/>
                <a:cs typeface="Times New Roman"/>
              </a:rPr>
              <a:t>provides </a:t>
            </a:r>
            <a:r>
              <a:rPr sz="2400" spc="-5" dirty="0">
                <a:latin typeface="Times New Roman"/>
                <a:cs typeface="Times New Roman"/>
              </a:rPr>
              <a:t>free </a:t>
            </a:r>
            <a:r>
              <a:rPr sz="2400" dirty="0">
                <a:latin typeface="Times New Roman"/>
                <a:cs typeface="Times New Roman"/>
              </a:rPr>
              <a:t>trade </a:t>
            </a:r>
            <a:r>
              <a:rPr sz="2400" spc="-5" dirty="0">
                <a:latin typeface="Times New Roman"/>
                <a:cs typeface="Times New Roman"/>
              </a:rPr>
              <a:t>which </a:t>
            </a:r>
            <a:r>
              <a:rPr sz="2400" dirty="0">
                <a:latin typeface="Times New Roman"/>
                <a:cs typeface="Times New Roman"/>
              </a:rPr>
              <a:t>cuts </a:t>
            </a:r>
            <a:r>
              <a:rPr sz="2400" spc="-5" dirty="0">
                <a:latin typeface="Times New Roman"/>
                <a:cs typeface="Times New Roman"/>
              </a:rPr>
              <a:t>the costs  of living and provides more choice of products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qualities 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stimulates economic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growth.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403047"/>
            <a:ext cx="8018145" cy="5589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25" dirty="0">
                <a:latin typeface="Times New Roman"/>
                <a:cs typeface="Times New Roman"/>
              </a:rPr>
              <a:t>WTO </a:t>
            </a:r>
            <a:r>
              <a:rPr sz="2400" dirty="0">
                <a:latin typeface="Times New Roman"/>
                <a:cs typeface="Times New Roman"/>
              </a:rPr>
              <a:t>agreements </a:t>
            </a:r>
            <a:r>
              <a:rPr sz="2400" spc="-5" dirty="0">
                <a:latin typeface="Times New Roman"/>
                <a:cs typeface="Times New Roman"/>
              </a:rPr>
              <a:t>cover </a:t>
            </a:r>
            <a:r>
              <a:rPr sz="2400" dirty="0">
                <a:latin typeface="Times New Roman"/>
                <a:cs typeface="Times New Roman"/>
              </a:rPr>
              <a:t>goods, services </a:t>
            </a:r>
            <a:r>
              <a:rPr sz="2400" spc="-5" dirty="0">
                <a:latin typeface="Times New Roman"/>
                <a:cs typeface="Times New Roman"/>
              </a:rPr>
              <a:t>and intellectual  </a:t>
            </a:r>
            <a:r>
              <a:rPr sz="2400" spc="-20" dirty="0">
                <a:latin typeface="Times New Roman"/>
                <a:cs typeface="Times New Roman"/>
              </a:rPr>
              <a:t>property. </a:t>
            </a:r>
            <a:r>
              <a:rPr sz="2400" spc="-5" dirty="0">
                <a:latin typeface="Times New Roman"/>
                <a:cs typeface="Times New Roman"/>
              </a:rPr>
              <a:t>They </a:t>
            </a:r>
            <a:r>
              <a:rPr sz="2400" dirty="0">
                <a:latin typeface="Times New Roman"/>
                <a:cs typeface="Times New Roman"/>
              </a:rPr>
              <a:t>spell </a:t>
            </a:r>
            <a:r>
              <a:rPr sz="2400" spc="-5" dirty="0">
                <a:latin typeface="Times New Roman"/>
                <a:cs typeface="Times New Roman"/>
              </a:rPr>
              <a:t>out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principles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liberalization,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the  permitted exceptions. </a:t>
            </a:r>
            <a:r>
              <a:rPr sz="2400" dirty="0">
                <a:latin typeface="Times New Roman"/>
                <a:cs typeface="Times New Roman"/>
              </a:rPr>
              <a:t>They </a:t>
            </a:r>
            <a:r>
              <a:rPr sz="2400" spc="-5" dirty="0">
                <a:latin typeface="Times New Roman"/>
                <a:cs typeface="Times New Roman"/>
              </a:rPr>
              <a:t>include individual countries’  commitments </a:t>
            </a:r>
            <a:r>
              <a:rPr sz="2400" dirty="0">
                <a:latin typeface="Times New Roman"/>
                <a:cs typeface="Times New Roman"/>
              </a:rPr>
              <a:t>to lower </a:t>
            </a:r>
            <a:r>
              <a:rPr sz="2400" spc="-5" dirty="0">
                <a:latin typeface="Times New Roman"/>
                <a:cs typeface="Times New Roman"/>
              </a:rPr>
              <a:t>customs </a:t>
            </a:r>
            <a:r>
              <a:rPr sz="2400" spc="-10" dirty="0">
                <a:latin typeface="Times New Roman"/>
                <a:cs typeface="Times New Roman"/>
              </a:rPr>
              <a:t>tariffs </a:t>
            </a:r>
            <a:r>
              <a:rPr sz="2400" dirty="0">
                <a:latin typeface="Times New Roman"/>
                <a:cs typeface="Times New Roman"/>
              </a:rPr>
              <a:t>and other trade </a:t>
            </a:r>
            <a:r>
              <a:rPr sz="2400" spc="-5" dirty="0">
                <a:latin typeface="Times New Roman"/>
                <a:cs typeface="Times New Roman"/>
              </a:rPr>
              <a:t>barriers,  </a:t>
            </a:r>
            <a:r>
              <a:rPr sz="2400" dirty="0">
                <a:latin typeface="Times New Roman"/>
                <a:cs typeface="Times New Roman"/>
              </a:rPr>
              <a:t>and to </a:t>
            </a:r>
            <a:r>
              <a:rPr sz="2400" spc="-5" dirty="0">
                <a:latin typeface="Times New Roman"/>
                <a:cs typeface="Times New Roman"/>
              </a:rPr>
              <a:t>open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10" dirty="0">
                <a:latin typeface="Times New Roman"/>
                <a:cs typeface="Times New Roman"/>
              </a:rPr>
              <a:t>keep </a:t>
            </a:r>
            <a:r>
              <a:rPr sz="2400" dirty="0">
                <a:latin typeface="Times New Roman"/>
                <a:cs typeface="Times New Roman"/>
              </a:rPr>
              <a:t>open </a:t>
            </a:r>
            <a:r>
              <a:rPr sz="2400" spc="-5" dirty="0">
                <a:latin typeface="Times New Roman"/>
                <a:cs typeface="Times New Roman"/>
              </a:rPr>
              <a:t>services markets. They set  procedures </a:t>
            </a:r>
            <a:r>
              <a:rPr sz="2400" dirty="0">
                <a:latin typeface="Times New Roman"/>
                <a:cs typeface="Times New Roman"/>
              </a:rPr>
              <a:t>for </a:t>
            </a:r>
            <a:r>
              <a:rPr sz="2400" spc="-5" dirty="0">
                <a:latin typeface="Times New Roman"/>
                <a:cs typeface="Times New Roman"/>
              </a:rPr>
              <a:t>settling disputes. </a:t>
            </a:r>
            <a:r>
              <a:rPr sz="2400" dirty="0">
                <a:latin typeface="Times New Roman"/>
                <a:cs typeface="Times New Roman"/>
              </a:rPr>
              <a:t>They </a:t>
            </a:r>
            <a:r>
              <a:rPr sz="2400" spc="-5" dirty="0">
                <a:latin typeface="Times New Roman"/>
                <a:cs typeface="Times New Roman"/>
              </a:rPr>
              <a:t>prescribe </a:t>
            </a:r>
            <a:r>
              <a:rPr sz="2400" spc="-10" dirty="0">
                <a:latin typeface="Times New Roman"/>
                <a:cs typeface="Times New Roman"/>
              </a:rPr>
              <a:t>special  </a:t>
            </a:r>
            <a:r>
              <a:rPr sz="2400" spc="-5" dirty="0">
                <a:latin typeface="Times New Roman"/>
                <a:cs typeface="Times New Roman"/>
              </a:rPr>
              <a:t>treatment </a:t>
            </a:r>
            <a:r>
              <a:rPr sz="2400" dirty="0">
                <a:latin typeface="Times New Roman"/>
                <a:cs typeface="Times New Roman"/>
              </a:rPr>
              <a:t>for </a:t>
            </a:r>
            <a:r>
              <a:rPr sz="2400" spc="-5" dirty="0">
                <a:latin typeface="Times New Roman"/>
                <a:cs typeface="Times New Roman"/>
              </a:rPr>
              <a:t>developing countries. </a:t>
            </a:r>
            <a:r>
              <a:rPr sz="2400" dirty="0">
                <a:latin typeface="Times New Roman"/>
                <a:cs typeface="Times New Roman"/>
              </a:rPr>
              <a:t>They </a:t>
            </a:r>
            <a:r>
              <a:rPr sz="2400" spc="-5" dirty="0">
                <a:latin typeface="Times New Roman"/>
                <a:cs typeface="Times New Roman"/>
              </a:rPr>
              <a:t>require governments 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make </a:t>
            </a:r>
            <a:r>
              <a:rPr sz="2400" dirty="0">
                <a:latin typeface="Times New Roman"/>
                <a:cs typeface="Times New Roman"/>
              </a:rPr>
              <a:t>their trade policies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transparent</a:t>
            </a:r>
            <a:endParaRPr sz="2400">
              <a:latin typeface="Times New Roman"/>
              <a:cs typeface="Times New Roman"/>
            </a:endParaRPr>
          </a:p>
          <a:p>
            <a:pPr marL="286385" marR="25400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20" dirty="0">
                <a:latin typeface="Times New Roman"/>
                <a:cs typeface="Times New Roman"/>
              </a:rPr>
              <a:t>WTO </a:t>
            </a:r>
            <a:r>
              <a:rPr sz="2400" dirty="0">
                <a:latin typeface="Times New Roman"/>
                <a:cs typeface="Times New Roman"/>
              </a:rPr>
              <a:t>deals with </a:t>
            </a:r>
            <a:r>
              <a:rPr sz="2400" spc="-5" dirty="0">
                <a:latin typeface="Times New Roman"/>
                <a:cs typeface="Times New Roman"/>
              </a:rPr>
              <a:t>the special needs </a:t>
            </a:r>
            <a:r>
              <a:rPr sz="2400" spc="-1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developing countries </a:t>
            </a:r>
            <a:r>
              <a:rPr sz="2400" dirty="0">
                <a:latin typeface="Times New Roman"/>
                <a:cs typeface="Times New Roman"/>
              </a:rPr>
              <a:t>as  </a:t>
            </a:r>
            <a:r>
              <a:rPr sz="2400" spc="-5" dirty="0">
                <a:latin typeface="Times New Roman"/>
                <a:cs typeface="Times New Roman"/>
              </a:rPr>
              <a:t>two thirds </a:t>
            </a:r>
            <a:r>
              <a:rPr sz="2400" spc="-10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25" dirty="0">
                <a:latin typeface="Times New Roman"/>
                <a:cs typeface="Times New Roman"/>
              </a:rPr>
              <a:t>WTO </a:t>
            </a:r>
            <a:r>
              <a:rPr sz="2400" spc="-5" dirty="0">
                <a:latin typeface="Times New Roman"/>
                <a:cs typeface="Times New Roman"/>
              </a:rPr>
              <a:t>members </a:t>
            </a:r>
            <a:r>
              <a:rPr sz="2400" dirty="0">
                <a:latin typeface="Times New Roman"/>
                <a:cs typeface="Times New Roman"/>
              </a:rPr>
              <a:t>are </a:t>
            </a:r>
            <a:r>
              <a:rPr sz="2400" spc="-5" dirty="0">
                <a:latin typeface="Times New Roman"/>
                <a:cs typeface="Times New Roman"/>
              </a:rPr>
              <a:t>developing countries </a:t>
            </a:r>
            <a:r>
              <a:rPr sz="2400" dirty="0">
                <a:latin typeface="Times New Roman"/>
                <a:cs typeface="Times New Roman"/>
              </a:rPr>
              <a:t>and  they </a:t>
            </a:r>
            <a:r>
              <a:rPr sz="2400" spc="-5" dirty="0">
                <a:latin typeface="Times New Roman"/>
                <a:cs typeface="Times New Roman"/>
              </a:rPr>
              <a:t>play an increasingly important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active </a:t>
            </a:r>
            <a:r>
              <a:rPr sz="2400" dirty="0">
                <a:latin typeface="Times New Roman"/>
                <a:cs typeface="Times New Roman"/>
              </a:rPr>
              <a:t>role in </a:t>
            </a:r>
            <a:r>
              <a:rPr sz="2400" spc="-5" dirty="0">
                <a:latin typeface="Times New Roman"/>
                <a:cs typeface="Times New Roman"/>
              </a:rPr>
              <a:t>the  </a:t>
            </a:r>
            <a:r>
              <a:rPr sz="2400" spc="-20" dirty="0">
                <a:latin typeface="Times New Roman"/>
                <a:cs typeface="Times New Roman"/>
              </a:rPr>
              <a:t>WTO </a:t>
            </a:r>
            <a:r>
              <a:rPr sz="2400" dirty="0">
                <a:latin typeface="Times New Roman"/>
                <a:cs typeface="Times New Roman"/>
              </a:rPr>
              <a:t>because of </a:t>
            </a:r>
            <a:r>
              <a:rPr sz="2400" spc="-5" dirty="0">
                <a:latin typeface="Times New Roman"/>
                <a:cs typeface="Times New Roman"/>
              </a:rPr>
              <a:t>their numbers, </a:t>
            </a:r>
            <a:r>
              <a:rPr sz="2400" dirty="0">
                <a:latin typeface="Times New Roman"/>
                <a:cs typeface="Times New Roman"/>
              </a:rPr>
              <a:t>because </a:t>
            </a:r>
            <a:r>
              <a:rPr sz="2400" spc="-5" dirty="0">
                <a:latin typeface="Times New Roman"/>
                <a:cs typeface="Times New Roman"/>
              </a:rPr>
              <a:t>they </a:t>
            </a:r>
            <a:r>
              <a:rPr sz="2400" dirty="0">
                <a:latin typeface="Times New Roman"/>
                <a:cs typeface="Times New Roman"/>
              </a:rPr>
              <a:t>are </a:t>
            </a:r>
            <a:r>
              <a:rPr sz="2400" spc="-5" dirty="0">
                <a:latin typeface="Times New Roman"/>
                <a:cs typeface="Times New Roman"/>
              </a:rPr>
              <a:t>becoming  more important </a:t>
            </a:r>
            <a:r>
              <a:rPr sz="2400" dirty="0">
                <a:latin typeface="Times New Roman"/>
                <a:cs typeface="Times New Roman"/>
              </a:rPr>
              <a:t>in the </a:t>
            </a:r>
            <a:r>
              <a:rPr sz="2400" spc="-5" dirty="0">
                <a:latin typeface="Times New Roman"/>
                <a:cs typeface="Times New Roman"/>
              </a:rPr>
              <a:t>global </a:t>
            </a:r>
            <a:r>
              <a:rPr sz="2400" spc="-25" dirty="0">
                <a:latin typeface="Times New Roman"/>
                <a:cs typeface="Times New Roman"/>
              </a:rPr>
              <a:t>economy,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because they  increasingly </a:t>
            </a:r>
            <a:r>
              <a:rPr sz="2400" dirty="0">
                <a:latin typeface="Times New Roman"/>
                <a:cs typeface="Times New Roman"/>
              </a:rPr>
              <a:t>look to </a:t>
            </a:r>
            <a:r>
              <a:rPr sz="2400" spc="-5" dirty="0">
                <a:latin typeface="Times New Roman"/>
                <a:cs typeface="Times New Roman"/>
              </a:rPr>
              <a:t>trade as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10" dirty="0">
                <a:latin typeface="Times New Roman"/>
                <a:cs typeface="Times New Roman"/>
              </a:rPr>
              <a:t>vital </a:t>
            </a:r>
            <a:r>
              <a:rPr sz="2400" dirty="0">
                <a:latin typeface="Times New Roman"/>
                <a:cs typeface="Times New Roman"/>
              </a:rPr>
              <a:t>tool in </a:t>
            </a:r>
            <a:r>
              <a:rPr sz="2400" spc="-5" dirty="0">
                <a:latin typeface="Times New Roman"/>
                <a:cs typeface="Times New Roman"/>
              </a:rPr>
              <a:t>their development  </a:t>
            </a:r>
            <a:r>
              <a:rPr sz="2400" spc="-10" dirty="0">
                <a:latin typeface="Times New Roman"/>
                <a:cs typeface="Times New Roman"/>
              </a:rPr>
              <a:t>efforts.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6448" y="1938571"/>
            <a:ext cx="7736585" cy="36114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18846"/>
            <a:ext cx="33909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</a:t>
            </a:r>
            <a:r>
              <a:rPr sz="2250" spc="-5" dirty="0"/>
              <a:t>N THE</a:t>
            </a:r>
            <a:r>
              <a:rPr sz="2250" spc="155" dirty="0"/>
              <a:t> </a:t>
            </a:r>
            <a:r>
              <a:rPr spc="-35" dirty="0"/>
              <a:t>P</a:t>
            </a:r>
            <a:r>
              <a:rPr sz="2250" spc="-35" dirty="0"/>
              <a:t>RESENTATION</a:t>
            </a:r>
            <a:endParaRPr sz="2250"/>
          </a:p>
        </p:txBody>
      </p:sp>
      <p:sp>
        <p:nvSpPr>
          <p:cNvPr id="3" name="object 3"/>
          <p:cNvSpPr txBox="1"/>
          <p:nvPr/>
        </p:nvSpPr>
        <p:spPr>
          <a:xfrm>
            <a:off x="535940" y="1165986"/>
            <a:ext cx="6136005" cy="444563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9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Understanding of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WTO</a:t>
            </a:r>
            <a:endParaRPr sz="24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25" dirty="0">
                <a:latin typeface="Times New Roman"/>
                <a:cs typeface="Times New Roman"/>
              </a:rPr>
              <a:t>WTO </a:t>
            </a:r>
            <a:r>
              <a:rPr sz="2400" dirty="0">
                <a:latin typeface="Times New Roman"/>
                <a:cs typeface="Times New Roman"/>
              </a:rPr>
              <a:t>in beginning and Fact </a:t>
            </a:r>
            <a:r>
              <a:rPr sz="2400" spc="-5" dirty="0">
                <a:latin typeface="Times New Roman"/>
                <a:cs typeface="Times New Roman"/>
              </a:rPr>
              <a:t>file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WTO</a:t>
            </a:r>
            <a:endParaRPr sz="24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10" dirty="0">
                <a:latin typeface="Times New Roman"/>
                <a:cs typeface="Times New Roman"/>
              </a:rPr>
              <a:t>Why </a:t>
            </a:r>
            <a:r>
              <a:rPr sz="2400" spc="-30" dirty="0">
                <a:latin typeface="Times New Roman"/>
                <a:cs typeface="Times New Roman"/>
              </a:rPr>
              <a:t>WTO </a:t>
            </a:r>
            <a:r>
              <a:rPr sz="2400" dirty="0">
                <a:latin typeface="Times New Roman"/>
                <a:cs typeface="Times New Roman"/>
              </a:rPr>
              <a:t>and functions and principle of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WTO</a:t>
            </a:r>
            <a:endParaRPr sz="24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Structure of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WTO</a:t>
            </a:r>
            <a:endParaRPr sz="24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Role of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WTO</a:t>
            </a:r>
            <a:endParaRPr sz="24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Relevance of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WTO</a:t>
            </a:r>
            <a:endParaRPr sz="24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Times New Roman"/>
                <a:cs typeface="Times New Roman"/>
              </a:rPr>
              <a:t>TRIPs, TRIMs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WTO</a:t>
            </a:r>
            <a:endParaRPr sz="24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Times New Roman"/>
                <a:cs typeface="Times New Roman"/>
              </a:rPr>
              <a:t>Agreements </a:t>
            </a:r>
            <a:r>
              <a:rPr sz="2400" dirty="0">
                <a:latin typeface="Times New Roman"/>
                <a:cs typeface="Times New Roman"/>
              </a:rPr>
              <a:t>done under </a:t>
            </a:r>
            <a:r>
              <a:rPr sz="2400" spc="-30" dirty="0">
                <a:latin typeface="Times New Roman"/>
                <a:cs typeface="Times New Roman"/>
              </a:rPr>
              <a:t>WTO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guidance</a:t>
            </a:r>
            <a:endParaRPr sz="24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Role of </a:t>
            </a:r>
            <a:r>
              <a:rPr sz="2400" spc="-30" dirty="0">
                <a:latin typeface="Times New Roman"/>
                <a:cs typeface="Times New Roman"/>
              </a:rPr>
              <a:t>WTO </a:t>
            </a:r>
            <a:r>
              <a:rPr sz="2400" dirty="0">
                <a:latin typeface="Times New Roman"/>
                <a:cs typeface="Times New Roman"/>
              </a:rPr>
              <a:t>in developing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countries</a:t>
            </a:r>
            <a:endParaRPr sz="24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Current issues of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WTO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71246"/>
            <a:ext cx="47396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W</a:t>
            </a:r>
            <a:r>
              <a:rPr sz="2250" spc="-5" dirty="0"/>
              <a:t>ORLD </a:t>
            </a:r>
            <a:r>
              <a:rPr spc="-10" dirty="0"/>
              <a:t>T</a:t>
            </a:r>
            <a:r>
              <a:rPr sz="2250" spc="-10" dirty="0"/>
              <a:t>RADE</a:t>
            </a:r>
            <a:r>
              <a:rPr sz="2250" spc="150" dirty="0"/>
              <a:t> </a:t>
            </a:r>
            <a:r>
              <a:rPr spc="-25" dirty="0"/>
              <a:t>O</a:t>
            </a:r>
            <a:r>
              <a:rPr sz="2250" spc="-25" dirty="0"/>
              <a:t>RGANIZATION</a:t>
            </a:r>
            <a:endParaRPr sz="2250"/>
          </a:p>
        </p:txBody>
      </p:sp>
      <p:sp>
        <p:nvSpPr>
          <p:cNvPr id="3" name="object 3"/>
          <p:cNvSpPr txBox="1"/>
          <p:nvPr/>
        </p:nvSpPr>
        <p:spPr>
          <a:xfrm>
            <a:off x="618236" y="1135125"/>
            <a:ext cx="4267835" cy="66230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44450" marR="5080" indent="-32384">
              <a:lnSpc>
                <a:spcPts val="2380"/>
              </a:lnSpc>
              <a:spcBef>
                <a:spcPts val="390"/>
              </a:spcBef>
              <a:tabLst>
                <a:tab pos="2731770" algn="l"/>
              </a:tabLst>
            </a:pPr>
            <a:r>
              <a:rPr sz="2200" spc="-5" dirty="0">
                <a:latin typeface="Arial"/>
                <a:cs typeface="Arial"/>
              </a:rPr>
              <a:t>Int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rg</a:t>
            </a:r>
            <a:r>
              <a:rPr sz="2200" spc="1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v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r</a:t>
            </a:r>
            <a:r>
              <a:rPr sz="2200" spc="5" dirty="0">
                <a:latin typeface="Arial"/>
                <a:cs typeface="Arial"/>
              </a:rPr>
              <a:t>n</a:t>
            </a:r>
            <a:r>
              <a:rPr sz="2200" spc="-5" dirty="0">
                <a:latin typeface="Arial"/>
                <a:cs typeface="Arial"/>
              </a:rPr>
              <a:t>mental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organ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ti</a:t>
            </a:r>
            <a:r>
              <a:rPr sz="220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n  international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trade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25236" y="1135125"/>
            <a:ext cx="320548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90625" algn="l"/>
                <a:tab pos="2804795" algn="l"/>
              </a:tabLst>
            </a:pPr>
            <a:r>
              <a:rPr sz="2200" spc="-5" dirty="0">
                <a:latin typeface="Arial"/>
                <a:cs typeface="Arial"/>
              </a:rPr>
              <a:t>whi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h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regulates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the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8440" y="2193162"/>
            <a:ext cx="8413115" cy="413766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444500" marR="106680" indent="-342900" algn="just">
              <a:lnSpc>
                <a:spcPts val="2380"/>
              </a:lnSpc>
              <a:spcBef>
                <a:spcPts val="390"/>
              </a:spcBef>
              <a:buClr>
                <a:srgbClr val="FD8537"/>
              </a:buClr>
              <a:buSzPct val="68181"/>
              <a:buChar char="•"/>
              <a:tabLst>
                <a:tab pos="444500" algn="l"/>
              </a:tabLst>
            </a:pPr>
            <a:r>
              <a:rPr sz="2200" spc="-5" dirty="0">
                <a:latin typeface="Arial"/>
                <a:cs typeface="Arial"/>
              </a:rPr>
              <a:t>Officially commenced </a:t>
            </a:r>
            <a:r>
              <a:rPr sz="2200" dirty="0">
                <a:latin typeface="Arial"/>
                <a:cs typeface="Arial"/>
              </a:rPr>
              <a:t>on 1</a:t>
            </a:r>
            <a:r>
              <a:rPr sz="2175" baseline="24904" dirty="0">
                <a:latin typeface="Arial"/>
                <a:cs typeface="Arial"/>
              </a:rPr>
              <a:t>st </a:t>
            </a:r>
            <a:r>
              <a:rPr sz="2200" spc="-5" dirty="0">
                <a:latin typeface="Arial"/>
                <a:cs typeface="Arial"/>
              </a:rPr>
              <a:t>Jan </a:t>
            </a:r>
            <a:r>
              <a:rPr sz="2200" dirty="0">
                <a:latin typeface="Arial"/>
                <a:cs typeface="Arial"/>
              </a:rPr>
              <a:t>1995 </a:t>
            </a:r>
            <a:r>
              <a:rPr sz="2200" spc="-5" dirty="0">
                <a:latin typeface="Arial"/>
                <a:cs typeface="Arial"/>
              </a:rPr>
              <a:t>under the </a:t>
            </a:r>
            <a:r>
              <a:rPr sz="2200" dirty="0">
                <a:latin typeface="Arial"/>
                <a:cs typeface="Arial"/>
              </a:rPr>
              <a:t>Marrakesh  </a:t>
            </a:r>
            <a:r>
              <a:rPr sz="2200" spc="-5" dirty="0">
                <a:latin typeface="Arial"/>
                <a:cs typeface="Arial"/>
              </a:rPr>
              <a:t>Agreement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D8537"/>
              </a:buClr>
              <a:buFont typeface="Arial"/>
              <a:buChar char="•"/>
            </a:pPr>
            <a:endParaRPr sz="2800">
              <a:latin typeface="Arial"/>
              <a:cs typeface="Arial"/>
            </a:endParaRPr>
          </a:p>
          <a:p>
            <a:pPr marL="444500" indent="-34290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8181"/>
              <a:buChar char="•"/>
              <a:tabLst>
                <a:tab pos="443865" algn="l"/>
                <a:tab pos="444500" algn="l"/>
              </a:tabLst>
            </a:pPr>
            <a:r>
              <a:rPr sz="2200" spc="-5" dirty="0">
                <a:latin typeface="Arial"/>
                <a:cs typeface="Arial"/>
              </a:rPr>
              <a:t>Signed by 123 nations in</a:t>
            </a:r>
            <a:r>
              <a:rPr sz="2200" spc="3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1994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D8537"/>
              </a:buClr>
              <a:buFont typeface="Arial"/>
              <a:buChar char="•"/>
            </a:pPr>
            <a:endParaRPr sz="3100">
              <a:latin typeface="Arial"/>
              <a:cs typeface="Arial"/>
            </a:endParaRPr>
          </a:p>
          <a:p>
            <a:pPr marL="444500" marR="105410" indent="-342900" algn="just">
              <a:lnSpc>
                <a:spcPts val="2380"/>
              </a:lnSpc>
              <a:spcBef>
                <a:spcPts val="5"/>
              </a:spcBef>
              <a:buClr>
                <a:srgbClr val="FD8537"/>
              </a:buClr>
              <a:buSzPct val="68181"/>
              <a:buChar char="•"/>
              <a:tabLst>
                <a:tab pos="444500" algn="l"/>
              </a:tabLst>
            </a:pPr>
            <a:r>
              <a:rPr sz="2200" spc="-15" dirty="0">
                <a:latin typeface="Arial"/>
                <a:cs typeface="Arial"/>
              </a:rPr>
              <a:t>WTO </a:t>
            </a:r>
            <a:r>
              <a:rPr sz="2200" spc="-5" dirty="0">
                <a:latin typeface="Arial"/>
                <a:cs typeface="Arial"/>
              </a:rPr>
              <a:t>had </a:t>
            </a:r>
            <a:r>
              <a:rPr sz="2200" dirty="0">
                <a:latin typeface="Arial"/>
                <a:cs typeface="Arial"/>
              </a:rPr>
              <a:t>replaced </a:t>
            </a:r>
            <a:r>
              <a:rPr sz="2200" spc="-45" dirty="0">
                <a:latin typeface="Arial"/>
                <a:cs typeface="Arial"/>
              </a:rPr>
              <a:t>GATT </a:t>
            </a:r>
            <a:r>
              <a:rPr sz="2200" dirty="0">
                <a:latin typeface="Arial"/>
                <a:cs typeface="Arial"/>
              </a:rPr>
              <a:t>(General </a:t>
            </a:r>
            <a:r>
              <a:rPr sz="2200" spc="-5" dirty="0">
                <a:latin typeface="Arial"/>
                <a:cs typeface="Arial"/>
              </a:rPr>
              <a:t>agreement on </a:t>
            </a:r>
            <a:r>
              <a:rPr sz="2200" spc="-10" dirty="0">
                <a:latin typeface="Arial"/>
                <a:cs typeface="Arial"/>
              </a:rPr>
              <a:t>tariffs </a:t>
            </a:r>
            <a:r>
              <a:rPr sz="2200" dirty="0">
                <a:latin typeface="Arial"/>
                <a:cs typeface="Arial"/>
              </a:rPr>
              <a:t>and  </a:t>
            </a:r>
            <a:r>
              <a:rPr sz="2200" spc="-5" dirty="0">
                <a:latin typeface="Arial"/>
                <a:cs typeface="Arial"/>
              </a:rPr>
              <a:t>trade)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D8537"/>
              </a:buClr>
              <a:buFont typeface="Arial"/>
              <a:buChar char="•"/>
            </a:pPr>
            <a:endParaRPr sz="3050">
              <a:latin typeface="Arial"/>
              <a:cs typeface="Arial"/>
            </a:endParaRPr>
          </a:p>
          <a:p>
            <a:pPr marL="444500" marR="103505" indent="-342900" algn="just">
              <a:lnSpc>
                <a:spcPct val="90000"/>
              </a:lnSpc>
              <a:buClr>
                <a:srgbClr val="FD8537"/>
              </a:buClr>
              <a:buSzPct val="68181"/>
              <a:buChar char="•"/>
              <a:tabLst>
                <a:tab pos="444500" algn="l"/>
              </a:tabLst>
            </a:pPr>
            <a:r>
              <a:rPr sz="2200" spc="-5" dirty="0">
                <a:latin typeface="Arial"/>
                <a:cs typeface="Arial"/>
              </a:rPr>
              <a:t>They deal with: </a:t>
            </a:r>
            <a:r>
              <a:rPr sz="2200" dirty="0">
                <a:latin typeface="Arial"/>
                <a:cs typeface="Arial"/>
              </a:rPr>
              <a:t>agriculture, </a:t>
            </a:r>
            <a:r>
              <a:rPr sz="2200" spc="-5" dirty="0">
                <a:latin typeface="Arial"/>
                <a:cs typeface="Arial"/>
              </a:rPr>
              <a:t>textiles and clothing, banking,  </a:t>
            </a:r>
            <a:r>
              <a:rPr sz="2200" dirty="0">
                <a:latin typeface="Arial"/>
                <a:cs typeface="Arial"/>
              </a:rPr>
              <a:t>telecommunications, </a:t>
            </a:r>
            <a:r>
              <a:rPr sz="2200" spc="-5" dirty="0">
                <a:latin typeface="Arial"/>
                <a:cs typeface="Arial"/>
              </a:rPr>
              <a:t>government purchases, industrial  standards and </a:t>
            </a:r>
            <a:r>
              <a:rPr sz="2200" dirty="0">
                <a:latin typeface="Arial"/>
                <a:cs typeface="Arial"/>
              </a:rPr>
              <a:t>product </a:t>
            </a:r>
            <a:r>
              <a:rPr sz="2200" spc="-30" dirty="0">
                <a:latin typeface="Arial"/>
                <a:cs typeface="Arial"/>
              </a:rPr>
              <a:t>safety, </a:t>
            </a:r>
            <a:r>
              <a:rPr sz="2200" dirty="0">
                <a:latin typeface="Arial"/>
                <a:cs typeface="Arial"/>
              </a:rPr>
              <a:t>food </a:t>
            </a:r>
            <a:r>
              <a:rPr sz="2200" spc="-5" dirty="0">
                <a:latin typeface="Arial"/>
                <a:cs typeface="Arial"/>
              </a:rPr>
              <a:t>sanitation </a:t>
            </a:r>
            <a:r>
              <a:rPr sz="2200" dirty="0">
                <a:latin typeface="Arial"/>
                <a:cs typeface="Arial"/>
              </a:rPr>
              <a:t>regulations,  </a:t>
            </a:r>
            <a:r>
              <a:rPr sz="2200" spc="-5" dirty="0">
                <a:latin typeface="Arial"/>
                <a:cs typeface="Arial"/>
              </a:rPr>
              <a:t>intellectual property and much</a:t>
            </a:r>
            <a:r>
              <a:rPr sz="2200" spc="6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more.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95046"/>
            <a:ext cx="36931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WTO: </a:t>
            </a:r>
            <a:r>
              <a:rPr spc="-10" dirty="0"/>
              <a:t>T</a:t>
            </a:r>
            <a:r>
              <a:rPr sz="2250" spc="-10" dirty="0"/>
              <a:t>HE</a:t>
            </a:r>
            <a:r>
              <a:rPr sz="2250" spc="40" dirty="0"/>
              <a:t> </a:t>
            </a:r>
            <a:r>
              <a:rPr spc="-5" dirty="0"/>
              <a:t>B</a:t>
            </a:r>
            <a:r>
              <a:rPr sz="2250" spc="-5" dirty="0"/>
              <a:t>EGINNINGS</a:t>
            </a:r>
            <a:endParaRPr sz="2250"/>
          </a:p>
        </p:txBody>
      </p:sp>
      <p:sp>
        <p:nvSpPr>
          <p:cNvPr id="3" name="object 3"/>
          <p:cNvSpPr txBox="1"/>
          <p:nvPr/>
        </p:nvSpPr>
        <p:spPr>
          <a:xfrm>
            <a:off x="535940" y="1318005"/>
            <a:ext cx="7844790" cy="3622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6985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45" dirty="0">
                <a:latin typeface="Times New Roman"/>
                <a:cs typeface="Times New Roman"/>
              </a:rPr>
              <a:t>World </a:t>
            </a:r>
            <a:r>
              <a:rPr sz="2400" spc="-20" dirty="0">
                <a:latin typeface="Times New Roman"/>
                <a:cs typeface="Times New Roman"/>
              </a:rPr>
              <a:t>Trade </a:t>
            </a:r>
            <a:r>
              <a:rPr sz="2400" spc="-5" dirty="0">
                <a:latin typeface="Times New Roman"/>
                <a:cs typeface="Times New Roman"/>
              </a:rPr>
              <a:t>Organization </a:t>
            </a:r>
            <a:r>
              <a:rPr sz="2400" spc="-15" dirty="0">
                <a:latin typeface="Times New Roman"/>
                <a:cs typeface="Times New Roman"/>
              </a:rPr>
              <a:t>(WTO) </a:t>
            </a:r>
            <a:r>
              <a:rPr sz="2400" spc="-5" dirty="0">
                <a:latin typeface="Times New Roman"/>
                <a:cs typeface="Times New Roman"/>
              </a:rPr>
              <a:t>came into being </a:t>
            </a:r>
            <a:r>
              <a:rPr sz="2400" spc="-15" dirty="0">
                <a:latin typeface="Times New Roman"/>
                <a:cs typeface="Times New Roman"/>
              </a:rPr>
              <a:t>on 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January </a:t>
            </a:r>
            <a:r>
              <a:rPr sz="2400" spc="-5" dirty="0">
                <a:latin typeface="Times New Roman"/>
                <a:cs typeface="Times New Roman"/>
              </a:rPr>
              <a:t>1st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1995.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extended </a:t>
            </a:r>
            <a:r>
              <a:rPr sz="2400" spc="-70" dirty="0">
                <a:latin typeface="Times New Roman"/>
                <a:cs typeface="Times New Roman"/>
              </a:rPr>
              <a:t>GATT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two major </a:t>
            </a:r>
            <a:r>
              <a:rPr sz="2400" dirty="0">
                <a:latin typeface="Times New Roman"/>
                <a:cs typeface="Times New Roman"/>
              </a:rPr>
              <a:t>ways. </a:t>
            </a:r>
            <a:r>
              <a:rPr sz="2400" spc="-5" dirty="0">
                <a:latin typeface="Times New Roman"/>
                <a:cs typeface="Times New Roman"/>
              </a:rPr>
              <a:t>First </a:t>
            </a:r>
            <a:r>
              <a:rPr sz="2400" spc="-70" dirty="0">
                <a:latin typeface="Times New Roman"/>
                <a:cs typeface="Times New Roman"/>
              </a:rPr>
              <a:t>GATT </a:t>
            </a:r>
            <a:r>
              <a:rPr sz="2400" dirty="0">
                <a:latin typeface="Times New Roman"/>
                <a:cs typeface="Times New Roman"/>
              </a:rPr>
              <a:t>became  only one of the </a:t>
            </a:r>
            <a:r>
              <a:rPr sz="2400" spc="-5" dirty="0">
                <a:latin typeface="Times New Roman"/>
                <a:cs typeface="Times New Roman"/>
              </a:rPr>
              <a:t>three major </a:t>
            </a:r>
            <a:r>
              <a:rPr sz="2400" dirty="0">
                <a:latin typeface="Times New Roman"/>
                <a:cs typeface="Times New Roman"/>
              </a:rPr>
              <a:t>trade </a:t>
            </a:r>
            <a:r>
              <a:rPr sz="2400" spc="-5" dirty="0">
                <a:latin typeface="Times New Roman"/>
                <a:cs typeface="Times New Roman"/>
              </a:rPr>
              <a:t>agreements that </a:t>
            </a:r>
            <a:r>
              <a:rPr sz="2400" dirty="0">
                <a:latin typeface="Times New Roman"/>
                <a:cs typeface="Times New Roman"/>
              </a:rPr>
              <a:t>went into  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WTO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Times New Roman"/>
              <a:cs typeface="Times New Roman"/>
            </a:endParaRPr>
          </a:p>
          <a:p>
            <a:pPr marL="286385" marR="5715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Second the </a:t>
            </a:r>
            <a:r>
              <a:rPr sz="2400" spc="-20" dirty="0">
                <a:latin typeface="Times New Roman"/>
                <a:cs typeface="Times New Roman"/>
              </a:rPr>
              <a:t>WTO </a:t>
            </a:r>
            <a:r>
              <a:rPr sz="2400" spc="-5" dirty="0">
                <a:latin typeface="Times New Roman"/>
                <a:cs typeface="Times New Roman"/>
              </a:rPr>
              <a:t>was </a:t>
            </a:r>
            <a:r>
              <a:rPr sz="2400" dirty="0">
                <a:latin typeface="Times New Roman"/>
                <a:cs typeface="Times New Roman"/>
              </a:rPr>
              <a:t>put on a </a:t>
            </a:r>
            <a:r>
              <a:rPr sz="2400" spc="-5" dirty="0">
                <a:latin typeface="Times New Roman"/>
                <a:cs typeface="Times New Roman"/>
              </a:rPr>
              <a:t>much </a:t>
            </a:r>
            <a:r>
              <a:rPr sz="2400" dirty="0">
                <a:latin typeface="Times New Roman"/>
                <a:cs typeface="Times New Roman"/>
              </a:rPr>
              <a:t>sounder </a:t>
            </a:r>
            <a:r>
              <a:rPr sz="2400" spc="-5" dirty="0">
                <a:latin typeface="Times New Roman"/>
                <a:cs typeface="Times New Roman"/>
              </a:rPr>
              <a:t>institutional  </a:t>
            </a:r>
            <a:r>
              <a:rPr sz="2400" dirty="0">
                <a:latin typeface="Times New Roman"/>
                <a:cs typeface="Times New Roman"/>
              </a:rPr>
              <a:t>footing than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GATT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4466"/>
            <a:ext cx="357949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45" dirty="0">
                <a:latin typeface="Arial"/>
                <a:cs typeface="Arial"/>
              </a:rPr>
              <a:t>FACT </a:t>
            </a:r>
            <a:r>
              <a:rPr sz="3000" dirty="0">
                <a:latin typeface="Arial"/>
                <a:cs typeface="Arial"/>
              </a:rPr>
              <a:t>FILE OF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spc="-15" dirty="0">
                <a:latin typeface="Arial"/>
                <a:cs typeface="Arial"/>
              </a:rPr>
              <a:t>WTO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2440" y="1299717"/>
            <a:ext cx="7658734" cy="481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05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50520" algn="l"/>
              </a:tabLst>
            </a:pPr>
            <a:r>
              <a:rPr sz="2400" spc="-5" dirty="0">
                <a:latin typeface="Arial"/>
                <a:cs typeface="Arial"/>
              </a:rPr>
              <a:t>Location </a:t>
            </a:r>
            <a:r>
              <a:rPr sz="2400" dirty="0">
                <a:latin typeface="Arial"/>
                <a:cs typeface="Arial"/>
              </a:rPr>
              <a:t>- Geneva,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Switzerland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3505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350520" algn="l"/>
              </a:tabLst>
            </a:pPr>
            <a:r>
              <a:rPr sz="2400" spc="-5" dirty="0">
                <a:latin typeface="Arial"/>
                <a:cs typeface="Arial"/>
              </a:rPr>
              <a:t>Established </a:t>
            </a:r>
            <a:r>
              <a:rPr sz="2400" dirty="0">
                <a:latin typeface="Arial"/>
                <a:cs typeface="Arial"/>
              </a:rPr>
              <a:t>- </a:t>
            </a:r>
            <a:r>
              <a:rPr sz="2400" spc="-5" dirty="0">
                <a:latin typeface="Arial"/>
                <a:cs typeface="Arial"/>
              </a:rPr>
              <a:t>1 </a:t>
            </a:r>
            <a:r>
              <a:rPr sz="2400" dirty="0">
                <a:latin typeface="Arial"/>
                <a:cs typeface="Arial"/>
              </a:rPr>
              <a:t>January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1995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Arial"/>
              <a:cs typeface="Arial"/>
            </a:endParaRPr>
          </a:p>
          <a:p>
            <a:pPr marL="3505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350520" algn="l"/>
              </a:tabLst>
            </a:pPr>
            <a:r>
              <a:rPr sz="2400" spc="-5" dirty="0">
                <a:latin typeface="Arial"/>
                <a:cs typeface="Arial"/>
              </a:rPr>
              <a:t>Created by </a:t>
            </a:r>
            <a:r>
              <a:rPr sz="2400" dirty="0">
                <a:latin typeface="Arial"/>
                <a:cs typeface="Arial"/>
              </a:rPr>
              <a:t>- </a:t>
            </a:r>
            <a:r>
              <a:rPr sz="2400" spc="-5" dirty="0">
                <a:latin typeface="Arial"/>
                <a:cs typeface="Arial"/>
              </a:rPr>
              <a:t>Uruguay Round negotiations</a:t>
            </a:r>
            <a:r>
              <a:rPr sz="2400" spc="1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(1986-94)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3505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350520" algn="l"/>
              </a:tabLst>
            </a:pPr>
            <a:r>
              <a:rPr sz="2400" spc="-5" dirty="0">
                <a:latin typeface="Arial"/>
                <a:cs typeface="Arial"/>
              </a:rPr>
              <a:t>Membership </a:t>
            </a:r>
            <a:r>
              <a:rPr sz="2400" dirty="0">
                <a:latin typeface="Arial"/>
                <a:cs typeface="Arial"/>
              </a:rPr>
              <a:t>- </a:t>
            </a:r>
            <a:r>
              <a:rPr sz="2400" spc="-5" dirty="0">
                <a:latin typeface="Arial"/>
                <a:cs typeface="Arial"/>
              </a:rPr>
              <a:t>162 countries since 30 November</a:t>
            </a:r>
            <a:r>
              <a:rPr sz="2400" spc="15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2015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D8537"/>
              </a:buClr>
              <a:buFont typeface="Wingdings"/>
              <a:buChar char=""/>
            </a:pPr>
            <a:endParaRPr sz="3650">
              <a:latin typeface="Arial"/>
              <a:cs typeface="Arial"/>
            </a:endParaRPr>
          </a:p>
          <a:p>
            <a:pPr marL="3505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350520" algn="l"/>
              </a:tabLst>
            </a:pPr>
            <a:r>
              <a:rPr sz="2400" spc="-5" dirty="0">
                <a:latin typeface="Arial"/>
                <a:cs typeface="Arial"/>
              </a:rPr>
              <a:t>Head </a:t>
            </a:r>
            <a:r>
              <a:rPr sz="2400" dirty="0">
                <a:latin typeface="Arial"/>
                <a:cs typeface="Arial"/>
              </a:rPr>
              <a:t>- </a:t>
            </a:r>
            <a:r>
              <a:rPr sz="2400" spc="-5" dirty="0">
                <a:latin typeface="Arial"/>
                <a:cs typeface="Arial"/>
              </a:rPr>
              <a:t>Roberto </a:t>
            </a:r>
            <a:r>
              <a:rPr sz="2400" dirty="0">
                <a:latin typeface="Arial"/>
                <a:cs typeface="Arial"/>
              </a:rPr>
              <a:t>Azevêdo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(Director-General)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Font typeface="Wingdings"/>
              <a:buChar char=""/>
            </a:pPr>
            <a:endParaRPr sz="3400">
              <a:latin typeface="Arial"/>
              <a:cs typeface="Arial"/>
            </a:endParaRPr>
          </a:p>
          <a:p>
            <a:pPr marL="3505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350520" algn="l"/>
              </a:tabLst>
            </a:pPr>
            <a:r>
              <a:rPr sz="2400" dirty="0">
                <a:latin typeface="Arial"/>
                <a:cs typeface="Arial"/>
              </a:rPr>
              <a:t>Secretariat </a:t>
            </a:r>
            <a:r>
              <a:rPr sz="2400" spc="-10" dirty="0">
                <a:latin typeface="Arial"/>
                <a:cs typeface="Arial"/>
              </a:rPr>
              <a:t>staff </a:t>
            </a:r>
            <a:r>
              <a:rPr sz="2400" dirty="0">
                <a:latin typeface="Arial"/>
                <a:cs typeface="Arial"/>
              </a:rPr>
              <a:t>-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625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041"/>
            <a:ext cx="20580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W</a:t>
            </a:r>
            <a:r>
              <a:rPr sz="2400" dirty="0"/>
              <a:t>HY</a:t>
            </a:r>
            <a:r>
              <a:rPr sz="2400" spc="-65" dirty="0"/>
              <a:t> </a:t>
            </a:r>
            <a:r>
              <a:rPr sz="3000" spc="-15" dirty="0"/>
              <a:t>WTO?</a:t>
            </a:r>
            <a:endParaRPr sz="3000"/>
          </a:p>
        </p:txBody>
      </p:sp>
      <p:grpSp>
        <p:nvGrpSpPr>
          <p:cNvPr id="3" name="object 3"/>
          <p:cNvGrpSpPr/>
          <p:nvPr/>
        </p:nvGrpSpPr>
        <p:grpSpPr>
          <a:xfrm>
            <a:off x="4229100" y="946403"/>
            <a:ext cx="4410710" cy="623570"/>
            <a:chOff x="4229100" y="946403"/>
            <a:chExt cx="4410710" cy="623570"/>
          </a:xfrm>
        </p:grpSpPr>
        <p:sp>
          <p:nvSpPr>
            <p:cNvPr id="4" name="object 4"/>
            <p:cNvSpPr/>
            <p:nvPr/>
          </p:nvSpPr>
          <p:spPr>
            <a:xfrm>
              <a:off x="4229100" y="946403"/>
              <a:ext cx="2141220" cy="6233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108192" y="946403"/>
              <a:ext cx="822960" cy="62331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669023" y="946403"/>
              <a:ext cx="1629155" cy="62331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036052" y="946403"/>
              <a:ext cx="603503" cy="62331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496823" y="1281683"/>
            <a:ext cx="2437130" cy="623570"/>
            <a:chOff x="496823" y="1281683"/>
            <a:chExt cx="2437130" cy="623570"/>
          </a:xfrm>
        </p:grpSpPr>
        <p:sp>
          <p:nvSpPr>
            <p:cNvPr id="9" name="object 9"/>
            <p:cNvSpPr/>
            <p:nvPr/>
          </p:nvSpPr>
          <p:spPr>
            <a:xfrm>
              <a:off x="496823" y="1281683"/>
              <a:ext cx="1007363" cy="62331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203959" y="1281683"/>
              <a:ext cx="1729739" cy="62331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2065020" y="2104644"/>
            <a:ext cx="1348740" cy="6233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1990344" y="2927604"/>
            <a:ext cx="5476240" cy="1035050"/>
            <a:chOff x="1990344" y="2927604"/>
            <a:chExt cx="5476240" cy="1035050"/>
          </a:xfrm>
        </p:grpSpPr>
        <p:sp>
          <p:nvSpPr>
            <p:cNvPr id="13" name="object 13"/>
            <p:cNvSpPr/>
            <p:nvPr/>
          </p:nvSpPr>
          <p:spPr>
            <a:xfrm>
              <a:off x="2528316" y="2927604"/>
              <a:ext cx="1053083" cy="62331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279647" y="2927604"/>
              <a:ext cx="868679" cy="623315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46576" y="2927604"/>
              <a:ext cx="899160" cy="623315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43983" y="2927604"/>
              <a:ext cx="1080515" cy="623315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224272" y="2927604"/>
              <a:ext cx="743712" cy="623315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666232" y="2927604"/>
              <a:ext cx="1729739" cy="62331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024115" y="2927604"/>
              <a:ext cx="441959" cy="623315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990344" y="3339084"/>
              <a:ext cx="1705356" cy="623315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398519" y="3339084"/>
              <a:ext cx="725424" cy="623315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26764" y="3339084"/>
              <a:ext cx="2019300" cy="623315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1990344" y="4497323"/>
            <a:ext cx="5722620" cy="623570"/>
            <a:chOff x="1990344" y="4497323"/>
            <a:chExt cx="5722620" cy="623570"/>
          </a:xfrm>
        </p:grpSpPr>
        <p:sp>
          <p:nvSpPr>
            <p:cNvPr id="24" name="object 24"/>
            <p:cNvSpPr/>
            <p:nvPr/>
          </p:nvSpPr>
          <p:spPr>
            <a:xfrm>
              <a:off x="1990344" y="4497323"/>
              <a:ext cx="1581911" cy="623315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366516" y="4497323"/>
              <a:ext cx="824484" cy="623315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985260" y="4497323"/>
              <a:ext cx="1505712" cy="623315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285232" y="4497323"/>
              <a:ext cx="743712" cy="623315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823203" y="4497323"/>
              <a:ext cx="1008888" cy="623315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626352" y="4497323"/>
              <a:ext cx="1086611" cy="623315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2330195" y="5655564"/>
            <a:ext cx="2885440" cy="623570"/>
            <a:chOff x="2330195" y="5655564"/>
            <a:chExt cx="2885440" cy="623570"/>
          </a:xfrm>
        </p:grpSpPr>
        <p:sp>
          <p:nvSpPr>
            <p:cNvPr id="31" name="object 31"/>
            <p:cNvSpPr/>
            <p:nvPr/>
          </p:nvSpPr>
          <p:spPr>
            <a:xfrm>
              <a:off x="2330195" y="5655564"/>
              <a:ext cx="1359408" cy="623316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418331" y="5655564"/>
              <a:ext cx="1796795" cy="623316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383540" y="1014729"/>
            <a:ext cx="8074659" cy="5405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80" dirty="0">
                <a:latin typeface="Times New Roman"/>
                <a:cs typeface="Times New Roman"/>
              </a:rPr>
              <a:t>To </a:t>
            </a:r>
            <a:r>
              <a:rPr sz="2200" spc="-5" dirty="0">
                <a:latin typeface="Times New Roman"/>
                <a:cs typeface="Times New Roman"/>
              </a:rPr>
              <a:t>arrange the implementation, 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administration and operations </a:t>
            </a:r>
            <a:r>
              <a:rPr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of  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trade</a:t>
            </a:r>
            <a:r>
              <a:rPr sz="22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agreements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Times New Roman"/>
                <a:cs typeface="Times New Roman"/>
              </a:rPr>
              <a:t>Settlement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3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disputes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20" dirty="0">
                <a:latin typeface="Times New Roman"/>
                <a:cs typeface="Times New Roman"/>
              </a:rPr>
              <a:t>Trade </a:t>
            </a:r>
            <a:r>
              <a:rPr sz="2200" spc="-5" dirty="0">
                <a:latin typeface="Times New Roman"/>
                <a:cs typeface="Times New Roman"/>
              </a:rPr>
              <a:t>relations in 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issues deal with under the</a:t>
            </a:r>
            <a:r>
              <a:rPr sz="2200" b="1" spc="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agreements.</a:t>
            </a:r>
            <a:endParaRPr sz="22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80" dirty="0">
                <a:latin typeface="Times New Roman"/>
                <a:cs typeface="Times New Roman"/>
              </a:rPr>
              <a:t>To </a:t>
            </a:r>
            <a:r>
              <a:rPr sz="2200" dirty="0">
                <a:latin typeface="Times New Roman"/>
                <a:cs typeface="Times New Roman"/>
              </a:rPr>
              <a:t>provide </a:t>
            </a:r>
            <a:r>
              <a:rPr sz="2200" spc="-5" dirty="0">
                <a:latin typeface="Times New Roman"/>
                <a:cs typeface="Times New Roman"/>
              </a:rPr>
              <a:t>a 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framework </a:t>
            </a:r>
            <a:r>
              <a:rPr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for implementing </a:t>
            </a:r>
            <a:r>
              <a:rPr sz="2200" spc="-5" dirty="0">
                <a:latin typeface="Times New Roman"/>
                <a:cs typeface="Times New Roman"/>
              </a:rPr>
              <a:t>of the </a:t>
            </a:r>
            <a:r>
              <a:rPr sz="2200" dirty="0">
                <a:latin typeface="Times New Roman"/>
                <a:cs typeface="Times New Roman"/>
              </a:rPr>
              <a:t>results </a:t>
            </a:r>
            <a:r>
              <a:rPr sz="2200" spc="-5" dirty="0">
                <a:latin typeface="Times New Roman"/>
                <a:cs typeface="Times New Roman"/>
              </a:rPr>
              <a:t>arising</a:t>
            </a:r>
            <a:r>
              <a:rPr sz="2200" spc="46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out</a:t>
            </a:r>
            <a:endParaRPr sz="220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</a:pP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the deliberations which taken place at ministerial conference</a:t>
            </a:r>
            <a:r>
              <a:rPr sz="2200" spc="18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level.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  <a:tab pos="745490" algn="l"/>
                <a:tab pos="1780539" algn="l"/>
                <a:tab pos="3157220" algn="l"/>
                <a:tab pos="3775710" algn="l"/>
                <a:tab pos="5076190" algn="l"/>
                <a:tab pos="5614035" algn="l"/>
                <a:tab pos="6417310" algn="l"/>
                <a:tab pos="7298055" algn="l"/>
              </a:tabLst>
            </a:pPr>
            <a:r>
              <a:rPr sz="2200" spc="-80" dirty="0">
                <a:latin typeface="Times New Roman"/>
                <a:cs typeface="Times New Roman"/>
              </a:rPr>
              <a:t>To	</a:t>
            </a:r>
            <a:r>
              <a:rPr sz="2200" spc="-5" dirty="0">
                <a:latin typeface="Times New Roman"/>
                <a:cs typeface="Times New Roman"/>
              </a:rPr>
              <a:t>manage	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effectively	</a:t>
            </a:r>
            <a:r>
              <a:rPr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and	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efficiency	the	trade	policy	</a:t>
            </a:r>
            <a:r>
              <a:rPr sz="2200" spc="-5" dirty="0">
                <a:latin typeface="Times New Roman"/>
                <a:cs typeface="Times New Roman"/>
              </a:rPr>
              <a:t>review</a:t>
            </a:r>
            <a:endParaRPr sz="220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</a:pPr>
            <a:r>
              <a:rPr sz="2200" spc="-5" dirty="0">
                <a:latin typeface="Times New Roman"/>
                <a:cs typeface="Times New Roman"/>
              </a:rPr>
              <a:t>mechanism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(TRIM).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286385" marR="6350" indent="-27432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80" dirty="0">
                <a:latin typeface="Times New Roman"/>
                <a:cs typeface="Times New Roman"/>
              </a:rPr>
              <a:t>To </a:t>
            </a:r>
            <a:r>
              <a:rPr sz="2200" spc="-5" dirty="0">
                <a:latin typeface="Times New Roman"/>
                <a:cs typeface="Times New Roman"/>
              </a:rPr>
              <a:t>create more 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together relationship </a:t>
            </a:r>
            <a:r>
              <a:rPr sz="2200" spc="-5" dirty="0">
                <a:latin typeface="Times New Roman"/>
                <a:cs typeface="Times New Roman"/>
              </a:rPr>
              <a:t>with all nations in respect </a:t>
            </a:r>
            <a:r>
              <a:rPr sz="2200" dirty="0">
                <a:latin typeface="Times New Roman"/>
                <a:cs typeface="Times New Roman"/>
              </a:rPr>
              <a:t>of  </a:t>
            </a:r>
            <a:r>
              <a:rPr sz="2200" spc="-5" dirty="0">
                <a:latin typeface="Times New Roman"/>
                <a:cs typeface="Times New Roman"/>
              </a:rPr>
              <a:t>global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economic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1038"/>
            <a:ext cx="41503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FUNCTIONS OF</a:t>
            </a:r>
            <a:r>
              <a:rPr sz="3200" spc="-285" dirty="0"/>
              <a:t> </a:t>
            </a:r>
            <a:r>
              <a:rPr sz="3200" spc="-20" dirty="0"/>
              <a:t>WTO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459740" y="1165605"/>
            <a:ext cx="7362825" cy="481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Times New Roman"/>
                <a:cs typeface="Times New Roman"/>
              </a:rPr>
              <a:t>Administering </a:t>
            </a:r>
            <a:r>
              <a:rPr sz="2400" spc="-30" dirty="0">
                <a:latin typeface="Times New Roman"/>
                <a:cs typeface="Times New Roman"/>
              </a:rPr>
              <a:t>WTO </a:t>
            </a:r>
            <a:r>
              <a:rPr sz="2400" dirty="0">
                <a:latin typeface="Times New Roman"/>
                <a:cs typeface="Times New Roman"/>
              </a:rPr>
              <a:t>trade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agreements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Forum for trade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negotiations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Handling trade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disputes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Monitoring national trade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policies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20" dirty="0">
                <a:latin typeface="Times New Roman"/>
                <a:cs typeface="Times New Roman"/>
              </a:rPr>
              <a:t>Technical </a:t>
            </a:r>
            <a:r>
              <a:rPr sz="2400" dirty="0">
                <a:latin typeface="Times New Roman"/>
                <a:cs typeface="Times New Roman"/>
              </a:rPr>
              <a:t>assistance and training for developing</a:t>
            </a:r>
            <a:r>
              <a:rPr sz="2400" spc="-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countries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Cooperation </a:t>
            </a:r>
            <a:r>
              <a:rPr sz="2400" spc="-5" dirty="0">
                <a:latin typeface="Times New Roman"/>
                <a:cs typeface="Times New Roman"/>
              </a:rPr>
              <a:t>with </a:t>
            </a:r>
            <a:r>
              <a:rPr sz="2400" dirty="0">
                <a:latin typeface="Times New Roman"/>
                <a:cs typeface="Times New Roman"/>
              </a:rPr>
              <a:t>other international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organizations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78079"/>
            <a:ext cx="42195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PRINCIPLES OF</a:t>
            </a:r>
            <a:r>
              <a:rPr sz="3200" spc="-275" dirty="0"/>
              <a:t> </a:t>
            </a:r>
            <a:r>
              <a:rPr sz="3200" spc="-20" dirty="0"/>
              <a:t>WTO</a:t>
            </a:r>
            <a:endParaRPr sz="3200"/>
          </a:p>
        </p:txBody>
      </p:sp>
      <p:grpSp>
        <p:nvGrpSpPr>
          <p:cNvPr id="3" name="object 3"/>
          <p:cNvGrpSpPr/>
          <p:nvPr/>
        </p:nvGrpSpPr>
        <p:grpSpPr>
          <a:xfrm>
            <a:off x="1322832" y="1668779"/>
            <a:ext cx="3511550" cy="680085"/>
            <a:chOff x="1322832" y="1668779"/>
            <a:chExt cx="3511550" cy="680085"/>
          </a:xfrm>
        </p:grpSpPr>
        <p:sp>
          <p:nvSpPr>
            <p:cNvPr id="4" name="object 4"/>
            <p:cNvSpPr/>
            <p:nvPr/>
          </p:nvSpPr>
          <p:spPr>
            <a:xfrm>
              <a:off x="1322832" y="1668779"/>
              <a:ext cx="1484376" cy="6797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78024" y="1668779"/>
              <a:ext cx="2356104" cy="6797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412972" y="3436620"/>
            <a:ext cx="1958975" cy="680085"/>
            <a:chOff x="412972" y="3436620"/>
            <a:chExt cx="1958975" cy="680085"/>
          </a:xfrm>
        </p:grpSpPr>
        <p:sp>
          <p:nvSpPr>
            <p:cNvPr id="7" name="object 7"/>
            <p:cNvSpPr/>
            <p:nvPr/>
          </p:nvSpPr>
          <p:spPr>
            <a:xfrm>
              <a:off x="412972" y="3675157"/>
              <a:ext cx="181418" cy="1803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80060" y="3436620"/>
              <a:ext cx="1121664" cy="67970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71015" y="3436620"/>
              <a:ext cx="1100328" cy="67970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5193791" y="4320540"/>
            <a:ext cx="2127504" cy="6797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1938527" y="5204459"/>
            <a:ext cx="2493645" cy="680085"/>
            <a:chOff x="1938527" y="5204459"/>
            <a:chExt cx="2493645" cy="680085"/>
          </a:xfrm>
        </p:grpSpPr>
        <p:sp>
          <p:nvSpPr>
            <p:cNvPr id="12" name="object 12"/>
            <p:cNvSpPr/>
            <p:nvPr/>
          </p:nvSpPr>
          <p:spPr>
            <a:xfrm>
              <a:off x="1938527" y="5204459"/>
              <a:ext cx="874776" cy="67970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82595" y="5204459"/>
              <a:ext cx="1949195" cy="679704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2232660" y="6088378"/>
            <a:ext cx="4912360" cy="680085"/>
            <a:chOff x="2232660" y="6088378"/>
            <a:chExt cx="4912360" cy="680085"/>
          </a:xfrm>
        </p:grpSpPr>
        <p:sp>
          <p:nvSpPr>
            <p:cNvPr id="15" name="object 15"/>
            <p:cNvSpPr/>
            <p:nvPr/>
          </p:nvSpPr>
          <p:spPr>
            <a:xfrm>
              <a:off x="2232660" y="6088378"/>
              <a:ext cx="2066543" cy="679704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68495" y="6088378"/>
              <a:ext cx="896112" cy="67970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535424" y="6088378"/>
              <a:ext cx="1626107" cy="679704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829300" y="6088378"/>
              <a:ext cx="1315211" cy="679704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83540" y="937005"/>
            <a:ext cx="8141334" cy="5619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The basic principles of the </a:t>
            </a:r>
            <a:r>
              <a:rPr sz="2400" spc="-30" dirty="0">
                <a:latin typeface="Times New Roman"/>
                <a:cs typeface="Times New Roman"/>
              </a:rPr>
              <a:t>WTO </a:t>
            </a:r>
            <a:r>
              <a:rPr sz="2400" dirty="0">
                <a:latin typeface="Times New Roman"/>
                <a:cs typeface="Times New Roman"/>
              </a:rPr>
              <a:t>(according to the</a:t>
            </a:r>
            <a:r>
              <a:rPr sz="2400" spc="-18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WTO):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40" dirty="0">
                <a:latin typeface="Times New Roman"/>
                <a:cs typeface="Times New Roman"/>
              </a:rPr>
              <a:t>Trade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Without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Discrimination</a:t>
            </a:r>
            <a:endParaRPr sz="2400">
              <a:latin typeface="Times New Roman"/>
              <a:cs typeface="Times New Roman"/>
            </a:endParaRPr>
          </a:p>
          <a:p>
            <a:pPr marL="698500" lvl="1" indent="-30543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699135" algn="l"/>
                <a:tab pos="1477010" algn="l"/>
              </a:tabLst>
            </a:pPr>
            <a:r>
              <a:rPr sz="2400" spc="-5" dirty="0">
                <a:latin typeface="Times New Roman"/>
                <a:cs typeface="Times New Roman"/>
              </a:rPr>
              <a:t>Most	</a:t>
            </a:r>
            <a:r>
              <a:rPr sz="2400" dirty="0">
                <a:latin typeface="Times New Roman"/>
                <a:cs typeface="Times New Roman"/>
              </a:rPr>
              <a:t>Favoured Nation </a:t>
            </a:r>
            <a:r>
              <a:rPr sz="2400" spc="-5" dirty="0">
                <a:latin typeface="Times New Roman"/>
                <a:cs typeface="Times New Roman"/>
              </a:rPr>
              <a:t>(MFN): </a:t>
            </a:r>
            <a:r>
              <a:rPr sz="2400" dirty="0">
                <a:latin typeface="Times New Roman"/>
                <a:cs typeface="Times New Roman"/>
              </a:rPr>
              <a:t>treating other people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equally</a:t>
            </a:r>
            <a:endParaRPr sz="2400">
              <a:latin typeface="Times New Roman"/>
              <a:cs typeface="Times New Roman"/>
            </a:endParaRPr>
          </a:p>
          <a:p>
            <a:pPr marL="622300" lvl="1" indent="-30543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622935" algn="l"/>
              </a:tabLst>
            </a:pPr>
            <a:r>
              <a:rPr sz="2400" dirty="0">
                <a:latin typeface="Times New Roman"/>
                <a:cs typeface="Times New Roman"/>
              </a:rPr>
              <a:t>National treatment: </a:t>
            </a:r>
            <a:r>
              <a:rPr sz="2400" spc="-10" dirty="0">
                <a:latin typeface="Times New Roman"/>
                <a:cs typeface="Times New Roman"/>
              </a:rPr>
              <a:t>Treating </a:t>
            </a:r>
            <a:r>
              <a:rPr sz="2400" dirty="0">
                <a:latin typeface="Times New Roman"/>
                <a:cs typeface="Times New Roman"/>
              </a:rPr>
              <a:t>foreigners and locals</a:t>
            </a:r>
            <a:r>
              <a:rPr sz="2400" spc="-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equally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Font typeface="Times New Roman"/>
              <a:buAutoNum type="arabicPeriod"/>
            </a:pPr>
            <a:endParaRPr sz="355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Freer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trade</a:t>
            </a:r>
            <a:r>
              <a:rPr sz="2400" b="1" dirty="0">
                <a:latin typeface="Times New Roman"/>
                <a:cs typeface="Times New Roman"/>
              </a:rPr>
              <a:t>: </a:t>
            </a:r>
            <a:r>
              <a:rPr sz="2400" b="1" spc="-15" dirty="0">
                <a:latin typeface="Times New Roman"/>
                <a:cs typeface="Times New Roman"/>
              </a:rPr>
              <a:t>gradually, </a:t>
            </a:r>
            <a:r>
              <a:rPr sz="2400" b="1" spc="-10" dirty="0">
                <a:latin typeface="Times New Roman"/>
                <a:cs typeface="Times New Roman"/>
              </a:rPr>
              <a:t>through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negotiation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Predictability: </a:t>
            </a:r>
            <a:r>
              <a:rPr sz="2400" b="1" spc="-10" dirty="0">
                <a:latin typeface="Times New Roman"/>
                <a:cs typeface="Times New Roman"/>
              </a:rPr>
              <a:t>through </a:t>
            </a:r>
            <a:r>
              <a:rPr sz="2400" b="1" spc="-5" dirty="0">
                <a:latin typeface="Times New Roman"/>
                <a:cs typeface="Times New Roman"/>
              </a:rPr>
              <a:t>binding and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transparency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Promoting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fair</a:t>
            </a:r>
            <a:r>
              <a:rPr sz="24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competition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Encouraging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development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economic</a:t>
            </a: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reform</a:t>
            </a:r>
            <a:r>
              <a:rPr sz="2400" b="1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42087"/>
            <a:ext cx="373252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STRUCTURE </a:t>
            </a:r>
            <a:r>
              <a:rPr spc="-5" dirty="0"/>
              <a:t>OF</a:t>
            </a:r>
            <a:r>
              <a:rPr spc="-145" dirty="0"/>
              <a:t> </a:t>
            </a:r>
            <a:r>
              <a:rPr spc="-25" dirty="0"/>
              <a:t>WTO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1142999"/>
            <a:ext cx="7696200" cy="533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965</Words>
  <Application>Microsoft Office PowerPoint</Application>
  <PresentationFormat>On-screen Show (4:3)</PresentationFormat>
  <Paragraphs>160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IN THE PRESENTATION</vt:lpstr>
      <vt:lpstr>WORLD TRADE ORGANIZATION</vt:lpstr>
      <vt:lpstr>WTO: THE BEGINNINGS</vt:lpstr>
      <vt:lpstr>FACT FILE OF WTO</vt:lpstr>
      <vt:lpstr>WHY WTO?</vt:lpstr>
      <vt:lpstr>FUNCTIONS OF WTO</vt:lpstr>
      <vt:lpstr>PRINCIPLES OF WTO</vt:lpstr>
      <vt:lpstr>STRUCTURE OF WTO</vt:lpstr>
      <vt:lpstr>ROLE OF WTO</vt:lpstr>
      <vt:lpstr>TRIMS, AND TRIPS OF WTO</vt:lpstr>
      <vt:lpstr>Slide 12</vt:lpstr>
      <vt:lpstr>THE RELEVANCE OF WTO</vt:lpstr>
      <vt:lpstr>THE AGREEMENTS</vt:lpstr>
      <vt:lpstr>Slide 15</vt:lpstr>
      <vt:lpstr>RECENT ISSUES</vt:lpstr>
      <vt:lpstr>CONCLUSION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asus</cp:lastModifiedBy>
  <cp:revision>1</cp:revision>
  <dcterms:created xsi:type="dcterms:W3CDTF">2021-03-26T14:27:36Z</dcterms:created>
  <dcterms:modified xsi:type="dcterms:W3CDTF">2021-04-28T17:40:09Z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2016-03-31T00:00:00Z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2021-03-26T00:00:00Z</vt:filetime>
  </property>
</Properties>
</file>