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62" r:id="rId6"/>
    <p:sldId id="259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1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FFA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1"/>
    <p:restoredTop sz="94647"/>
  </p:normalViewPr>
  <p:slideViewPr>
    <p:cSldViewPr snapToGrid="0" snapToObjects="1">
      <p:cViewPr varScale="1">
        <p:scale>
          <a:sx n="110" d="100"/>
          <a:sy n="110" d="100"/>
        </p:scale>
        <p:origin x="-55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F8733-E1C1-F04E-8CDA-1DF85479D660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16909FD0-7301-2A41-B45B-FAFC7783EDB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63971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F8733-E1C1-F04E-8CDA-1DF85479D660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09FD0-7301-2A41-B45B-FAFC7783EDB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85387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F8733-E1C1-F04E-8CDA-1DF85479D660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09FD0-7301-2A41-B45B-FAFC7783EDB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70329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F8733-E1C1-F04E-8CDA-1DF85479D660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09FD0-7301-2A41-B45B-FAFC7783EDB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99367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F8733-E1C1-F04E-8CDA-1DF85479D660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09FD0-7301-2A41-B45B-FAFC7783EDB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922732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F8733-E1C1-F04E-8CDA-1DF85479D660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09FD0-7301-2A41-B45B-FAFC7783EDB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75778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F8733-E1C1-F04E-8CDA-1DF85479D660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09FD0-7301-2A41-B45B-FAFC7783EDB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82010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F8733-E1C1-F04E-8CDA-1DF85479D660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09FD0-7301-2A41-B45B-FAFC7783EDB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06973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F8733-E1C1-F04E-8CDA-1DF85479D660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09FD0-7301-2A41-B45B-FAFC7783ED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3882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F8733-E1C1-F04E-8CDA-1DF85479D660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09FD0-7301-2A41-B45B-FAFC7783EDB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4352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095F8733-E1C1-F04E-8CDA-1DF85479D660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09FD0-7301-2A41-B45B-FAFC7783EDB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77576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F8733-E1C1-F04E-8CDA-1DF85479D660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16909FD0-7301-2A41-B45B-FAFC7783EDB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0451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D3F13D-5A8F-3049-A2C6-FC8F0C4409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6914" y="776377"/>
            <a:ext cx="9144000" cy="2301649"/>
          </a:xfrm>
        </p:spPr>
        <p:txBody>
          <a:bodyPr>
            <a:normAutofit fontScale="90000"/>
          </a:bodyPr>
          <a:lstStyle/>
          <a:p>
            <a:r>
              <a:rPr lang="en-US" dirty="0"/>
              <a:t>STRATEGIC MANAGEMENT AND BUSINESS POLICY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F25C8C6-F103-FA40-A99F-1515E123BA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2643" y="3631721"/>
            <a:ext cx="4899802" cy="165576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sz="3200" b="1" dirty="0" smtClean="0"/>
              <a:t>M.COM </a:t>
            </a:r>
          </a:p>
          <a:p>
            <a:pPr algn="ctr"/>
            <a:r>
              <a:rPr lang="en-US" sz="3200" b="1" dirty="0" smtClean="0"/>
              <a:t>BUSINESS ADMINISTRATION</a:t>
            </a:r>
          </a:p>
          <a:p>
            <a:pPr algn="ctr"/>
            <a:r>
              <a:rPr lang="en-US" sz="3200" b="1" dirty="0" smtClean="0"/>
              <a:t>4</a:t>
            </a:r>
            <a:r>
              <a:rPr lang="en-US" sz="3200" b="1" baseline="30000" dirty="0" smtClean="0"/>
              <a:t>th</a:t>
            </a:r>
            <a:r>
              <a:rPr lang="en-US" sz="3200" b="1" dirty="0" smtClean="0"/>
              <a:t>  Semester</a:t>
            </a:r>
          </a:p>
          <a:p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8912484" y="4123426"/>
            <a:ext cx="18877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UNIT -1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1739461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282569-B2FD-8742-AC27-7A0BB3BAB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Characteristics of mission statement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A88253-5C6B-8B44-9605-9DA69C9B1A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Feasible (realistic and achievable)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Precise (neither too narrow nor too broad)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Clear (clear enough to lead to action)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Motivating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Distinctive (should be different)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Should indicate major components of strategy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Should indicate how objectives are to be accomplished </a:t>
            </a:r>
          </a:p>
        </p:txBody>
      </p:sp>
    </p:spTree>
    <p:extLst>
      <p:ext uri="{BB962C8B-B14F-4D97-AF65-F5344CB8AC3E}">
        <p14:creationId xmlns:p14="http://schemas.microsoft.com/office/powerpoint/2010/main" xmlns="" val="242145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C35898-F987-5048-961D-388544911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and objectives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FD1DE91-6BE2-AF4C-937C-A65F9BA37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853754"/>
            <a:ext cx="9603275" cy="4742255"/>
          </a:xfrm>
        </p:spPr>
        <p:txBody>
          <a:bodyPr>
            <a:normAutofit lnSpcReduction="10000"/>
          </a:bodyPr>
          <a:lstStyle/>
          <a:p>
            <a:r>
              <a:rPr lang="en-US" sz="2400" b="1" dirty="0"/>
              <a:t>Goals</a:t>
            </a:r>
            <a:r>
              <a:rPr lang="en-US" sz="2400" dirty="0"/>
              <a:t> denote what an organization hopes to accomplish in a future period of time.</a:t>
            </a:r>
          </a:p>
          <a:p>
            <a:pPr>
              <a:buFont typeface="Wingdings" pitchFamily="2" charset="2"/>
              <a:buChar char="ü"/>
            </a:pPr>
            <a:r>
              <a:rPr lang="en-US" sz="1600" dirty="0"/>
              <a:t>Qualitative  </a:t>
            </a:r>
          </a:p>
          <a:p>
            <a:pPr>
              <a:buFont typeface="Wingdings" pitchFamily="2" charset="2"/>
              <a:buChar char="ü"/>
            </a:pPr>
            <a:r>
              <a:rPr lang="en-US" sz="1600" dirty="0"/>
              <a:t>Generalized </a:t>
            </a:r>
          </a:p>
          <a:p>
            <a:pPr>
              <a:buFont typeface="Wingdings" pitchFamily="2" charset="2"/>
              <a:buChar char="ü"/>
            </a:pPr>
            <a:r>
              <a:rPr lang="en-US" sz="1600" dirty="0"/>
              <a:t>Broadly stated aims </a:t>
            </a:r>
          </a:p>
          <a:p>
            <a:r>
              <a:rPr lang="en-US" sz="2400" b="1" dirty="0"/>
              <a:t>Objectives</a:t>
            </a:r>
            <a:r>
              <a:rPr lang="en-US" sz="2400" dirty="0"/>
              <a:t> are the ends that state specifically how the goals shall be achieved. Objectives makes the goals operational.</a:t>
            </a:r>
          </a:p>
          <a:p>
            <a:pPr>
              <a:buFont typeface="Wingdings" pitchFamily="2" charset="2"/>
              <a:buChar char="ü"/>
            </a:pPr>
            <a:r>
              <a:rPr lang="en-US" sz="1600" dirty="0"/>
              <a:t>Quantitative </a:t>
            </a:r>
          </a:p>
          <a:p>
            <a:pPr>
              <a:buFont typeface="Wingdings" pitchFamily="2" charset="2"/>
              <a:buChar char="ü"/>
            </a:pPr>
            <a:r>
              <a:rPr lang="en-US" sz="1600" dirty="0"/>
              <a:t>Concrete and specific </a:t>
            </a:r>
          </a:p>
          <a:p>
            <a:pPr>
              <a:buFont typeface="Wingdings" pitchFamily="2" charset="2"/>
              <a:buChar char="ü"/>
            </a:pPr>
            <a:r>
              <a:rPr lang="en-US" sz="1600" dirty="0"/>
              <a:t>Measurable and comparable </a:t>
            </a:r>
          </a:p>
          <a:p>
            <a:pPr>
              <a:buFont typeface="Wingdings" pitchFamily="2" charset="2"/>
              <a:buChar char="ü"/>
            </a:pPr>
            <a:r>
              <a:rPr lang="en-US" sz="1600" dirty="0"/>
              <a:t>Specifically stated aims </a:t>
            </a:r>
          </a:p>
        </p:txBody>
      </p:sp>
    </p:spTree>
    <p:extLst>
      <p:ext uri="{BB962C8B-B14F-4D97-AF65-F5344CB8AC3E}">
        <p14:creationId xmlns:p14="http://schemas.microsoft.com/office/powerpoint/2010/main" xmlns="" val="4244940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66650A-431B-FE4B-AA2E-F05FA02A2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objectives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606A5CF-A4DA-FF4B-A434-4753C1547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Define the org.’s relationship with its environment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Help an organization pursue its vision and mission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Provide the basis for strategic decision making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Objectives provide the standards for performance appraisal</a:t>
            </a:r>
          </a:p>
        </p:txBody>
      </p:sp>
    </p:spTree>
    <p:extLst>
      <p:ext uri="{BB962C8B-B14F-4D97-AF65-F5344CB8AC3E}">
        <p14:creationId xmlns:p14="http://schemas.microsoft.com/office/powerpoint/2010/main" xmlns="" val="24653118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82DCA7-DB54-4D47-9A62-A71B53269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to be considered while formulating objectives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D9ECDF51-C0DC-B446-8A38-B5F39C73C556}"/>
              </a:ext>
            </a:extLst>
          </p:cNvPr>
          <p:cNvSpPr/>
          <p:nvPr/>
        </p:nvSpPr>
        <p:spPr>
          <a:xfrm>
            <a:off x="1541123" y="2734574"/>
            <a:ext cx="2445249" cy="16994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forces in the environment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77D9A96E-AD7F-1949-9B42-0F28A3DEE0A6}"/>
              </a:ext>
            </a:extLst>
          </p:cNvPr>
          <p:cNvSpPr/>
          <p:nvPr/>
        </p:nvSpPr>
        <p:spPr>
          <a:xfrm>
            <a:off x="4487203" y="2734574"/>
            <a:ext cx="2815119" cy="16994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Realities of enterprise resources and internal power relationship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B36772B1-06D8-D241-81F3-36303938505B}"/>
              </a:ext>
            </a:extLst>
          </p:cNvPr>
          <p:cNvSpPr/>
          <p:nvPr/>
        </p:nvSpPr>
        <p:spPr>
          <a:xfrm>
            <a:off x="7803153" y="2734574"/>
            <a:ext cx="2537717" cy="16994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value system of the top executives </a:t>
            </a:r>
          </a:p>
        </p:txBody>
      </p:sp>
    </p:spTree>
    <p:extLst>
      <p:ext uri="{BB962C8B-B14F-4D97-AF65-F5344CB8AC3E}">
        <p14:creationId xmlns:p14="http://schemas.microsoft.com/office/powerpoint/2010/main" xmlns="" val="601399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E6B897-5EFB-F34D-A233-9DADAE7F6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Balanced scorecard approach to objective-setting                     </a:t>
            </a:r>
            <a:r>
              <a:rPr lang="en-US" sz="1600" dirty="0"/>
              <a:t>r. s. Kaplan &amp; David Norton 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E70C2840-D8C2-114F-B4FA-D04616A67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579" y="2016125"/>
            <a:ext cx="9603275" cy="390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4688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221D706-062A-354F-A569-2C92EE0FE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622" y="688368"/>
            <a:ext cx="8332342" cy="491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4783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D6D2E0-615F-8340-AF60-AD7AB0D27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success factors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F6865F-7687-6F40-94D0-901B36710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/>
              <a:t>What do we need to do in order to be successful 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CSF are those which are crucial for organizational success 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Examples </a:t>
            </a:r>
          </a:p>
          <a:p>
            <a:r>
              <a:rPr lang="en-US" dirty="0"/>
              <a:t>Courier service :- speedy dispatch, reliability and price </a:t>
            </a:r>
          </a:p>
          <a:p>
            <a:r>
              <a:rPr lang="en-US" dirty="0"/>
              <a:t>Tooth paste brand :- foam, flavor, freshness etc. </a:t>
            </a:r>
          </a:p>
        </p:txBody>
      </p:sp>
    </p:spTree>
    <p:extLst>
      <p:ext uri="{BB962C8B-B14F-4D97-AF65-F5344CB8AC3E}">
        <p14:creationId xmlns:p14="http://schemas.microsoft.com/office/powerpoint/2010/main" xmlns="" val="2875920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D05525-2126-F346-B836-C7C4C2862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Kpi (key performance indicators)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814D2B-1AC1-0544-A143-AFDBE39C4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KPIs are the metrics or measures in terms of which the CSF are evaluated.</a:t>
            </a:r>
          </a:p>
          <a:p>
            <a:pPr>
              <a:buFont typeface="Wingdings" pitchFamily="2" charset="2"/>
              <a:buChar char="v"/>
            </a:pPr>
            <a:r>
              <a:rPr lang="en-US" dirty="0"/>
              <a:t> major benefit in using KPIs is to help an organization define and measure progress towards its objectives.</a:t>
            </a:r>
          </a:p>
          <a:p>
            <a:pPr>
              <a:buFont typeface="Wingdings" pitchFamily="2" charset="2"/>
              <a:buChar char="v"/>
            </a:pPr>
            <a:r>
              <a:rPr lang="en-US" dirty="0"/>
              <a:t>KPIs give everyone in the organization a clear picture of what is important and what they need to do to accomplish them.</a:t>
            </a:r>
          </a:p>
          <a:p>
            <a:pPr>
              <a:buFont typeface="Wingdings" pitchFamily="2" charset="2"/>
              <a:buChar char="v"/>
            </a:pPr>
            <a:r>
              <a:rPr lang="en-US" dirty="0"/>
              <a:t>They are a helpful tool for organizations to motivate their employees towards achievement of </a:t>
            </a:r>
            <a:r>
              <a:rPr lang="en-US"/>
              <a:t>its objectives.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11090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7957" y="2838091"/>
            <a:ext cx="8002972" cy="1049235"/>
          </a:xfrm>
        </p:spPr>
        <p:txBody>
          <a:bodyPr>
            <a:noAutofit/>
          </a:bodyPr>
          <a:lstStyle/>
          <a:p>
            <a:r>
              <a:rPr lang="en-US" sz="9600" b="1" cap="none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THANK YOU</a:t>
            </a:r>
            <a:endParaRPr lang="en-US" sz="9600" b="1" cap="none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B3760F9-3FA6-4745-9472-DEAA8533C4FF}"/>
              </a:ext>
            </a:extLst>
          </p:cNvPr>
          <p:cNvSpPr txBox="1"/>
          <p:nvPr/>
        </p:nvSpPr>
        <p:spPr>
          <a:xfrm>
            <a:off x="2797629" y="1328057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03F6A8F-0A36-114F-91BE-8E848C3FF41C}"/>
              </a:ext>
            </a:extLst>
          </p:cNvPr>
          <p:cNvSpPr txBox="1"/>
          <p:nvPr/>
        </p:nvSpPr>
        <p:spPr>
          <a:xfrm>
            <a:off x="1055915" y="1426028"/>
            <a:ext cx="10515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/>
              <a:t>Strategy</a:t>
            </a:r>
            <a:r>
              <a:rPr lang="en-IN" sz="3200" dirty="0"/>
              <a:t> is an action that managers take to attain one or more of the organization’s goals. </a:t>
            </a:r>
          </a:p>
          <a:p>
            <a:endParaRPr lang="en-IN" sz="3200" dirty="0"/>
          </a:p>
          <a:p>
            <a:r>
              <a:rPr lang="en-IN" sz="3200" dirty="0"/>
              <a:t>Strategy can also be defined as “A general direction set for the company and its various components to achieve a desired state in the future.</a:t>
            </a:r>
            <a:r>
              <a:rPr lang="en-IN" dirty="0"/>
              <a:t> </a:t>
            </a:r>
            <a:r>
              <a:rPr lang="en-IN" sz="3200" dirty="0"/>
              <a:t>Strategy results from the detailed strategic planning process”.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218031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168F667-F0F4-1940-822F-FC6111C04B6E}"/>
              </a:ext>
            </a:extLst>
          </p:cNvPr>
          <p:cNvSpPr txBox="1"/>
          <p:nvPr/>
        </p:nvSpPr>
        <p:spPr>
          <a:xfrm>
            <a:off x="1328058" y="827314"/>
            <a:ext cx="99495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u="sng" dirty="0"/>
              <a:t>Business policy</a:t>
            </a:r>
            <a:r>
              <a:rPr lang="en-IN" sz="2800" dirty="0"/>
              <a:t> </a:t>
            </a:r>
            <a:r>
              <a:rPr lang="en-IN" sz="2400" dirty="0"/>
              <a:t>is the study of the roles and responsibilities of top level management, the significant issues affecting organizational success and the decisions affecting organization in long-run.</a:t>
            </a:r>
          </a:p>
          <a:p>
            <a:endParaRPr lang="en-IN" sz="2800" dirty="0"/>
          </a:p>
          <a:p>
            <a:r>
              <a:rPr lang="en-IN" sz="2800" u="sng" dirty="0"/>
              <a:t>Strategic Management</a:t>
            </a:r>
            <a:r>
              <a:rPr lang="en-IN" sz="2800" dirty="0"/>
              <a:t> </a:t>
            </a:r>
            <a:r>
              <a:rPr lang="en-IN" sz="2400" dirty="0"/>
              <a:t>is defined as the dynamic process of formulation, implementation, evaluation and control of strategies to realise the organisation’s strategic intent.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628695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6700F1-A984-9146-A1B2-E2A194292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837" y="876439"/>
            <a:ext cx="9603275" cy="839346"/>
          </a:xfrm>
        </p:spPr>
        <p:txBody>
          <a:bodyPr/>
          <a:lstStyle/>
          <a:p>
            <a:r>
              <a:rPr lang="en-US" dirty="0"/>
              <a:t>Strategic decision making process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E248AE-5919-2246-A60D-36E6FF5E7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8837" y="1943812"/>
            <a:ext cx="9603275" cy="345061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Objective setting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Identification of all possible alternative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Each alternative is evaluated in terms of its objective achieving ability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The best alternative is chosen 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61360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75B5CD-7D0D-AB42-B8D4-C7A520CB8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 in decision making process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B966FD9-16E5-8447-B537-8468C91EF0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Criteria for decision making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Rationality in decision making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Creativity in decision making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Variability in decision making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Person-related factors in decision making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Individual v/s Group decision making </a:t>
            </a:r>
          </a:p>
        </p:txBody>
      </p:sp>
    </p:spTree>
    <p:extLst>
      <p:ext uri="{BB962C8B-B14F-4D97-AF65-F5344CB8AC3E}">
        <p14:creationId xmlns:p14="http://schemas.microsoft.com/office/powerpoint/2010/main" xmlns="" val="2239123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416598E-ED40-5542-81BF-D365B2E79BBB}"/>
              </a:ext>
            </a:extLst>
          </p:cNvPr>
          <p:cNvSpPr txBox="1"/>
          <p:nvPr/>
        </p:nvSpPr>
        <p:spPr>
          <a:xfrm>
            <a:off x="4469258" y="20651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8B58591-7663-FE47-B6B8-F584EAA4B12B}"/>
              </a:ext>
            </a:extLst>
          </p:cNvPr>
          <p:cNvSpPr txBox="1"/>
          <p:nvPr/>
        </p:nvSpPr>
        <p:spPr>
          <a:xfrm>
            <a:off x="4130211" y="17055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5BD3976-5714-9A40-A146-E1DB0CA12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67" y="350446"/>
            <a:ext cx="10623479" cy="49921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081279D-EA96-E54B-9EB4-FAC2DDB1B3B5}"/>
              </a:ext>
            </a:extLst>
          </p:cNvPr>
          <p:cNvSpPr txBox="1"/>
          <p:nvPr/>
        </p:nvSpPr>
        <p:spPr>
          <a:xfrm>
            <a:off x="3801439" y="5502079"/>
            <a:ext cx="3401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Strategic management process </a:t>
            </a:r>
          </a:p>
        </p:txBody>
      </p:sp>
    </p:spTree>
    <p:extLst>
      <p:ext uri="{BB962C8B-B14F-4D97-AF65-F5344CB8AC3E}">
        <p14:creationId xmlns:p14="http://schemas.microsoft.com/office/powerpoint/2010/main" xmlns="" val="3799955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C2D39F-43D3-5548-AE7E-CA243126C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640132"/>
            <a:ext cx="9603275" cy="1049235"/>
          </a:xfrm>
        </p:spPr>
        <p:txBody>
          <a:bodyPr/>
          <a:lstStyle/>
          <a:p>
            <a:r>
              <a:rPr lang="en-US" dirty="0"/>
              <a:t>Strategic intent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4E9B5A2C-2171-1143-8252-ECBE570BF9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7297" y="2013735"/>
            <a:ext cx="8209053" cy="391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4926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9C57C34-EB76-FA4B-9B70-C3110F5CD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604" y="1017142"/>
            <a:ext cx="7161088" cy="39350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6746982-075D-024D-805C-778DA7B80138}"/>
              </a:ext>
            </a:extLst>
          </p:cNvPr>
          <p:cNvSpPr txBox="1"/>
          <p:nvPr/>
        </p:nvSpPr>
        <p:spPr>
          <a:xfrm>
            <a:off x="5260164" y="5188449"/>
            <a:ext cx="2213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Strategic intent </a:t>
            </a:r>
          </a:p>
        </p:txBody>
      </p:sp>
    </p:spTree>
    <p:extLst>
      <p:ext uri="{BB962C8B-B14F-4D97-AF65-F5344CB8AC3E}">
        <p14:creationId xmlns:p14="http://schemas.microsoft.com/office/powerpoint/2010/main" xmlns="" val="2682133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272B00-5AD5-2745-BE01-40A13D2EB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 and mission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B59D7F6-6B0F-E643-8DF2-3A2D0A957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dirty="0"/>
              <a:t>‘</a:t>
            </a:r>
            <a:r>
              <a:rPr lang="en-US" sz="2400" b="1" dirty="0"/>
              <a:t>Vision</a:t>
            </a:r>
            <a:r>
              <a:rPr lang="en-US" sz="2400" dirty="0"/>
              <a:t> is an expression of what the organization wants to become, what it wants to be, to be known as or to be known for.’ It articulates the position that a firm would like to attain in the distant future.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/>
              <a:t>‘</a:t>
            </a:r>
            <a:r>
              <a:rPr lang="en-US" sz="2400" b="1" dirty="0"/>
              <a:t>Mission </a:t>
            </a:r>
            <a:r>
              <a:rPr lang="en-US" sz="2400" dirty="0"/>
              <a:t>is the purpose or reason for the organization’s existence.’</a:t>
            </a:r>
          </a:p>
          <a:p>
            <a:pPr>
              <a:buFont typeface="Wingdings" pitchFamily="2" charset="2"/>
              <a:buChar char="v"/>
            </a:pPr>
            <a:r>
              <a:rPr lang="en-US" sz="2400" b="1" dirty="0"/>
              <a:t>Mission statement </a:t>
            </a:r>
            <a:r>
              <a:rPr lang="en-US" sz="2400" dirty="0"/>
              <a:t>could be formulated on the basis of the vision that the entrepreneur decides decides in the initial stage of an organization’s growth.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265082799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{C55E7A9E-2476-C141-8D82-4F8AA3F4627F}tf10001119</Template>
  <TotalTime>162</TotalTime>
  <Words>520</Words>
  <Application>Microsoft Macintosh PowerPoint</Application>
  <PresentationFormat>Custom</PresentationFormat>
  <Paragraphs>70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Gallery</vt:lpstr>
      <vt:lpstr>STRATEGIC MANAGEMENT AND BUSINESS POLICY </vt:lpstr>
      <vt:lpstr>Slide 2</vt:lpstr>
      <vt:lpstr>Slide 3</vt:lpstr>
      <vt:lpstr>Strategic decision making process </vt:lpstr>
      <vt:lpstr>Issues in decision making process </vt:lpstr>
      <vt:lpstr>Slide 6</vt:lpstr>
      <vt:lpstr>Strategic intent </vt:lpstr>
      <vt:lpstr>Slide 8</vt:lpstr>
      <vt:lpstr>Vision and mission </vt:lpstr>
      <vt:lpstr>Characteristics of mission statement </vt:lpstr>
      <vt:lpstr>Goals and objectives </vt:lpstr>
      <vt:lpstr>Role of objectives </vt:lpstr>
      <vt:lpstr>Factors to be considered while formulating objectives </vt:lpstr>
      <vt:lpstr>Balanced scorecard approach to objective-setting                     r. s. Kaplan &amp; David Norton </vt:lpstr>
      <vt:lpstr>Slide 15</vt:lpstr>
      <vt:lpstr>Critical success factors </vt:lpstr>
      <vt:lpstr>Kpi (key performance indicators)</vt:lpstr>
      <vt:lpstr>THANK YOU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STRATEGIC MANAGEMENT AND BUSINESS POLICY </dc:title>
  <dc:creator>anubhavbarwar@gmail.com</dc:creator>
  <cp:lastModifiedBy>Windows User</cp:lastModifiedBy>
  <cp:revision>23</cp:revision>
  <dcterms:created xsi:type="dcterms:W3CDTF">2021-04-28T05:57:03Z</dcterms:created>
  <dcterms:modified xsi:type="dcterms:W3CDTF">2021-04-28T11:29:05Z</dcterms:modified>
</cp:coreProperties>
</file>