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34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829DA-C57D-E242-9DB7-0B5064919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B85531-B2A8-9042-86AD-5D413405F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023BB-6D52-8E4C-B2D1-18CF2686F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B2D76-784A-9D41-BA21-DAEF90C3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32DB4-836D-0748-9DE3-04C40E671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1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CD431-86F6-F94F-AEC8-CD24FF74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FFE93-C1BD-2847-921F-5DE3ED3FF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B0C9A-F443-974A-A136-CA3D5844F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B9571-8F65-4245-837C-987D82AA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09795-410C-BD4F-B804-0616AC8ED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2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80FF7E-5DF6-DB45-9C5B-A1D0AB4B7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F568A-F3CE-1848-8E25-A326CB9B0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50438-DD69-AF4D-8C2B-C2FB87BD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F200D-C9D2-1442-9205-0060E3711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2B25B-5996-FC41-8C3E-318E0015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4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F5933-9CA0-7947-B261-6854E702A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52C6A-9BF7-CD4C-844D-5D68F2DA1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299E5-25EF-BA49-AF4C-AA8B74DF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75F3D-A672-5342-8154-88743F777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0E772-5E82-BE4B-B162-C57DD7E1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4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E6014-B9EC-7C42-A640-EDEACB95F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E66BD-F21A-5143-BA14-0C3824450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F3AF-2A88-FB4B-BE6F-3195222C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1941C-7643-174D-BC86-431122374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541CA-06CE-F842-90B2-2A40A6A68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1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6AAB-D649-CB42-9A8E-47465C91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08F0B-5D51-E143-827C-E67B9C304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AA35AC-1EA0-9D46-9174-8A4E98673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B1B0B3-888A-074E-AF86-CB2D5417B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C8804-46FD-4E41-B8FB-9110992E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B32BF-4214-DA4B-9BC8-AD19E156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2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9F08-EF65-1B43-B9BD-1C216A33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B0592-BCA8-6249-B69C-2DDB9199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4EE6F6-3E15-DA48-BF1B-BC02D3D84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53C0A7-61AA-CF42-BE17-8D2C966C7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7EF9EE-40B1-C545-88F0-5C5A338D0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6C855E-35AF-A449-8F9F-A3BEE72FC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6EE91-9538-1546-A240-588D4F42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77553-9627-DA44-9DE0-BFBDB0762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2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0978E-5CAD-C34D-93D3-903A5FBB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333657-55FE-094D-9075-9AEBC11AD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897E54-5E88-FD40-BC17-D4A1A63B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4FB0C-1D82-7F48-A1EE-19DBB043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3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462C74-8DFC-E34F-AF3C-AEA16E8F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E9C39F-1AC3-F641-B388-3471A33AE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E4ACD-B310-2B44-976C-DBCBC3EF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2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4DD60-B315-5443-8D6B-3279F251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986D-FE8D-7040-84FD-F226208D3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B6C500-8B60-7041-BC55-2F0D4F124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828B0-20C7-C74D-9685-611464A7D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A42A7-15A6-AD47-91E1-538911C44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32FC3-DE69-404F-B62C-78F8DBEBF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9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ADCD-B4EC-1148-AB1D-EFB61E1A3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2E5CFB-D325-6A40-BEA7-D712E6D82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81739-393F-254C-9526-F8C152378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67281-A80E-0B4E-A995-95342F5FF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A5AA1-BCFF-714A-B09E-972861D6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AB163-6119-2A41-A48E-65123E240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9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AAB26-D4DC-B64C-B7AB-93BA8B1CA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C9625-23AE-EB47-B11C-9DA45018B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21C66-45C9-7549-B353-40C29EE0D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5B21C-092E-224F-8945-8F7EEC51ED4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CCF7B-0A4A-7A4C-BB78-6433D08D4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A8E98-5857-934A-BFE8-DFADB91AE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6EABC-FE7A-6248-BC0B-09E79AAC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6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D78C6-2DFC-774C-A2C3-1419D66550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Demand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AB9B4F-ACCE-A041-ACAF-72FF4CFF1E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Sarika Singh</a:t>
            </a:r>
          </a:p>
          <a:p>
            <a:r>
              <a:rPr lang="en-US" dirty="0"/>
              <a:t>FMS MLSU Udaipur</a:t>
            </a:r>
          </a:p>
        </p:txBody>
      </p:sp>
    </p:spTree>
    <p:extLst>
      <p:ext uri="{BB962C8B-B14F-4D97-AF65-F5344CB8AC3E}">
        <p14:creationId xmlns:p14="http://schemas.microsoft.com/office/powerpoint/2010/main" val="45617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7324" y="727295"/>
            <a:ext cx="628356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>
                <a:latin typeface="Arial"/>
                <a:cs typeface="Arial"/>
              </a:rPr>
              <a:t>     </a:t>
            </a:r>
            <a:r>
              <a:rPr dirty="0">
                <a:latin typeface="Arial"/>
                <a:cs typeface="Arial"/>
              </a:rPr>
              <a:t>Demand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399" y="1417869"/>
            <a:ext cx="10914185" cy="41415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Demand = desire for a product + willingness and ability to pay for</a:t>
            </a:r>
            <a:r>
              <a:rPr sz="2000" spc="8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it.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 dirty="0">
              <a:latin typeface="Arial"/>
              <a:cs typeface="Arial"/>
            </a:endParaRPr>
          </a:p>
          <a:p>
            <a:pPr marL="12700" marR="617220">
              <a:lnSpc>
                <a:spcPct val="100000"/>
              </a:lnSpc>
            </a:pPr>
            <a:r>
              <a:rPr sz="2000" spc="-10" dirty="0">
                <a:solidFill>
                  <a:srgbClr val="252525"/>
                </a:solidFill>
                <a:latin typeface="Arial"/>
                <a:cs typeface="Arial"/>
              </a:rPr>
              <a:t>Demand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in economics is the </a:t>
            </a:r>
            <a:r>
              <a:rPr sz="2000" dirty="0">
                <a:solidFill>
                  <a:srgbClr val="252525"/>
                </a:solidFill>
                <a:latin typeface="Arial"/>
                <a:cs typeface="Arial"/>
              </a:rPr>
              <a:t>consumer’s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desire </a:t>
            </a:r>
            <a:r>
              <a:rPr sz="2000" spc="-10" dirty="0">
                <a:solidFill>
                  <a:srgbClr val="252525"/>
                </a:solidFill>
                <a:latin typeface="Arial"/>
                <a:cs typeface="Arial"/>
              </a:rPr>
              <a:t>and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ability to </a:t>
            </a:r>
            <a:r>
              <a:rPr sz="2000" spc="-10" dirty="0">
                <a:solidFill>
                  <a:srgbClr val="252525"/>
                </a:solidFill>
                <a:latin typeface="Arial"/>
                <a:cs typeface="Arial"/>
              </a:rPr>
              <a:t>purchase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a </a:t>
            </a:r>
            <a:r>
              <a:rPr sz="2000" spc="-10" dirty="0">
                <a:solidFill>
                  <a:srgbClr val="252525"/>
                </a:solidFill>
                <a:latin typeface="Arial"/>
                <a:cs typeface="Arial"/>
              </a:rPr>
              <a:t>good or 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service.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 dirty="0">
              <a:latin typeface="Arial"/>
              <a:cs typeface="Arial"/>
            </a:endParaRPr>
          </a:p>
          <a:p>
            <a:pPr marL="12700" marR="8826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Demand refers to the willingness and ability of consumers to purchase a given quantity  of a good or service at a given point in time or over a period of</a:t>
            </a:r>
            <a:r>
              <a:rPr sz="2000" spc="1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time.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According to</a:t>
            </a:r>
            <a:r>
              <a:rPr sz="20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Benham-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“The </a:t>
            </a:r>
            <a:r>
              <a:rPr sz="2000" spc="-10" dirty="0">
                <a:solidFill>
                  <a:srgbClr val="252525"/>
                </a:solidFill>
                <a:latin typeface="Arial"/>
                <a:cs typeface="Arial"/>
              </a:rPr>
              <a:t>demand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for anything, at a given price , is the </a:t>
            </a:r>
            <a:r>
              <a:rPr sz="2000" spc="-10" dirty="0">
                <a:solidFill>
                  <a:srgbClr val="252525"/>
                </a:solidFill>
                <a:latin typeface="Arial"/>
                <a:cs typeface="Arial"/>
              </a:rPr>
              <a:t>amount </a:t>
            </a: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of it, which will be bought</a:t>
            </a:r>
            <a:r>
              <a:rPr sz="2000" spc="20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Arial"/>
                <a:cs typeface="Arial"/>
              </a:rPr>
              <a:t>per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252525"/>
                </a:solidFill>
                <a:latin typeface="Arial"/>
                <a:cs typeface="Arial"/>
              </a:rPr>
              <a:t>unit of time at that</a:t>
            </a:r>
            <a:r>
              <a:rPr sz="2000" spc="4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Arial"/>
                <a:cs typeface="Arial"/>
              </a:rPr>
              <a:t>price.”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535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0321" y="1240358"/>
            <a:ext cx="399287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91055" algn="l"/>
              </a:tabLst>
            </a:pPr>
            <a:r>
              <a:rPr spc="-280" dirty="0"/>
              <a:t>T</a:t>
            </a:r>
            <a:r>
              <a:rPr spc="-135" dirty="0"/>
              <a:t>ypes</a:t>
            </a:r>
            <a:r>
              <a:rPr spc="-25" dirty="0"/>
              <a:t> </a:t>
            </a:r>
            <a:r>
              <a:rPr spc="-5" dirty="0"/>
              <a:t>o</a:t>
            </a:r>
            <a:r>
              <a:rPr dirty="0"/>
              <a:t>f	</a:t>
            </a:r>
            <a:r>
              <a:rPr spc="-10" dirty="0"/>
              <a:t>Demand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4394" y="2476047"/>
            <a:ext cx="7835900" cy="25514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459"/>
              </a:spcBef>
              <a:buClr>
                <a:srgbClr val="83992A"/>
              </a:buClr>
              <a:buSzPct val="114583"/>
              <a:buAutoNum type="arabicPeriod"/>
              <a:tabLst>
                <a:tab pos="469265" algn="l"/>
                <a:tab pos="469900" algn="l"/>
              </a:tabLst>
            </a:pP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Direct/Autonomous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Demand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&amp;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Derived</a:t>
            </a:r>
            <a:r>
              <a:rPr sz="2400" spc="15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Demand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755"/>
              </a:spcBef>
              <a:buClr>
                <a:srgbClr val="83992A"/>
              </a:buClr>
              <a:buSzPct val="114583"/>
              <a:buAutoNum type="arabicPeriod"/>
              <a:tabLst>
                <a:tab pos="469265" algn="l"/>
                <a:tab pos="469900" algn="l"/>
              </a:tabLst>
            </a:pP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Demand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Durable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Goods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&amp;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Non-Durable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Goods</a:t>
            </a:r>
            <a:r>
              <a:rPr sz="2400" spc="13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Demand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755"/>
              </a:spcBef>
              <a:buClr>
                <a:srgbClr val="83992A"/>
              </a:buClr>
              <a:buSzPct val="114583"/>
              <a:buAutoNum type="arabicPeriod"/>
              <a:tabLst>
                <a:tab pos="469265" algn="l"/>
                <a:tab pos="469900" algn="l"/>
              </a:tabLst>
            </a:pP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Short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Run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Demand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&amp;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Long-Run</a:t>
            </a:r>
            <a:r>
              <a:rPr sz="2400" spc="18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Demand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760"/>
              </a:spcBef>
              <a:buClr>
                <a:srgbClr val="83992A"/>
              </a:buClr>
              <a:buSzPct val="114583"/>
              <a:buAutoNum type="arabicPeriod"/>
              <a:tabLst>
                <a:tab pos="469265" algn="l"/>
                <a:tab pos="469900" algn="l"/>
              </a:tabLst>
            </a:pP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Individual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Demand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&amp;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Market</a:t>
            </a:r>
            <a:r>
              <a:rPr sz="2400" spc="18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Demand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755"/>
              </a:spcBef>
              <a:buClr>
                <a:srgbClr val="83992A"/>
              </a:buClr>
              <a:buSzPct val="114583"/>
              <a:buAutoNum type="arabicPeriod"/>
              <a:tabLst>
                <a:tab pos="469265" algn="l"/>
                <a:tab pos="469900" algn="l"/>
              </a:tabLst>
            </a:pP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Joint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Demand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&amp;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Composite</a:t>
            </a:r>
            <a:r>
              <a:rPr sz="2400" spc="1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Demand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953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4308" y="1240358"/>
            <a:ext cx="57264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23970" algn="l"/>
              </a:tabLst>
            </a:pPr>
            <a:r>
              <a:rPr spc="10" dirty="0"/>
              <a:t>Dete</a:t>
            </a:r>
            <a:r>
              <a:rPr spc="170" dirty="0"/>
              <a:t>r</a:t>
            </a:r>
            <a:r>
              <a:rPr spc="-50" dirty="0"/>
              <a:t>minants</a:t>
            </a:r>
            <a:r>
              <a:rPr dirty="0"/>
              <a:t> </a:t>
            </a:r>
            <a:r>
              <a:rPr spc="-5" dirty="0"/>
              <a:t>o</a:t>
            </a:r>
            <a:r>
              <a:rPr dirty="0"/>
              <a:t>f	</a:t>
            </a:r>
            <a:r>
              <a:rPr spc="-10" dirty="0"/>
              <a:t>Demand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1453" y="2294585"/>
            <a:ext cx="31229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8940" indent="-396875">
              <a:lnSpc>
                <a:spcPct val="100000"/>
              </a:lnSpc>
              <a:spcBef>
                <a:spcPts val="100"/>
              </a:spcBef>
              <a:buClr>
                <a:srgbClr val="83992A"/>
              </a:buClr>
              <a:buSzPct val="114583"/>
              <a:buFont typeface="Wingdings"/>
              <a:buChar char=""/>
              <a:tabLst>
                <a:tab pos="409575" algn="l"/>
              </a:tabLst>
            </a:pP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Consumer’s</a:t>
            </a:r>
            <a:r>
              <a:rPr sz="2400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income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1453" y="2720268"/>
            <a:ext cx="5088890" cy="3066415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408940" indent="-396875">
              <a:lnSpc>
                <a:spcPct val="100000"/>
              </a:lnSpc>
              <a:spcBef>
                <a:spcPts val="810"/>
              </a:spcBef>
              <a:buClr>
                <a:srgbClr val="83992A"/>
              </a:buClr>
              <a:buSzPct val="114583"/>
              <a:buFont typeface="Wingdings"/>
              <a:buChar char=""/>
              <a:tabLst>
                <a:tab pos="409575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Price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2400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good</a:t>
            </a:r>
            <a:endParaRPr sz="2400">
              <a:latin typeface="Arial"/>
              <a:cs typeface="Arial"/>
            </a:endParaRPr>
          </a:p>
          <a:p>
            <a:pPr marL="408940" indent="-396875">
              <a:lnSpc>
                <a:spcPct val="100000"/>
              </a:lnSpc>
              <a:spcBef>
                <a:spcPts val="1175"/>
              </a:spcBef>
              <a:buClr>
                <a:srgbClr val="83992A"/>
              </a:buClr>
              <a:buSzPct val="114583"/>
              <a:buFont typeface="Wingdings"/>
              <a:buChar char=""/>
              <a:tabLst>
                <a:tab pos="409575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Price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related</a:t>
            </a:r>
            <a:r>
              <a:rPr sz="2400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goods</a:t>
            </a:r>
            <a:endParaRPr sz="2400">
              <a:latin typeface="Arial"/>
              <a:cs typeface="Arial"/>
            </a:endParaRPr>
          </a:p>
          <a:p>
            <a:pPr marL="408940" indent="-396875">
              <a:lnSpc>
                <a:spcPct val="100000"/>
              </a:lnSpc>
              <a:spcBef>
                <a:spcPts val="1175"/>
              </a:spcBef>
              <a:buClr>
                <a:srgbClr val="83992A"/>
              </a:buClr>
              <a:buSzPct val="114583"/>
              <a:buFont typeface="Wingdings"/>
              <a:buChar char=""/>
              <a:tabLst>
                <a:tab pos="409575" algn="l"/>
              </a:tabLst>
            </a:pP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Consumer’s taste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2400" spc="-5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preferences</a:t>
            </a:r>
            <a:endParaRPr sz="2400">
              <a:latin typeface="Arial"/>
              <a:cs typeface="Arial"/>
            </a:endParaRPr>
          </a:p>
          <a:p>
            <a:pPr marL="408940" indent="-396875">
              <a:lnSpc>
                <a:spcPct val="100000"/>
              </a:lnSpc>
              <a:spcBef>
                <a:spcPts val="1180"/>
              </a:spcBef>
              <a:buClr>
                <a:srgbClr val="83992A"/>
              </a:buClr>
              <a:buSzPct val="114583"/>
              <a:buFont typeface="Wingdings"/>
              <a:buChar char=""/>
              <a:tabLst>
                <a:tab pos="409575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Population</a:t>
            </a:r>
            <a:endParaRPr sz="2400">
              <a:latin typeface="Arial"/>
              <a:cs typeface="Arial"/>
            </a:endParaRPr>
          </a:p>
          <a:p>
            <a:pPr marL="392430" indent="-380365">
              <a:lnSpc>
                <a:spcPct val="100000"/>
              </a:lnSpc>
              <a:spcBef>
                <a:spcPts val="1175"/>
              </a:spcBef>
              <a:buClr>
                <a:srgbClr val="83992A"/>
              </a:buClr>
              <a:buSzPct val="114583"/>
              <a:buFont typeface="Wingdings"/>
              <a:buChar char=""/>
              <a:tabLst>
                <a:tab pos="393065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Advertisements</a:t>
            </a:r>
            <a:endParaRPr sz="2400">
              <a:latin typeface="Arial"/>
              <a:cs typeface="Arial"/>
            </a:endParaRPr>
          </a:p>
          <a:p>
            <a:pPr marL="408940" indent="-396875">
              <a:lnSpc>
                <a:spcPct val="100000"/>
              </a:lnSpc>
              <a:spcBef>
                <a:spcPts val="1175"/>
              </a:spcBef>
              <a:buClr>
                <a:srgbClr val="83992A"/>
              </a:buClr>
              <a:buSzPct val="114583"/>
              <a:buFont typeface="Wingdings"/>
              <a:buChar char=""/>
              <a:tabLst>
                <a:tab pos="409575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Credit facilities/discount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sz="2400" spc="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sellers.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444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5292" y="1270838"/>
            <a:ext cx="67398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Arial"/>
                <a:cs typeface="Arial"/>
              </a:rPr>
              <a:t>Law </a:t>
            </a:r>
            <a:r>
              <a:rPr dirty="0">
                <a:latin typeface="Arial"/>
                <a:cs typeface="Arial"/>
              </a:rPr>
              <a:t>of </a:t>
            </a:r>
            <a:r>
              <a:rPr spc="-5" dirty="0">
                <a:latin typeface="Arial"/>
                <a:cs typeface="Arial"/>
              </a:rPr>
              <a:t>Demand </a:t>
            </a:r>
            <a:r>
              <a:rPr dirty="0">
                <a:latin typeface="Arial"/>
                <a:cs typeface="Arial"/>
              </a:rPr>
              <a:t>: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Definition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4394" y="2433574"/>
            <a:ext cx="9263380" cy="3333750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275"/>
              </a:spcBef>
              <a:buClr>
                <a:srgbClr val="83992A"/>
              </a:buClr>
              <a:buSzPct val="114583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According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2400" spc="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Marshall,</a:t>
            </a:r>
            <a:endParaRPr sz="2400">
              <a:latin typeface="Arial"/>
              <a:cs typeface="Arial"/>
            </a:endParaRPr>
          </a:p>
          <a:p>
            <a:pPr marL="12700" marR="58419">
              <a:lnSpc>
                <a:spcPct val="100000"/>
              </a:lnSpc>
              <a:spcBef>
                <a:spcPts val="1175"/>
              </a:spcBef>
            </a:pP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“The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amount demanded increases with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a fall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in price and diminishes  with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rise in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price.”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2130"/>
              </a:spcBef>
              <a:buClr>
                <a:srgbClr val="83992A"/>
              </a:buClr>
              <a:buSzPct val="114583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According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2400" spc="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Samuleson,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“Law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of Demand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states that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people </a:t>
            </a:r>
            <a:r>
              <a:rPr sz="2400" spc="-10" dirty="0">
                <a:solidFill>
                  <a:srgbClr val="252525"/>
                </a:solidFill>
                <a:latin typeface="Arial"/>
                <a:cs typeface="Arial"/>
              </a:rPr>
              <a:t>will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buy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more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at lower prices</a:t>
            </a:r>
            <a:r>
              <a:rPr sz="2400" spc="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buy less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at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higher prices other things remaning</a:t>
            </a:r>
            <a:r>
              <a:rPr sz="2400" spc="1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same.”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793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5292" y="1270838"/>
            <a:ext cx="67398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Arial"/>
                <a:cs typeface="Arial"/>
              </a:rPr>
              <a:t>Law </a:t>
            </a:r>
            <a:r>
              <a:rPr dirty="0">
                <a:latin typeface="Arial"/>
                <a:cs typeface="Arial"/>
              </a:rPr>
              <a:t>of </a:t>
            </a:r>
            <a:r>
              <a:rPr spc="-5" dirty="0">
                <a:latin typeface="Arial"/>
                <a:cs typeface="Arial"/>
              </a:rPr>
              <a:t>Demand </a:t>
            </a:r>
            <a:r>
              <a:rPr dirty="0">
                <a:latin typeface="Arial"/>
                <a:cs typeface="Arial"/>
              </a:rPr>
              <a:t>: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Definition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8553" y="2532184"/>
            <a:ext cx="11160369" cy="2013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702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The law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demand expresses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functional relationship  between price and quality demanded. Generally price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a  commodity falls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demand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for that commodity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goes up and  vice-versa.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180"/>
              </a:spcBef>
            </a:pP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It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means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there is an inverse relationship between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price  and quality demanded. The relationship is known as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law 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 Demand.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31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3913" y="1270838"/>
            <a:ext cx="59645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Arial"/>
                <a:cs typeface="Arial"/>
              </a:rPr>
              <a:t>Assumptions of the</a:t>
            </a:r>
            <a:r>
              <a:rPr spc="-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Law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74394" y="5405709"/>
            <a:ext cx="14859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750" dirty="0">
                <a:solidFill>
                  <a:srgbClr val="83992A"/>
                </a:solidFill>
                <a:latin typeface="Arial"/>
                <a:cs typeface="Arial"/>
              </a:rPr>
              <a:t>•</a:t>
            </a:r>
            <a:endParaRPr sz="27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60905" y="5447098"/>
            <a:ext cx="4394835" cy="366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tax rates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remains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2400" spc="-4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same.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4394" y="2488040"/>
            <a:ext cx="8346440" cy="285178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60"/>
              </a:spcBef>
              <a:buClr>
                <a:srgbClr val="83992A"/>
              </a:buClr>
              <a:buSzPct val="114583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There is no change in income of</a:t>
            </a:r>
            <a:r>
              <a:rPr sz="2400" spc="4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consumer’s.</a:t>
            </a:r>
            <a:endParaRPr sz="2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885"/>
              </a:spcBef>
              <a:buClr>
                <a:srgbClr val="83992A"/>
              </a:buClr>
              <a:buSzPct val="114583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There is no change in quality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2400" spc="5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product.</a:t>
            </a:r>
            <a:endParaRPr sz="2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890"/>
              </a:spcBef>
              <a:buClr>
                <a:srgbClr val="83992A"/>
              </a:buClr>
              <a:buSzPct val="114583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price of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related commodities remains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2400" spc="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same.</a:t>
            </a:r>
            <a:endParaRPr sz="2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890"/>
              </a:spcBef>
              <a:buClr>
                <a:srgbClr val="83992A"/>
              </a:buClr>
              <a:buSzPct val="114583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There is no change in taste and preferences of</a:t>
            </a:r>
            <a:r>
              <a:rPr sz="2400" spc="5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consumer’s.</a:t>
            </a:r>
            <a:endParaRPr sz="2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890"/>
              </a:spcBef>
              <a:buClr>
                <a:srgbClr val="83992A"/>
              </a:buClr>
              <a:buSzPct val="114583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size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of the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population remains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2400" spc="4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same.</a:t>
            </a:r>
            <a:endParaRPr sz="2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885"/>
              </a:spcBef>
              <a:buClr>
                <a:srgbClr val="83992A"/>
              </a:buClr>
              <a:buSzPct val="114583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climate and weather conditions remains 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2400" spc="8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same.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944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7465" y="1270838"/>
            <a:ext cx="54984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Arial"/>
                <a:cs typeface="Arial"/>
              </a:rPr>
              <a:t>Exceptions </a:t>
            </a:r>
            <a:r>
              <a:rPr spc="-5" dirty="0">
                <a:latin typeface="Arial"/>
                <a:cs typeface="Arial"/>
              </a:rPr>
              <a:t>of </a:t>
            </a:r>
            <a:r>
              <a:rPr dirty="0">
                <a:latin typeface="Arial"/>
                <a:cs typeface="Arial"/>
              </a:rPr>
              <a:t>the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Law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72388" y="2441375"/>
            <a:ext cx="4091940" cy="255143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408940" indent="-396240">
              <a:lnSpc>
                <a:spcPct val="100000"/>
              </a:lnSpc>
              <a:spcBef>
                <a:spcPts val="810"/>
              </a:spcBef>
              <a:buClr>
                <a:srgbClr val="83992A"/>
              </a:buClr>
              <a:buSzPct val="114583"/>
              <a:buFont typeface="Wingdings"/>
              <a:buChar char=""/>
              <a:tabLst>
                <a:tab pos="408940" algn="l"/>
              </a:tabLst>
            </a:pPr>
            <a:r>
              <a:rPr sz="2400" spc="-10" dirty="0">
                <a:solidFill>
                  <a:srgbClr val="252525"/>
                </a:solidFill>
                <a:latin typeface="Arial"/>
                <a:cs typeface="Arial"/>
              </a:rPr>
              <a:t>Giffen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goods/Inferior</a:t>
            </a:r>
            <a:r>
              <a:rPr sz="2400" spc="-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goods</a:t>
            </a:r>
            <a:endParaRPr sz="2400">
              <a:latin typeface="Arial"/>
              <a:cs typeface="Arial"/>
            </a:endParaRPr>
          </a:p>
          <a:p>
            <a:pPr marL="408940" indent="-396240">
              <a:lnSpc>
                <a:spcPct val="100000"/>
              </a:lnSpc>
              <a:spcBef>
                <a:spcPts val="1175"/>
              </a:spcBef>
              <a:buClr>
                <a:srgbClr val="83992A"/>
              </a:buClr>
              <a:buSzPct val="114583"/>
              <a:buFont typeface="Wingdings"/>
              <a:buChar char=""/>
              <a:tabLst>
                <a:tab pos="408940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Speculative</a:t>
            </a:r>
            <a:r>
              <a:rPr sz="2400" spc="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goods</a:t>
            </a:r>
            <a:endParaRPr sz="2400">
              <a:latin typeface="Arial"/>
              <a:cs typeface="Arial"/>
            </a:endParaRPr>
          </a:p>
          <a:p>
            <a:pPr marL="408940" indent="-396240">
              <a:lnSpc>
                <a:spcPct val="100000"/>
              </a:lnSpc>
              <a:spcBef>
                <a:spcPts val="1175"/>
              </a:spcBef>
              <a:buClr>
                <a:srgbClr val="83992A"/>
              </a:buClr>
              <a:buSzPct val="114583"/>
              <a:buFont typeface="Wingdings"/>
              <a:buChar char=""/>
              <a:tabLst>
                <a:tab pos="408940" algn="l"/>
              </a:tabLst>
            </a:pP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Outdated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 goods</a:t>
            </a:r>
            <a:endParaRPr sz="2400">
              <a:latin typeface="Arial"/>
              <a:cs typeface="Arial"/>
            </a:endParaRPr>
          </a:p>
          <a:p>
            <a:pPr marL="408940" indent="-396240">
              <a:lnSpc>
                <a:spcPct val="100000"/>
              </a:lnSpc>
              <a:spcBef>
                <a:spcPts val="1180"/>
              </a:spcBef>
              <a:buClr>
                <a:srgbClr val="83992A"/>
              </a:buClr>
              <a:buSzPct val="114583"/>
              <a:buFont typeface="Wingdings"/>
              <a:buChar char=""/>
              <a:tabLst>
                <a:tab pos="408940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Less</a:t>
            </a:r>
            <a:r>
              <a:rPr sz="24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supply</a:t>
            </a:r>
            <a:endParaRPr sz="2400">
              <a:latin typeface="Arial"/>
              <a:cs typeface="Arial"/>
            </a:endParaRPr>
          </a:p>
          <a:p>
            <a:pPr marL="408940" indent="-396240">
              <a:lnSpc>
                <a:spcPct val="100000"/>
              </a:lnSpc>
              <a:spcBef>
                <a:spcPts val="1175"/>
              </a:spcBef>
              <a:buClr>
                <a:srgbClr val="83992A"/>
              </a:buClr>
              <a:buSzPct val="114583"/>
              <a:buFont typeface="Wingdings"/>
              <a:buChar char=""/>
              <a:tabLst>
                <a:tab pos="408940" algn="l"/>
              </a:tabLst>
            </a:pP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Costly Luxury</a:t>
            </a:r>
            <a:r>
              <a:rPr sz="2400" spc="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Arial"/>
                <a:cs typeface="Arial"/>
              </a:rPr>
              <a:t>goods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8287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366</Words>
  <Application>Microsoft Macintosh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Demand Analysis</vt:lpstr>
      <vt:lpstr>     Demand</vt:lpstr>
      <vt:lpstr>Types of Demand</vt:lpstr>
      <vt:lpstr>Determinants of Demand</vt:lpstr>
      <vt:lpstr>Law of Demand : Definition</vt:lpstr>
      <vt:lpstr>Law of Demand : Definition</vt:lpstr>
      <vt:lpstr>Assumptions of the Law</vt:lpstr>
      <vt:lpstr>Exceptions of the Law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Analysis</dc:title>
  <dc:creator>Microsoft Office User</dc:creator>
  <cp:lastModifiedBy>Microsoft Office User</cp:lastModifiedBy>
  <cp:revision>1</cp:revision>
  <dcterms:created xsi:type="dcterms:W3CDTF">2021-04-28T08:42:29Z</dcterms:created>
  <dcterms:modified xsi:type="dcterms:W3CDTF">2021-04-28T08:49:42Z</dcterms:modified>
</cp:coreProperties>
</file>