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34"/>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24123-FACE-F345-93F7-DDDB371DD5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098D15-D484-D548-8293-F8854F1C95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F8F1FA-902D-194A-A4A2-6068A92EFD3F}"/>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5" name="Footer Placeholder 4">
            <a:extLst>
              <a:ext uri="{FF2B5EF4-FFF2-40B4-BE49-F238E27FC236}">
                <a16:creationId xmlns:a16="http://schemas.microsoft.com/office/drawing/2014/main" id="{D8866E00-13E1-F742-808E-80B5CD1530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55DCCB-CECD-8B4A-811C-B619731F4159}"/>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82354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81121-DAEF-DA4F-9DD3-09E80E317D3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5EEB7C-FF72-9B40-BA6C-73799F8D09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239DF-ADE3-8F43-9C28-1B6BAF354D2C}"/>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5" name="Footer Placeholder 4">
            <a:extLst>
              <a:ext uri="{FF2B5EF4-FFF2-40B4-BE49-F238E27FC236}">
                <a16:creationId xmlns:a16="http://schemas.microsoft.com/office/drawing/2014/main" id="{2DE996A6-85BF-1D42-B482-11C370ECF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E0665A-4ADA-294C-9703-78035ED10BFC}"/>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275732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23D415-ECCB-8F46-A7DE-9DC4FE8520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3899AA-A308-8D43-9230-6FA5ED5E14C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F9C583-EAD2-8849-9972-F6B50E99ABCC}"/>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5" name="Footer Placeholder 4">
            <a:extLst>
              <a:ext uri="{FF2B5EF4-FFF2-40B4-BE49-F238E27FC236}">
                <a16:creationId xmlns:a16="http://schemas.microsoft.com/office/drawing/2014/main" id="{11568D3E-2395-6B4F-8629-355134F65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EE97C-7FA9-D44A-A19D-0158B348FBEC}"/>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2015280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226A-24D1-474B-A844-E28B6A71B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5DB6C7-95BE-ED4C-B1D5-580ECA4B1A0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D59167-1A93-3C4A-B307-17C881E06285}"/>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5" name="Footer Placeholder 4">
            <a:extLst>
              <a:ext uri="{FF2B5EF4-FFF2-40B4-BE49-F238E27FC236}">
                <a16:creationId xmlns:a16="http://schemas.microsoft.com/office/drawing/2014/main" id="{7DA75B0C-D9C3-D84D-80A3-AA54E4ED9F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55F0C2-779A-8B41-B2BD-7D805BBB0A81}"/>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307774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D249-07BE-7844-ADD0-30032ED850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6894CC-CE24-A44A-A482-06A237CBDE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18781AD-FBD9-1B48-B19B-EE718F8DADF4}"/>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5" name="Footer Placeholder 4">
            <a:extLst>
              <a:ext uri="{FF2B5EF4-FFF2-40B4-BE49-F238E27FC236}">
                <a16:creationId xmlns:a16="http://schemas.microsoft.com/office/drawing/2014/main" id="{9EAEAAA7-FF53-E24A-8E76-E5ADD14EBC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7EBFEB-E9CB-1046-BA34-1D07964978B8}"/>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356833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BE657-7892-D249-9790-1D68D3FF3A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6176F0-FCE6-7B4D-AB0B-066A805AF9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6D59E8-1F69-D64E-8CB4-0EE3FA456F0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BF8F4F-84CC-924D-B3D1-4ABE23FC3814}"/>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6" name="Footer Placeholder 5">
            <a:extLst>
              <a:ext uri="{FF2B5EF4-FFF2-40B4-BE49-F238E27FC236}">
                <a16:creationId xmlns:a16="http://schemas.microsoft.com/office/drawing/2014/main" id="{4BE2AE76-8EE1-444F-BC3D-77FE29119B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9F2C1C-A620-3841-83C8-B0E341A19F84}"/>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18273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714FD-6F90-A648-9507-A77652F7AC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D7F5C9-DEE2-2846-BC57-EF7A77076B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32128C-E136-9C40-B1A8-65C8755681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F8559C-C5A3-A24F-8E43-5992EBC8F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56AF806-2F3F-6B41-A838-5979C69CAE6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B1716C-7134-DE41-AFAD-F7568B369D82}"/>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8" name="Footer Placeholder 7">
            <a:extLst>
              <a:ext uri="{FF2B5EF4-FFF2-40B4-BE49-F238E27FC236}">
                <a16:creationId xmlns:a16="http://schemas.microsoft.com/office/drawing/2014/main" id="{327889A0-ADF9-7246-84D2-77CE9ABB97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CF8520-C258-3746-B4FC-E037952C864E}"/>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703777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E8AD8-351C-1A4F-BC45-5B739C8A6B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1AAA5-7307-A045-AE18-5209C93F4DC8}"/>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4" name="Footer Placeholder 3">
            <a:extLst>
              <a:ext uri="{FF2B5EF4-FFF2-40B4-BE49-F238E27FC236}">
                <a16:creationId xmlns:a16="http://schemas.microsoft.com/office/drawing/2014/main" id="{4C88BECB-CBCC-F24C-B344-6C70E7FDA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1DE707-0A3C-8C45-A4CF-74E385AFD059}"/>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521973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72B8D4-3C14-FC4E-AAB8-2AF23CAEAC02}"/>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3" name="Footer Placeholder 2">
            <a:extLst>
              <a:ext uri="{FF2B5EF4-FFF2-40B4-BE49-F238E27FC236}">
                <a16:creationId xmlns:a16="http://schemas.microsoft.com/office/drawing/2014/main" id="{E4CFD183-1A34-D44F-A9E5-E2B254925A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263283-9059-394F-AAA6-896EB566B680}"/>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156410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4EB24-612C-5F48-A78B-FE6A138F0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E756DE-D870-AD4E-BF01-2B4B094381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A67AE5-0B1E-364E-88D8-C00D875AA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14F030-650A-1F49-A2EB-787F318B8E29}"/>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6" name="Footer Placeholder 5">
            <a:extLst>
              <a:ext uri="{FF2B5EF4-FFF2-40B4-BE49-F238E27FC236}">
                <a16:creationId xmlns:a16="http://schemas.microsoft.com/office/drawing/2014/main" id="{506E57B5-8AFA-7642-963D-BE2437A310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7F6282-6BD6-FA46-B1B5-43514AEF8967}"/>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7801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575AD-79D6-0A45-B98C-3D42A7F03A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37382F-C977-764A-82C2-84886382C4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F105E0-8E97-E942-B14D-4C94E9594A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84F8EF-265E-5347-884C-92F454A838B2}"/>
              </a:ext>
            </a:extLst>
          </p:cNvPr>
          <p:cNvSpPr>
            <a:spLocks noGrp="1"/>
          </p:cNvSpPr>
          <p:nvPr>
            <p:ph type="dt" sz="half" idx="10"/>
          </p:nvPr>
        </p:nvSpPr>
        <p:spPr/>
        <p:txBody>
          <a:bodyPr/>
          <a:lstStyle/>
          <a:p>
            <a:fld id="{84CB008B-ED44-5747-8FC7-90DC8048C73C}" type="datetimeFigureOut">
              <a:rPr lang="en-US" smtClean="0"/>
              <a:t>4/28/21</a:t>
            </a:fld>
            <a:endParaRPr lang="en-US"/>
          </a:p>
        </p:txBody>
      </p:sp>
      <p:sp>
        <p:nvSpPr>
          <p:cNvPr id="6" name="Footer Placeholder 5">
            <a:extLst>
              <a:ext uri="{FF2B5EF4-FFF2-40B4-BE49-F238E27FC236}">
                <a16:creationId xmlns:a16="http://schemas.microsoft.com/office/drawing/2014/main" id="{2111C90F-207E-2041-90C0-B098F45EBA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CD3FDE-F51E-0348-9B8A-8DF18BF0F6F4}"/>
              </a:ext>
            </a:extLst>
          </p:cNvPr>
          <p:cNvSpPr>
            <a:spLocks noGrp="1"/>
          </p:cNvSpPr>
          <p:nvPr>
            <p:ph type="sldNum" sz="quarter" idx="12"/>
          </p:nvPr>
        </p:nvSpPr>
        <p:spPr/>
        <p:txBody>
          <a:bodyPr/>
          <a:lstStyle/>
          <a:p>
            <a:fld id="{0FC1CA21-D0AE-374E-A20A-53713849D017}" type="slidenum">
              <a:rPr lang="en-US" smtClean="0"/>
              <a:t>‹#›</a:t>
            </a:fld>
            <a:endParaRPr lang="en-US"/>
          </a:p>
        </p:txBody>
      </p:sp>
    </p:spTree>
    <p:extLst>
      <p:ext uri="{BB962C8B-B14F-4D97-AF65-F5344CB8AC3E}">
        <p14:creationId xmlns:p14="http://schemas.microsoft.com/office/powerpoint/2010/main" val="3375555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A8F5AB-6F5F-F74E-882D-D62FA891DB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2E8647-AC0E-A641-B700-4DA6757BC6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950CE7-8E80-8742-9D37-71040E24C0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B008B-ED44-5747-8FC7-90DC8048C73C}" type="datetimeFigureOut">
              <a:rPr lang="en-US" smtClean="0"/>
              <a:t>4/28/21</a:t>
            </a:fld>
            <a:endParaRPr lang="en-US"/>
          </a:p>
        </p:txBody>
      </p:sp>
      <p:sp>
        <p:nvSpPr>
          <p:cNvPr id="5" name="Footer Placeholder 4">
            <a:extLst>
              <a:ext uri="{FF2B5EF4-FFF2-40B4-BE49-F238E27FC236}">
                <a16:creationId xmlns:a16="http://schemas.microsoft.com/office/drawing/2014/main" id="{18445026-EFEF-2E4B-949D-B706F7259A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694B9E-C2E6-0941-A9C3-3482625A35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1CA21-D0AE-374E-A20A-53713849D017}" type="slidenum">
              <a:rPr lang="en-US" smtClean="0"/>
              <a:t>‹#›</a:t>
            </a:fld>
            <a:endParaRPr lang="en-US"/>
          </a:p>
        </p:txBody>
      </p:sp>
    </p:spTree>
    <p:extLst>
      <p:ext uri="{BB962C8B-B14F-4D97-AF65-F5344CB8AC3E}">
        <p14:creationId xmlns:p14="http://schemas.microsoft.com/office/powerpoint/2010/main" val="999944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5DD76-87F3-3F44-8C2E-93FEC3380538}"/>
              </a:ext>
            </a:extLst>
          </p:cNvPr>
          <p:cNvSpPr>
            <a:spLocks noGrp="1"/>
          </p:cNvSpPr>
          <p:nvPr>
            <p:ph type="ctrTitle"/>
          </p:nvPr>
        </p:nvSpPr>
        <p:spPr/>
        <p:txBody>
          <a:bodyPr/>
          <a:lstStyle/>
          <a:p>
            <a:r>
              <a:rPr lang="en-US" dirty="0"/>
              <a:t>Utility Analysis</a:t>
            </a:r>
          </a:p>
        </p:txBody>
      </p:sp>
      <p:sp>
        <p:nvSpPr>
          <p:cNvPr id="3" name="Subtitle 2">
            <a:extLst>
              <a:ext uri="{FF2B5EF4-FFF2-40B4-BE49-F238E27FC236}">
                <a16:creationId xmlns:a16="http://schemas.microsoft.com/office/drawing/2014/main" id="{ED90BD09-5AB4-4A4C-826D-CD0C1F24B717}"/>
              </a:ext>
            </a:extLst>
          </p:cNvPr>
          <p:cNvSpPr>
            <a:spLocks noGrp="1"/>
          </p:cNvSpPr>
          <p:nvPr>
            <p:ph type="subTitle" idx="1"/>
          </p:nvPr>
        </p:nvSpPr>
        <p:spPr/>
        <p:txBody>
          <a:bodyPr/>
          <a:lstStyle/>
          <a:p>
            <a:r>
              <a:rPr lang="en-US" dirty="0"/>
              <a:t>Sarika Singh </a:t>
            </a:r>
          </a:p>
          <a:p>
            <a:r>
              <a:rPr lang="en-US" dirty="0"/>
              <a:t>FMS MLSU </a:t>
            </a:r>
            <a:r>
              <a:rPr lang="en-US" dirty="0" err="1"/>
              <a:t>udaipur</a:t>
            </a:r>
            <a:endParaRPr lang="en-US" dirty="0"/>
          </a:p>
        </p:txBody>
      </p:sp>
    </p:spTree>
    <p:extLst>
      <p:ext uri="{BB962C8B-B14F-4D97-AF65-F5344CB8AC3E}">
        <p14:creationId xmlns:p14="http://schemas.microsoft.com/office/powerpoint/2010/main" val="344102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D2A8-9A1E-0440-A0E2-03BBB768D9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F48320-E962-A84A-BC7D-EBD705229670}"/>
              </a:ext>
            </a:extLst>
          </p:cNvPr>
          <p:cNvSpPr>
            <a:spLocks noGrp="1"/>
          </p:cNvSpPr>
          <p:nvPr>
            <p:ph idx="1"/>
          </p:nvPr>
        </p:nvSpPr>
        <p:spPr/>
        <p:txBody>
          <a:bodyPr>
            <a:normAutofit/>
          </a:bodyPr>
          <a:lstStyle/>
          <a:p>
            <a:pPr marL="0" indent="0">
              <a:buNone/>
            </a:pPr>
            <a:r>
              <a:rPr lang="en-IN" dirty="0"/>
              <a:t>Meaning of Utility</a:t>
            </a:r>
          </a:p>
          <a:p>
            <a:pPr marL="0" indent="0">
              <a:buNone/>
            </a:pPr>
            <a:r>
              <a:rPr lang="en-IN" dirty="0"/>
              <a:t>Types of Utility</a:t>
            </a:r>
          </a:p>
          <a:p>
            <a:pPr marL="0" indent="0">
              <a:buNone/>
            </a:pPr>
            <a:r>
              <a:rPr lang="en-IN" dirty="0"/>
              <a:t>Law of DMU</a:t>
            </a:r>
          </a:p>
          <a:p>
            <a:pPr marL="0" indent="0">
              <a:buNone/>
            </a:pPr>
            <a:r>
              <a:rPr lang="en-IN" dirty="0"/>
              <a:t>Law of </a:t>
            </a:r>
            <a:r>
              <a:rPr lang="en-IN" dirty="0" err="1"/>
              <a:t>Equi</a:t>
            </a:r>
            <a:r>
              <a:rPr lang="en-IN" dirty="0"/>
              <a:t>-Marginal Utility</a:t>
            </a:r>
            <a:br>
              <a:rPr lang="en-IN" dirty="0"/>
            </a:br>
            <a:endParaRPr lang="en-US" dirty="0"/>
          </a:p>
        </p:txBody>
      </p:sp>
    </p:spTree>
    <p:extLst>
      <p:ext uri="{BB962C8B-B14F-4D97-AF65-F5344CB8AC3E}">
        <p14:creationId xmlns:p14="http://schemas.microsoft.com/office/powerpoint/2010/main" val="346020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8ACB7-93AA-5749-A594-393F78E3677A}"/>
              </a:ext>
            </a:extLst>
          </p:cNvPr>
          <p:cNvSpPr>
            <a:spLocks noGrp="1"/>
          </p:cNvSpPr>
          <p:nvPr>
            <p:ph type="title"/>
          </p:nvPr>
        </p:nvSpPr>
        <p:spPr/>
        <p:txBody>
          <a:bodyPr/>
          <a:lstStyle/>
          <a:p>
            <a:r>
              <a:rPr lang="en-US" dirty="0"/>
              <a:t>Utility Meaning</a:t>
            </a:r>
          </a:p>
        </p:txBody>
      </p:sp>
      <p:sp>
        <p:nvSpPr>
          <p:cNvPr id="3" name="Content Placeholder 2">
            <a:extLst>
              <a:ext uri="{FF2B5EF4-FFF2-40B4-BE49-F238E27FC236}">
                <a16:creationId xmlns:a16="http://schemas.microsoft.com/office/drawing/2014/main" id="{F5AB1122-137D-444A-90FB-609BA33CD5B8}"/>
              </a:ext>
            </a:extLst>
          </p:cNvPr>
          <p:cNvSpPr>
            <a:spLocks noGrp="1"/>
          </p:cNvSpPr>
          <p:nvPr>
            <p:ph idx="1"/>
          </p:nvPr>
        </p:nvSpPr>
        <p:spPr/>
        <p:txBody>
          <a:bodyPr/>
          <a:lstStyle/>
          <a:p>
            <a:r>
              <a:rPr lang="en-IN" b="1" dirty="0"/>
              <a:t>Utility Means want Satisfying power of a Good/ Commodity</a:t>
            </a:r>
          </a:p>
          <a:p>
            <a:r>
              <a:rPr lang="en-IN" dirty="0"/>
              <a:t>Utility is Subjective</a:t>
            </a:r>
          </a:p>
          <a:p>
            <a:r>
              <a:rPr lang="en-IN" dirty="0"/>
              <a:t>Utility is Relative</a:t>
            </a:r>
          </a:p>
          <a:p>
            <a:r>
              <a:rPr lang="en-IN" dirty="0"/>
              <a:t>Utility is Independent of Morality</a:t>
            </a:r>
            <a:endParaRPr lang="en-US" dirty="0"/>
          </a:p>
        </p:txBody>
      </p:sp>
    </p:spTree>
    <p:extLst>
      <p:ext uri="{BB962C8B-B14F-4D97-AF65-F5344CB8AC3E}">
        <p14:creationId xmlns:p14="http://schemas.microsoft.com/office/powerpoint/2010/main" val="1863191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36206-AEDD-5347-9547-8F0D165AD0D6}"/>
              </a:ext>
            </a:extLst>
          </p:cNvPr>
          <p:cNvSpPr>
            <a:spLocks noGrp="1"/>
          </p:cNvSpPr>
          <p:nvPr>
            <p:ph type="title"/>
          </p:nvPr>
        </p:nvSpPr>
        <p:spPr/>
        <p:txBody>
          <a:bodyPr/>
          <a:lstStyle/>
          <a:p>
            <a:r>
              <a:rPr lang="en-US" dirty="0"/>
              <a:t>Types of Utility</a:t>
            </a:r>
          </a:p>
        </p:txBody>
      </p:sp>
      <p:sp>
        <p:nvSpPr>
          <p:cNvPr id="3" name="Content Placeholder 2">
            <a:extLst>
              <a:ext uri="{FF2B5EF4-FFF2-40B4-BE49-F238E27FC236}">
                <a16:creationId xmlns:a16="http://schemas.microsoft.com/office/drawing/2014/main" id="{C63D707F-1ECE-0240-A213-77D6555B324D}"/>
              </a:ext>
            </a:extLst>
          </p:cNvPr>
          <p:cNvSpPr>
            <a:spLocks noGrp="1"/>
          </p:cNvSpPr>
          <p:nvPr>
            <p:ph idx="1"/>
          </p:nvPr>
        </p:nvSpPr>
        <p:spPr/>
        <p:txBody>
          <a:bodyPr/>
          <a:lstStyle/>
          <a:p>
            <a:r>
              <a:rPr lang="en-IN" b="1" dirty="0"/>
              <a:t>Total Utility </a:t>
            </a:r>
          </a:p>
          <a:p>
            <a:r>
              <a:rPr lang="en-IN" b="1" dirty="0"/>
              <a:t>Marginal Utility</a:t>
            </a:r>
            <a:br>
              <a:rPr lang="en-IN" dirty="0"/>
            </a:br>
            <a:r>
              <a:rPr lang="en-IN" dirty="0"/>
              <a:t>Total utility – the satisfaction a person receives from consuming a specific quantity of a good.</a:t>
            </a:r>
          </a:p>
          <a:p>
            <a:pPr marL="0" indent="0">
              <a:buNone/>
            </a:pPr>
            <a:r>
              <a:rPr lang="en-IN" dirty="0"/>
              <a:t>   Marginal utility – the increments to total utility from changes in consumption.</a:t>
            </a:r>
            <a:endParaRPr lang="en-US" dirty="0"/>
          </a:p>
        </p:txBody>
      </p:sp>
    </p:spTree>
    <p:extLst>
      <p:ext uri="{BB962C8B-B14F-4D97-AF65-F5344CB8AC3E}">
        <p14:creationId xmlns:p14="http://schemas.microsoft.com/office/powerpoint/2010/main" val="166414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6A548-3FAD-5145-8CC2-BF5F1C85CA51}"/>
              </a:ext>
            </a:extLst>
          </p:cNvPr>
          <p:cNvSpPr>
            <a:spLocks noGrp="1"/>
          </p:cNvSpPr>
          <p:nvPr>
            <p:ph type="title"/>
          </p:nvPr>
        </p:nvSpPr>
        <p:spPr/>
        <p:txBody>
          <a:bodyPr/>
          <a:lstStyle/>
          <a:p>
            <a:r>
              <a:rPr lang="en-IN" b="1" dirty="0"/>
              <a:t>Cardinal and ordinal utility</a:t>
            </a:r>
            <a:endParaRPr lang="en-US" dirty="0"/>
          </a:p>
        </p:txBody>
      </p:sp>
      <p:sp>
        <p:nvSpPr>
          <p:cNvPr id="3" name="Content Placeholder 2">
            <a:extLst>
              <a:ext uri="{FF2B5EF4-FFF2-40B4-BE49-F238E27FC236}">
                <a16:creationId xmlns:a16="http://schemas.microsoft.com/office/drawing/2014/main" id="{8444812E-F756-4B45-A9D1-3177B012B6BD}"/>
              </a:ext>
            </a:extLst>
          </p:cNvPr>
          <p:cNvSpPr>
            <a:spLocks noGrp="1"/>
          </p:cNvSpPr>
          <p:nvPr>
            <p:ph idx="1"/>
          </p:nvPr>
        </p:nvSpPr>
        <p:spPr/>
        <p:txBody>
          <a:bodyPr/>
          <a:lstStyle/>
          <a:p>
            <a:pPr marL="0" indent="0">
              <a:buNone/>
            </a:pPr>
            <a:endParaRPr lang="en-IN" dirty="0"/>
          </a:p>
          <a:p>
            <a:pPr marL="0" indent="0">
              <a:buNone/>
            </a:pPr>
            <a:r>
              <a:rPr lang="en-IN" dirty="0"/>
              <a:t>Cardinal utility : Utility is measured in Numeric terms like I,2,,3</a:t>
            </a:r>
          </a:p>
          <a:p>
            <a:pPr marL="0" indent="0">
              <a:buNone/>
            </a:pPr>
            <a:r>
              <a:rPr lang="en-IN" dirty="0"/>
              <a:t> </a:t>
            </a:r>
          </a:p>
          <a:p>
            <a:pPr marL="0" indent="0">
              <a:buNone/>
            </a:pPr>
            <a:r>
              <a:rPr lang="en-IN" dirty="0"/>
              <a:t>Ordinal Utility: ordinal utility captures only ranking and not strength of preferences.</a:t>
            </a:r>
            <a:br>
              <a:rPr lang="en-IN" dirty="0"/>
            </a:br>
            <a:endParaRPr lang="en-US" dirty="0"/>
          </a:p>
        </p:txBody>
      </p:sp>
    </p:spTree>
    <p:extLst>
      <p:ext uri="{BB962C8B-B14F-4D97-AF65-F5344CB8AC3E}">
        <p14:creationId xmlns:p14="http://schemas.microsoft.com/office/powerpoint/2010/main" val="293420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D7F36-DC64-0E40-B7CE-1434E0D70295}"/>
              </a:ext>
            </a:extLst>
          </p:cNvPr>
          <p:cNvSpPr>
            <a:spLocks noGrp="1"/>
          </p:cNvSpPr>
          <p:nvPr>
            <p:ph type="title"/>
          </p:nvPr>
        </p:nvSpPr>
        <p:spPr/>
        <p:txBody>
          <a:bodyPr/>
          <a:lstStyle/>
          <a:p>
            <a:r>
              <a:rPr lang="en-IN" b="1" dirty="0"/>
              <a:t>Law of Diminishing Marginal Utility</a:t>
            </a:r>
            <a:endParaRPr lang="en-US" dirty="0"/>
          </a:p>
        </p:txBody>
      </p:sp>
      <p:sp>
        <p:nvSpPr>
          <p:cNvPr id="3" name="Content Placeholder 2">
            <a:extLst>
              <a:ext uri="{FF2B5EF4-FFF2-40B4-BE49-F238E27FC236}">
                <a16:creationId xmlns:a16="http://schemas.microsoft.com/office/drawing/2014/main" id="{4BE940A6-3AE1-CA40-9E11-36EC9823FD44}"/>
              </a:ext>
            </a:extLst>
          </p:cNvPr>
          <p:cNvSpPr>
            <a:spLocks noGrp="1"/>
          </p:cNvSpPr>
          <p:nvPr>
            <p:ph idx="1"/>
          </p:nvPr>
        </p:nvSpPr>
        <p:spPr/>
        <p:txBody>
          <a:bodyPr/>
          <a:lstStyle/>
          <a:p>
            <a:pPr marL="0" indent="0">
              <a:buNone/>
            </a:pPr>
            <a:br>
              <a:rPr lang="en-IN" dirty="0"/>
            </a:br>
            <a:r>
              <a:rPr lang="en-IN" dirty="0"/>
              <a:t>The law says, first, that the marginal utility of each (homogenous) unit decreases as the supply of units increases (and vice versa); “The additional benefit which a person derives from a given stock of a thing diminish with every increase in the stock that he already has” Marshall</a:t>
            </a:r>
            <a:br>
              <a:rPr lang="en-IN" dirty="0"/>
            </a:br>
            <a:endParaRPr lang="en-US" dirty="0"/>
          </a:p>
        </p:txBody>
      </p:sp>
    </p:spTree>
    <p:extLst>
      <p:ext uri="{BB962C8B-B14F-4D97-AF65-F5344CB8AC3E}">
        <p14:creationId xmlns:p14="http://schemas.microsoft.com/office/powerpoint/2010/main" val="3101088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57437-1302-654C-8316-F3EF774D46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93D16A-6708-6A4F-ABD2-4816689D70E6}"/>
              </a:ext>
            </a:extLst>
          </p:cNvPr>
          <p:cNvSpPr>
            <a:spLocks noGrp="1"/>
          </p:cNvSpPr>
          <p:nvPr>
            <p:ph idx="1"/>
          </p:nvPr>
        </p:nvSpPr>
        <p:spPr/>
        <p:txBody>
          <a:bodyPr/>
          <a:lstStyle/>
          <a:p>
            <a:r>
              <a:rPr lang="en-IN" dirty="0"/>
              <a:t>No. of cup Cakes MU</a:t>
            </a:r>
          </a:p>
          <a:p>
            <a:r>
              <a:rPr lang="en-IN" dirty="0"/>
              <a:t>First4</a:t>
            </a:r>
          </a:p>
          <a:p>
            <a:r>
              <a:rPr lang="en-IN" dirty="0"/>
              <a:t>Second3</a:t>
            </a:r>
          </a:p>
          <a:p>
            <a:r>
              <a:rPr lang="en-IN" dirty="0"/>
              <a:t>Third2</a:t>
            </a:r>
          </a:p>
          <a:p>
            <a:r>
              <a:rPr lang="en-IN" dirty="0"/>
              <a:t>Fourth1</a:t>
            </a:r>
          </a:p>
          <a:p>
            <a:r>
              <a:rPr lang="en-IN" dirty="0"/>
              <a:t>Fifth 0</a:t>
            </a:r>
          </a:p>
          <a:p>
            <a:r>
              <a:rPr lang="en-IN" dirty="0"/>
              <a:t>Six -1</a:t>
            </a:r>
            <a:endParaRPr lang="en-US" dirty="0"/>
          </a:p>
        </p:txBody>
      </p:sp>
    </p:spTree>
    <p:extLst>
      <p:ext uri="{BB962C8B-B14F-4D97-AF65-F5344CB8AC3E}">
        <p14:creationId xmlns:p14="http://schemas.microsoft.com/office/powerpoint/2010/main" val="1564149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01993-03BD-C947-9B43-903A60075AB1}"/>
              </a:ext>
            </a:extLst>
          </p:cNvPr>
          <p:cNvSpPr>
            <a:spLocks noGrp="1"/>
          </p:cNvSpPr>
          <p:nvPr>
            <p:ph type="title"/>
          </p:nvPr>
        </p:nvSpPr>
        <p:spPr/>
        <p:txBody>
          <a:bodyPr/>
          <a:lstStyle/>
          <a:p>
            <a:r>
              <a:rPr lang="en-IN" b="1" dirty="0"/>
              <a:t>Law of </a:t>
            </a:r>
            <a:r>
              <a:rPr lang="en-IN" b="1" dirty="0" err="1"/>
              <a:t>Equi</a:t>
            </a:r>
            <a:r>
              <a:rPr lang="en-IN" b="1" dirty="0"/>
              <a:t> Marginal Utility</a:t>
            </a:r>
            <a:endParaRPr lang="en-US" dirty="0"/>
          </a:p>
        </p:txBody>
      </p:sp>
      <p:sp>
        <p:nvSpPr>
          <p:cNvPr id="3" name="Content Placeholder 2">
            <a:extLst>
              <a:ext uri="{FF2B5EF4-FFF2-40B4-BE49-F238E27FC236}">
                <a16:creationId xmlns:a16="http://schemas.microsoft.com/office/drawing/2014/main" id="{38A9F1C1-219C-A347-BC70-581FC1DB7821}"/>
              </a:ext>
            </a:extLst>
          </p:cNvPr>
          <p:cNvSpPr>
            <a:spLocks noGrp="1"/>
          </p:cNvSpPr>
          <p:nvPr>
            <p:ph idx="1"/>
          </p:nvPr>
        </p:nvSpPr>
        <p:spPr/>
        <p:txBody>
          <a:bodyPr>
            <a:normAutofit fontScale="77500" lnSpcReduction="20000"/>
          </a:bodyPr>
          <a:lstStyle/>
          <a:p>
            <a:pPr marL="0" indent="0">
              <a:buNone/>
            </a:pPr>
            <a:br>
              <a:rPr lang="en-IN" dirty="0"/>
            </a:br>
            <a:r>
              <a:rPr lang="en-IN" dirty="0"/>
              <a:t>According to this, a consumer is in equilibrium when he distributes his given money income among various goods in such a way that marginal utility derived from the last rupee spent on each good is the same.</a:t>
            </a:r>
          </a:p>
          <a:p>
            <a:pPr marL="0" indent="0">
              <a:buNone/>
            </a:pPr>
            <a:r>
              <a:rPr lang="en-IN" dirty="0"/>
              <a:t> Assumptions The main assumptions of the law of </a:t>
            </a:r>
            <a:r>
              <a:rPr lang="en-IN" dirty="0" err="1"/>
              <a:t>equi</a:t>
            </a:r>
            <a:r>
              <a:rPr lang="en-IN" dirty="0"/>
              <a:t>-marginal utility are as under:</a:t>
            </a:r>
          </a:p>
          <a:p>
            <a:pPr marL="0" indent="0">
              <a:buNone/>
            </a:pPr>
            <a:r>
              <a:rPr lang="en-IN" dirty="0"/>
              <a:t> (1)    Independent utilities. The marginal utilities of different commodities are independent of each other and diminishes with more and more purchases.</a:t>
            </a:r>
          </a:p>
          <a:p>
            <a:pPr marL="0" indent="0">
              <a:buNone/>
            </a:pPr>
            <a:r>
              <a:rPr lang="en-IN" dirty="0"/>
              <a:t>(2)    Constant marginal utility of money. The marginal utility of money remains constant to the consumer as he spends more and more of it on the purchases of goods.</a:t>
            </a:r>
          </a:p>
          <a:p>
            <a:pPr marL="0" indent="0">
              <a:buNone/>
            </a:pPr>
            <a:r>
              <a:rPr lang="en-IN" dirty="0"/>
              <a:t>(3)    Utility is cardinally measurable.</a:t>
            </a:r>
          </a:p>
          <a:p>
            <a:pPr marL="0" indent="0">
              <a:buNone/>
            </a:pPr>
            <a:r>
              <a:rPr lang="en-IN" dirty="0"/>
              <a:t>(4)    Every consumer is rational in the purchase of goods.</a:t>
            </a:r>
          </a:p>
          <a:p>
            <a:pPr marL="0" indent="0">
              <a:buNone/>
            </a:pPr>
            <a:r>
              <a:rPr lang="en-IN" dirty="0"/>
              <a:t>(5)    Limited money income. A consumer has limited amount of money income to spend</a:t>
            </a:r>
            <a:br>
              <a:rPr lang="en-IN" dirty="0"/>
            </a:br>
            <a:endParaRPr lang="en-US" dirty="0"/>
          </a:p>
        </p:txBody>
      </p:sp>
    </p:spTree>
    <p:extLst>
      <p:ext uri="{BB962C8B-B14F-4D97-AF65-F5344CB8AC3E}">
        <p14:creationId xmlns:p14="http://schemas.microsoft.com/office/powerpoint/2010/main" val="45153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4CD1-D625-0B4E-939B-BDB21971A9FD}"/>
              </a:ext>
            </a:extLst>
          </p:cNvPr>
          <p:cNvSpPr>
            <a:spLocks noGrp="1"/>
          </p:cNvSpPr>
          <p:nvPr>
            <p:ph type="title"/>
          </p:nvPr>
        </p:nvSpPr>
        <p:spPr/>
        <p:txBody>
          <a:bodyPr/>
          <a:lstStyle/>
          <a:p>
            <a:r>
              <a:rPr lang="en-IN" dirty="0"/>
              <a:t>Importance of the law </a:t>
            </a:r>
            <a:endParaRPr lang="en-US" dirty="0"/>
          </a:p>
        </p:txBody>
      </p:sp>
      <p:sp>
        <p:nvSpPr>
          <p:cNvPr id="3" name="Content Placeholder 2">
            <a:extLst>
              <a:ext uri="{FF2B5EF4-FFF2-40B4-BE49-F238E27FC236}">
                <a16:creationId xmlns:a16="http://schemas.microsoft.com/office/drawing/2014/main" id="{D687C4DB-6686-0B4E-A01A-028A5999A799}"/>
              </a:ext>
            </a:extLst>
          </p:cNvPr>
          <p:cNvSpPr>
            <a:spLocks noGrp="1"/>
          </p:cNvSpPr>
          <p:nvPr>
            <p:ph idx="1"/>
          </p:nvPr>
        </p:nvSpPr>
        <p:spPr/>
        <p:txBody>
          <a:bodyPr>
            <a:normAutofit fontScale="92500"/>
          </a:bodyPr>
          <a:lstStyle/>
          <a:p>
            <a:pPr marL="0" indent="0">
              <a:buNone/>
            </a:pPr>
            <a:r>
              <a:rPr lang="en-IN" dirty="0"/>
              <a:t>Law of </a:t>
            </a:r>
            <a:r>
              <a:rPr lang="en-IN" dirty="0" err="1"/>
              <a:t>equi</a:t>
            </a:r>
            <a:r>
              <a:rPr lang="en-IN" dirty="0"/>
              <a:t>-marginal utility is of great practical importance. The application of the principle of substitution extends over almost every field of economic enquiry. Every consumer consciously or unconsciously trying to get the maximum satisfaction from his limited resources acts upon this principle of substitution. Same is the case with the producer. In the field of exchange and in theory of distribution too, this law plays a vital role. In short, despite its limitation, the law of maximum satisfaction is meaningful general statement of how consumers behave. In addition to its application to consumption, it applies equally to the theory of production and theory of distribution. In the theory of production, it is applied on the substitution of various factors of production to the point where marginal return from all the factors are equal.</a:t>
            </a:r>
            <a:endParaRPr lang="en-US" dirty="0"/>
          </a:p>
        </p:txBody>
      </p:sp>
    </p:spTree>
    <p:extLst>
      <p:ext uri="{BB962C8B-B14F-4D97-AF65-F5344CB8AC3E}">
        <p14:creationId xmlns:p14="http://schemas.microsoft.com/office/powerpoint/2010/main" val="3572556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1118</TotalTime>
  <Words>528</Words>
  <Application>Microsoft Macintosh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Utility Analysis</vt:lpstr>
      <vt:lpstr>PowerPoint Presentation</vt:lpstr>
      <vt:lpstr>Utility Meaning</vt:lpstr>
      <vt:lpstr>Types of Utility</vt:lpstr>
      <vt:lpstr>Cardinal and ordinal utility</vt:lpstr>
      <vt:lpstr>Law of Diminishing Marginal Utility</vt:lpstr>
      <vt:lpstr>PowerPoint Presentation</vt:lpstr>
      <vt:lpstr>Law of Equi Marginal Utility</vt:lpstr>
      <vt:lpstr>Importance of the law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Sarika</cp:lastModifiedBy>
  <cp:revision>4</cp:revision>
  <dcterms:created xsi:type="dcterms:W3CDTF">2021-04-27T15:07:23Z</dcterms:created>
  <dcterms:modified xsi:type="dcterms:W3CDTF">2021-04-28T13:54:23Z</dcterms:modified>
</cp:coreProperties>
</file>