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5" r:id="rId2"/>
    <p:sldId id="259" r:id="rId3"/>
    <p:sldId id="261" r:id="rId4"/>
    <p:sldId id="263" r:id="rId5"/>
    <p:sldId id="265" r:id="rId6"/>
    <p:sldId id="266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77" r:id="rId16"/>
    <p:sldId id="279" r:id="rId17"/>
    <p:sldId id="280" r:id="rId18"/>
    <p:sldId id="281" r:id="rId19"/>
    <p:sldId id="283" r:id="rId20"/>
    <p:sldId id="284" r:id="rId21"/>
    <p:sldId id="285" r:id="rId22"/>
    <p:sldId id="287" r:id="rId23"/>
    <p:sldId id="288" r:id="rId24"/>
    <p:sldId id="290" r:id="rId25"/>
    <p:sldId id="292" r:id="rId26"/>
    <p:sldId id="293" r:id="rId27"/>
    <p:sldId id="294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00CC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00CC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000CC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50034" y="215900"/>
            <a:ext cx="5043931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000CC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03450" y="2813050"/>
            <a:ext cx="3676650" cy="2877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5913A-A110-7341-B5D6-DDA5CB0EE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2209800"/>
            <a:ext cx="7315200" cy="738664"/>
          </a:xfrm>
        </p:spPr>
        <p:txBody>
          <a:bodyPr/>
          <a:lstStyle/>
          <a:p>
            <a:r>
              <a:rPr lang="en-US" sz="4800" dirty="0"/>
              <a:t>Utility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739AC8-005E-524C-8599-6647EFDDE8C9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553998"/>
          </a:xfrm>
        </p:spPr>
        <p:txBody>
          <a:bodyPr/>
          <a:lstStyle/>
          <a:p>
            <a:r>
              <a:rPr lang="en-US" dirty="0"/>
              <a:t>Sarika Singh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87343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1050" y="246379"/>
            <a:ext cx="7961630" cy="216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An </a:t>
            </a:r>
            <a:r>
              <a:rPr sz="1800" b="1" u="heavy" spc="-10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Indifference</a:t>
            </a:r>
            <a:r>
              <a:rPr sz="1800" b="1" u="heavy" spc="-6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Map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rlito"/>
              <a:cs typeface="Carlito"/>
            </a:endParaRPr>
          </a:p>
          <a:p>
            <a:pPr marL="12065" marR="5080" algn="ctr">
              <a:lnSpc>
                <a:spcPct val="150000"/>
              </a:lnSpc>
              <a:spcBef>
                <a:spcPts val="5"/>
              </a:spcBef>
            </a:pPr>
            <a:r>
              <a:rPr sz="1800" b="1" dirty="0">
                <a:latin typeface="Carlito"/>
                <a:cs typeface="Carlito"/>
              </a:rPr>
              <a:t>A </a:t>
            </a:r>
            <a:r>
              <a:rPr sz="1800" b="1" spc="-10" dirty="0">
                <a:latin typeface="Carlito"/>
                <a:cs typeface="Carlito"/>
              </a:rPr>
              <a:t>graph </a:t>
            </a:r>
            <a:r>
              <a:rPr sz="1800" b="1" dirty="0">
                <a:latin typeface="Carlito"/>
                <a:cs typeface="Carlito"/>
              </a:rPr>
              <a:t>showing a whole set of </a:t>
            </a:r>
            <a:r>
              <a:rPr sz="1800" b="1" spc="-10" dirty="0">
                <a:latin typeface="Carlito"/>
                <a:cs typeface="Carlito"/>
              </a:rPr>
              <a:t>indifference curves </a:t>
            </a:r>
            <a:r>
              <a:rPr sz="1800" b="1" dirty="0">
                <a:latin typeface="Carlito"/>
                <a:cs typeface="Carlito"/>
              </a:rPr>
              <a:t>is </a:t>
            </a:r>
            <a:r>
              <a:rPr sz="1800" b="1" spc="-5" dirty="0">
                <a:latin typeface="Carlito"/>
                <a:cs typeface="Carlito"/>
              </a:rPr>
              <a:t>called </a:t>
            </a:r>
            <a:r>
              <a:rPr sz="1800" b="1" dirty="0">
                <a:latin typeface="Carlito"/>
                <a:cs typeface="Carlito"/>
              </a:rPr>
              <a:t>an </a:t>
            </a:r>
            <a:r>
              <a:rPr sz="1800" b="1" i="1" spc="-5" dirty="0">
                <a:latin typeface="Carlito"/>
                <a:cs typeface="Carlito"/>
              </a:rPr>
              <a:t>indifference </a:t>
            </a:r>
            <a:r>
              <a:rPr sz="1800" b="1" i="1" dirty="0">
                <a:latin typeface="Carlito"/>
                <a:cs typeface="Carlito"/>
              </a:rPr>
              <a:t>map.</a:t>
            </a:r>
            <a:r>
              <a:rPr sz="1800" b="1" i="1" spc="-10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An 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map, </a:t>
            </a:r>
            <a:r>
              <a:rPr sz="1800" b="1" dirty="0">
                <a:latin typeface="Carlito"/>
                <a:cs typeface="Carlito"/>
              </a:rPr>
              <a:t>in other </a:t>
            </a:r>
            <a:r>
              <a:rPr sz="1800" b="1" spc="-10" dirty="0">
                <a:latin typeface="Carlito"/>
                <a:cs typeface="Carlito"/>
              </a:rPr>
              <a:t>words, </a:t>
            </a:r>
            <a:r>
              <a:rPr sz="1800" b="1" dirty="0">
                <a:latin typeface="Carlito"/>
                <a:cs typeface="Carlito"/>
              </a:rPr>
              <a:t>is </a:t>
            </a:r>
            <a:r>
              <a:rPr sz="1800" b="1" spc="-5" dirty="0">
                <a:latin typeface="Carlito"/>
                <a:cs typeface="Carlito"/>
              </a:rPr>
              <a:t>comprised </a:t>
            </a:r>
            <a:r>
              <a:rPr sz="1800" b="1" dirty="0">
                <a:latin typeface="Carlito"/>
                <a:cs typeface="Carlito"/>
              </a:rPr>
              <a:t>of a set of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curves. </a:t>
            </a:r>
            <a:r>
              <a:rPr sz="1800" b="1" spc="-10" dirty="0">
                <a:latin typeface="Carlito"/>
                <a:cs typeface="Carlito"/>
              </a:rPr>
              <a:t>Each  successive </a:t>
            </a:r>
            <a:r>
              <a:rPr sz="1800" b="1" spc="-5" dirty="0">
                <a:latin typeface="Carlito"/>
                <a:cs typeface="Carlito"/>
              </a:rPr>
              <a:t>curve further </a:t>
            </a:r>
            <a:r>
              <a:rPr sz="1800" b="1" spc="-10" dirty="0">
                <a:latin typeface="Carlito"/>
                <a:cs typeface="Carlito"/>
              </a:rPr>
              <a:t>from </a:t>
            </a:r>
            <a:r>
              <a:rPr sz="1800" b="1" dirty="0">
                <a:latin typeface="Carlito"/>
                <a:cs typeface="Carlito"/>
              </a:rPr>
              <a:t>the original </a:t>
            </a:r>
            <a:r>
              <a:rPr sz="1800" b="1" spc="-5" dirty="0">
                <a:latin typeface="Carlito"/>
                <a:cs typeface="Carlito"/>
              </a:rPr>
              <a:t>curve indicates </a:t>
            </a:r>
            <a:r>
              <a:rPr sz="1800" b="1" dirty="0">
                <a:latin typeface="Carlito"/>
                <a:cs typeface="Carlito"/>
              </a:rPr>
              <a:t>a higher </a:t>
            </a:r>
            <a:r>
              <a:rPr sz="1800" b="1" spc="-5" dirty="0">
                <a:latin typeface="Carlito"/>
                <a:cs typeface="Carlito"/>
              </a:rPr>
              <a:t>level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5" dirty="0">
                <a:latin typeface="Carlito"/>
                <a:cs typeface="Carlito"/>
              </a:rPr>
              <a:t>total  satisfaction.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95575" y="3038475"/>
            <a:ext cx="3629025" cy="3590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6996" y="1196086"/>
            <a:ext cx="8202295" cy="394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8940" marR="24130" indent="-274955">
              <a:lnSpc>
                <a:spcPct val="150000"/>
              </a:lnSpc>
              <a:spcBef>
                <a:spcPts val="100"/>
              </a:spcBef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75" dirty="0">
                <a:latin typeface="Arial"/>
                <a:cs typeface="Arial"/>
              </a:rPr>
              <a:t>concept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b="1" i="1" spc="-5" dirty="0">
                <a:latin typeface="Carlito"/>
                <a:cs typeface="Carlito"/>
              </a:rPr>
              <a:t>Marginal </a:t>
            </a:r>
            <a:r>
              <a:rPr sz="1800" b="1" i="1" spc="-10" dirty="0">
                <a:latin typeface="Carlito"/>
                <a:cs typeface="Carlito"/>
              </a:rPr>
              <a:t>Rate </a:t>
            </a:r>
            <a:r>
              <a:rPr sz="1800" b="1" i="1" spc="-5" dirty="0">
                <a:latin typeface="Carlito"/>
                <a:cs typeface="Carlito"/>
              </a:rPr>
              <a:t>Substitution </a:t>
            </a:r>
            <a:r>
              <a:rPr sz="1800" b="1" i="1" spc="-10" dirty="0">
                <a:latin typeface="Carlito"/>
                <a:cs typeface="Carlito"/>
              </a:rPr>
              <a:t>(MRS) </a:t>
            </a:r>
            <a:r>
              <a:rPr sz="1800" spc="-130" dirty="0">
                <a:latin typeface="Arial"/>
                <a:cs typeface="Arial"/>
              </a:rPr>
              <a:t>was </a:t>
            </a:r>
            <a:r>
              <a:rPr sz="1800" spc="-45" dirty="0">
                <a:latin typeface="Arial"/>
                <a:cs typeface="Arial"/>
              </a:rPr>
              <a:t>introduced </a:t>
            </a:r>
            <a:r>
              <a:rPr sz="1800" spc="-80" dirty="0">
                <a:latin typeface="Arial"/>
                <a:cs typeface="Arial"/>
              </a:rPr>
              <a:t>by </a:t>
            </a:r>
            <a:r>
              <a:rPr sz="1800" b="1" spc="-55" dirty="0">
                <a:latin typeface="Carlito"/>
                <a:cs typeface="Carlito"/>
              </a:rPr>
              <a:t>Dr. </a:t>
            </a:r>
            <a:r>
              <a:rPr sz="1800" b="1" spc="-5" dirty="0">
                <a:latin typeface="Carlito"/>
                <a:cs typeface="Carlito"/>
              </a:rPr>
              <a:t>J.R. Hicks </a:t>
            </a:r>
            <a:r>
              <a:rPr sz="1800" b="1" dirty="0">
                <a:latin typeface="Carlito"/>
                <a:cs typeface="Carlito"/>
              </a:rPr>
              <a:t>and  </a:t>
            </a:r>
            <a:r>
              <a:rPr sz="1800" b="1" spc="-30" dirty="0">
                <a:latin typeface="Carlito"/>
                <a:cs typeface="Carlito"/>
              </a:rPr>
              <a:t>Prof.</a:t>
            </a:r>
            <a:r>
              <a:rPr sz="1800" b="1" spc="-5" dirty="0">
                <a:latin typeface="Carlito"/>
                <a:cs typeface="Carlito"/>
              </a:rPr>
              <a:t> </a:t>
            </a:r>
            <a:r>
              <a:rPr sz="1800" b="1" spc="-15" dirty="0">
                <a:latin typeface="Carlito"/>
                <a:cs typeface="Carlito"/>
              </a:rPr>
              <a:t>R.G.D. </a:t>
            </a:r>
            <a:r>
              <a:rPr sz="1800" b="1" dirty="0">
                <a:latin typeface="Carlito"/>
                <a:cs typeface="Carlito"/>
              </a:rPr>
              <a:t>Allen</a:t>
            </a:r>
            <a:r>
              <a:rPr sz="1800" b="1" spc="-25" dirty="0">
                <a:latin typeface="Carlito"/>
                <a:cs typeface="Carlito"/>
              </a:rPr>
              <a:t>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take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place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concept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diminishing</a:t>
            </a:r>
            <a:r>
              <a:rPr sz="1800" spc="-65" dirty="0">
                <a:latin typeface="Arial"/>
                <a:cs typeface="Arial"/>
              </a:rPr>
              <a:t> marginal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utility.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Arial"/>
              <a:cs typeface="Arial"/>
            </a:endParaRPr>
          </a:p>
          <a:p>
            <a:pPr marL="684530" indent="-287020">
              <a:lnSpc>
                <a:spcPct val="100000"/>
              </a:lnSpc>
              <a:buChar char="•"/>
              <a:tabLst>
                <a:tab pos="684530" algn="l"/>
                <a:tab pos="685165" algn="l"/>
              </a:tabLst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80" dirty="0">
                <a:latin typeface="Arial"/>
                <a:cs typeface="Arial"/>
              </a:rPr>
              <a:t>slop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50" dirty="0">
                <a:latin typeface="Arial"/>
                <a:cs typeface="Arial"/>
              </a:rPr>
              <a:t>indifference </a:t>
            </a:r>
            <a:r>
              <a:rPr sz="1800" spc="-80" dirty="0">
                <a:latin typeface="Arial"/>
                <a:cs typeface="Arial"/>
              </a:rPr>
              <a:t>curve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5" dirty="0">
                <a:latin typeface="Arial"/>
                <a:cs typeface="Arial"/>
              </a:rPr>
              <a:t>known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spc="-55" dirty="0">
                <a:latin typeface="Arial"/>
                <a:cs typeface="Arial"/>
              </a:rPr>
              <a:t>Marginal </a:t>
            </a:r>
            <a:r>
              <a:rPr sz="1800" spc="-130" dirty="0">
                <a:latin typeface="Arial"/>
                <a:cs typeface="Arial"/>
              </a:rPr>
              <a:t>Rate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50" dirty="0">
                <a:latin typeface="Arial"/>
                <a:cs typeface="Arial"/>
              </a:rPr>
              <a:t>Substitution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spc="-235" dirty="0">
                <a:latin typeface="Arial"/>
                <a:cs typeface="Arial"/>
              </a:rPr>
              <a:t>MRS</a:t>
            </a:r>
            <a:endParaRPr sz="1800">
              <a:latin typeface="Arial"/>
              <a:cs typeface="Arial"/>
            </a:endParaRPr>
          </a:p>
          <a:p>
            <a:pPr marL="688975" indent="-287020">
              <a:lnSpc>
                <a:spcPct val="100000"/>
              </a:lnSpc>
              <a:spcBef>
                <a:spcPts val="1080"/>
              </a:spcBef>
              <a:buChar char="•"/>
              <a:tabLst>
                <a:tab pos="688975" algn="l"/>
                <a:tab pos="689610" algn="l"/>
              </a:tabLst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50" dirty="0">
                <a:latin typeface="Arial"/>
                <a:cs typeface="Arial"/>
              </a:rPr>
              <a:t>rate </a:t>
            </a:r>
            <a:r>
              <a:rPr sz="1800" spc="-15" dirty="0">
                <a:latin typeface="Arial"/>
                <a:cs typeface="Arial"/>
              </a:rPr>
              <a:t>or </a:t>
            </a:r>
            <a:r>
              <a:rPr sz="1800" spc="-25" dirty="0">
                <a:latin typeface="Arial"/>
                <a:cs typeface="Arial"/>
              </a:rPr>
              <a:t>ratio </a:t>
            </a:r>
            <a:r>
              <a:rPr sz="1800" spc="-30" dirty="0">
                <a:latin typeface="Arial"/>
                <a:cs typeface="Arial"/>
              </a:rPr>
              <a:t>at </a:t>
            </a:r>
            <a:r>
              <a:rPr sz="1800" spc="-55" dirty="0">
                <a:latin typeface="Arial"/>
                <a:cs typeface="Arial"/>
              </a:rPr>
              <a:t>which </a:t>
            </a:r>
            <a:r>
              <a:rPr sz="1800" spc="-110" dirty="0">
                <a:latin typeface="Arial"/>
                <a:cs typeface="Arial"/>
              </a:rPr>
              <a:t>goods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85" dirty="0">
                <a:latin typeface="Arial"/>
                <a:cs typeface="Arial"/>
              </a:rPr>
              <a:t>and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85" dirty="0">
                <a:latin typeface="Arial"/>
                <a:cs typeface="Arial"/>
              </a:rPr>
              <a:t>are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114" dirty="0">
                <a:latin typeface="Arial"/>
                <a:cs typeface="Arial"/>
              </a:rPr>
              <a:t>exchanged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5" dirty="0">
                <a:latin typeface="Arial"/>
                <a:cs typeface="Arial"/>
              </a:rPr>
              <a:t>known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spc="-20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292100" algn="ctr">
              <a:lnSpc>
                <a:spcPct val="100000"/>
              </a:lnSpc>
              <a:spcBef>
                <a:spcPts val="1080"/>
              </a:spcBef>
            </a:pPr>
            <a:r>
              <a:rPr sz="1800" b="1" i="1" dirty="0">
                <a:latin typeface="Carlito"/>
                <a:cs typeface="Carlito"/>
              </a:rPr>
              <a:t>marginal </a:t>
            </a:r>
            <a:r>
              <a:rPr sz="1800" b="1" i="1" spc="-10" dirty="0">
                <a:latin typeface="Carlito"/>
                <a:cs typeface="Carlito"/>
              </a:rPr>
              <a:t>rate </a:t>
            </a:r>
            <a:r>
              <a:rPr sz="1800" b="1" i="1" spc="-5" dirty="0">
                <a:latin typeface="Carlito"/>
                <a:cs typeface="Carlito"/>
              </a:rPr>
              <a:t>of substitution</a:t>
            </a:r>
            <a:r>
              <a:rPr sz="1800" b="1" i="1" spc="25" dirty="0">
                <a:latin typeface="Carlito"/>
                <a:cs typeface="Carlito"/>
              </a:rPr>
              <a:t> </a:t>
            </a:r>
            <a:r>
              <a:rPr sz="1800" b="1" i="1" spc="-10" dirty="0">
                <a:latin typeface="Carlito"/>
                <a:cs typeface="Carlito"/>
              </a:rPr>
              <a:t>(MRS).</a:t>
            </a:r>
            <a:endParaRPr sz="1800">
              <a:latin typeface="Carlito"/>
              <a:cs typeface="Carlito"/>
            </a:endParaRPr>
          </a:p>
          <a:p>
            <a:pPr marL="299085" marR="5080" indent="-299085">
              <a:lnSpc>
                <a:spcPct val="15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130" dirty="0">
                <a:solidFill>
                  <a:srgbClr val="570000"/>
                </a:solidFill>
                <a:latin typeface="Arial"/>
                <a:cs typeface="Arial"/>
              </a:rPr>
              <a:t>“The </a:t>
            </a:r>
            <a:r>
              <a:rPr sz="1800" b="1" spc="-125" dirty="0">
                <a:solidFill>
                  <a:srgbClr val="570000"/>
                </a:solidFill>
                <a:latin typeface="Arial"/>
                <a:cs typeface="Arial"/>
              </a:rPr>
              <a:t>marginal </a:t>
            </a:r>
            <a:r>
              <a:rPr sz="1800" b="1" spc="-85" dirty="0">
                <a:solidFill>
                  <a:srgbClr val="570000"/>
                </a:solidFill>
                <a:latin typeface="Arial"/>
                <a:cs typeface="Arial"/>
              </a:rPr>
              <a:t>rate of </a:t>
            </a:r>
            <a:r>
              <a:rPr sz="1800" b="1" spc="-110" dirty="0">
                <a:solidFill>
                  <a:srgbClr val="570000"/>
                </a:solidFill>
                <a:latin typeface="Arial"/>
                <a:cs typeface="Arial"/>
              </a:rPr>
              <a:t>substitution </a:t>
            </a:r>
            <a:r>
              <a:rPr sz="1800" b="1" spc="-85" dirty="0">
                <a:solidFill>
                  <a:srgbClr val="570000"/>
                </a:solidFill>
                <a:latin typeface="Arial"/>
                <a:cs typeface="Arial"/>
              </a:rPr>
              <a:t>of </a:t>
            </a:r>
            <a:r>
              <a:rPr sz="1800" b="1" spc="-210" dirty="0">
                <a:solidFill>
                  <a:srgbClr val="570000"/>
                </a:solidFill>
                <a:latin typeface="Arial"/>
                <a:cs typeface="Arial"/>
              </a:rPr>
              <a:t>X </a:t>
            </a:r>
            <a:r>
              <a:rPr sz="1800" b="1" spc="-85" dirty="0">
                <a:solidFill>
                  <a:srgbClr val="570000"/>
                </a:solidFill>
                <a:latin typeface="Arial"/>
                <a:cs typeface="Arial"/>
              </a:rPr>
              <a:t>for </a:t>
            </a:r>
            <a:r>
              <a:rPr sz="1800" b="1" spc="-270" dirty="0">
                <a:solidFill>
                  <a:srgbClr val="570000"/>
                </a:solidFill>
                <a:latin typeface="Arial"/>
                <a:cs typeface="Arial"/>
              </a:rPr>
              <a:t>Y </a:t>
            </a:r>
            <a:r>
              <a:rPr sz="1800" b="1" spc="-155" dirty="0">
                <a:solidFill>
                  <a:srgbClr val="570000"/>
                </a:solidFill>
                <a:latin typeface="Arial"/>
                <a:cs typeface="Arial"/>
              </a:rPr>
              <a:t>measures </a:t>
            </a:r>
            <a:r>
              <a:rPr sz="1800" b="1" spc="-70" dirty="0">
                <a:solidFill>
                  <a:srgbClr val="570000"/>
                </a:solidFill>
                <a:latin typeface="Arial"/>
                <a:cs typeface="Arial"/>
              </a:rPr>
              <a:t>the </a:t>
            </a:r>
            <a:r>
              <a:rPr sz="1800" b="1" spc="-120" dirty="0">
                <a:solidFill>
                  <a:srgbClr val="570000"/>
                </a:solidFill>
                <a:latin typeface="Arial"/>
                <a:cs typeface="Arial"/>
              </a:rPr>
              <a:t>number </a:t>
            </a:r>
            <a:r>
              <a:rPr sz="1800" b="1" spc="-85" dirty="0">
                <a:solidFill>
                  <a:srgbClr val="570000"/>
                </a:solidFill>
                <a:latin typeface="Arial"/>
                <a:cs typeface="Arial"/>
              </a:rPr>
              <a:t>of </a:t>
            </a:r>
            <a:r>
              <a:rPr sz="1800" b="1" spc="-120" dirty="0">
                <a:solidFill>
                  <a:srgbClr val="570000"/>
                </a:solidFill>
                <a:latin typeface="Arial"/>
                <a:cs typeface="Arial"/>
              </a:rPr>
              <a:t>units </a:t>
            </a:r>
            <a:r>
              <a:rPr sz="1800" b="1" spc="-85" dirty="0">
                <a:solidFill>
                  <a:srgbClr val="570000"/>
                </a:solidFill>
                <a:latin typeface="Arial"/>
                <a:cs typeface="Arial"/>
              </a:rPr>
              <a:t>of </a:t>
            </a:r>
            <a:r>
              <a:rPr sz="1800" b="1" spc="-270" dirty="0">
                <a:solidFill>
                  <a:srgbClr val="570000"/>
                </a:solidFill>
                <a:latin typeface="Arial"/>
                <a:cs typeface="Arial"/>
              </a:rPr>
              <a:t>Y </a:t>
            </a:r>
            <a:r>
              <a:rPr sz="1800" b="1" spc="-55" dirty="0">
                <a:solidFill>
                  <a:srgbClr val="570000"/>
                </a:solidFill>
                <a:latin typeface="Arial"/>
                <a:cs typeface="Arial"/>
              </a:rPr>
              <a:t>that  </a:t>
            </a:r>
            <a:r>
              <a:rPr sz="1800" b="1" spc="-10" dirty="0">
                <a:solidFill>
                  <a:srgbClr val="570000"/>
                </a:solidFill>
                <a:latin typeface="Carlito"/>
                <a:cs typeface="Carlito"/>
              </a:rPr>
              <a:t>must </a:t>
            </a:r>
            <a:r>
              <a:rPr sz="1800" b="1" dirty="0">
                <a:solidFill>
                  <a:srgbClr val="570000"/>
                </a:solidFill>
                <a:latin typeface="Carlito"/>
                <a:cs typeface="Carlito"/>
              </a:rPr>
              <a:t>be </a:t>
            </a:r>
            <a:r>
              <a:rPr sz="1800" b="1" spc="-5" dirty="0">
                <a:solidFill>
                  <a:srgbClr val="570000"/>
                </a:solidFill>
                <a:latin typeface="Carlito"/>
                <a:cs typeface="Carlito"/>
              </a:rPr>
              <a:t>scarified </a:t>
            </a:r>
            <a:r>
              <a:rPr sz="1800" b="1" spc="-10" dirty="0">
                <a:solidFill>
                  <a:srgbClr val="570000"/>
                </a:solidFill>
                <a:latin typeface="Carlito"/>
                <a:cs typeface="Carlito"/>
              </a:rPr>
              <a:t>for </a:t>
            </a:r>
            <a:r>
              <a:rPr sz="1800" b="1" dirty="0">
                <a:solidFill>
                  <a:srgbClr val="570000"/>
                </a:solidFill>
                <a:latin typeface="Carlito"/>
                <a:cs typeface="Carlito"/>
              </a:rPr>
              <a:t>one unit of X </a:t>
            </a:r>
            <a:r>
              <a:rPr sz="1800" b="1" spc="-10" dirty="0">
                <a:solidFill>
                  <a:srgbClr val="570000"/>
                </a:solidFill>
                <a:latin typeface="Carlito"/>
                <a:cs typeface="Carlito"/>
              </a:rPr>
              <a:t>gained </a:t>
            </a:r>
            <a:r>
              <a:rPr sz="1800" b="1" dirty="0">
                <a:solidFill>
                  <a:srgbClr val="570000"/>
                </a:solidFill>
                <a:latin typeface="Carlito"/>
                <a:cs typeface="Carlito"/>
              </a:rPr>
              <a:t>so as </a:t>
            </a:r>
            <a:r>
              <a:rPr sz="1800" b="1" spc="-10" dirty="0">
                <a:solidFill>
                  <a:srgbClr val="570000"/>
                </a:solidFill>
                <a:latin typeface="Carlito"/>
                <a:cs typeface="Carlito"/>
              </a:rPr>
              <a:t>to </a:t>
            </a:r>
            <a:r>
              <a:rPr sz="1800" b="1" spc="-5" dirty="0">
                <a:solidFill>
                  <a:srgbClr val="570000"/>
                </a:solidFill>
                <a:latin typeface="Carlito"/>
                <a:cs typeface="Carlito"/>
              </a:rPr>
              <a:t>maintain </a:t>
            </a:r>
            <a:r>
              <a:rPr sz="1800" b="1" dirty="0">
                <a:solidFill>
                  <a:srgbClr val="570000"/>
                </a:solidFill>
                <a:latin typeface="Carlito"/>
                <a:cs typeface="Carlito"/>
              </a:rPr>
              <a:t>a </a:t>
            </a:r>
            <a:r>
              <a:rPr sz="1800" b="1" spc="-10" dirty="0">
                <a:solidFill>
                  <a:srgbClr val="570000"/>
                </a:solidFill>
                <a:latin typeface="Carlito"/>
                <a:cs typeface="Carlito"/>
              </a:rPr>
              <a:t>constant </a:t>
            </a:r>
            <a:r>
              <a:rPr sz="1800" b="1" spc="-5" dirty="0">
                <a:solidFill>
                  <a:srgbClr val="570000"/>
                </a:solidFill>
                <a:latin typeface="Carlito"/>
                <a:cs typeface="Carlito"/>
              </a:rPr>
              <a:t>level</a:t>
            </a:r>
            <a:r>
              <a:rPr sz="1800" b="1" spc="-195" dirty="0">
                <a:solidFill>
                  <a:srgbClr val="57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570000"/>
                </a:solidFill>
                <a:latin typeface="Carlito"/>
                <a:cs typeface="Carlito"/>
              </a:rPr>
              <a:t>of</a:t>
            </a:r>
            <a:endParaRPr sz="1800">
              <a:latin typeface="Carlito"/>
              <a:cs typeface="Carlito"/>
            </a:endParaRPr>
          </a:p>
          <a:p>
            <a:pPr marL="269875" algn="ctr">
              <a:lnSpc>
                <a:spcPct val="100000"/>
              </a:lnSpc>
              <a:spcBef>
                <a:spcPts val="1080"/>
              </a:spcBef>
            </a:pPr>
            <a:r>
              <a:rPr sz="1800" b="1" spc="-40" dirty="0">
                <a:solidFill>
                  <a:srgbClr val="570000"/>
                </a:solidFill>
                <a:latin typeface="Carlito"/>
                <a:cs typeface="Carlito"/>
              </a:rPr>
              <a:t>satisfaction</a:t>
            </a:r>
            <a:r>
              <a:rPr sz="1800" b="1" spc="-40" dirty="0">
                <a:solidFill>
                  <a:srgbClr val="570000"/>
                </a:solidFill>
                <a:latin typeface="Arial"/>
                <a:cs typeface="Arial"/>
              </a:rPr>
              <a:t>”.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594" y="5803188"/>
            <a:ext cx="4487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xy = </a:t>
            </a:r>
            <a:r>
              <a:rPr sz="1800" b="1" spc="-10" dirty="0">
                <a:latin typeface="Carlito"/>
                <a:cs typeface="Carlito"/>
              </a:rPr>
              <a:t>Change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 </a:t>
            </a:r>
            <a:r>
              <a:rPr sz="1800" b="1" dirty="0">
                <a:latin typeface="Carlito"/>
                <a:cs typeface="Carlito"/>
              </a:rPr>
              <a:t>X / </a:t>
            </a:r>
            <a:r>
              <a:rPr sz="1800" b="1" spc="-10" dirty="0">
                <a:latin typeface="Carlito"/>
                <a:cs typeface="Carlito"/>
              </a:rPr>
              <a:t>Changes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</a:t>
            </a:r>
            <a:r>
              <a:rPr sz="1800" b="1" spc="-114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3521" y="5803188"/>
            <a:ext cx="1066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- </a:t>
            </a: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xy</a:t>
            </a:r>
            <a:r>
              <a:rPr sz="1800" b="1" spc="-6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=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10400" y="5638800"/>
            <a:ext cx="808342" cy="610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37969" y="368300"/>
            <a:ext cx="5043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VI.	</a:t>
            </a:r>
            <a:r>
              <a:rPr spc="-5" dirty="0"/>
              <a:t>Marginal </a:t>
            </a:r>
            <a:r>
              <a:rPr spc="-15" dirty="0"/>
              <a:t>Rate </a:t>
            </a:r>
            <a:r>
              <a:rPr dirty="0"/>
              <a:t>of </a:t>
            </a:r>
            <a:r>
              <a:rPr spc="-5" dirty="0"/>
              <a:t>Substitution </a:t>
            </a:r>
            <a:r>
              <a:rPr dirty="0"/>
              <a:t>of </a:t>
            </a:r>
            <a:r>
              <a:rPr spc="-5" dirty="0"/>
              <a:t>goods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10" dirty="0"/>
              <a:t>MRS</a:t>
            </a:r>
            <a:r>
              <a:rPr spc="-75" dirty="0"/>
              <a:t> </a:t>
            </a:r>
            <a:r>
              <a:rPr dirty="0"/>
              <a:t>xy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621" y="967486"/>
            <a:ext cx="8291830" cy="125984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: </a:t>
            </a:r>
            <a:r>
              <a:rPr sz="1800" spc="-40" dirty="0">
                <a:latin typeface="Arial"/>
                <a:cs typeface="Arial"/>
              </a:rPr>
              <a:t>“The </a:t>
            </a:r>
            <a:r>
              <a:rPr sz="1800" spc="-65" dirty="0">
                <a:latin typeface="Arial"/>
                <a:cs typeface="Arial"/>
              </a:rPr>
              <a:t>marginal </a:t>
            </a:r>
            <a:r>
              <a:rPr sz="1800" spc="-50" dirty="0">
                <a:latin typeface="Arial"/>
                <a:cs typeface="Arial"/>
              </a:rPr>
              <a:t>rate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35" dirty="0">
                <a:latin typeface="Arial"/>
                <a:cs typeface="Arial"/>
              </a:rPr>
              <a:t>substitution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110" dirty="0">
                <a:latin typeface="Arial"/>
                <a:cs typeface="Arial"/>
              </a:rPr>
              <a:t>measures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number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units of Y</a:t>
            </a:r>
            <a:endParaRPr sz="1800">
              <a:latin typeface="Carlito"/>
              <a:cs typeface="Carlito"/>
            </a:endParaRPr>
          </a:p>
          <a:p>
            <a:pPr marL="3695065" marR="386080" indent="-3018155">
              <a:lnSpc>
                <a:spcPct val="150000"/>
              </a:lnSpc>
            </a:pP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60" dirty="0">
                <a:latin typeface="Arial"/>
                <a:cs typeface="Arial"/>
              </a:rPr>
              <a:t>must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65" dirty="0">
                <a:latin typeface="Arial"/>
                <a:cs typeface="Arial"/>
              </a:rPr>
              <a:t>scarified </a:t>
            </a:r>
            <a:r>
              <a:rPr sz="1800" spc="-5" dirty="0">
                <a:latin typeface="Arial"/>
                <a:cs typeface="Arial"/>
              </a:rPr>
              <a:t>for unit 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90" dirty="0">
                <a:latin typeface="Arial"/>
                <a:cs typeface="Arial"/>
              </a:rPr>
              <a:t>gained </a:t>
            </a:r>
            <a:r>
              <a:rPr sz="1800" spc="-130" dirty="0">
                <a:latin typeface="Arial"/>
                <a:cs typeface="Arial"/>
              </a:rPr>
              <a:t>so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maintain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65" dirty="0">
                <a:latin typeface="Arial"/>
                <a:cs typeface="Arial"/>
              </a:rPr>
              <a:t>constant </a:t>
            </a:r>
            <a:r>
              <a:rPr sz="1800" spc="-60" dirty="0">
                <a:latin typeface="Arial"/>
                <a:cs typeface="Arial"/>
              </a:rPr>
              <a:t>level</a:t>
            </a:r>
            <a:r>
              <a:rPr sz="1800" spc="-2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70" dirty="0">
                <a:latin typeface="Arial"/>
                <a:cs typeface="Arial"/>
              </a:rPr>
              <a:t>satisfaction”.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9450" y="3803650"/>
          <a:ext cx="7391400" cy="2235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Apple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Mango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Utility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Ratio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5016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7150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597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597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4597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3307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100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4597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2:1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50594" y="3061538"/>
            <a:ext cx="44888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 </a:t>
            </a:r>
            <a:r>
              <a:rPr sz="1800" b="1" dirty="0">
                <a:latin typeface="Carlito"/>
                <a:cs typeface="Carlito"/>
              </a:rPr>
              <a:t>= </a:t>
            </a:r>
            <a:r>
              <a:rPr sz="1800" b="1" spc="-10" dirty="0">
                <a:latin typeface="Carlito"/>
                <a:cs typeface="Carlito"/>
              </a:rPr>
              <a:t>Change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 </a:t>
            </a:r>
            <a:r>
              <a:rPr sz="1800" b="1" dirty="0">
                <a:latin typeface="Carlito"/>
                <a:cs typeface="Carlito"/>
              </a:rPr>
              <a:t>X / </a:t>
            </a:r>
            <a:r>
              <a:rPr sz="1800" b="1" spc="-10" dirty="0">
                <a:latin typeface="Carlito"/>
                <a:cs typeface="Carlito"/>
              </a:rPr>
              <a:t>Changes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</a:t>
            </a:r>
            <a:r>
              <a:rPr sz="1800" b="1" spc="-8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3521" y="3061538"/>
            <a:ext cx="10661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- </a:t>
            </a: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</a:t>
            </a:r>
            <a:r>
              <a:rPr sz="1800" b="1" spc="-6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=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10400" y="2897949"/>
            <a:ext cx="808342" cy="610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37969" y="368300"/>
            <a:ext cx="5043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VI.	</a:t>
            </a:r>
            <a:r>
              <a:rPr spc="-5" dirty="0"/>
              <a:t>Marginal </a:t>
            </a:r>
            <a:r>
              <a:rPr spc="-15" dirty="0"/>
              <a:t>Rate </a:t>
            </a:r>
            <a:r>
              <a:rPr dirty="0"/>
              <a:t>of </a:t>
            </a:r>
            <a:r>
              <a:rPr spc="-5" dirty="0"/>
              <a:t>Substitution </a:t>
            </a:r>
            <a:r>
              <a:rPr dirty="0"/>
              <a:t>of </a:t>
            </a:r>
            <a:r>
              <a:rPr spc="-5" dirty="0"/>
              <a:t>goods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10" dirty="0"/>
              <a:t>MRS</a:t>
            </a:r>
            <a:r>
              <a:rPr spc="-75" dirty="0"/>
              <a:t> </a:t>
            </a:r>
            <a:r>
              <a:rPr dirty="0"/>
              <a:t>xy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67400" y="2064575"/>
            <a:ext cx="808342" cy="610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139700"/>
            <a:ext cx="8335009" cy="2388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3075">
              <a:lnSpc>
                <a:spcPct val="100000"/>
              </a:lnSpc>
              <a:spcBef>
                <a:spcPts val="100"/>
              </a:spcBef>
              <a:tabLst>
                <a:tab pos="2144395" algn="l"/>
              </a:tabLst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VI.	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Marginal </a:t>
            </a:r>
            <a:r>
              <a:rPr sz="1800" b="1" spc="-15" dirty="0">
                <a:solidFill>
                  <a:srgbClr val="0000CC"/>
                </a:solidFill>
                <a:latin typeface="Carlito"/>
                <a:cs typeface="Carlito"/>
              </a:rPr>
              <a:t>Rate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Substitution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goods </a:t>
            </a:r>
            <a:r>
              <a:rPr sz="1800" b="1" spc="-105" dirty="0">
                <a:solidFill>
                  <a:srgbClr val="0000CC"/>
                </a:solidFill>
                <a:latin typeface="Arial"/>
                <a:cs typeface="Arial"/>
              </a:rPr>
              <a:t>– 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MRS</a:t>
            </a:r>
            <a:r>
              <a:rPr sz="1800" b="1" spc="-45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xy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Carlito"/>
              <a:cs typeface="Carlito"/>
            </a:endParaRPr>
          </a:p>
          <a:p>
            <a:pPr marL="342265" indent="-287020">
              <a:lnSpc>
                <a:spcPct val="100000"/>
              </a:lnSpc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: </a:t>
            </a:r>
            <a:r>
              <a:rPr sz="1800" spc="-40" dirty="0">
                <a:latin typeface="Arial"/>
                <a:cs typeface="Arial"/>
              </a:rPr>
              <a:t>“The </a:t>
            </a:r>
            <a:r>
              <a:rPr sz="1800" spc="-65" dirty="0">
                <a:latin typeface="Arial"/>
                <a:cs typeface="Arial"/>
              </a:rPr>
              <a:t>marginal </a:t>
            </a:r>
            <a:r>
              <a:rPr sz="1800" spc="-50" dirty="0">
                <a:latin typeface="Arial"/>
                <a:cs typeface="Arial"/>
              </a:rPr>
              <a:t>rate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35" dirty="0">
                <a:latin typeface="Arial"/>
                <a:cs typeface="Arial"/>
              </a:rPr>
              <a:t>substitution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110" dirty="0">
                <a:latin typeface="Arial"/>
                <a:cs typeface="Arial"/>
              </a:rPr>
              <a:t>measures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number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units of Y</a:t>
            </a:r>
            <a:endParaRPr sz="1800">
              <a:latin typeface="Carlito"/>
              <a:cs typeface="Carlito"/>
            </a:endParaRPr>
          </a:p>
          <a:p>
            <a:pPr marL="3738245" marR="154940" indent="-3248660">
              <a:lnSpc>
                <a:spcPct val="150000"/>
              </a:lnSpc>
            </a:pP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60" dirty="0">
                <a:latin typeface="Arial"/>
                <a:cs typeface="Arial"/>
              </a:rPr>
              <a:t>must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65" dirty="0">
                <a:latin typeface="Arial"/>
                <a:cs typeface="Arial"/>
              </a:rPr>
              <a:t>scarified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75" dirty="0">
                <a:latin typeface="Arial"/>
                <a:cs typeface="Arial"/>
              </a:rPr>
              <a:t>one </a:t>
            </a:r>
            <a:r>
              <a:rPr sz="1800" spc="-5" dirty="0">
                <a:latin typeface="Arial"/>
                <a:cs typeface="Arial"/>
              </a:rPr>
              <a:t>unit 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90" dirty="0">
                <a:latin typeface="Arial"/>
                <a:cs typeface="Arial"/>
              </a:rPr>
              <a:t>gained </a:t>
            </a:r>
            <a:r>
              <a:rPr sz="1800" spc="-130" dirty="0">
                <a:latin typeface="Arial"/>
                <a:cs typeface="Arial"/>
              </a:rPr>
              <a:t>so </a:t>
            </a:r>
            <a:r>
              <a:rPr sz="1800" spc="-165" dirty="0">
                <a:latin typeface="Arial"/>
                <a:cs typeface="Arial"/>
              </a:rPr>
              <a:t>as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maintain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65" dirty="0">
                <a:latin typeface="Arial"/>
                <a:cs typeface="Arial"/>
              </a:rPr>
              <a:t>constant </a:t>
            </a:r>
            <a:r>
              <a:rPr sz="1800" spc="-60" dirty="0">
                <a:latin typeface="Arial"/>
                <a:cs typeface="Arial"/>
              </a:rPr>
              <a:t>level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70" dirty="0">
                <a:latin typeface="Arial"/>
                <a:cs typeface="Arial"/>
              </a:rPr>
              <a:t>satisfaction”.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635500" algn="l"/>
              </a:tabLst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xy = </a:t>
            </a:r>
            <a:r>
              <a:rPr sz="1800" b="1" spc="-10" dirty="0">
                <a:latin typeface="Carlito"/>
                <a:cs typeface="Carlito"/>
              </a:rPr>
              <a:t>Change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 </a:t>
            </a:r>
            <a:r>
              <a:rPr sz="1800" b="1" dirty="0">
                <a:latin typeface="Carlito"/>
                <a:cs typeface="Carlito"/>
              </a:rPr>
              <a:t>Y / </a:t>
            </a:r>
            <a:r>
              <a:rPr sz="1800" b="1" spc="-10" dirty="0">
                <a:latin typeface="Carlito"/>
                <a:cs typeface="Carlito"/>
              </a:rPr>
              <a:t>Changes </a:t>
            </a:r>
            <a:r>
              <a:rPr sz="1800" b="1" dirty="0">
                <a:latin typeface="Carlito"/>
                <a:cs typeface="Carlito"/>
              </a:rPr>
              <a:t>in</a:t>
            </a:r>
            <a:r>
              <a:rPr sz="1800" b="1" spc="-5" dirty="0">
                <a:latin typeface="Carlito"/>
                <a:cs typeface="Carlito"/>
              </a:rPr>
              <a:t> good</a:t>
            </a:r>
            <a:r>
              <a:rPr sz="1800" b="1" spc="-1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X	- </a:t>
            </a: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xy</a:t>
            </a:r>
            <a:r>
              <a:rPr sz="1800" b="1" spc="1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=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1367" y="2744711"/>
            <a:ext cx="3990975" cy="3819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621" y="967486"/>
            <a:ext cx="8291830" cy="125984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: </a:t>
            </a:r>
            <a:r>
              <a:rPr sz="1800" spc="-40" dirty="0">
                <a:latin typeface="Arial"/>
                <a:cs typeface="Arial"/>
              </a:rPr>
              <a:t>“The </a:t>
            </a:r>
            <a:r>
              <a:rPr sz="1800" spc="-65" dirty="0">
                <a:latin typeface="Arial"/>
                <a:cs typeface="Arial"/>
              </a:rPr>
              <a:t>marginal </a:t>
            </a:r>
            <a:r>
              <a:rPr sz="1800" spc="-50" dirty="0">
                <a:latin typeface="Arial"/>
                <a:cs typeface="Arial"/>
              </a:rPr>
              <a:t>rate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35" dirty="0">
                <a:latin typeface="Arial"/>
                <a:cs typeface="Arial"/>
              </a:rPr>
              <a:t>substitution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110" dirty="0">
                <a:latin typeface="Arial"/>
                <a:cs typeface="Arial"/>
              </a:rPr>
              <a:t>measures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number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units of Y</a:t>
            </a:r>
            <a:endParaRPr sz="1800">
              <a:latin typeface="Carlito"/>
              <a:cs typeface="Carlito"/>
            </a:endParaRPr>
          </a:p>
          <a:p>
            <a:pPr marL="3695065" marR="386080" indent="-3018155">
              <a:lnSpc>
                <a:spcPct val="150000"/>
              </a:lnSpc>
            </a:pP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60" dirty="0">
                <a:latin typeface="Arial"/>
                <a:cs typeface="Arial"/>
              </a:rPr>
              <a:t>must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65" dirty="0">
                <a:latin typeface="Arial"/>
                <a:cs typeface="Arial"/>
              </a:rPr>
              <a:t>scarified </a:t>
            </a:r>
            <a:r>
              <a:rPr sz="1800" spc="-5" dirty="0">
                <a:latin typeface="Arial"/>
                <a:cs typeface="Arial"/>
              </a:rPr>
              <a:t>for unit 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90" dirty="0">
                <a:latin typeface="Arial"/>
                <a:cs typeface="Arial"/>
              </a:rPr>
              <a:t>gained </a:t>
            </a:r>
            <a:r>
              <a:rPr sz="1800" spc="-130" dirty="0">
                <a:latin typeface="Arial"/>
                <a:cs typeface="Arial"/>
              </a:rPr>
              <a:t>so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maintain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65" dirty="0">
                <a:latin typeface="Arial"/>
                <a:cs typeface="Arial"/>
              </a:rPr>
              <a:t>constant </a:t>
            </a:r>
            <a:r>
              <a:rPr sz="1800" spc="-60" dirty="0">
                <a:latin typeface="Arial"/>
                <a:cs typeface="Arial"/>
              </a:rPr>
              <a:t>level</a:t>
            </a:r>
            <a:r>
              <a:rPr sz="1800" spc="-2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70" dirty="0">
                <a:latin typeface="Arial"/>
                <a:cs typeface="Arial"/>
              </a:rPr>
              <a:t>satisfaction”.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12850" y="3803650"/>
          <a:ext cx="6096000" cy="2225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R="342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Apple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Mango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Ratio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826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30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50594" y="3061538"/>
            <a:ext cx="44888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 </a:t>
            </a:r>
            <a:r>
              <a:rPr sz="1800" b="1" dirty="0">
                <a:latin typeface="Carlito"/>
                <a:cs typeface="Carlito"/>
              </a:rPr>
              <a:t>= </a:t>
            </a:r>
            <a:r>
              <a:rPr sz="1800" b="1" spc="-10" dirty="0">
                <a:latin typeface="Carlito"/>
                <a:cs typeface="Carlito"/>
              </a:rPr>
              <a:t>Change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 </a:t>
            </a:r>
            <a:r>
              <a:rPr sz="1800" b="1" dirty="0">
                <a:latin typeface="Carlito"/>
                <a:cs typeface="Carlito"/>
              </a:rPr>
              <a:t>X / </a:t>
            </a:r>
            <a:r>
              <a:rPr sz="1800" b="1" spc="-10" dirty="0">
                <a:latin typeface="Carlito"/>
                <a:cs typeface="Carlito"/>
              </a:rPr>
              <a:t>Changes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</a:t>
            </a:r>
            <a:r>
              <a:rPr sz="1800" b="1" spc="-8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3521" y="3061538"/>
            <a:ext cx="10661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- </a:t>
            </a: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</a:t>
            </a:r>
            <a:r>
              <a:rPr sz="1800" b="1" spc="-6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=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10400" y="2897949"/>
            <a:ext cx="808342" cy="610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37969" y="215900"/>
            <a:ext cx="5043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VI.	</a:t>
            </a:r>
            <a:r>
              <a:rPr spc="-5" dirty="0"/>
              <a:t>Marginal </a:t>
            </a:r>
            <a:r>
              <a:rPr spc="-15" dirty="0"/>
              <a:t>Rate </a:t>
            </a:r>
            <a:r>
              <a:rPr dirty="0"/>
              <a:t>of </a:t>
            </a:r>
            <a:r>
              <a:rPr spc="-5" dirty="0"/>
              <a:t>Substitution </a:t>
            </a:r>
            <a:r>
              <a:rPr dirty="0"/>
              <a:t>of </a:t>
            </a:r>
            <a:r>
              <a:rPr spc="-5" dirty="0"/>
              <a:t>goods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10" dirty="0"/>
              <a:t>MRS</a:t>
            </a:r>
            <a:r>
              <a:rPr spc="-75" dirty="0"/>
              <a:t> </a:t>
            </a:r>
            <a:r>
              <a:rPr dirty="0"/>
              <a:t>xy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621" y="967486"/>
            <a:ext cx="8291830" cy="1259840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dirty="0">
                <a:latin typeface="Carlito"/>
                <a:cs typeface="Carlito"/>
              </a:rPr>
              <a:t>: </a:t>
            </a:r>
            <a:r>
              <a:rPr sz="1800" spc="-40" dirty="0">
                <a:latin typeface="Arial"/>
                <a:cs typeface="Arial"/>
              </a:rPr>
              <a:t>“The </a:t>
            </a:r>
            <a:r>
              <a:rPr sz="1800" spc="-65" dirty="0">
                <a:latin typeface="Arial"/>
                <a:cs typeface="Arial"/>
              </a:rPr>
              <a:t>marginal </a:t>
            </a:r>
            <a:r>
              <a:rPr sz="1800" spc="-50" dirty="0">
                <a:latin typeface="Arial"/>
                <a:cs typeface="Arial"/>
              </a:rPr>
              <a:t>rate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35" dirty="0">
                <a:latin typeface="Arial"/>
                <a:cs typeface="Arial"/>
              </a:rPr>
              <a:t>substitution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110" dirty="0">
                <a:latin typeface="Arial"/>
                <a:cs typeface="Arial"/>
              </a:rPr>
              <a:t>measures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number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units of Y</a:t>
            </a:r>
            <a:endParaRPr sz="1800">
              <a:latin typeface="Carlito"/>
              <a:cs typeface="Carlito"/>
            </a:endParaRPr>
          </a:p>
          <a:p>
            <a:pPr marL="3695065" marR="386080" indent="-3018155">
              <a:lnSpc>
                <a:spcPct val="150000"/>
              </a:lnSpc>
            </a:pP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60" dirty="0">
                <a:latin typeface="Arial"/>
                <a:cs typeface="Arial"/>
              </a:rPr>
              <a:t>must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65" dirty="0">
                <a:latin typeface="Arial"/>
                <a:cs typeface="Arial"/>
              </a:rPr>
              <a:t>scarified </a:t>
            </a:r>
            <a:r>
              <a:rPr sz="1800" spc="-5" dirty="0">
                <a:latin typeface="Arial"/>
                <a:cs typeface="Arial"/>
              </a:rPr>
              <a:t>for unit of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90" dirty="0">
                <a:latin typeface="Arial"/>
                <a:cs typeface="Arial"/>
              </a:rPr>
              <a:t>gained </a:t>
            </a:r>
            <a:r>
              <a:rPr sz="1800" spc="-130" dirty="0">
                <a:latin typeface="Arial"/>
                <a:cs typeface="Arial"/>
              </a:rPr>
              <a:t>so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50" dirty="0">
                <a:latin typeface="Arial"/>
                <a:cs typeface="Arial"/>
              </a:rPr>
              <a:t>maintain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65" dirty="0">
                <a:latin typeface="Arial"/>
                <a:cs typeface="Arial"/>
              </a:rPr>
              <a:t>constant </a:t>
            </a:r>
            <a:r>
              <a:rPr sz="1800" spc="-60" dirty="0">
                <a:latin typeface="Arial"/>
                <a:cs typeface="Arial"/>
              </a:rPr>
              <a:t>level</a:t>
            </a:r>
            <a:r>
              <a:rPr sz="1800" spc="-2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70" dirty="0">
                <a:latin typeface="Arial"/>
                <a:cs typeface="Arial"/>
              </a:rPr>
              <a:t>satisfaction”.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12850" y="3803650"/>
          <a:ext cx="6096000" cy="2225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R="342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4769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Apple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Mango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Ratio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826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30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6642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20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75" dirty="0">
                          <a:latin typeface="Arial"/>
                          <a:cs typeface="Arial"/>
                        </a:rPr>
                        <a:t>10:2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70" dirty="0">
                          <a:latin typeface="Arial"/>
                          <a:cs typeface="Arial"/>
                        </a:rPr>
                        <a:t>8:2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70" dirty="0">
                          <a:latin typeface="Arial"/>
                          <a:cs typeface="Arial"/>
                        </a:rPr>
                        <a:t>6:2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70" dirty="0">
                          <a:latin typeface="Arial"/>
                          <a:cs typeface="Arial"/>
                        </a:rPr>
                        <a:t>4:2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450594" y="3061538"/>
            <a:ext cx="44888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 </a:t>
            </a:r>
            <a:r>
              <a:rPr sz="1800" b="1" dirty="0">
                <a:latin typeface="Carlito"/>
                <a:cs typeface="Carlito"/>
              </a:rPr>
              <a:t>= </a:t>
            </a:r>
            <a:r>
              <a:rPr sz="1800" b="1" spc="-10" dirty="0">
                <a:latin typeface="Carlito"/>
                <a:cs typeface="Carlito"/>
              </a:rPr>
              <a:t>Change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 </a:t>
            </a:r>
            <a:r>
              <a:rPr sz="1800" b="1" dirty="0">
                <a:latin typeface="Carlito"/>
                <a:cs typeface="Carlito"/>
              </a:rPr>
              <a:t>X / </a:t>
            </a:r>
            <a:r>
              <a:rPr sz="1800" b="1" spc="-10" dirty="0">
                <a:latin typeface="Carlito"/>
                <a:cs typeface="Carlito"/>
              </a:rPr>
              <a:t>Changes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good</a:t>
            </a:r>
            <a:r>
              <a:rPr sz="1800" b="1" spc="-8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3521" y="3061538"/>
            <a:ext cx="10661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- </a:t>
            </a:r>
            <a:r>
              <a:rPr sz="1800" b="1" spc="-10" dirty="0">
                <a:latin typeface="Carlito"/>
                <a:cs typeface="Carlito"/>
              </a:rPr>
              <a:t>MRS </a:t>
            </a:r>
            <a:r>
              <a:rPr sz="1800" b="1" spc="-5" dirty="0">
                <a:latin typeface="Carlito"/>
                <a:cs typeface="Carlito"/>
              </a:rPr>
              <a:t>xy</a:t>
            </a:r>
            <a:r>
              <a:rPr sz="1800" b="1" spc="-6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=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10400" y="2897949"/>
            <a:ext cx="808342" cy="610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spc="-5" dirty="0"/>
              <a:t>VI.	Marginal </a:t>
            </a:r>
            <a:r>
              <a:rPr spc="-15" dirty="0"/>
              <a:t>Rate </a:t>
            </a:r>
            <a:r>
              <a:rPr dirty="0"/>
              <a:t>of </a:t>
            </a:r>
            <a:r>
              <a:rPr spc="-5" dirty="0"/>
              <a:t>Substitution </a:t>
            </a:r>
            <a:r>
              <a:rPr dirty="0"/>
              <a:t>of </a:t>
            </a:r>
            <a:r>
              <a:rPr spc="-5" dirty="0"/>
              <a:t>goods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10" dirty="0"/>
              <a:t>MRS</a:t>
            </a:r>
            <a:r>
              <a:rPr spc="-65" dirty="0"/>
              <a:t> </a:t>
            </a:r>
            <a:r>
              <a:rPr dirty="0"/>
              <a:t>xy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581275"/>
            <a:ext cx="3990975" cy="3819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1523" y="1043686"/>
            <a:ext cx="81153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6260" marR="5080" indent="-544195">
              <a:lnSpc>
                <a:spcPct val="150000"/>
              </a:lnSpc>
              <a:spcBef>
                <a:spcPts val="100"/>
              </a:spcBef>
            </a:pPr>
            <a:r>
              <a:rPr sz="1800" spc="-120" dirty="0">
                <a:latin typeface="Arial"/>
                <a:cs typeface="Arial"/>
              </a:rPr>
              <a:t>This </a:t>
            </a:r>
            <a:r>
              <a:rPr sz="1800" spc="-65" dirty="0">
                <a:latin typeface="Arial"/>
                <a:cs typeface="Arial"/>
              </a:rPr>
              <a:t>behaviour </a:t>
            </a:r>
            <a:r>
              <a:rPr sz="1800" spc="-80" dirty="0">
                <a:latin typeface="Arial"/>
                <a:cs typeface="Arial"/>
              </a:rPr>
              <a:t>showing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falling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MRS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80" dirty="0">
                <a:latin typeface="Arial"/>
                <a:cs typeface="Arial"/>
              </a:rPr>
              <a:t>good </a:t>
            </a:r>
            <a:r>
              <a:rPr sz="1800" spc="-270" dirty="0">
                <a:latin typeface="Arial"/>
                <a:cs typeface="Arial"/>
              </a:rPr>
              <a:t>X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325" dirty="0">
                <a:latin typeface="Arial"/>
                <a:cs typeface="Arial"/>
              </a:rPr>
              <a:t>Y </a:t>
            </a:r>
            <a:r>
              <a:rPr sz="1800" spc="-85" dirty="0">
                <a:latin typeface="Arial"/>
                <a:cs typeface="Arial"/>
              </a:rPr>
              <a:t>and </a:t>
            </a:r>
            <a:r>
              <a:rPr sz="1800" spc="-45" dirty="0">
                <a:latin typeface="Arial"/>
                <a:cs typeface="Arial"/>
              </a:rPr>
              <a:t>yet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60" dirty="0">
                <a:latin typeface="Arial"/>
                <a:cs typeface="Arial"/>
              </a:rPr>
              <a:t>remain </a:t>
            </a:r>
            <a:r>
              <a:rPr sz="1800" spc="-30" dirty="0">
                <a:latin typeface="Arial"/>
                <a:cs typeface="Arial"/>
              </a:rPr>
              <a:t>at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240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same  </a:t>
            </a:r>
            <a:r>
              <a:rPr sz="1800" spc="-60" dirty="0">
                <a:latin typeface="Arial"/>
                <a:cs typeface="Arial"/>
              </a:rPr>
              <a:t>level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60" dirty="0">
                <a:latin typeface="Arial"/>
                <a:cs typeface="Arial"/>
              </a:rPr>
              <a:t>satisfaction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5" dirty="0">
                <a:latin typeface="Arial"/>
                <a:cs typeface="Arial"/>
              </a:rPr>
              <a:t>known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b="1" i="1" dirty="0">
                <a:latin typeface="Carlito"/>
                <a:cs typeface="Carlito"/>
              </a:rPr>
              <a:t>Diminishing Marginal </a:t>
            </a:r>
            <a:r>
              <a:rPr sz="1800" b="1" i="1" spc="-10" dirty="0">
                <a:latin typeface="Carlito"/>
                <a:cs typeface="Carlito"/>
              </a:rPr>
              <a:t>Rate </a:t>
            </a:r>
            <a:r>
              <a:rPr sz="1800" b="1" i="1" spc="-5" dirty="0">
                <a:latin typeface="Carlito"/>
                <a:cs typeface="Carlito"/>
              </a:rPr>
              <a:t>of</a:t>
            </a:r>
            <a:r>
              <a:rPr sz="1800" b="1" i="1" spc="-130" dirty="0">
                <a:latin typeface="Carlito"/>
                <a:cs typeface="Carlito"/>
              </a:rPr>
              <a:t> </a:t>
            </a:r>
            <a:r>
              <a:rPr sz="1800" b="1" i="1" spc="-5" dirty="0">
                <a:latin typeface="Carlito"/>
                <a:cs typeface="Carlito"/>
              </a:rPr>
              <a:t>Substitution.</a:t>
            </a:r>
            <a:endParaRPr sz="18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956050" y="2584450"/>
          <a:ext cx="4876800" cy="22250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R="3302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6350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Apple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Mango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4889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6642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54356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20318" y="215900"/>
            <a:ext cx="7427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VII. Principles </a:t>
            </a:r>
            <a:r>
              <a:rPr dirty="0"/>
              <a:t>of </a:t>
            </a:r>
            <a:r>
              <a:rPr spc="-5" dirty="0"/>
              <a:t>Diminishing Marginal </a:t>
            </a:r>
            <a:r>
              <a:rPr spc="-15" dirty="0"/>
              <a:t>Rate </a:t>
            </a:r>
            <a:r>
              <a:rPr dirty="0"/>
              <a:t>of </a:t>
            </a:r>
            <a:r>
              <a:rPr spc="-5" dirty="0"/>
              <a:t>Substitution </a:t>
            </a:r>
            <a:r>
              <a:rPr dirty="0"/>
              <a:t>of </a:t>
            </a:r>
            <a:r>
              <a:rPr spc="-5" dirty="0"/>
              <a:t>goods </a:t>
            </a:r>
            <a:r>
              <a:rPr spc="-105" dirty="0">
                <a:latin typeface="Arial"/>
                <a:cs typeface="Arial"/>
              </a:rPr>
              <a:t>– </a:t>
            </a:r>
            <a:r>
              <a:rPr spc="-10" dirty="0"/>
              <a:t>MRS</a:t>
            </a:r>
            <a:r>
              <a:rPr spc="-225" dirty="0"/>
              <a:t> </a:t>
            </a:r>
            <a:r>
              <a:rPr dirty="0"/>
              <a:t>xy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13434"/>
            <a:ext cx="43389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(1)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Curves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are Negatively</a:t>
            </a:r>
            <a:r>
              <a:rPr sz="1800" b="1" spc="-9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Sloped: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14775" y="1676400"/>
            <a:ext cx="3095625" cy="3133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6133" y="5124069"/>
            <a:ext cx="877951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It slopes </a:t>
            </a:r>
            <a:r>
              <a:rPr sz="1800" b="1" spc="-10" dirty="0">
                <a:latin typeface="Carlito"/>
                <a:cs typeface="Carlito"/>
              </a:rPr>
              <a:t>downward </a:t>
            </a:r>
            <a:r>
              <a:rPr sz="1800" b="1" spc="-5" dirty="0">
                <a:latin typeface="Carlito"/>
                <a:cs typeface="Carlito"/>
              </a:rPr>
              <a:t>because </a:t>
            </a:r>
            <a:r>
              <a:rPr sz="1800" b="1" dirty="0">
                <a:latin typeface="Carlito"/>
                <a:cs typeface="Carlito"/>
              </a:rPr>
              <a:t>as the </a:t>
            </a:r>
            <a:r>
              <a:rPr sz="1800" b="1" spc="-5" dirty="0">
                <a:latin typeface="Carlito"/>
                <a:cs typeface="Carlito"/>
              </a:rPr>
              <a:t>consumer increases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consumption </a:t>
            </a:r>
            <a:r>
              <a:rPr sz="1800" b="1" dirty="0">
                <a:latin typeface="Carlito"/>
                <a:cs typeface="Carlito"/>
              </a:rPr>
              <a:t>of X </a:t>
            </a:r>
            <a:r>
              <a:rPr sz="1800" b="1" spc="-15" dirty="0">
                <a:latin typeface="Carlito"/>
                <a:cs typeface="Carlito"/>
              </a:rPr>
              <a:t>commodity,</a:t>
            </a:r>
            <a:r>
              <a:rPr sz="1800" b="1" spc="-26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he  has </a:t>
            </a:r>
            <a:r>
              <a:rPr sz="1800" b="1" spc="-10" dirty="0">
                <a:latin typeface="Carlito"/>
                <a:cs typeface="Carlito"/>
              </a:rPr>
              <a:t>to give </a:t>
            </a:r>
            <a:r>
              <a:rPr sz="1800" b="1" dirty="0">
                <a:latin typeface="Carlito"/>
                <a:cs typeface="Carlito"/>
              </a:rPr>
              <a:t>up </a:t>
            </a:r>
            <a:r>
              <a:rPr sz="1800" b="1" spc="-5" dirty="0">
                <a:latin typeface="Carlito"/>
                <a:cs typeface="Carlito"/>
              </a:rPr>
              <a:t>certain </a:t>
            </a:r>
            <a:r>
              <a:rPr sz="1800" b="1" dirty="0">
                <a:latin typeface="Carlito"/>
                <a:cs typeface="Carlito"/>
              </a:rPr>
              <a:t>units of Y </a:t>
            </a:r>
            <a:r>
              <a:rPr sz="1800" b="1" spc="-5" dirty="0">
                <a:latin typeface="Carlito"/>
                <a:cs typeface="Carlito"/>
              </a:rPr>
              <a:t>commodity </a:t>
            </a:r>
            <a:r>
              <a:rPr sz="1800" b="1" dirty="0">
                <a:latin typeface="Carlito"/>
                <a:cs typeface="Carlito"/>
              </a:rPr>
              <a:t>in </a:t>
            </a:r>
            <a:r>
              <a:rPr sz="1800" b="1" spc="-5" dirty="0">
                <a:latin typeface="Carlito"/>
                <a:cs typeface="Carlito"/>
              </a:rPr>
              <a:t>order </a:t>
            </a:r>
            <a:r>
              <a:rPr sz="1800" b="1" spc="-10" dirty="0">
                <a:latin typeface="Carlito"/>
                <a:cs typeface="Carlito"/>
              </a:rPr>
              <a:t>to </a:t>
            </a:r>
            <a:r>
              <a:rPr sz="1800" b="1" spc="-5" dirty="0">
                <a:latin typeface="Carlito"/>
                <a:cs typeface="Carlito"/>
              </a:rPr>
              <a:t>maintain </a:t>
            </a:r>
            <a:r>
              <a:rPr sz="1800" b="1" dirty="0">
                <a:latin typeface="Carlito"/>
                <a:cs typeface="Carlito"/>
              </a:rPr>
              <a:t>the same </a:t>
            </a:r>
            <a:r>
              <a:rPr sz="1800" b="1" spc="-5" dirty="0">
                <a:latin typeface="Carlito"/>
                <a:cs typeface="Carlito"/>
              </a:rPr>
              <a:t>level </a:t>
            </a:r>
            <a:r>
              <a:rPr sz="1800" b="1" dirty="0">
                <a:latin typeface="Carlito"/>
                <a:cs typeface="Carlito"/>
              </a:rPr>
              <a:t>of  </a:t>
            </a:r>
            <a:r>
              <a:rPr sz="1800" b="1" spc="-5" dirty="0">
                <a:latin typeface="Carlito"/>
                <a:cs typeface="Carlito"/>
              </a:rPr>
              <a:t>satisfaction.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8667" y="0"/>
            <a:ext cx="5551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/>
              <a:t>V.	</a:t>
            </a:r>
            <a:r>
              <a:rPr sz="2000" spc="-5" dirty="0"/>
              <a:t>Properties/Characteristics </a:t>
            </a:r>
            <a:r>
              <a:rPr sz="2000" dirty="0"/>
              <a:t>of </a:t>
            </a:r>
            <a:r>
              <a:rPr sz="2000" spc="-5" dirty="0"/>
              <a:t>Indifference</a:t>
            </a:r>
            <a:r>
              <a:rPr sz="2000" spc="-114" dirty="0"/>
              <a:t> </a:t>
            </a:r>
            <a:r>
              <a:rPr sz="2000" spc="-5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5868" y="1161034"/>
            <a:ext cx="448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(2)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Curve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are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Convex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the</a:t>
            </a:r>
            <a:r>
              <a:rPr sz="1800" b="1" spc="-5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Origin: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53000" y="1512316"/>
            <a:ext cx="3952875" cy="3819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0641" y="2990215"/>
            <a:ext cx="44278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consumer substitutes commodity </a:t>
            </a:r>
            <a:r>
              <a:rPr sz="1800" b="1" dirty="0">
                <a:latin typeface="Carlito"/>
                <a:cs typeface="Carlito"/>
              </a:rPr>
              <a:t>X </a:t>
            </a:r>
            <a:r>
              <a:rPr sz="1800" b="1" spc="-10" dirty="0">
                <a:latin typeface="Carlito"/>
                <a:cs typeface="Carlito"/>
              </a:rPr>
              <a:t>for  </a:t>
            </a:r>
            <a:r>
              <a:rPr sz="1800" b="1" spc="-5" dirty="0">
                <a:latin typeface="Carlito"/>
                <a:cs typeface="Carlito"/>
              </a:rPr>
              <a:t>commodity </a:t>
            </a:r>
            <a:r>
              <a:rPr sz="1800" b="1" spc="-105" dirty="0">
                <a:latin typeface="Carlito"/>
                <a:cs typeface="Carlito"/>
              </a:rPr>
              <a:t>Y,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10" dirty="0">
                <a:latin typeface="Carlito"/>
                <a:cs typeface="Carlito"/>
              </a:rPr>
              <a:t>marginal </a:t>
            </a:r>
            <a:r>
              <a:rPr sz="1800" b="1" spc="-25" dirty="0">
                <a:latin typeface="Carlito"/>
                <a:cs typeface="Carlito"/>
              </a:rPr>
              <a:t>rate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5" dirty="0">
                <a:latin typeface="Carlito"/>
                <a:cs typeface="Carlito"/>
              </a:rPr>
              <a:t>substitution  diminishes </a:t>
            </a:r>
            <a:r>
              <a:rPr sz="1800" b="1" dirty="0">
                <a:latin typeface="Carlito"/>
                <a:cs typeface="Carlito"/>
              </a:rPr>
              <a:t>of X </a:t>
            </a:r>
            <a:r>
              <a:rPr sz="1800" b="1" spc="-10" dirty="0">
                <a:latin typeface="Carlito"/>
                <a:cs typeface="Carlito"/>
              </a:rPr>
              <a:t>for </a:t>
            </a:r>
            <a:r>
              <a:rPr sz="1800" b="1" dirty="0">
                <a:latin typeface="Carlito"/>
                <a:cs typeface="Carlito"/>
              </a:rPr>
              <a:t>Y along an </a:t>
            </a:r>
            <a:r>
              <a:rPr sz="1800" b="1" spc="-10" dirty="0">
                <a:latin typeface="Carlito"/>
                <a:cs typeface="Carlito"/>
              </a:rPr>
              <a:t>indifference  </a:t>
            </a:r>
            <a:r>
              <a:rPr sz="1800" b="1" dirty="0">
                <a:latin typeface="Carlito"/>
                <a:cs typeface="Carlito"/>
              </a:rPr>
              <a:t>curve.</a:t>
            </a:r>
            <a:endParaRPr sz="1800">
              <a:latin typeface="Carlito"/>
              <a:cs typeface="Carlito"/>
            </a:endParaRPr>
          </a:p>
          <a:p>
            <a:pPr marL="278765" marR="273050" algn="ctr">
              <a:lnSpc>
                <a:spcPct val="100000"/>
              </a:lnSpc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Principle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Diminishing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Marginal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Rate</a:t>
            </a:r>
            <a:r>
              <a:rPr sz="1800" b="1" spc="-16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Substitution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8667" y="2539"/>
            <a:ext cx="5551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/>
              <a:t>V.	</a:t>
            </a:r>
            <a:r>
              <a:rPr sz="2000" spc="-5" dirty="0"/>
              <a:t>Properties/Characteristics </a:t>
            </a:r>
            <a:r>
              <a:rPr sz="2000" dirty="0"/>
              <a:t>of </a:t>
            </a:r>
            <a:r>
              <a:rPr sz="2000" spc="-5" dirty="0"/>
              <a:t>Indifference</a:t>
            </a:r>
            <a:r>
              <a:rPr sz="2000" spc="-114" dirty="0"/>
              <a:t> </a:t>
            </a:r>
            <a:r>
              <a:rPr sz="2000" spc="-5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9013" y="1313434"/>
            <a:ext cx="7873365" cy="167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(3)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Higher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Curve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Represents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Higher</a:t>
            </a:r>
            <a:r>
              <a:rPr sz="1800" b="1" spc="-114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Level</a:t>
            </a:r>
            <a:endParaRPr sz="1800">
              <a:latin typeface="Carlito"/>
              <a:cs typeface="Carlito"/>
            </a:endParaRPr>
          </a:p>
          <a:p>
            <a:pPr marL="94615" marR="5080" algn="ctr">
              <a:lnSpc>
                <a:spcPct val="150100"/>
              </a:lnSpc>
              <a:spcBef>
                <a:spcPts val="1110"/>
              </a:spcBef>
            </a:pPr>
            <a:r>
              <a:rPr sz="1800" b="1" dirty="0">
                <a:latin typeface="Carlito"/>
                <a:cs typeface="Carlito"/>
              </a:rPr>
              <a:t>A higher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 that </a:t>
            </a:r>
            <a:r>
              <a:rPr sz="1800" b="1" dirty="0">
                <a:latin typeface="Carlito"/>
                <a:cs typeface="Carlito"/>
              </a:rPr>
              <a:t>lies </a:t>
            </a:r>
            <a:r>
              <a:rPr sz="1800" b="1" spc="-5" dirty="0">
                <a:latin typeface="Carlito"/>
                <a:cs typeface="Carlito"/>
              </a:rPr>
              <a:t>above </a:t>
            </a:r>
            <a:r>
              <a:rPr sz="1800" b="1" dirty="0">
                <a:latin typeface="Carlito"/>
                <a:cs typeface="Carlito"/>
              </a:rPr>
              <a:t>and </a:t>
            </a:r>
            <a:r>
              <a:rPr sz="1800" b="1" spc="-10" dirty="0">
                <a:latin typeface="Carlito"/>
                <a:cs typeface="Carlito"/>
              </a:rPr>
              <a:t>to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right </a:t>
            </a:r>
            <a:r>
              <a:rPr sz="1800" b="1" dirty="0">
                <a:latin typeface="Carlito"/>
                <a:cs typeface="Carlito"/>
              </a:rPr>
              <a:t>of another</a:t>
            </a:r>
            <a:r>
              <a:rPr sz="1800" b="1" spc="-170" dirty="0">
                <a:latin typeface="Carlito"/>
                <a:cs typeface="Carlito"/>
              </a:rPr>
              <a:t> </a:t>
            </a:r>
            <a:r>
              <a:rPr sz="1800" b="1" spc="-10" dirty="0">
                <a:latin typeface="Carlito"/>
                <a:cs typeface="Carlito"/>
              </a:rPr>
              <a:t>indifference  </a:t>
            </a:r>
            <a:r>
              <a:rPr sz="1800" b="1" spc="-5" dirty="0">
                <a:latin typeface="Carlito"/>
                <a:cs typeface="Carlito"/>
              </a:rPr>
              <a:t>curve </a:t>
            </a:r>
            <a:r>
              <a:rPr sz="1800" b="1" spc="-10" dirty="0">
                <a:latin typeface="Carlito"/>
                <a:cs typeface="Carlito"/>
              </a:rPr>
              <a:t>represents </a:t>
            </a:r>
            <a:r>
              <a:rPr sz="1800" b="1" dirty="0">
                <a:latin typeface="Carlito"/>
                <a:cs typeface="Carlito"/>
              </a:rPr>
              <a:t>a higher </a:t>
            </a:r>
            <a:r>
              <a:rPr sz="1800" b="1" spc="-5" dirty="0">
                <a:latin typeface="Carlito"/>
                <a:cs typeface="Carlito"/>
              </a:rPr>
              <a:t>level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5" dirty="0">
                <a:latin typeface="Carlito"/>
                <a:cs typeface="Carlito"/>
              </a:rPr>
              <a:t>satisfaction </a:t>
            </a:r>
            <a:r>
              <a:rPr sz="1800" b="1" dirty="0">
                <a:latin typeface="Carlito"/>
                <a:cs typeface="Carlito"/>
              </a:rPr>
              <a:t>and </a:t>
            </a:r>
            <a:r>
              <a:rPr sz="1800" b="1" spc="-5" dirty="0">
                <a:latin typeface="Carlito"/>
                <a:cs typeface="Carlito"/>
              </a:rPr>
              <a:t>combination </a:t>
            </a:r>
            <a:r>
              <a:rPr sz="1800" b="1" dirty="0">
                <a:latin typeface="Carlito"/>
                <a:cs typeface="Carlito"/>
              </a:rPr>
              <a:t>on a </a:t>
            </a:r>
            <a:r>
              <a:rPr sz="1800" b="1" spc="-5" dirty="0">
                <a:latin typeface="Carlito"/>
                <a:cs typeface="Carlito"/>
              </a:rPr>
              <a:t>lower 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 </a:t>
            </a:r>
            <a:r>
              <a:rPr sz="1800" b="1" dirty="0">
                <a:latin typeface="Carlito"/>
                <a:cs typeface="Carlito"/>
              </a:rPr>
              <a:t>yields a lower</a:t>
            </a:r>
            <a:r>
              <a:rPr sz="1800" b="1" spc="-13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satisfaction.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7975" y="3429050"/>
            <a:ext cx="3019425" cy="29876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8667" y="2539"/>
            <a:ext cx="5551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/>
              <a:t>V.	</a:t>
            </a:r>
            <a:r>
              <a:rPr sz="2000" spc="-5" dirty="0"/>
              <a:t>Properties/Characteristics </a:t>
            </a:r>
            <a:r>
              <a:rPr sz="2000" dirty="0"/>
              <a:t>of </a:t>
            </a:r>
            <a:r>
              <a:rPr sz="2000" spc="-5" dirty="0"/>
              <a:t>Indifference</a:t>
            </a:r>
            <a:r>
              <a:rPr sz="2000" spc="-114" dirty="0"/>
              <a:t> </a:t>
            </a:r>
            <a:r>
              <a:rPr sz="2000" spc="-5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080" y="2324227"/>
            <a:ext cx="7277100" cy="249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130" marR="5080" indent="-520065">
              <a:lnSpc>
                <a:spcPct val="150000"/>
              </a:lnSpc>
              <a:spcBef>
                <a:spcPts val="100"/>
              </a:spcBef>
              <a:buClr>
                <a:srgbClr val="FF0000"/>
              </a:buClr>
              <a:buSzPct val="102777"/>
              <a:buFont typeface="Wingdings"/>
              <a:buChar char=""/>
              <a:tabLst>
                <a:tab pos="582295" algn="l"/>
                <a:tab pos="582930" algn="l"/>
              </a:tabLst>
            </a:pPr>
            <a:r>
              <a:rPr dirty="0"/>
              <a:t>	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Meaning of Utility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- </a:t>
            </a: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50" dirty="0">
                <a:latin typeface="Arial"/>
                <a:cs typeface="Arial"/>
              </a:rPr>
              <a:t>power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50" dirty="0">
                <a:latin typeface="Arial"/>
                <a:cs typeface="Arial"/>
              </a:rPr>
              <a:t>commodity </a:t>
            </a:r>
            <a:r>
              <a:rPr sz="1800" spc="-5" dirty="0">
                <a:latin typeface="Arial"/>
                <a:cs typeface="Arial"/>
              </a:rPr>
              <a:t>that </a:t>
            </a:r>
            <a:r>
              <a:rPr sz="1800" spc="-70" dirty="0">
                <a:latin typeface="Arial"/>
                <a:cs typeface="Arial"/>
              </a:rPr>
              <a:t>satisfy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70" dirty="0">
                <a:latin typeface="Arial"/>
                <a:cs typeface="Arial"/>
              </a:rPr>
              <a:t>wants</a:t>
            </a:r>
            <a:r>
              <a:rPr sz="1800" spc="-3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85" dirty="0">
                <a:latin typeface="Arial"/>
                <a:cs typeface="Arial"/>
              </a:rPr>
              <a:t>consumer </a:t>
            </a:r>
            <a:r>
              <a:rPr sz="1800" spc="-50" dirty="0">
                <a:latin typeface="Arial"/>
                <a:cs typeface="Arial"/>
              </a:rPr>
              <a:t>- </a:t>
            </a:r>
            <a:r>
              <a:rPr sz="1800" b="1" i="1" spc="-5" dirty="0">
                <a:solidFill>
                  <a:srgbClr val="0033CC"/>
                </a:solidFill>
                <a:latin typeface="Carlito"/>
                <a:cs typeface="Carlito"/>
              </a:rPr>
              <a:t>want satisfying</a:t>
            </a:r>
            <a:r>
              <a:rPr sz="1800" b="1" i="1" spc="-40" dirty="0">
                <a:solidFill>
                  <a:srgbClr val="0033CC"/>
                </a:solidFill>
                <a:latin typeface="Carlito"/>
                <a:cs typeface="Carlito"/>
              </a:rPr>
              <a:t> </a:t>
            </a:r>
            <a:r>
              <a:rPr sz="1800" b="1" i="1" spc="-5" dirty="0">
                <a:solidFill>
                  <a:srgbClr val="0033CC"/>
                </a:solidFill>
                <a:latin typeface="Carlito"/>
                <a:cs typeface="Carlito"/>
              </a:rPr>
              <a:t>power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Wingdings"/>
              <a:buChar char=""/>
            </a:pP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Wingdings"/>
              <a:buChar char=""/>
            </a:pPr>
            <a:endParaRPr sz="1700">
              <a:latin typeface="Carlito"/>
              <a:cs typeface="Carlito"/>
            </a:endParaRPr>
          </a:p>
          <a:p>
            <a:pPr marL="1213485" lvl="1" indent="-287020">
              <a:lnSpc>
                <a:spcPct val="100000"/>
              </a:lnSpc>
              <a:spcBef>
                <a:spcPts val="5"/>
              </a:spcBef>
              <a:buSzPct val="102777"/>
              <a:buChar char="•"/>
              <a:tabLst>
                <a:tab pos="1213485" algn="l"/>
                <a:tab pos="1214120" algn="l"/>
              </a:tabLst>
            </a:pPr>
            <a:r>
              <a:rPr sz="1800" spc="-55" dirty="0">
                <a:latin typeface="Arial"/>
                <a:cs typeface="Arial"/>
              </a:rPr>
              <a:t>Introduced </a:t>
            </a:r>
            <a:r>
              <a:rPr sz="1800" spc="-80" dirty="0">
                <a:latin typeface="Arial"/>
                <a:cs typeface="Arial"/>
              </a:rPr>
              <a:t>by </a:t>
            </a:r>
            <a:r>
              <a:rPr sz="1800" b="1" spc="-10" dirty="0">
                <a:latin typeface="Carlito"/>
                <a:cs typeface="Carlito"/>
              </a:rPr>
              <a:t>Jermy</a:t>
            </a:r>
            <a:r>
              <a:rPr sz="1800" b="1" spc="-5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Bentham</a:t>
            </a:r>
            <a:endParaRPr sz="1800">
              <a:latin typeface="Carlito"/>
              <a:cs typeface="Carlito"/>
            </a:endParaRPr>
          </a:p>
          <a:p>
            <a:pPr marL="1263650" lvl="1" indent="-337185">
              <a:lnSpc>
                <a:spcPct val="100000"/>
              </a:lnSpc>
              <a:spcBef>
                <a:spcPts val="1080"/>
              </a:spcBef>
              <a:buSzPct val="102777"/>
              <a:buChar char="•"/>
              <a:tabLst>
                <a:tab pos="1263650" algn="l"/>
                <a:tab pos="1264285" algn="l"/>
              </a:tabLst>
            </a:pPr>
            <a:r>
              <a:rPr sz="1800" spc="-65" dirty="0">
                <a:latin typeface="Arial"/>
                <a:cs typeface="Arial"/>
              </a:rPr>
              <a:t>Measurement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‘</a:t>
            </a:r>
            <a:r>
              <a:rPr sz="1800" b="1" dirty="0">
                <a:latin typeface="Carlito"/>
                <a:cs typeface="Carlito"/>
              </a:rPr>
              <a:t>Utils</a:t>
            </a:r>
            <a:r>
              <a:rPr sz="1800" dirty="0"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  <a:p>
            <a:pPr marL="1213485" lvl="1" indent="-287020">
              <a:lnSpc>
                <a:spcPct val="100000"/>
              </a:lnSpc>
              <a:spcBef>
                <a:spcPts val="1080"/>
              </a:spcBef>
              <a:buSzPct val="102777"/>
              <a:buFont typeface="Arial"/>
              <a:buChar char="•"/>
              <a:tabLst>
                <a:tab pos="1213485" algn="l"/>
                <a:tab pos="1214120" algn="l"/>
              </a:tabLst>
            </a:pPr>
            <a:r>
              <a:rPr sz="1800" b="1" spc="-15" dirty="0">
                <a:latin typeface="Carlito"/>
                <a:cs typeface="Carlito"/>
              </a:rPr>
              <a:t>Subjectiv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entity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83535" y="597153"/>
            <a:ext cx="32937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I.	</a:t>
            </a:r>
            <a:r>
              <a:rPr spc="-10" dirty="0"/>
              <a:t>Introduction to </a:t>
            </a:r>
            <a:r>
              <a:rPr dirty="0"/>
              <a:t>Utility</a:t>
            </a:r>
            <a:r>
              <a:rPr spc="-60" dirty="0"/>
              <a:t> </a:t>
            </a:r>
            <a:r>
              <a:rPr spc="-5" dirty="0"/>
              <a:t>analysis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0433" y="856234"/>
            <a:ext cx="8094345" cy="224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(4)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Curve Cannot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Intersect Each</a:t>
            </a:r>
            <a:r>
              <a:rPr sz="1800" b="1" spc="-9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Other: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Carlito"/>
              <a:cs typeface="Carlito"/>
            </a:endParaRPr>
          </a:p>
          <a:p>
            <a:pPr marL="12700" marR="5080" indent="-3175" algn="ctr">
              <a:lnSpc>
                <a:spcPct val="150000"/>
              </a:lnSpc>
            </a:pPr>
            <a:r>
              <a:rPr sz="1800" b="1" spc="-5" dirty="0">
                <a:latin typeface="Carlito"/>
                <a:cs typeface="Carlito"/>
              </a:rPr>
              <a:t>Given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definition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 </a:t>
            </a:r>
            <a:r>
              <a:rPr sz="1800" b="1" dirty="0">
                <a:latin typeface="Carlito"/>
                <a:cs typeface="Carlito"/>
              </a:rPr>
              <a:t>and the </a:t>
            </a:r>
            <a:r>
              <a:rPr sz="1800" b="1" spc="-5" dirty="0">
                <a:latin typeface="Carlito"/>
                <a:cs typeface="Carlito"/>
              </a:rPr>
              <a:t>assumptions behind </a:t>
            </a:r>
            <a:r>
              <a:rPr sz="1800" b="1" dirty="0">
                <a:latin typeface="Carlito"/>
                <a:cs typeface="Carlito"/>
              </a:rPr>
              <a:t>it, the 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curves cannot </a:t>
            </a:r>
            <a:r>
              <a:rPr sz="1800" b="1" spc="-10" dirty="0">
                <a:latin typeface="Carlito"/>
                <a:cs typeface="Carlito"/>
              </a:rPr>
              <a:t>intersect </a:t>
            </a:r>
            <a:r>
              <a:rPr sz="1800" b="1" dirty="0">
                <a:latin typeface="Carlito"/>
                <a:cs typeface="Carlito"/>
              </a:rPr>
              <a:t>each </a:t>
            </a:r>
            <a:r>
              <a:rPr sz="1800" b="1" spc="-30" dirty="0">
                <a:latin typeface="Carlito"/>
                <a:cs typeface="Carlito"/>
              </a:rPr>
              <a:t>other. </a:t>
            </a:r>
            <a:r>
              <a:rPr sz="1800" b="1" dirty="0">
                <a:latin typeface="Carlito"/>
                <a:cs typeface="Carlito"/>
              </a:rPr>
              <a:t>It is </a:t>
            </a:r>
            <a:r>
              <a:rPr sz="1800" b="1" spc="-5" dirty="0">
                <a:latin typeface="Carlito"/>
                <a:cs typeface="Carlito"/>
              </a:rPr>
              <a:t>because </a:t>
            </a:r>
            <a:r>
              <a:rPr sz="1800" b="1" spc="-10" dirty="0">
                <a:latin typeface="Carlito"/>
                <a:cs typeface="Carlito"/>
              </a:rPr>
              <a:t>at </a:t>
            </a:r>
            <a:r>
              <a:rPr sz="1800" b="1" dirty="0">
                <a:latin typeface="Carlito"/>
                <a:cs typeface="Carlito"/>
              </a:rPr>
              <a:t>the point of</a:t>
            </a:r>
            <a:r>
              <a:rPr sz="1800" b="1" spc="-125" dirty="0">
                <a:latin typeface="Carlito"/>
                <a:cs typeface="Carlito"/>
              </a:rPr>
              <a:t> </a:t>
            </a:r>
            <a:r>
              <a:rPr sz="1800" b="1" spc="-20" dirty="0">
                <a:latin typeface="Carlito"/>
                <a:cs typeface="Carlito"/>
              </a:rPr>
              <a:t>tangency,  </a:t>
            </a:r>
            <a:r>
              <a:rPr sz="1800" b="1" dirty="0">
                <a:latin typeface="Carlito"/>
                <a:cs typeface="Carlito"/>
              </a:rPr>
              <a:t>the higher </a:t>
            </a:r>
            <a:r>
              <a:rPr sz="1800" b="1" spc="-5" dirty="0">
                <a:latin typeface="Carlito"/>
                <a:cs typeface="Carlito"/>
              </a:rPr>
              <a:t>curve will </a:t>
            </a:r>
            <a:r>
              <a:rPr sz="1800" b="1" spc="-10" dirty="0">
                <a:latin typeface="Carlito"/>
                <a:cs typeface="Carlito"/>
              </a:rPr>
              <a:t>give </a:t>
            </a:r>
            <a:r>
              <a:rPr sz="1800" b="1" dirty="0">
                <a:latin typeface="Carlito"/>
                <a:cs typeface="Carlito"/>
              </a:rPr>
              <a:t>as </a:t>
            </a:r>
            <a:r>
              <a:rPr sz="1800" b="1" spc="-5" dirty="0">
                <a:latin typeface="Carlito"/>
                <a:cs typeface="Carlito"/>
              </a:rPr>
              <a:t>much </a:t>
            </a:r>
            <a:r>
              <a:rPr sz="1800" b="1" dirty="0">
                <a:latin typeface="Carlito"/>
                <a:cs typeface="Carlito"/>
              </a:rPr>
              <a:t>as of the </a:t>
            </a:r>
            <a:r>
              <a:rPr sz="1800" b="1" spc="-5" dirty="0">
                <a:latin typeface="Carlito"/>
                <a:cs typeface="Carlito"/>
              </a:rPr>
              <a:t>two commodities </a:t>
            </a:r>
            <a:r>
              <a:rPr sz="1800" b="1" dirty="0">
                <a:latin typeface="Carlito"/>
                <a:cs typeface="Carlito"/>
              </a:rPr>
              <a:t>as is </a:t>
            </a:r>
            <a:r>
              <a:rPr sz="1800" b="1" spc="-5" dirty="0">
                <a:latin typeface="Carlito"/>
                <a:cs typeface="Carlito"/>
              </a:rPr>
              <a:t>given by </a:t>
            </a:r>
            <a:r>
              <a:rPr sz="1800" b="1" dirty="0">
                <a:latin typeface="Carlito"/>
                <a:cs typeface="Carlito"/>
              </a:rPr>
              <a:t>the</a:t>
            </a:r>
            <a:r>
              <a:rPr sz="1800" b="1" spc="-22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lower  </a:t>
            </a:r>
            <a:r>
              <a:rPr sz="1800" b="1" spc="-10" dirty="0">
                <a:latin typeface="Carlito"/>
                <a:cs typeface="Carlito"/>
              </a:rPr>
              <a:t>indifference</a:t>
            </a:r>
            <a:r>
              <a:rPr sz="1800" b="1" spc="-6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curve.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38400" y="3505200"/>
            <a:ext cx="3689223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8667" y="2539"/>
            <a:ext cx="5551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/>
              <a:t>V.	</a:t>
            </a:r>
            <a:r>
              <a:rPr sz="2000" spc="-5" dirty="0"/>
              <a:t>Properties/Characteristics </a:t>
            </a:r>
            <a:r>
              <a:rPr sz="2000" dirty="0"/>
              <a:t>of </a:t>
            </a:r>
            <a:r>
              <a:rPr sz="2000" spc="-5" dirty="0"/>
              <a:t>Indifference</a:t>
            </a:r>
            <a:r>
              <a:rPr sz="2000" spc="-114" dirty="0"/>
              <a:t> </a:t>
            </a:r>
            <a:r>
              <a:rPr sz="2000" spc="-5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161034"/>
            <a:ext cx="8216265" cy="1504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(5)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Curves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do not </a:t>
            </a:r>
            <a:r>
              <a:rPr sz="1800" b="1" spc="-35" dirty="0">
                <a:solidFill>
                  <a:srgbClr val="C00000"/>
                </a:solidFill>
                <a:latin typeface="Carlito"/>
                <a:cs typeface="Carlito"/>
              </a:rPr>
              <a:t>Touch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Horizontal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or </a:t>
            </a:r>
            <a:r>
              <a:rPr sz="1800" b="1" spc="-20" dirty="0">
                <a:solidFill>
                  <a:srgbClr val="C00000"/>
                </a:solidFill>
                <a:latin typeface="Carlito"/>
                <a:cs typeface="Carlito"/>
              </a:rPr>
              <a:t>Vertical</a:t>
            </a:r>
            <a:r>
              <a:rPr sz="1800" b="1" spc="-14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Axis: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50">
              <a:latin typeface="Carlito"/>
              <a:cs typeface="Carlito"/>
            </a:endParaRPr>
          </a:p>
          <a:p>
            <a:pPr marL="323850" marR="5080" algn="ct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Carlito"/>
                <a:cs typeface="Carlito"/>
              </a:rPr>
              <a:t>One </a:t>
            </a:r>
            <a:r>
              <a:rPr sz="1800" b="1" dirty="0">
                <a:latin typeface="Carlito"/>
                <a:cs typeface="Carlito"/>
              </a:rPr>
              <a:t>of the basic </a:t>
            </a:r>
            <a:r>
              <a:rPr sz="1800" b="1" spc="-5" dirty="0">
                <a:latin typeface="Carlito"/>
                <a:cs typeface="Carlito"/>
              </a:rPr>
              <a:t>assumptions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curves </a:t>
            </a:r>
            <a:r>
              <a:rPr sz="1800" b="1" dirty="0">
                <a:latin typeface="Carlito"/>
                <a:cs typeface="Carlito"/>
              </a:rPr>
              <a:t>is </a:t>
            </a:r>
            <a:r>
              <a:rPr sz="1800" b="1" spc="-5" dirty="0">
                <a:latin typeface="Carlito"/>
                <a:cs typeface="Carlito"/>
              </a:rPr>
              <a:t>that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consumer</a:t>
            </a:r>
            <a:r>
              <a:rPr sz="1800" b="1" spc="-13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purchases  combinations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10" dirty="0">
                <a:latin typeface="Carlito"/>
                <a:cs typeface="Carlito"/>
              </a:rPr>
              <a:t>different </a:t>
            </a:r>
            <a:r>
              <a:rPr sz="1800" b="1" spc="-5" dirty="0">
                <a:latin typeface="Carlito"/>
                <a:cs typeface="Carlito"/>
              </a:rPr>
              <a:t>commodities. </a:t>
            </a:r>
            <a:r>
              <a:rPr sz="1800" b="1" dirty="0">
                <a:latin typeface="Carlito"/>
                <a:cs typeface="Carlito"/>
              </a:rPr>
              <a:t>He is not </a:t>
            </a:r>
            <a:r>
              <a:rPr sz="1800" b="1" spc="-5" dirty="0">
                <a:latin typeface="Carlito"/>
                <a:cs typeface="Carlito"/>
              </a:rPr>
              <a:t>supposed </a:t>
            </a:r>
            <a:r>
              <a:rPr sz="1800" b="1" spc="-10" dirty="0">
                <a:latin typeface="Carlito"/>
                <a:cs typeface="Carlito"/>
              </a:rPr>
              <a:t>to </a:t>
            </a:r>
            <a:r>
              <a:rPr sz="1800" b="1" spc="-5" dirty="0">
                <a:latin typeface="Carlito"/>
                <a:cs typeface="Carlito"/>
              </a:rPr>
              <a:t>purchase </a:t>
            </a:r>
            <a:r>
              <a:rPr sz="1800" b="1" dirty="0">
                <a:latin typeface="Carlito"/>
                <a:cs typeface="Carlito"/>
              </a:rPr>
              <a:t>only one  </a:t>
            </a:r>
            <a:r>
              <a:rPr sz="1800" b="1" spc="-15" dirty="0">
                <a:latin typeface="Carlito"/>
                <a:cs typeface="Carlito"/>
              </a:rPr>
              <a:t>commodity.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38600" y="3200400"/>
            <a:ext cx="2781300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8667" y="2539"/>
            <a:ext cx="55518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/>
              <a:t>V.	</a:t>
            </a:r>
            <a:r>
              <a:rPr sz="2000" spc="-5" dirty="0"/>
              <a:t>Properties/Characteristics </a:t>
            </a:r>
            <a:r>
              <a:rPr sz="2000" dirty="0"/>
              <a:t>of </a:t>
            </a:r>
            <a:r>
              <a:rPr sz="2000" spc="-5" dirty="0"/>
              <a:t>Indifference</a:t>
            </a:r>
            <a:r>
              <a:rPr sz="2000" spc="-114" dirty="0"/>
              <a:t> </a:t>
            </a:r>
            <a:r>
              <a:rPr sz="2000" spc="-5" dirty="0"/>
              <a:t>Curve</a:t>
            </a: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1393" y="967486"/>
            <a:ext cx="812609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9610" marR="5080" indent="-677545">
              <a:lnSpc>
                <a:spcPct val="150000"/>
              </a:lnSpc>
              <a:spcBef>
                <a:spcPts val="100"/>
              </a:spcBef>
            </a:pPr>
            <a:r>
              <a:rPr sz="1800" spc="-160" dirty="0">
                <a:latin typeface="Arial"/>
                <a:cs typeface="Arial"/>
              </a:rPr>
              <a:t>A </a:t>
            </a:r>
            <a:r>
              <a:rPr sz="1800" b="1" i="1" spc="-5" dirty="0">
                <a:latin typeface="Carlito"/>
                <a:cs typeface="Carlito"/>
              </a:rPr>
              <a:t>budget </a:t>
            </a:r>
            <a:r>
              <a:rPr sz="1800" b="1" i="1" dirty="0">
                <a:latin typeface="Carlito"/>
                <a:cs typeface="Carlito"/>
              </a:rPr>
              <a:t>line </a:t>
            </a:r>
            <a:r>
              <a:rPr sz="1800" b="1" i="1" spc="-5" dirty="0">
                <a:latin typeface="Carlito"/>
                <a:cs typeface="Carlito"/>
              </a:rPr>
              <a:t>or price </a:t>
            </a:r>
            <a:r>
              <a:rPr sz="1800" b="1" i="1" dirty="0">
                <a:latin typeface="Carlito"/>
                <a:cs typeface="Carlito"/>
              </a:rPr>
              <a:t>line </a:t>
            </a:r>
            <a:r>
              <a:rPr sz="1800" spc="-75" dirty="0">
                <a:latin typeface="Arial"/>
                <a:cs typeface="Arial"/>
              </a:rPr>
              <a:t>represents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80" dirty="0">
                <a:latin typeface="Arial"/>
                <a:cs typeface="Arial"/>
              </a:rPr>
              <a:t>various </a:t>
            </a:r>
            <a:r>
              <a:rPr sz="1800" spc="-65" dirty="0">
                <a:latin typeface="Arial"/>
                <a:cs typeface="Arial"/>
              </a:rPr>
              <a:t>combinations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5" dirty="0">
                <a:latin typeface="Arial"/>
                <a:cs typeface="Arial"/>
              </a:rPr>
              <a:t>two </a:t>
            </a:r>
            <a:r>
              <a:rPr sz="1800" spc="-110" dirty="0">
                <a:latin typeface="Arial"/>
                <a:cs typeface="Arial"/>
              </a:rPr>
              <a:t>goods </a:t>
            </a:r>
            <a:r>
              <a:rPr sz="1800" spc="-55" dirty="0">
                <a:latin typeface="Arial"/>
                <a:cs typeface="Arial"/>
              </a:rPr>
              <a:t>which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can 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95" dirty="0">
                <a:latin typeface="Arial"/>
                <a:cs typeface="Arial"/>
              </a:rPr>
              <a:t>purchased </a:t>
            </a:r>
            <a:r>
              <a:rPr sz="1800" spc="5" dirty="0">
                <a:latin typeface="Arial"/>
                <a:cs typeface="Arial"/>
              </a:rPr>
              <a:t>with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85" dirty="0">
                <a:latin typeface="Arial"/>
                <a:cs typeface="Arial"/>
              </a:rPr>
              <a:t>given </a:t>
            </a:r>
            <a:r>
              <a:rPr sz="1800" spc="-75" dirty="0">
                <a:latin typeface="Arial"/>
                <a:cs typeface="Arial"/>
              </a:rPr>
              <a:t>money income </a:t>
            </a:r>
            <a:r>
              <a:rPr sz="1800" spc="-85" dirty="0">
                <a:latin typeface="Arial"/>
                <a:cs typeface="Arial"/>
              </a:rPr>
              <a:t>and </a:t>
            </a:r>
            <a:r>
              <a:rPr sz="1800" spc="-120" dirty="0">
                <a:latin typeface="Arial"/>
                <a:cs typeface="Arial"/>
              </a:rPr>
              <a:t>assumed </a:t>
            </a:r>
            <a:r>
              <a:rPr sz="1800" spc="-85" dirty="0">
                <a:latin typeface="Arial"/>
                <a:cs typeface="Arial"/>
              </a:rPr>
              <a:t>prices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goods".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"/>
              <a:cs typeface="Arial"/>
            </a:endParaRPr>
          </a:p>
          <a:p>
            <a:pPr marL="193040">
              <a:lnSpc>
                <a:spcPct val="100000"/>
              </a:lnSpc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 (Y)= 60 </a:t>
            </a:r>
            <a:r>
              <a:rPr sz="1800" spc="-55" dirty="0"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00AF5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00AF50"/>
                </a:solidFill>
                <a:latin typeface="Carlito"/>
                <a:cs typeface="Carlito"/>
              </a:rPr>
              <a:t>of Biscuit (Px) = 6, </a:t>
            </a:r>
            <a:r>
              <a:rPr sz="1800" b="1" spc="-5" dirty="0">
                <a:solidFill>
                  <a:srgbClr val="000066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000066"/>
                </a:solidFill>
                <a:latin typeface="Carlito"/>
                <a:cs typeface="Carlito"/>
              </a:rPr>
              <a:t>of </a:t>
            </a:r>
            <a:r>
              <a:rPr sz="1800" b="1" spc="-10" dirty="0">
                <a:solidFill>
                  <a:srgbClr val="000066"/>
                </a:solidFill>
                <a:latin typeface="Carlito"/>
                <a:cs typeface="Carlito"/>
              </a:rPr>
              <a:t>Coffee(Py) </a:t>
            </a:r>
            <a:r>
              <a:rPr sz="1800" b="1" dirty="0">
                <a:solidFill>
                  <a:srgbClr val="000066"/>
                </a:solidFill>
                <a:latin typeface="Carlito"/>
                <a:cs typeface="Carlito"/>
              </a:rPr>
              <a:t>=</a:t>
            </a:r>
            <a:r>
              <a:rPr sz="1800" b="1" spc="-70" dirty="0">
                <a:solidFill>
                  <a:srgbClr val="000066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66"/>
                </a:solidFill>
                <a:latin typeface="Carlito"/>
                <a:cs typeface="Carlito"/>
              </a:rPr>
              <a:t>12</a:t>
            </a:r>
            <a:endParaRPr sz="1800">
              <a:latin typeface="Carlito"/>
              <a:cs typeface="Carlito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203450" y="2813050"/>
          <a:ext cx="3657600" cy="28651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79">
                <a:tc>
                  <a:txBody>
                    <a:bodyPr/>
                    <a:lstStyle/>
                    <a:p>
                      <a:pPr marL="408940" marR="370840" indent="-304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Ma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k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t 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Basket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38150" marR="248285" indent="-1828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Bisc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u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it  </a:t>
                      </a:r>
                      <a:r>
                        <a:rPr sz="1800" b="1" spc="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Qx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400685" marR="218440" indent="-173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f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ee  Qy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819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604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6623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6534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6802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67119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F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4076700" y="6096000"/>
            <a:ext cx="3162300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92655" y="6125362"/>
            <a:ext cx="2354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 Line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Budget</a:t>
            </a:r>
            <a:r>
              <a:rPr sz="1800" b="1" spc="-9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Line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55442" y="195198"/>
            <a:ext cx="2755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VIII.</a:t>
            </a:r>
            <a:r>
              <a:rPr spc="-310" dirty="0"/>
              <a:t> </a:t>
            </a:r>
            <a:r>
              <a:rPr spc="-5" dirty="0"/>
              <a:t>Price Line </a:t>
            </a:r>
            <a:r>
              <a:rPr dirty="0"/>
              <a:t>or </a:t>
            </a:r>
            <a:r>
              <a:rPr spc="-10" dirty="0"/>
              <a:t>Budget </a:t>
            </a:r>
            <a:r>
              <a:rPr spc="-5" dirty="0"/>
              <a:t>Line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1528" y="3041650"/>
          <a:ext cx="3657600" cy="2672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762">
                <a:tc>
                  <a:txBody>
                    <a:bodyPr/>
                    <a:lstStyle/>
                    <a:p>
                      <a:pPr marR="3429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Biscuit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Coffee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 marL="4826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7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7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7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7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F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4343400" y="2209800"/>
            <a:ext cx="4629150" cy="4343400"/>
            <a:chOff x="4343400" y="2209800"/>
            <a:chExt cx="4629150" cy="4343400"/>
          </a:xfrm>
        </p:grpSpPr>
        <p:sp>
          <p:nvSpPr>
            <p:cNvPr id="4" name="object 4"/>
            <p:cNvSpPr/>
            <p:nvPr/>
          </p:nvSpPr>
          <p:spPr>
            <a:xfrm>
              <a:off x="4343400" y="2209800"/>
              <a:ext cx="4629150" cy="4343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91200" y="2743200"/>
              <a:ext cx="2395601" cy="259270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35991" y="195198"/>
            <a:ext cx="8221980" cy="207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32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VIII. Price Line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Budget</a:t>
            </a:r>
            <a:r>
              <a:rPr sz="1800" b="1" spc="-280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Line</a:t>
            </a:r>
            <a:endParaRPr sz="1800">
              <a:latin typeface="Carlito"/>
              <a:cs typeface="Carlito"/>
            </a:endParaRPr>
          </a:p>
          <a:p>
            <a:pPr marL="784860" marR="5080" indent="-677545">
              <a:lnSpc>
                <a:spcPct val="150000"/>
              </a:lnSpc>
              <a:spcBef>
                <a:spcPts val="1520"/>
              </a:spcBef>
            </a:pPr>
            <a:r>
              <a:rPr sz="1800" spc="-160" dirty="0">
                <a:latin typeface="Arial"/>
                <a:cs typeface="Arial"/>
              </a:rPr>
              <a:t>A </a:t>
            </a:r>
            <a:r>
              <a:rPr sz="1800" b="1" i="1" spc="-5" dirty="0">
                <a:latin typeface="Carlito"/>
                <a:cs typeface="Carlito"/>
              </a:rPr>
              <a:t>budget </a:t>
            </a:r>
            <a:r>
              <a:rPr sz="1800" b="1" i="1" dirty="0">
                <a:latin typeface="Carlito"/>
                <a:cs typeface="Carlito"/>
              </a:rPr>
              <a:t>line </a:t>
            </a:r>
            <a:r>
              <a:rPr sz="1800" b="1" i="1" spc="-5" dirty="0">
                <a:latin typeface="Carlito"/>
                <a:cs typeface="Carlito"/>
              </a:rPr>
              <a:t>or price </a:t>
            </a:r>
            <a:r>
              <a:rPr sz="1800" b="1" i="1" dirty="0">
                <a:latin typeface="Carlito"/>
                <a:cs typeface="Carlito"/>
              </a:rPr>
              <a:t>line </a:t>
            </a:r>
            <a:r>
              <a:rPr sz="1800" spc="-75" dirty="0">
                <a:latin typeface="Arial"/>
                <a:cs typeface="Arial"/>
              </a:rPr>
              <a:t>represents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80" dirty="0">
                <a:latin typeface="Arial"/>
                <a:cs typeface="Arial"/>
              </a:rPr>
              <a:t>various </a:t>
            </a:r>
            <a:r>
              <a:rPr sz="1800" spc="-65" dirty="0">
                <a:latin typeface="Arial"/>
                <a:cs typeface="Arial"/>
              </a:rPr>
              <a:t>combinations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5" dirty="0">
                <a:latin typeface="Arial"/>
                <a:cs typeface="Arial"/>
              </a:rPr>
              <a:t>two </a:t>
            </a:r>
            <a:r>
              <a:rPr sz="1800" spc="-110" dirty="0">
                <a:latin typeface="Arial"/>
                <a:cs typeface="Arial"/>
              </a:rPr>
              <a:t>goods </a:t>
            </a:r>
            <a:r>
              <a:rPr sz="1800" spc="-55" dirty="0">
                <a:latin typeface="Arial"/>
                <a:cs typeface="Arial"/>
              </a:rPr>
              <a:t>which</a:t>
            </a:r>
            <a:r>
              <a:rPr sz="1800" spc="-22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can 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95" dirty="0">
                <a:latin typeface="Arial"/>
                <a:cs typeface="Arial"/>
              </a:rPr>
              <a:t>purchased </a:t>
            </a:r>
            <a:r>
              <a:rPr sz="1800" spc="5" dirty="0">
                <a:latin typeface="Arial"/>
                <a:cs typeface="Arial"/>
              </a:rPr>
              <a:t>with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85" dirty="0">
                <a:latin typeface="Arial"/>
                <a:cs typeface="Arial"/>
              </a:rPr>
              <a:t>given </a:t>
            </a:r>
            <a:r>
              <a:rPr sz="1800" spc="-75" dirty="0">
                <a:latin typeface="Arial"/>
                <a:cs typeface="Arial"/>
              </a:rPr>
              <a:t>money income </a:t>
            </a:r>
            <a:r>
              <a:rPr sz="1800" spc="-85" dirty="0">
                <a:latin typeface="Arial"/>
                <a:cs typeface="Arial"/>
              </a:rPr>
              <a:t>and </a:t>
            </a:r>
            <a:r>
              <a:rPr sz="1800" spc="-120" dirty="0">
                <a:latin typeface="Arial"/>
                <a:cs typeface="Arial"/>
              </a:rPr>
              <a:t>assumed </a:t>
            </a:r>
            <a:r>
              <a:rPr sz="1800" spc="-85" dirty="0">
                <a:latin typeface="Arial"/>
                <a:cs typeface="Arial"/>
              </a:rPr>
              <a:t>prices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goods".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 (Y)= 60 </a:t>
            </a:r>
            <a:r>
              <a:rPr sz="1800" spc="-55" dirty="0"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00AF5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00AF50"/>
                </a:solidFill>
                <a:latin typeface="Carlito"/>
                <a:cs typeface="Carlito"/>
              </a:rPr>
              <a:t>of Biscuit </a:t>
            </a:r>
            <a:r>
              <a:rPr sz="1800" b="1" spc="-5" dirty="0">
                <a:solidFill>
                  <a:srgbClr val="00AF50"/>
                </a:solidFill>
                <a:latin typeface="Carlito"/>
                <a:cs typeface="Carlito"/>
              </a:rPr>
              <a:t>(Px) </a:t>
            </a:r>
            <a:r>
              <a:rPr sz="1800" b="1" dirty="0">
                <a:solidFill>
                  <a:srgbClr val="00AF50"/>
                </a:solidFill>
                <a:latin typeface="Carlito"/>
                <a:cs typeface="Carlito"/>
              </a:rPr>
              <a:t>= 6, </a:t>
            </a:r>
            <a:r>
              <a:rPr sz="1800" b="1" spc="-5" dirty="0">
                <a:solidFill>
                  <a:srgbClr val="000066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000066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000066"/>
                </a:solidFill>
                <a:latin typeface="Carlito"/>
                <a:cs typeface="Carlito"/>
              </a:rPr>
              <a:t>Coffee(Py) </a:t>
            </a:r>
            <a:r>
              <a:rPr sz="1800" b="1" dirty="0">
                <a:solidFill>
                  <a:srgbClr val="000066"/>
                </a:solidFill>
                <a:latin typeface="Carlito"/>
                <a:cs typeface="Carlito"/>
              </a:rPr>
              <a:t>=</a:t>
            </a:r>
            <a:r>
              <a:rPr sz="1800" b="1" spc="-75" dirty="0">
                <a:solidFill>
                  <a:srgbClr val="000066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66"/>
                </a:solidFill>
                <a:latin typeface="Carlito"/>
                <a:cs typeface="Carlito"/>
              </a:rPr>
              <a:t>12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8073" y="215900"/>
            <a:ext cx="3463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spc="-5" dirty="0"/>
              <a:t>IX.	</a:t>
            </a:r>
            <a:r>
              <a:rPr dirty="0"/>
              <a:t>Slop of </a:t>
            </a:r>
            <a:r>
              <a:rPr spc="-5" dirty="0"/>
              <a:t>Price Line </a:t>
            </a:r>
            <a:r>
              <a:rPr dirty="0"/>
              <a:t>or </a:t>
            </a:r>
            <a:r>
              <a:rPr spc="-10" dirty="0"/>
              <a:t>Budget</a:t>
            </a:r>
            <a:r>
              <a:rPr spc="-110" dirty="0"/>
              <a:t> </a:t>
            </a:r>
            <a:r>
              <a:rPr spc="-5" dirty="0"/>
              <a:t>Line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2719" y="2399271"/>
            <a:ext cx="8532495" cy="4147185"/>
            <a:chOff x="272719" y="2399271"/>
            <a:chExt cx="8532495" cy="4147185"/>
          </a:xfrm>
        </p:grpSpPr>
        <p:sp>
          <p:nvSpPr>
            <p:cNvPr id="4" name="object 4"/>
            <p:cNvSpPr/>
            <p:nvPr/>
          </p:nvSpPr>
          <p:spPr>
            <a:xfrm>
              <a:off x="272719" y="2583878"/>
              <a:ext cx="4223131" cy="3962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33600" y="3207105"/>
              <a:ext cx="6671564" cy="67909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3400" y="2399271"/>
              <a:ext cx="3162300" cy="3693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7340" y="967486"/>
            <a:ext cx="7806055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b="1" i="1" spc="-5" dirty="0">
                <a:latin typeface="Carlito"/>
                <a:cs typeface="Carlito"/>
              </a:rPr>
              <a:t>slope of </a:t>
            </a:r>
            <a:r>
              <a:rPr sz="1800" b="1" i="1" dirty="0">
                <a:latin typeface="Carlito"/>
                <a:cs typeface="Carlito"/>
              </a:rPr>
              <a:t>the </a:t>
            </a:r>
            <a:r>
              <a:rPr sz="1800" b="1" i="1" spc="-5" dirty="0">
                <a:latin typeface="Carlito"/>
                <a:cs typeface="Carlito"/>
              </a:rPr>
              <a:t>budget </a:t>
            </a:r>
            <a:r>
              <a:rPr sz="1800" b="1" i="1" dirty="0">
                <a:latin typeface="Carlito"/>
                <a:cs typeface="Carlito"/>
              </a:rPr>
              <a:t>line </a:t>
            </a:r>
            <a:r>
              <a:rPr sz="1800" spc="-75" dirty="0">
                <a:latin typeface="Arial"/>
                <a:cs typeface="Arial"/>
              </a:rPr>
              <a:t>indicates </a:t>
            </a:r>
            <a:r>
              <a:rPr sz="1800" spc="-50" dirty="0">
                <a:latin typeface="Arial"/>
                <a:cs typeface="Arial"/>
              </a:rPr>
              <a:t>how </a:t>
            </a:r>
            <a:r>
              <a:rPr sz="1800" spc="-95" dirty="0">
                <a:latin typeface="Arial"/>
                <a:cs typeface="Arial"/>
              </a:rPr>
              <a:t>many </a:t>
            </a:r>
            <a:r>
              <a:rPr sz="1800" spc="-105" dirty="0">
                <a:latin typeface="Arial"/>
                <a:cs typeface="Arial"/>
              </a:rPr>
              <a:t>packets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70" dirty="0">
                <a:latin typeface="Arial"/>
                <a:cs typeface="Arial"/>
              </a:rPr>
              <a:t>biscuits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85" dirty="0">
                <a:latin typeface="Arial"/>
                <a:cs typeface="Arial"/>
              </a:rPr>
              <a:t>purchaser  </a:t>
            </a:r>
            <a:r>
              <a:rPr sz="1800" spc="-60" dirty="0">
                <a:latin typeface="Arial"/>
                <a:cs typeface="Arial"/>
              </a:rPr>
              <a:t>must </a:t>
            </a:r>
            <a:r>
              <a:rPr sz="1800" spc="-90" dirty="0">
                <a:latin typeface="Arial"/>
                <a:cs typeface="Arial"/>
              </a:rPr>
              <a:t>give </a:t>
            </a:r>
            <a:r>
              <a:rPr sz="1800" spc="-60" dirty="0">
                <a:latin typeface="Arial"/>
                <a:cs typeface="Arial"/>
              </a:rPr>
              <a:t>up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70" dirty="0">
                <a:latin typeface="Arial"/>
                <a:cs typeface="Arial"/>
              </a:rPr>
              <a:t>buy </a:t>
            </a:r>
            <a:r>
              <a:rPr sz="1800" spc="-75" dirty="0">
                <a:latin typeface="Arial"/>
                <a:cs typeface="Arial"/>
              </a:rPr>
              <a:t>one </a:t>
            </a:r>
            <a:r>
              <a:rPr sz="1800" spc="-60" dirty="0">
                <a:latin typeface="Arial"/>
                <a:cs typeface="Arial"/>
              </a:rPr>
              <a:t>more </a:t>
            </a:r>
            <a:r>
              <a:rPr sz="1800" spc="-85" dirty="0">
                <a:latin typeface="Arial"/>
                <a:cs typeface="Arial"/>
              </a:rPr>
              <a:t>packet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65" dirty="0">
                <a:latin typeface="Arial"/>
                <a:cs typeface="Arial"/>
              </a:rPr>
              <a:t>coffee. </a:t>
            </a:r>
            <a:r>
              <a:rPr sz="1800" spc="-110" dirty="0">
                <a:latin typeface="Arial"/>
                <a:cs typeface="Arial"/>
              </a:rPr>
              <a:t>For </a:t>
            </a:r>
            <a:r>
              <a:rPr sz="1800" spc="-90" dirty="0">
                <a:latin typeface="Arial"/>
                <a:cs typeface="Arial"/>
              </a:rPr>
              <a:t>example,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85" dirty="0">
                <a:latin typeface="Arial"/>
                <a:cs typeface="Arial"/>
              </a:rPr>
              <a:t>slope </a:t>
            </a:r>
            <a:r>
              <a:rPr sz="1800" spc="-20" dirty="0">
                <a:latin typeface="Arial"/>
                <a:cs typeface="Arial"/>
              </a:rPr>
              <a:t>at point</a:t>
            </a:r>
            <a:r>
              <a:rPr sz="1800" spc="-370" dirty="0">
                <a:latin typeface="Arial"/>
                <a:cs typeface="Arial"/>
              </a:rPr>
              <a:t> </a:t>
            </a:r>
            <a:r>
              <a:rPr sz="1800" spc="-225" dirty="0">
                <a:latin typeface="Arial"/>
                <a:cs typeface="Arial"/>
              </a:rPr>
              <a:t>B </a:t>
            </a:r>
            <a:r>
              <a:rPr sz="1800" spc="-60" dirty="0">
                <a:latin typeface="Arial"/>
                <a:cs typeface="Arial"/>
              </a:rPr>
              <a:t>on 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budget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210" dirty="0">
                <a:latin typeface="Arial"/>
                <a:cs typeface="Arial"/>
              </a:rPr>
              <a:t>∆Y </a:t>
            </a:r>
            <a:r>
              <a:rPr sz="1800" spc="195" dirty="0">
                <a:latin typeface="Arial"/>
                <a:cs typeface="Arial"/>
              </a:rPr>
              <a:t>/</a:t>
            </a:r>
            <a:r>
              <a:rPr sz="1800" spc="-120" dirty="0">
                <a:latin typeface="Arial"/>
                <a:cs typeface="Arial"/>
              </a:rPr>
              <a:t> </a:t>
            </a:r>
            <a:r>
              <a:rPr sz="1800" spc="-185" dirty="0">
                <a:latin typeface="Arial"/>
                <a:cs typeface="Arial"/>
              </a:rPr>
              <a:t>∆X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292100"/>
            <a:ext cx="8195945" cy="368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7689">
              <a:lnSpc>
                <a:spcPct val="100000"/>
              </a:lnSpc>
              <a:spcBef>
                <a:spcPts val="100"/>
              </a:spcBef>
              <a:tabLst>
                <a:tab pos="2238375" algn="l"/>
              </a:tabLst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X.	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Changes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or Shift in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Price Line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Budget</a:t>
            </a:r>
            <a:r>
              <a:rPr sz="1800" b="1" spc="-75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Line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37465" marR="5080" indent="4445" algn="ctr">
              <a:lnSpc>
                <a:spcPct val="150000"/>
              </a:lnSpc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45" dirty="0">
                <a:latin typeface="Arial"/>
                <a:cs typeface="Arial"/>
              </a:rPr>
              <a:t>determined </a:t>
            </a:r>
            <a:r>
              <a:rPr sz="1800" spc="-80" dirty="0">
                <a:latin typeface="Arial"/>
                <a:cs typeface="Arial"/>
              </a:rPr>
              <a:t>by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income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the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consumer </a:t>
            </a:r>
            <a:r>
              <a:rPr sz="1800" spc="-85" dirty="0">
                <a:latin typeface="Arial"/>
                <a:cs typeface="Arial"/>
              </a:rPr>
              <a:t>and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prices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goods </a:t>
            </a:r>
            <a:r>
              <a:rPr sz="1800" spc="-25" dirty="0">
                <a:latin typeface="Arial"/>
                <a:cs typeface="Arial"/>
              </a:rPr>
              <a:t>in 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market.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40" dirty="0">
                <a:latin typeface="Arial"/>
                <a:cs typeface="Arial"/>
              </a:rPr>
              <a:t>a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change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income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consumer </a:t>
            </a:r>
            <a:r>
              <a:rPr sz="1800" spc="-15" dirty="0">
                <a:latin typeface="Arial"/>
                <a:cs typeface="Arial"/>
              </a:rPr>
              <a:t>or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prices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goods, 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price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line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shifts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response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40" dirty="0">
                <a:latin typeface="Arial"/>
                <a:cs typeface="Arial"/>
              </a:rPr>
              <a:t>a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exchange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these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two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factors.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50">
              <a:latin typeface="Arial"/>
              <a:cs typeface="Arial"/>
            </a:endParaRPr>
          </a:p>
          <a:p>
            <a:pPr marL="12700" marR="116205">
              <a:lnSpc>
                <a:spcPct val="150000"/>
              </a:lnSpc>
            </a:pPr>
            <a:r>
              <a:rPr sz="1800" b="1" dirty="0">
                <a:latin typeface="Carlito"/>
                <a:cs typeface="Carlito"/>
              </a:rPr>
              <a:t>(i)</a:t>
            </a:r>
            <a:r>
              <a:rPr sz="1800" b="1" spc="-1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Income</a:t>
            </a:r>
            <a:r>
              <a:rPr sz="1800" b="1" spc="-2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changes:</a:t>
            </a:r>
            <a:r>
              <a:rPr sz="1800" b="1" spc="-35" dirty="0">
                <a:latin typeface="Carlito"/>
                <a:cs typeface="Carlito"/>
              </a:rPr>
              <a:t> </a:t>
            </a:r>
            <a:r>
              <a:rPr sz="1800" spc="-85" dirty="0">
                <a:latin typeface="Arial"/>
                <a:cs typeface="Arial"/>
              </a:rPr>
              <a:t>When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is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change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income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consumer,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prices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 </a:t>
            </a:r>
            <a:r>
              <a:rPr sz="1800" spc="-110" dirty="0">
                <a:latin typeface="Arial"/>
                <a:cs typeface="Arial"/>
              </a:rPr>
              <a:t>goods </a:t>
            </a:r>
            <a:r>
              <a:rPr sz="1800" spc="-65" dirty="0">
                <a:latin typeface="Arial"/>
                <a:cs typeface="Arial"/>
              </a:rPr>
              <a:t>remaining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114" dirty="0">
                <a:latin typeface="Arial"/>
                <a:cs typeface="Arial"/>
              </a:rPr>
              <a:t>same,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-50" dirty="0">
                <a:latin typeface="Arial"/>
                <a:cs typeface="Arial"/>
              </a:rPr>
              <a:t>shifts </a:t>
            </a:r>
            <a:r>
              <a:rPr sz="1800" spc="-20" dirty="0">
                <a:latin typeface="Arial"/>
                <a:cs typeface="Arial"/>
              </a:rPr>
              <a:t>from the </a:t>
            </a:r>
            <a:r>
              <a:rPr sz="1800" spc="-45" dirty="0">
                <a:latin typeface="Arial"/>
                <a:cs typeface="Arial"/>
              </a:rPr>
              <a:t>original position. </a:t>
            </a:r>
            <a:r>
              <a:rPr sz="1800" spc="25" dirty="0">
                <a:latin typeface="Arial"/>
                <a:cs typeface="Arial"/>
              </a:rPr>
              <a:t>It </a:t>
            </a:r>
            <a:r>
              <a:rPr sz="1800" spc="-55" dirty="0">
                <a:latin typeface="Arial"/>
                <a:cs typeface="Arial"/>
              </a:rPr>
              <a:t>shifts  </a:t>
            </a:r>
            <a:r>
              <a:rPr sz="1800" spc="-65" dirty="0">
                <a:latin typeface="Arial"/>
                <a:cs typeface="Arial"/>
              </a:rPr>
              <a:t>upward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or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right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hand</a:t>
            </a:r>
            <a:r>
              <a:rPr sz="1800" b="1" spc="-2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side</a:t>
            </a:r>
            <a:r>
              <a:rPr sz="18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parallel</a:t>
            </a:r>
            <a:r>
              <a:rPr sz="1800" b="1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spc="-40" dirty="0">
                <a:latin typeface="Arial"/>
                <a:cs typeface="Arial"/>
              </a:rPr>
              <a:t>position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with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rise</a:t>
            </a:r>
            <a:r>
              <a:rPr sz="1800" b="1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4644644"/>
            <a:ext cx="84988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(ii)</a:t>
            </a:r>
            <a:r>
              <a:rPr sz="1800" b="1" spc="-2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Price</a:t>
            </a:r>
            <a:r>
              <a:rPr sz="1800" b="1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changes.</a:t>
            </a:r>
            <a:r>
              <a:rPr sz="1800" b="1" spc="-45" dirty="0">
                <a:latin typeface="Carlito"/>
                <a:cs typeface="Carlito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40" dirty="0">
                <a:latin typeface="Arial"/>
                <a:cs typeface="Arial"/>
              </a:rPr>
              <a:t>a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change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price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one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good,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income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consumer  and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0" dirty="0">
                <a:latin typeface="Arial"/>
                <a:cs typeface="Arial"/>
              </a:rPr>
              <a:t>other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5" dirty="0">
                <a:latin typeface="Arial"/>
                <a:cs typeface="Arial"/>
              </a:rPr>
              <a:t>held </a:t>
            </a:r>
            <a:r>
              <a:rPr sz="1800" spc="-65" dirty="0">
                <a:latin typeface="Arial"/>
                <a:cs typeface="Arial"/>
              </a:rPr>
              <a:t>constant. </a:t>
            </a:r>
            <a:r>
              <a:rPr sz="1800" spc="-85" dirty="0">
                <a:latin typeface="Arial"/>
                <a:cs typeface="Arial"/>
              </a:rPr>
              <a:t>When </a:t>
            </a:r>
            <a:r>
              <a:rPr sz="1800" spc="-35" dirty="0">
                <a:latin typeface="Arial"/>
                <a:cs typeface="Arial"/>
              </a:rPr>
              <a:t>there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25" dirty="0">
                <a:latin typeface="Arial"/>
                <a:cs typeface="Arial"/>
              </a:rPr>
              <a:t>fall in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75" dirty="0">
                <a:latin typeface="Arial"/>
                <a:cs typeface="Arial"/>
              </a:rPr>
              <a:t>one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155" dirty="0">
                <a:latin typeface="Arial"/>
                <a:cs typeface="Arial"/>
              </a:rPr>
              <a:t>say  </a:t>
            </a:r>
            <a:r>
              <a:rPr sz="1800" spc="-50" dirty="0">
                <a:latin typeface="Arial"/>
                <a:cs typeface="Arial"/>
              </a:rPr>
              <a:t>commodity </a:t>
            </a:r>
            <a:r>
              <a:rPr sz="1800" spc="-100" dirty="0">
                <a:latin typeface="Arial"/>
                <a:cs typeface="Arial"/>
              </a:rPr>
              <a:t>A,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85" dirty="0">
                <a:latin typeface="Arial"/>
                <a:cs typeface="Arial"/>
              </a:rPr>
              <a:t>consumer </a:t>
            </a:r>
            <a:r>
              <a:rPr sz="1800" spc="-110" dirty="0">
                <a:latin typeface="Arial"/>
                <a:cs typeface="Arial"/>
              </a:rPr>
              <a:t>purchases </a:t>
            </a:r>
            <a:r>
              <a:rPr sz="1800" spc="-55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of that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40" dirty="0">
                <a:latin typeface="Arial"/>
                <a:cs typeface="Arial"/>
              </a:rPr>
              <a:t>than </a:t>
            </a:r>
            <a:r>
              <a:rPr sz="1800" spc="-55" dirty="0">
                <a:latin typeface="Arial"/>
                <a:cs typeface="Arial"/>
              </a:rPr>
              <a:t>before. </a:t>
            </a:r>
            <a:r>
              <a:rPr sz="1800" spc="-160" dirty="0">
                <a:latin typeface="Arial"/>
                <a:cs typeface="Arial"/>
              </a:rPr>
              <a:t>A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114" dirty="0">
                <a:latin typeface="Arial"/>
                <a:cs typeface="Arial"/>
              </a:rPr>
              <a:t>change  </a:t>
            </a:r>
            <a:r>
              <a:rPr sz="1800" spc="-145" dirty="0">
                <a:latin typeface="Arial"/>
                <a:cs typeface="Arial"/>
              </a:rPr>
              <a:t>causes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budget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195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rotate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272286"/>
            <a:ext cx="8101330" cy="1260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95"/>
              </a:spcBef>
            </a:pPr>
            <a:r>
              <a:rPr sz="1800" b="1" dirty="0">
                <a:latin typeface="Carlito"/>
                <a:cs typeface="Carlito"/>
              </a:rPr>
              <a:t>(i)</a:t>
            </a:r>
            <a:r>
              <a:rPr sz="1800" b="1" spc="-1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Income</a:t>
            </a:r>
            <a:r>
              <a:rPr sz="1800" b="1" spc="-3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changes:</a:t>
            </a:r>
            <a:r>
              <a:rPr sz="1800" b="1" spc="-30" dirty="0">
                <a:latin typeface="Carlito"/>
                <a:cs typeface="Carlito"/>
              </a:rPr>
              <a:t> </a:t>
            </a:r>
            <a:r>
              <a:rPr sz="1800" spc="-85" dirty="0">
                <a:latin typeface="Arial"/>
                <a:cs typeface="Arial"/>
              </a:rPr>
              <a:t>When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is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14" dirty="0">
                <a:latin typeface="Arial"/>
                <a:cs typeface="Arial"/>
              </a:rPr>
              <a:t>change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income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consumer,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prices</a:t>
            </a:r>
            <a:r>
              <a:rPr sz="1800" b="1" spc="-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goods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remaining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same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price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-50" dirty="0">
                <a:latin typeface="Arial"/>
                <a:cs typeface="Arial"/>
              </a:rPr>
              <a:t>shifts </a:t>
            </a:r>
            <a:r>
              <a:rPr sz="1800" spc="-20" dirty="0">
                <a:latin typeface="Arial"/>
                <a:cs typeface="Arial"/>
              </a:rPr>
              <a:t>from the </a:t>
            </a:r>
            <a:r>
              <a:rPr sz="1800" spc="-45" dirty="0">
                <a:latin typeface="Arial"/>
                <a:cs typeface="Arial"/>
              </a:rPr>
              <a:t>original position. </a:t>
            </a:r>
            <a:r>
              <a:rPr sz="1800" spc="25" dirty="0">
                <a:latin typeface="Arial"/>
                <a:cs typeface="Arial"/>
              </a:rPr>
              <a:t>It </a:t>
            </a:r>
            <a:r>
              <a:rPr sz="1800" spc="-55" dirty="0">
                <a:latin typeface="Arial"/>
                <a:cs typeface="Arial"/>
              </a:rPr>
              <a:t>shifts  </a:t>
            </a:r>
            <a:r>
              <a:rPr sz="1800" spc="-60" dirty="0">
                <a:latin typeface="Arial"/>
                <a:cs typeface="Arial"/>
              </a:rPr>
              <a:t>upward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or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right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hand</a:t>
            </a:r>
            <a:r>
              <a:rPr sz="1800" b="1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side</a:t>
            </a:r>
            <a:r>
              <a:rPr sz="1800" b="1" spc="-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parallel</a:t>
            </a:r>
            <a:r>
              <a:rPr sz="18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spc="-40" dirty="0">
                <a:latin typeface="Arial"/>
                <a:cs typeface="Arial"/>
              </a:rPr>
              <a:t>position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with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rise</a:t>
            </a:r>
            <a:r>
              <a:rPr sz="1800" b="1" spc="-2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2971800"/>
            <a:ext cx="3962400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17394" y="3259328"/>
            <a:ext cx="1456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Rise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9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9428" y="4153280"/>
            <a:ext cx="2026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fall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800" b="1" spc="-8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Income?????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08657" y="292100"/>
            <a:ext cx="4573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X.	</a:t>
            </a:r>
            <a:r>
              <a:rPr spc="-10" dirty="0"/>
              <a:t>Changes </a:t>
            </a:r>
            <a:r>
              <a:rPr dirty="0"/>
              <a:t>or Shift in </a:t>
            </a:r>
            <a:r>
              <a:rPr spc="-5" dirty="0"/>
              <a:t>Price Line </a:t>
            </a:r>
            <a:r>
              <a:rPr dirty="0"/>
              <a:t>or </a:t>
            </a:r>
            <a:r>
              <a:rPr spc="-10" dirty="0"/>
              <a:t>Budget</a:t>
            </a:r>
            <a:r>
              <a:rPr spc="-85" dirty="0"/>
              <a:t> </a:t>
            </a:r>
            <a:r>
              <a:rPr spc="-5" dirty="0"/>
              <a:t>Line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043686"/>
            <a:ext cx="842581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(ii) </a:t>
            </a:r>
            <a:r>
              <a:rPr sz="1800" b="1" spc="-5" dirty="0">
                <a:latin typeface="Carlito"/>
                <a:cs typeface="Carlito"/>
              </a:rPr>
              <a:t>Price changes. </a:t>
            </a:r>
            <a:r>
              <a:rPr sz="1800" dirty="0">
                <a:latin typeface="Arial"/>
                <a:cs typeface="Arial"/>
              </a:rPr>
              <a:t>If </a:t>
            </a:r>
            <a:r>
              <a:rPr sz="1800" spc="-35" dirty="0">
                <a:latin typeface="Arial"/>
                <a:cs typeface="Arial"/>
              </a:rPr>
              <a:t>there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40" dirty="0">
                <a:latin typeface="Arial"/>
                <a:cs typeface="Arial"/>
              </a:rPr>
              <a:t>a </a:t>
            </a:r>
            <a:r>
              <a:rPr sz="1800" spc="-110" dirty="0">
                <a:latin typeface="Arial"/>
                <a:cs typeface="Arial"/>
              </a:rPr>
              <a:t>change </a:t>
            </a:r>
            <a:r>
              <a:rPr sz="1800" spc="-25" dirty="0">
                <a:latin typeface="Arial"/>
                <a:cs typeface="Arial"/>
              </a:rPr>
              <a:t>in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one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good</a:t>
            </a:r>
            <a:r>
              <a:rPr sz="1800" spc="-15" dirty="0">
                <a:latin typeface="Arial"/>
                <a:cs typeface="Arial"/>
              </a:rPr>
              <a:t>, </a:t>
            </a:r>
            <a:r>
              <a:rPr sz="1800" b="1" dirty="0">
                <a:latin typeface="Carlito"/>
                <a:cs typeface="Carlito"/>
              </a:rPr>
              <a:t>the </a:t>
            </a:r>
            <a:r>
              <a:rPr sz="1800" b="1" spc="-5" dirty="0">
                <a:latin typeface="Carlito"/>
                <a:cs typeface="Carlito"/>
              </a:rPr>
              <a:t>income </a:t>
            </a:r>
            <a:r>
              <a:rPr sz="1800" b="1" dirty="0">
                <a:latin typeface="Carlito"/>
                <a:cs typeface="Carlito"/>
              </a:rPr>
              <a:t>of the  </a:t>
            </a:r>
            <a:r>
              <a:rPr sz="1800" b="1" spc="-5" dirty="0">
                <a:latin typeface="Carlito"/>
                <a:cs typeface="Carlito"/>
              </a:rPr>
              <a:t>consumer</a:t>
            </a:r>
            <a:r>
              <a:rPr sz="1800" b="1" spc="-5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and</a:t>
            </a:r>
            <a:r>
              <a:rPr sz="1800" b="1" spc="-5" dirty="0">
                <a:latin typeface="Carlito"/>
                <a:cs typeface="Carlito"/>
              </a:rPr>
              <a:t> price</a:t>
            </a:r>
            <a:r>
              <a:rPr sz="1800" b="1" spc="-2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of</a:t>
            </a:r>
            <a:r>
              <a:rPr sz="1800" b="1" spc="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other</a:t>
            </a:r>
            <a:r>
              <a:rPr sz="1800" b="1" spc="-3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good</a:t>
            </a:r>
            <a:r>
              <a:rPr sz="1800" b="1" spc="-3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is held</a:t>
            </a:r>
            <a:r>
              <a:rPr sz="1800" b="1" spc="-25" dirty="0">
                <a:latin typeface="Carlito"/>
                <a:cs typeface="Carlito"/>
              </a:rPr>
              <a:t> </a:t>
            </a:r>
            <a:r>
              <a:rPr sz="1800" b="1" spc="-10" dirty="0">
                <a:latin typeface="Carlito"/>
                <a:cs typeface="Carlito"/>
              </a:rPr>
              <a:t>constant</a:t>
            </a:r>
            <a:r>
              <a:rPr sz="1800" spc="-10" dirty="0">
                <a:latin typeface="Arial"/>
                <a:cs typeface="Arial"/>
              </a:rPr>
              <a:t>.</a:t>
            </a:r>
            <a:r>
              <a:rPr sz="1800" spc="-14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When </a:t>
            </a:r>
            <a:r>
              <a:rPr sz="1800" spc="-35" dirty="0">
                <a:latin typeface="Arial"/>
                <a:cs typeface="Arial"/>
              </a:rPr>
              <a:t>there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40" dirty="0">
                <a:latin typeface="Arial"/>
                <a:cs typeface="Arial"/>
              </a:rPr>
              <a:t>a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fall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price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one 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150" dirty="0">
                <a:latin typeface="Arial"/>
                <a:cs typeface="Arial"/>
              </a:rPr>
              <a:t>say </a:t>
            </a:r>
            <a:r>
              <a:rPr sz="1800" spc="-50" dirty="0">
                <a:latin typeface="Arial"/>
                <a:cs typeface="Arial"/>
              </a:rPr>
              <a:t>commodity </a:t>
            </a:r>
            <a:r>
              <a:rPr sz="1800" spc="-100" dirty="0">
                <a:latin typeface="Arial"/>
                <a:cs typeface="Arial"/>
              </a:rPr>
              <a:t>A,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85" dirty="0">
                <a:latin typeface="Arial"/>
                <a:cs typeface="Arial"/>
              </a:rPr>
              <a:t>consumer </a:t>
            </a:r>
            <a:r>
              <a:rPr sz="1800" spc="-110" dirty="0">
                <a:latin typeface="Arial"/>
                <a:cs typeface="Arial"/>
              </a:rPr>
              <a:t>purchases </a:t>
            </a:r>
            <a:r>
              <a:rPr sz="1800" spc="-55" dirty="0">
                <a:latin typeface="Arial"/>
                <a:cs typeface="Arial"/>
              </a:rPr>
              <a:t>more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that </a:t>
            </a:r>
            <a:r>
              <a:rPr sz="1800" spc="-85" dirty="0">
                <a:latin typeface="Arial"/>
                <a:cs typeface="Arial"/>
              </a:rPr>
              <a:t>good </a:t>
            </a:r>
            <a:r>
              <a:rPr sz="1800" spc="-40" dirty="0">
                <a:latin typeface="Arial"/>
                <a:cs typeface="Arial"/>
              </a:rPr>
              <a:t>than </a:t>
            </a:r>
            <a:r>
              <a:rPr sz="1800" spc="-55" dirty="0">
                <a:latin typeface="Arial"/>
                <a:cs typeface="Arial"/>
              </a:rPr>
              <a:t>before. </a:t>
            </a:r>
            <a:r>
              <a:rPr sz="1800" spc="-160" dirty="0">
                <a:latin typeface="Arial"/>
                <a:cs typeface="Arial"/>
              </a:rPr>
              <a:t>A </a:t>
            </a:r>
            <a:r>
              <a:rPr sz="1800" spc="-60" dirty="0">
                <a:latin typeface="Arial"/>
                <a:cs typeface="Arial"/>
              </a:rPr>
              <a:t>price  </a:t>
            </a:r>
            <a:r>
              <a:rPr sz="1800" spc="-114" dirty="0">
                <a:latin typeface="Arial"/>
                <a:cs typeface="Arial"/>
              </a:rPr>
              <a:t>change </a:t>
            </a:r>
            <a:r>
              <a:rPr sz="1800" spc="-145" dirty="0">
                <a:latin typeface="Arial"/>
                <a:cs typeface="Arial"/>
              </a:rPr>
              <a:t>causes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60" dirty="0">
                <a:latin typeface="Arial"/>
                <a:cs typeface="Arial"/>
              </a:rPr>
              <a:t>budget </a:t>
            </a:r>
            <a:r>
              <a:rPr sz="1800" spc="-40" dirty="0">
                <a:latin typeface="Arial"/>
                <a:cs typeface="Arial"/>
              </a:rPr>
              <a:t>line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30" dirty="0">
                <a:latin typeface="Arial"/>
                <a:cs typeface="Arial"/>
              </a:rPr>
              <a:t>rotate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400" y="3048000"/>
            <a:ext cx="3505200" cy="3638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56175" y="4187444"/>
            <a:ext cx="2966720" cy="16719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What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will happen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</a:t>
            </a:r>
            <a:r>
              <a:rPr sz="1800" b="1" spc="-1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Line</a:t>
            </a:r>
            <a:endParaRPr sz="18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commodity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B</a:t>
            </a:r>
            <a:r>
              <a:rPr sz="1800" b="1" spc="-5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fall?</a:t>
            </a:r>
            <a:endParaRPr sz="18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Commodity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B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Rice</a:t>
            </a:r>
            <a:r>
              <a:rPr sz="1800" b="1" spc="-8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?</a:t>
            </a:r>
            <a:endParaRPr sz="18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Price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of commodity A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rice</a:t>
            </a:r>
            <a:r>
              <a:rPr sz="1800" b="1" spc="-1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?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08657" y="292100"/>
            <a:ext cx="4573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X.	</a:t>
            </a:r>
            <a:r>
              <a:rPr spc="-10" dirty="0"/>
              <a:t>Changes </a:t>
            </a:r>
            <a:r>
              <a:rPr dirty="0"/>
              <a:t>or Shift in </a:t>
            </a:r>
            <a:r>
              <a:rPr spc="-5" dirty="0"/>
              <a:t>Price Line </a:t>
            </a:r>
            <a:r>
              <a:rPr dirty="0"/>
              <a:t>or </a:t>
            </a:r>
            <a:r>
              <a:rPr spc="-10" dirty="0"/>
              <a:t>Budget</a:t>
            </a:r>
            <a:r>
              <a:rPr spc="-85" dirty="0"/>
              <a:t> </a:t>
            </a:r>
            <a:r>
              <a:rPr spc="-5" dirty="0"/>
              <a:t>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999234"/>
            <a:ext cx="2242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Cardinal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Utility</a:t>
            </a:r>
            <a:r>
              <a:rPr sz="1800" b="1" spc="-10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41745" y="2075510"/>
            <a:ext cx="21888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Ordinal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Utility</a:t>
            </a:r>
            <a:r>
              <a:rPr sz="1800" b="1" spc="-10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6029" y="368300"/>
            <a:ext cx="562800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II.	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Cardinal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Utility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approach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and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Ordinal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Utility l</a:t>
            </a:r>
            <a:r>
              <a:rPr sz="1800" b="1" spc="-190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approach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rlito"/>
              <a:cs typeface="Carlito"/>
            </a:endParaRPr>
          </a:p>
          <a:p>
            <a:pPr marR="141605" algn="ctr">
              <a:lnSpc>
                <a:spcPct val="100000"/>
              </a:lnSpc>
            </a:pPr>
            <a:r>
              <a:rPr sz="1800" b="1" dirty="0">
                <a:latin typeface="Carlito"/>
                <a:cs typeface="Carlito"/>
              </a:rPr>
              <a:t>Utility</a:t>
            </a:r>
            <a:r>
              <a:rPr sz="1800" b="1" spc="-30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1600" y="1600200"/>
            <a:ext cx="6172200" cy="457200"/>
          </a:xfrm>
          <a:custGeom>
            <a:avLst/>
            <a:gdLst/>
            <a:ahLst/>
            <a:cxnLst/>
            <a:rect l="l" t="t" r="r" b="b"/>
            <a:pathLst>
              <a:path w="6172200" h="457200">
                <a:moveTo>
                  <a:pt x="0" y="457200"/>
                </a:moveTo>
                <a:lnTo>
                  <a:pt x="1938" y="384950"/>
                </a:lnTo>
                <a:lnTo>
                  <a:pt x="7339" y="322197"/>
                </a:lnTo>
                <a:lnTo>
                  <a:pt x="15581" y="272710"/>
                </a:lnTo>
                <a:lnTo>
                  <a:pt x="38100" y="228600"/>
                </a:lnTo>
                <a:lnTo>
                  <a:pt x="3048000" y="228600"/>
                </a:lnTo>
                <a:lnTo>
                  <a:pt x="3060057" y="216944"/>
                </a:lnTo>
                <a:lnTo>
                  <a:pt x="3070518" y="184489"/>
                </a:lnTo>
                <a:lnTo>
                  <a:pt x="3078760" y="135002"/>
                </a:lnTo>
                <a:lnTo>
                  <a:pt x="3084161" y="72249"/>
                </a:lnTo>
                <a:lnTo>
                  <a:pt x="3086100" y="0"/>
                </a:lnTo>
                <a:lnTo>
                  <a:pt x="3088038" y="72249"/>
                </a:lnTo>
                <a:lnTo>
                  <a:pt x="3093439" y="135002"/>
                </a:lnTo>
                <a:lnTo>
                  <a:pt x="3101681" y="184489"/>
                </a:lnTo>
                <a:lnTo>
                  <a:pt x="3112142" y="216944"/>
                </a:lnTo>
                <a:lnTo>
                  <a:pt x="3124200" y="228600"/>
                </a:lnTo>
                <a:lnTo>
                  <a:pt x="6134100" y="228600"/>
                </a:lnTo>
                <a:lnTo>
                  <a:pt x="6146157" y="240255"/>
                </a:lnTo>
                <a:lnTo>
                  <a:pt x="6156618" y="272710"/>
                </a:lnTo>
                <a:lnTo>
                  <a:pt x="6164860" y="322197"/>
                </a:lnTo>
                <a:lnTo>
                  <a:pt x="6170261" y="384950"/>
                </a:lnTo>
                <a:lnTo>
                  <a:pt x="6172200" y="4572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0739" y="2644267"/>
            <a:ext cx="2788920" cy="290639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42240" indent="-130175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142875" algn="l"/>
              </a:tabLst>
            </a:pPr>
            <a:r>
              <a:rPr sz="1800" b="1" spc="-5" dirty="0">
                <a:latin typeface="Carlito"/>
                <a:cs typeface="Carlito"/>
              </a:rPr>
              <a:t>Alfred</a:t>
            </a:r>
            <a:r>
              <a:rPr sz="1800" b="1" spc="-1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Marshal</a:t>
            </a:r>
            <a:endParaRPr sz="1800">
              <a:latin typeface="Carlito"/>
              <a:cs typeface="Carlito"/>
            </a:endParaRPr>
          </a:p>
          <a:p>
            <a:pPr marL="142240" indent="-130175">
              <a:lnSpc>
                <a:spcPct val="100000"/>
              </a:lnSpc>
              <a:spcBef>
                <a:spcPts val="1080"/>
              </a:spcBef>
              <a:buChar char="•"/>
              <a:tabLst>
                <a:tab pos="142875" algn="l"/>
              </a:tabLst>
            </a:pPr>
            <a:r>
              <a:rPr sz="1800" spc="-120" dirty="0">
                <a:latin typeface="Arial"/>
                <a:cs typeface="Arial"/>
              </a:rPr>
              <a:t>can </a:t>
            </a:r>
            <a:r>
              <a:rPr sz="1800" spc="-85" dirty="0">
                <a:latin typeface="Arial"/>
                <a:cs typeface="Arial"/>
              </a:rPr>
              <a:t>be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measured</a:t>
            </a:r>
            <a:endParaRPr sz="1800">
              <a:latin typeface="Arial"/>
              <a:cs typeface="Arial"/>
            </a:endParaRPr>
          </a:p>
          <a:p>
            <a:pPr marL="142240" indent="-130175">
              <a:lnSpc>
                <a:spcPct val="100000"/>
              </a:lnSpc>
              <a:spcBef>
                <a:spcPts val="1080"/>
              </a:spcBef>
              <a:buChar char="•"/>
              <a:tabLst>
                <a:tab pos="142875" algn="l"/>
              </a:tabLst>
            </a:pPr>
            <a:r>
              <a:rPr sz="1800" spc="-25" dirty="0">
                <a:latin typeface="Arial"/>
                <a:cs typeface="Arial"/>
              </a:rPr>
              <a:t>‘Utils’</a:t>
            </a:r>
            <a:endParaRPr sz="1800">
              <a:latin typeface="Arial"/>
              <a:cs typeface="Arial"/>
            </a:endParaRPr>
          </a:p>
          <a:p>
            <a:pPr marL="142875" marR="5080" indent="-142875">
              <a:lnSpc>
                <a:spcPct val="150000"/>
              </a:lnSpc>
              <a:buChar char="•"/>
              <a:tabLst>
                <a:tab pos="142875" algn="l"/>
              </a:tabLst>
            </a:pPr>
            <a:r>
              <a:rPr sz="1800" spc="-140" dirty="0">
                <a:latin typeface="Arial"/>
                <a:cs typeface="Arial"/>
              </a:rPr>
              <a:t>Law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70" dirty="0">
                <a:latin typeface="Arial"/>
                <a:cs typeface="Arial"/>
              </a:rPr>
              <a:t>Diminishing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Marginal  </a:t>
            </a:r>
            <a:r>
              <a:rPr sz="1800" spc="-5" dirty="0">
                <a:latin typeface="Arial"/>
                <a:cs typeface="Arial"/>
              </a:rPr>
              <a:t>Utility</a:t>
            </a:r>
            <a:endParaRPr sz="180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1080"/>
              </a:spcBef>
              <a:buChar char="•"/>
              <a:tabLst>
                <a:tab pos="93980" algn="l"/>
              </a:tabLst>
            </a:pPr>
            <a:r>
              <a:rPr sz="1800" spc="-140" dirty="0">
                <a:latin typeface="Arial"/>
                <a:cs typeface="Arial"/>
              </a:rPr>
              <a:t>Law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80" dirty="0">
                <a:latin typeface="Arial"/>
                <a:cs typeface="Arial"/>
              </a:rPr>
              <a:t>Equi-marginal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Utility</a:t>
            </a:r>
            <a:endParaRPr sz="1800">
              <a:latin typeface="Arial"/>
              <a:cs typeface="Arial"/>
            </a:endParaRPr>
          </a:p>
          <a:p>
            <a:pPr marL="93345" indent="-81280">
              <a:lnSpc>
                <a:spcPct val="100000"/>
              </a:lnSpc>
              <a:spcBef>
                <a:spcPts val="1085"/>
              </a:spcBef>
              <a:buChar char="•"/>
              <a:tabLst>
                <a:tab pos="93980" algn="l"/>
              </a:tabLst>
            </a:pPr>
            <a:r>
              <a:rPr sz="1800" spc="-65" dirty="0">
                <a:latin typeface="Arial"/>
                <a:cs typeface="Arial"/>
              </a:rPr>
              <a:t>Mashellian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61228" y="2644267"/>
            <a:ext cx="3397885" cy="167195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142240" indent="-129539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142240" algn="l"/>
              </a:tabLst>
            </a:pPr>
            <a:r>
              <a:rPr sz="1800" b="1" spc="-5" dirty="0">
                <a:latin typeface="Carlito"/>
                <a:cs typeface="Carlito"/>
              </a:rPr>
              <a:t>J. </a:t>
            </a:r>
            <a:r>
              <a:rPr sz="1800" b="1" dirty="0">
                <a:latin typeface="Carlito"/>
                <a:cs typeface="Carlito"/>
              </a:rPr>
              <a:t>R. </a:t>
            </a:r>
            <a:r>
              <a:rPr sz="1800" b="1" spc="-5" dirty="0">
                <a:latin typeface="Carlito"/>
                <a:cs typeface="Carlito"/>
              </a:rPr>
              <a:t>Hicks </a:t>
            </a:r>
            <a:r>
              <a:rPr sz="1800" b="1" dirty="0">
                <a:latin typeface="Carlito"/>
                <a:cs typeface="Carlito"/>
              </a:rPr>
              <a:t>&amp; </a:t>
            </a:r>
            <a:r>
              <a:rPr sz="1800" b="1" spc="-15" dirty="0">
                <a:latin typeface="Carlito"/>
                <a:cs typeface="Carlito"/>
              </a:rPr>
              <a:t>R.G.D.</a:t>
            </a:r>
            <a:r>
              <a:rPr sz="1800" b="1" spc="-5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Allen</a:t>
            </a:r>
            <a:endParaRPr sz="1800">
              <a:latin typeface="Carlito"/>
              <a:cs typeface="Carlito"/>
            </a:endParaRPr>
          </a:p>
          <a:p>
            <a:pPr marL="93980" marR="5080" indent="-93980">
              <a:lnSpc>
                <a:spcPct val="150000"/>
              </a:lnSpc>
              <a:buChar char="•"/>
              <a:tabLst>
                <a:tab pos="93980" algn="l"/>
              </a:tabLst>
            </a:pPr>
            <a:r>
              <a:rPr sz="1800" spc="-95" dirty="0">
                <a:latin typeface="Arial"/>
                <a:cs typeface="Arial"/>
              </a:rPr>
              <a:t>Cannot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90" dirty="0">
                <a:latin typeface="Arial"/>
                <a:cs typeface="Arial"/>
              </a:rPr>
              <a:t>measured </a:t>
            </a:r>
            <a:r>
              <a:rPr sz="1800" spc="-5" dirty="0">
                <a:latin typeface="Arial"/>
                <a:cs typeface="Arial"/>
              </a:rPr>
              <a:t>but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compared  </a:t>
            </a:r>
            <a:r>
              <a:rPr sz="1800" spc="-170" dirty="0">
                <a:latin typeface="Arial"/>
                <a:cs typeface="Arial"/>
              </a:rPr>
              <a:t>as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rank</a:t>
            </a:r>
            <a:endParaRPr sz="18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195580" algn="l"/>
              </a:tabLst>
            </a:pP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</a:t>
            </a:r>
            <a:r>
              <a:rPr sz="1800" b="1" spc="-35" dirty="0">
                <a:latin typeface="Carlito"/>
                <a:cs typeface="Carlito"/>
              </a:rPr>
              <a:t> </a:t>
            </a:r>
            <a:r>
              <a:rPr sz="1800" spc="-105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9140" y="2303145"/>
            <a:ext cx="6809740" cy="2083435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24485" indent="-28702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Ordinal 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means- </a:t>
            </a:r>
            <a:r>
              <a:rPr sz="1800" spc="-185" dirty="0">
                <a:latin typeface="Arial"/>
                <a:cs typeface="Arial"/>
              </a:rPr>
              <a:t>Can </a:t>
            </a:r>
            <a:r>
              <a:rPr sz="1800" spc="-85" dirty="0">
                <a:latin typeface="Arial"/>
                <a:cs typeface="Arial"/>
              </a:rPr>
              <a:t>be compare </a:t>
            </a:r>
            <a:r>
              <a:rPr sz="1800" spc="5" dirty="0">
                <a:latin typeface="Arial"/>
                <a:cs typeface="Arial"/>
              </a:rPr>
              <a:t>with </a:t>
            </a:r>
            <a:r>
              <a:rPr sz="1800" spc="-114" dirty="0">
                <a:latin typeface="Arial"/>
                <a:cs typeface="Arial"/>
              </a:rPr>
              <a:t>each </a:t>
            </a:r>
            <a:r>
              <a:rPr sz="1800" spc="-25" dirty="0">
                <a:latin typeface="Arial"/>
                <a:cs typeface="Arial"/>
              </a:rPr>
              <a:t>other- </a:t>
            </a:r>
            <a:r>
              <a:rPr sz="1800" spc="-95" dirty="0">
                <a:latin typeface="Arial"/>
                <a:cs typeface="Arial"/>
              </a:rPr>
              <a:t>1</a:t>
            </a:r>
            <a:r>
              <a:rPr sz="1800" spc="-142" baseline="25462" dirty="0">
                <a:latin typeface="Arial"/>
                <a:cs typeface="Arial"/>
              </a:rPr>
              <a:t>St </a:t>
            </a:r>
            <a:r>
              <a:rPr sz="1800" spc="-55" dirty="0">
                <a:latin typeface="Arial"/>
                <a:cs typeface="Arial"/>
              </a:rPr>
              <a:t>, 2</a:t>
            </a:r>
            <a:r>
              <a:rPr sz="1800" spc="-82" baseline="25462" dirty="0">
                <a:latin typeface="Arial"/>
                <a:cs typeface="Arial"/>
              </a:rPr>
              <a:t>nd </a:t>
            </a:r>
            <a:r>
              <a:rPr sz="1800" spc="-55" dirty="0">
                <a:latin typeface="Arial"/>
                <a:cs typeface="Arial"/>
              </a:rPr>
              <a:t>, </a:t>
            </a:r>
            <a:r>
              <a:rPr sz="1800" spc="-45" dirty="0">
                <a:latin typeface="Arial"/>
                <a:cs typeface="Arial"/>
              </a:rPr>
              <a:t>3</a:t>
            </a:r>
            <a:r>
              <a:rPr sz="1800" spc="-67" baseline="25462" dirty="0">
                <a:latin typeface="Arial"/>
                <a:cs typeface="Arial"/>
              </a:rPr>
              <a:t>rd</a:t>
            </a:r>
            <a:r>
              <a:rPr sz="1800" spc="-44" baseline="25462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marL="324485" indent="-28702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324485" algn="l"/>
                <a:tab pos="325120" algn="l"/>
              </a:tabLst>
            </a:pPr>
            <a:r>
              <a:rPr sz="1800" b="1" spc="-5" dirty="0">
                <a:latin typeface="Carlito"/>
                <a:cs typeface="Carlito"/>
              </a:rPr>
              <a:t>Ordinal </a:t>
            </a:r>
            <a:r>
              <a:rPr sz="1800" b="1" dirty="0">
                <a:latin typeface="Carlito"/>
                <a:cs typeface="Carlito"/>
              </a:rPr>
              <a:t>Utility </a:t>
            </a:r>
            <a:r>
              <a:rPr sz="1800" b="1" spc="-5" dirty="0">
                <a:latin typeface="Carlito"/>
                <a:cs typeface="Carlito"/>
              </a:rPr>
              <a:t>analysis </a:t>
            </a:r>
            <a:r>
              <a:rPr sz="1800" spc="-5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Utility </a:t>
            </a:r>
            <a:r>
              <a:rPr sz="1800" spc="-120" dirty="0">
                <a:latin typeface="Arial"/>
                <a:cs typeface="Arial"/>
              </a:rPr>
              <a:t>can </a:t>
            </a:r>
            <a:r>
              <a:rPr sz="1800" spc="-85" dirty="0">
                <a:latin typeface="Arial"/>
                <a:cs typeface="Arial"/>
              </a:rPr>
              <a:t>compare </a:t>
            </a:r>
            <a:r>
              <a:rPr sz="1800" spc="-5" dirty="0">
                <a:latin typeface="Arial"/>
                <a:cs typeface="Arial"/>
              </a:rPr>
              <a:t>but </a:t>
            </a:r>
            <a:r>
              <a:rPr sz="1800" spc="-12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not </a:t>
            </a:r>
            <a:r>
              <a:rPr sz="1800" spc="-85" dirty="0">
                <a:latin typeface="Arial"/>
                <a:cs typeface="Arial"/>
              </a:rPr>
              <a:t>be</a:t>
            </a:r>
            <a:r>
              <a:rPr sz="1800" spc="-38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measure.</a:t>
            </a:r>
            <a:endParaRPr sz="1800">
              <a:latin typeface="Arial"/>
              <a:cs typeface="Arial"/>
            </a:endParaRPr>
          </a:p>
          <a:p>
            <a:pPr marL="324485" indent="-287020">
              <a:lnSpc>
                <a:spcPct val="100000"/>
              </a:lnSpc>
              <a:spcBef>
                <a:spcPts val="1080"/>
              </a:spcBef>
              <a:buChar char="•"/>
              <a:tabLst>
                <a:tab pos="324485" algn="l"/>
                <a:tab pos="325120" algn="l"/>
              </a:tabLst>
            </a:pPr>
            <a:r>
              <a:rPr sz="1800" spc="-95" dirty="0">
                <a:latin typeface="Arial"/>
                <a:cs typeface="Arial"/>
              </a:rPr>
              <a:t>Popularized </a:t>
            </a:r>
            <a:r>
              <a:rPr sz="1800" spc="-80" dirty="0">
                <a:latin typeface="Arial"/>
                <a:cs typeface="Arial"/>
              </a:rPr>
              <a:t>by </a:t>
            </a:r>
            <a:r>
              <a:rPr sz="1800" b="1" spc="-5" dirty="0">
                <a:latin typeface="Carlito"/>
                <a:cs typeface="Carlito"/>
              </a:rPr>
              <a:t>J.R. Hicks </a:t>
            </a:r>
            <a:r>
              <a:rPr sz="1800" b="1" dirty="0">
                <a:latin typeface="Carlito"/>
                <a:cs typeface="Carlito"/>
              </a:rPr>
              <a:t>and </a:t>
            </a:r>
            <a:r>
              <a:rPr sz="1800" b="1" spc="-15" dirty="0">
                <a:latin typeface="Carlito"/>
                <a:cs typeface="Carlito"/>
              </a:rPr>
              <a:t>R.G.D.</a:t>
            </a:r>
            <a:r>
              <a:rPr sz="1800" b="1" spc="-3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Allen</a:t>
            </a:r>
            <a:endParaRPr sz="1800">
              <a:latin typeface="Carlito"/>
              <a:cs typeface="Carlito"/>
            </a:endParaRPr>
          </a:p>
          <a:p>
            <a:pPr marL="324485" indent="-287020">
              <a:lnSpc>
                <a:spcPct val="100000"/>
              </a:lnSpc>
              <a:spcBef>
                <a:spcPts val="1080"/>
              </a:spcBef>
              <a:buChar char="•"/>
              <a:tabLst>
                <a:tab pos="324485" algn="l"/>
                <a:tab pos="325120" algn="l"/>
              </a:tabLst>
            </a:pPr>
            <a:r>
              <a:rPr sz="1800" spc="-130" dirty="0">
                <a:latin typeface="Arial"/>
                <a:cs typeface="Arial"/>
              </a:rPr>
              <a:t>Used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tool </a:t>
            </a:r>
            <a:r>
              <a:rPr sz="1800" spc="-90" dirty="0">
                <a:latin typeface="Arial"/>
                <a:cs typeface="Arial"/>
              </a:rPr>
              <a:t>named </a:t>
            </a:r>
            <a:r>
              <a:rPr sz="1800" b="1" spc="-10" dirty="0">
                <a:latin typeface="Carlito"/>
                <a:cs typeface="Carlito"/>
              </a:rPr>
              <a:t>Indifference</a:t>
            </a:r>
            <a:r>
              <a:rPr sz="1800" b="1" spc="-165" dirty="0">
                <a:latin typeface="Carlito"/>
                <a:cs typeface="Carlito"/>
              </a:rPr>
              <a:t> </a:t>
            </a:r>
            <a:r>
              <a:rPr sz="1800" b="1" spc="-5" dirty="0">
                <a:latin typeface="Carlito"/>
                <a:cs typeface="Carlito"/>
              </a:rPr>
              <a:t>Curve</a:t>
            </a:r>
            <a:endParaRPr sz="1800">
              <a:latin typeface="Carlito"/>
              <a:cs typeface="Carlito"/>
            </a:endParaRPr>
          </a:p>
          <a:p>
            <a:pPr marL="324485" indent="-287020">
              <a:lnSpc>
                <a:spcPct val="100000"/>
              </a:lnSpc>
              <a:spcBef>
                <a:spcPts val="1080"/>
              </a:spcBef>
              <a:buChar char="•"/>
              <a:tabLst>
                <a:tab pos="324485" algn="l"/>
                <a:tab pos="325120" algn="l"/>
              </a:tabLst>
            </a:pPr>
            <a:r>
              <a:rPr sz="1800" spc="-100" dirty="0">
                <a:latin typeface="Arial"/>
                <a:cs typeface="Arial"/>
              </a:rPr>
              <a:t>Known </a:t>
            </a:r>
            <a:r>
              <a:rPr sz="1800" spc="-170" dirty="0">
                <a:latin typeface="Arial"/>
                <a:cs typeface="Arial"/>
              </a:rPr>
              <a:t>as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 approach </a:t>
            </a:r>
            <a:r>
              <a:rPr sz="1800" b="1" dirty="0">
                <a:latin typeface="Carlito"/>
                <a:cs typeface="Carlito"/>
              </a:rPr>
              <a:t>of utility </a:t>
            </a:r>
            <a:r>
              <a:rPr sz="1800" b="1" spc="-5" dirty="0"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2689" y="170179"/>
            <a:ext cx="267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II</a:t>
            </a:r>
            <a:r>
              <a:rPr sz="1800" b="1" spc="-15" dirty="0">
                <a:solidFill>
                  <a:srgbClr val="0000CC"/>
                </a:solidFill>
                <a:latin typeface="Carlito"/>
                <a:cs typeface="Carlito"/>
              </a:rPr>
              <a:t>I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3501" y="170179"/>
            <a:ext cx="32975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Meaning of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Ordinal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Utility</a:t>
            </a:r>
            <a:r>
              <a:rPr sz="1800" b="1" spc="-130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527960" y="170179"/>
            <a:ext cx="19138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and its</a:t>
            </a:r>
            <a:r>
              <a:rPr spc="-55" dirty="0"/>
              <a:t> </a:t>
            </a:r>
            <a:r>
              <a:rPr spc="-5" dirty="0"/>
              <a:t>assumptions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1313434"/>
            <a:ext cx="3296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Meaning of </a:t>
            </a:r>
            <a:r>
              <a:rPr sz="18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Ordinal </a:t>
            </a:r>
            <a:r>
              <a:rPr sz="18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Utility</a:t>
            </a:r>
            <a:r>
              <a:rPr sz="1800" b="1" u="heavy" spc="-140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analysis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104155"/>
            <a:ext cx="7745095" cy="4293870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365"/>
              </a:spcBef>
              <a:buAutoNum type="arabicPeriod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Consumer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is </a:t>
            </a: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rational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or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Rationality</a:t>
            </a:r>
            <a:r>
              <a:rPr sz="2000" b="1" spc="-8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  <a:p>
            <a:pPr marL="12700" marR="194945">
              <a:lnSpc>
                <a:spcPct val="150100"/>
              </a:lnSpc>
              <a:spcBef>
                <a:spcPts val="55"/>
              </a:spcBef>
            </a:pPr>
            <a:r>
              <a:rPr sz="1800" spc="-105" dirty="0">
                <a:latin typeface="Arial"/>
                <a:cs typeface="Arial"/>
              </a:rPr>
              <a:t>Consumer’s </a:t>
            </a:r>
            <a:r>
              <a:rPr sz="1800" spc="-70" dirty="0">
                <a:latin typeface="Arial"/>
                <a:cs typeface="Arial"/>
              </a:rPr>
              <a:t>Objective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65" dirty="0">
                <a:latin typeface="Arial"/>
                <a:cs typeface="Arial"/>
              </a:rPr>
              <a:t>maximization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5" dirty="0">
                <a:latin typeface="Arial"/>
                <a:cs typeface="Arial"/>
              </a:rPr>
              <a:t>utility, </a:t>
            </a:r>
            <a:r>
              <a:rPr sz="1800" spc="-65" dirty="0">
                <a:latin typeface="Arial"/>
                <a:cs typeface="Arial"/>
              </a:rPr>
              <a:t>subject </a:t>
            </a:r>
            <a:r>
              <a:rPr sz="1800" spc="15" dirty="0">
                <a:latin typeface="Arial"/>
                <a:cs typeface="Arial"/>
              </a:rPr>
              <a:t>to </a:t>
            </a:r>
            <a:r>
              <a:rPr sz="1800" spc="-105" dirty="0">
                <a:latin typeface="Arial"/>
                <a:cs typeface="Arial"/>
              </a:rPr>
              <a:t>Price </a:t>
            </a:r>
            <a:r>
              <a:rPr sz="1800" spc="-85" dirty="0">
                <a:latin typeface="Arial"/>
                <a:cs typeface="Arial"/>
              </a:rPr>
              <a:t>and</a:t>
            </a:r>
            <a:r>
              <a:rPr sz="1800" spc="-35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consumption  </a:t>
            </a:r>
            <a:r>
              <a:rPr sz="1800" spc="-55" dirty="0">
                <a:latin typeface="Arial"/>
                <a:cs typeface="Arial"/>
              </a:rPr>
              <a:t>expenditure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145"/>
              </a:spcBef>
              <a:buAutoNum type="arabicPeriod" startAt="2"/>
              <a:tabLst>
                <a:tab pos="355600" algn="l"/>
                <a:tab pos="356235" algn="l"/>
              </a:tabLst>
            </a:pP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Utility is</a:t>
            </a:r>
            <a:r>
              <a:rPr sz="2000" b="1" spc="-7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ordinal:</a:t>
            </a:r>
            <a:endParaRPr sz="2000">
              <a:latin typeface="Carlito"/>
              <a:cs typeface="Carlito"/>
            </a:endParaRPr>
          </a:p>
          <a:p>
            <a:pPr marL="12700" marR="685165">
              <a:lnSpc>
                <a:spcPct val="150000"/>
              </a:lnSpc>
              <a:spcBef>
                <a:spcPts val="55"/>
              </a:spcBef>
            </a:pPr>
            <a:r>
              <a:rPr sz="1800" spc="-5" dirty="0">
                <a:latin typeface="Arial"/>
                <a:cs typeface="Arial"/>
              </a:rPr>
              <a:t>Utility </a:t>
            </a:r>
            <a:r>
              <a:rPr sz="1800" spc="-60" dirty="0">
                <a:latin typeface="Arial"/>
                <a:cs typeface="Arial"/>
              </a:rPr>
              <a:t>cannot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90" dirty="0">
                <a:latin typeface="Arial"/>
                <a:cs typeface="Arial"/>
              </a:rPr>
              <a:t>measured </a:t>
            </a:r>
            <a:r>
              <a:rPr sz="1800" spc="-75" dirty="0">
                <a:latin typeface="Arial"/>
                <a:cs typeface="Arial"/>
              </a:rPr>
              <a:t>cardinally. </a:t>
            </a:r>
            <a:r>
              <a:rPr sz="1800" spc="25" dirty="0">
                <a:latin typeface="Arial"/>
                <a:cs typeface="Arial"/>
              </a:rPr>
              <a:t>It </a:t>
            </a:r>
            <a:r>
              <a:rPr sz="1800" spc="-120" dirty="0">
                <a:latin typeface="Arial"/>
                <a:cs typeface="Arial"/>
              </a:rPr>
              <a:t>can </a:t>
            </a:r>
            <a:r>
              <a:rPr sz="1800" spc="-85" dirty="0">
                <a:latin typeface="Arial"/>
                <a:cs typeface="Arial"/>
              </a:rPr>
              <a:t>be </a:t>
            </a:r>
            <a:r>
              <a:rPr sz="1800" spc="-110" dirty="0">
                <a:latin typeface="Arial"/>
                <a:cs typeface="Arial"/>
              </a:rPr>
              <a:t>expressed </a:t>
            </a:r>
            <a:r>
              <a:rPr sz="1800" spc="-45" dirty="0">
                <a:latin typeface="Arial"/>
                <a:cs typeface="Arial"/>
              </a:rPr>
              <a:t>ordinally </a:t>
            </a:r>
            <a:r>
              <a:rPr sz="1800" spc="-120" dirty="0">
                <a:latin typeface="Arial"/>
                <a:cs typeface="Arial"/>
              </a:rPr>
              <a:t>can </a:t>
            </a:r>
            <a:r>
              <a:rPr sz="1800" spc="-75" dirty="0">
                <a:latin typeface="Arial"/>
                <a:cs typeface="Arial"/>
              </a:rPr>
              <a:t>rank  </a:t>
            </a:r>
            <a:r>
              <a:rPr sz="1800" spc="-90" dirty="0">
                <a:latin typeface="Arial"/>
                <a:cs typeface="Arial"/>
              </a:rPr>
              <a:t>according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satisfaction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or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10" dirty="0">
                <a:latin typeface="Arial"/>
                <a:cs typeface="Arial"/>
              </a:rPr>
              <a:t>utility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each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basket.</a:t>
            </a:r>
            <a:endParaRPr sz="1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145"/>
              </a:spcBef>
              <a:buAutoNum type="arabicPeriod" startAt="3"/>
              <a:tabLst>
                <a:tab pos="355600" algn="l"/>
                <a:tab pos="356235" algn="l"/>
              </a:tabLst>
            </a:pPr>
            <a:r>
              <a:rPr sz="2000" b="1" spc="-10" dirty="0">
                <a:solidFill>
                  <a:srgbClr val="C00000"/>
                </a:solidFill>
                <a:latin typeface="Carlito"/>
                <a:cs typeface="Carlito"/>
              </a:rPr>
              <a:t>Consistence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in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choice</a:t>
            </a:r>
            <a:r>
              <a:rPr sz="2000" b="1" spc="-6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  <a:p>
            <a:pPr marL="12700" marR="5080" indent="50165">
              <a:lnSpc>
                <a:spcPct val="150000"/>
              </a:lnSpc>
              <a:spcBef>
                <a:spcPts val="55"/>
              </a:spcBef>
            </a:pPr>
            <a:r>
              <a:rPr sz="1800" spc="25" dirty="0">
                <a:latin typeface="Arial"/>
                <a:cs typeface="Arial"/>
              </a:rPr>
              <a:t>if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consumer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prefers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combinations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160" dirty="0">
                <a:latin typeface="Arial"/>
                <a:cs typeface="Arial"/>
              </a:rPr>
              <a:t>A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good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to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the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combinations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225" dirty="0">
                <a:latin typeface="Arial"/>
                <a:cs typeface="Arial"/>
              </a:rPr>
              <a:t>B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goods,  </a:t>
            </a:r>
            <a:r>
              <a:rPr sz="1800" spc="-85" dirty="0">
                <a:latin typeface="Arial"/>
                <a:cs typeface="Arial"/>
              </a:rPr>
              <a:t>he </a:t>
            </a:r>
            <a:r>
              <a:rPr sz="1800" spc="-30" dirty="0">
                <a:latin typeface="Arial"/>
                <a:cs typeface="Arial"/>
              </a:rPr>
              <a:t>then </a:t>
            </a:r>
            <a:r>
              <a:rPr sz="1800" spc="-80" dirty="0">
                <a:latin typeface="Arial"/>
                <a:cs typeface="Arial"/>
              </a:rPr>
              <a:t>remains </a:t>
            </a:r>
            <a:r>
              <a:rPr sz="1800" spc="-70" dirty="0">
                <a:latin typeface="Arial"/>
                <a:cs typeface="Arial"/>
              </a:rPr>
              <a:t>consistent </a:t>
            </a:r>
            <a:r>
              <a:rPr sz="1800" spc="-25" dirty="0">
                <a:latin typeface="Arial"/>
                <a:cs typeface="Arial"/>
              </a:rPr>
              <a:t>in </a:t>
            </a:r>
            <a:r>
              <a:rPr sz="1800" spc="-85" dirty="0">
                <a:latin typeface="Arial"/>
                <a:cs typeface="Arial"/>
              </a:rPr>
              <a:t>his</a:t>
            </a:r>
            <a:r>
              <a:rPr sz="1800" spc="-250" dirty="0">
                <a:latin typeface="Arial"/>
                <a:cs typeface="Arial"/>
              </a:rPr>
              <a:t> </a:t>
            </a:r>
            <a:r>
              <a:rPr sz="1800" spc="-80" dirty="0">
                <a:latin typeface="Arial"/>
                <a:cs typeface="Arial"/>
              </a:rPr>
              <a:t>choice.</a:t>
            </a:r>
            <a:endParaRPr sz="1800">
              <a:latin typeface="Arial"/>
              <a:cs typeface="Arial"/>
            </a:endParaRPr>
          </a:p>
          <a:p>
            <a:pPr marL="21590" algn="ctr">
              <a:lnSpc>
                <a:spcPct val="100000"/>
              </a:lnSpc>
              <a:spcBef>
                <a:spcPts val="1080"/>
              </a:spcBef>
            </a:pPr>
            <a:r>
              <a:rPr sz="1800" b="1" dirty="0">
                <a:latin typeface="Carlito"/>
                <a:cs typeface="Carlito"/>
              </a:rPr>
              <a:t>If A &gt; </a:t>
            </a:r>
            <a:r>
              <a:rPr sz="1800" b="1" spc="-15" dirty="0">
                <a:latin typeface="Carlito"/>
                <a:cs typeface="Carlito"/>
              </a:rPr>
              <a:t>B, </a:t>
            </a:r>
            <a:r>
              <a:rPr sz="1800" b="1" dirty="0">
                <a:latin typeface="Carlito"/>
                <a:cs typeface="Carlito"/>
              </a:rPr>
              <a:t>then </a:t>
            </a:r>
            <a:r>
              <a:rPr sz="1800" b="1" spc="-5" dirty="0">
                <a:latin typeface="Carlito"/>
                <a:cs typeface="Carlito"/>
              </a:rPr>
              <a:t>never become </a:t>
            </a:r>
            <a:r>
              <a:rPr sz="1800" b="1" dirty="0">
                <a:latin typeface="Carlito"/>
                <a:cs typeface="Carlito"/>
              </a:rPr>
              <a:t>B &gt;</a:t>
            </a:r>
            <a:r>
              <a:rPr sz="1800" b="1" spc="-4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A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8016" y="54609"/>
            <a:ext cx="267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II</a:t>
            </a:r>
            <a:r>
              <a:rPr sz="1800" b="1" spc="-15" dirty="0">
                <a:solidFill>
                  <a:srgbClr val="0000CC"/>
                </a:solidFill>
                <a:latin typeface="Carlito"/>
                <a:cs typeface="Carlito"/>
              </a:rPr>
              <a:t>I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8777" y="54609"/>
            <a:ext cx="6786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Assumption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Cardinal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Utility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Analysis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Curve</a:t>
            </a:r>
            <a:r>
              <a:rPr sz="1800" b="1" spc="-120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approach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1634" y="799356"/>
            <a:ext cx="7633334" cy="4792980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438784" indent="-344170" algn="just">
              <a:lnSpc>
                <a:spcPct val="100000"/>
              </a:lnSpc>
              <a:spcBef>
                <a:spcPts val="1365"/>
              </a:spcBef>
              <a:buFont typeface="Carlito"/>
              <a:buAutoNum type="arabicPeriod" startAt="4"/>
              <a:tabLst>
                <a:tab pos="439420" algn="l"/>
              </a:tabLst>
            </a:pPr>
            <a:r>
              <a:rPr sz="2000" b="1" spc="-190" dirty="0">
                <a:solidFill>
                  <a:srgbClr val="C00000"/>
                </a:solidFill>
                <a:latin typeface="Arial"/>
                <a:cs typeface="Arial"/>
              </a:rPr>
              <a:t>Consumer’s </a:t>
            </a:r>
            <a:r>
              <a:rPr sz="2000" b="1" spc="-140" dirty="0">
                <a:solidFill>
                  <a:srgbClr val="C00000"/>
                </a:solidFill>
                <a:latin typeface="Arial"/>
                <a:cs typeface="Arial"/>
              </a:rPr>
              <a:t>Preference </a:t>
            </a:r>
            <a:r>
              <a:rPr sz="2000" b="1" spc="-190" dirty="0">
                <a:solidFill>
                  <a:srgbClr val="C00000"/>
                </a:solidFill>
                <a:latin typeface="Arial"/>
                <a:cs typeface="Arial"/>
              </a:rPr>
              <a:t>is</a:t>
            </a:r>
            <a:r>
              <a:rPr sz="20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000" b="1" spc="-145" dirty="0">
                <a:solidFill>
                  <a:srgbClr val="C00000"/>
                </a:solidFill>
                <a:latin typeface="Arial"/>
                <a:cs typeface="Arial"/>
              </a:rPr>
              <a:t>Transitive:</a:t>
            </a:r>
            <a:endParaRPr sz="2000">
              <a:latin typeface="Arial"/>
              <a:cs typeface="Arial"/>
            </a:endParaRPr>
          </a:p>
          <a:p>
            <a:pPr marL="95250" marR="454025" indent="50165">
              <a:lnSpc>
                <a:spcPct val="150000"/>
              </a:lnSpc>
              <a:spcBef>
                <a:spcPts val="55"/>
              </a:spcBef>
            </a:pPr>
            <a:r>
              <a:rPr sz="1800" spc="-160" dirty="0">
                <a:latin typeface="Arial"/>
                <a:cs typeface="Arial"/>
              </a:rPr>
              <a:t>A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preferred </a:t>
            </a:r>
            <a:r>
              <a:rPr sz="1800" spc="-65" dirty="0">
                <a:latin typeface="Arial"/>
                <a:cs typeface="Arial"/>
              </a:rPr>
              <a:t>over </a:t>
            </a:r>
            <a:r>
              <a:rPr sz="1800" spc="-50" dirty="0">
                <a:latin typeface="Arial"/>
                <a:cs typeface="Arial"/>
              </a:rPr>
              <a:t>combination </a:t>
            </a:r>
            <a:r>
              <a:rPr sz="1800" spc="-225" dirty="0">
                <a:latin typeface="Arial"/>
                <a:cs typeface="Arial"/>
              </a:rPr>
              <a:t>B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preferred </a:t>
            </a:r>
            <a:r>
              <a:rPr sz="1800" spc="-65" dirty="0">
                <a:latin typeface="Arial"/>
                <a:cs typeface="Arial"/>
              </a:rPr>
              <a:t>over </a:t>
            </a:r>
            <a:r>
              <a:rPr sz="1800" spc="-204" dirty="0">
                <a:latin typeface="Arial"/>
                <a:cs typeface="Arial"/>
              </a:rPr>
              <a:t>C, </a:t>
            </a:r>
            <a:r>
              <a:rPr sz="1800" spc="-30" dirty="0">
                <a:latin typeface="Arial"/>
                <a:cs typeface="Arial"/>
              </a:rPr>
              <a:t>then </a:t>
            </a:r>
            <a:r>
              <a:rPr sz="1800" spc="-50" dirty="0">
                <a:latin typeface="Arial"/>
                <a:cs typeface="Arial"/>
              </a:rPr>
              <a:t>combination </a:t>
            </a:r>
            <a:r>
              <a:rPr sz="1800" spc="-160" dirty="0">
                <a:latin typeface="Arial"/>
                <a:cs typeface="Arial"/>
              </a:rPr>
              <a:t>A </a:t>
            </a:r>
            <a:r>
              <a:rPr sz="1800" spc="-95" dirty="0">
                <a:latin typeface="Arial"/>
                <a:cs typeface="Arial"/>
              </a:rPr>
              <a:t>is  </a:t>
            </a:r>
            <a:r>
              <a:rPr sz="1800" spc="-50" dirty="0">
                <a:latin typeface="Arial"/>
                <a:cs typeface="Arial"/>
              </a:rPr>
              <a:t>preferred </a:t>
            </a:r>
            <a:r>
              <a:rPr sz="1800" spc="-65" dirty="0">
                <a:latin typeface="Arial"/>
                <a:cs typeface="Arial"/>
              </a:rPr>
              <a:t>over </a:t>
            </a:r>
            <a:r>
              <a:rPr sz="1800" spc="-50" dirty="0">
                <a:latin typeface="Arial"/>
                <a:cs typeface="Arial"/>
              </a:rPr>
              <a:t>combination </a:t>
            </a:r>
            <a:r>
              <a:rPr sz="1800" spc="-160" dirty="0">
                <a:latin typeface="Arial"/>
                <a:cs typeface="Arial"/>
              </a:rPr>
              <a:t>A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50" dirty="0">
                <a:latin typeface="Arial"/>
                <a:cs typeface="Arial"/>
              </a:rPr>
              <a:t>preferred </a:t>
            </a:r>
            <a:r>
              <a:rPr sz="1800" spc="-65" dirty="0">
                <a:latin typeface="Arial"/>
                <a:cs typeface="Arial"/>
              </a:rPr>
              <a:t>over</a:t>
            </a:r>
            <a:r>
              <a:rPr sz="1800" spc="-160" dirty="0">
                <a:latin typeface="Arial"/>
                <a:cs typeface="Arial"/>
              </a:rPr>
              <a:t> </a:t>
            </a:r>
            <a:r>
              <a:rPr sz="1800" spc="-190" dirty="0">
                <a:latin typeface="Arial"/>
                <a:cs typeface="Arial"/>
              </a:rPr>
              <a:t>C.</a:t>
            </a:r>
            <a:endParaRPr sz="1800">
              <a:latin typeface="Arial"/>
              <a:cs typeface="Arial"/>
            </a:endParaRPr>
          </a:p>
          <a:p>
            <a:pPr marL="297815" algn="ctr">
              <a:lnSpc>
                <a:spcPct val="100000"/>
              </a:lnSpc>
              <a:spcBef>
                <a:spcPts val="1085"/>
              </a:spcBef>
            </a:pPr>
            <a:r>
              <a:rPr sz="1800" b="1" dirty="0">
                <a:latin typeface="Carlito"/>
                <a:cs typeface="Carlito"/>
              </a:rPr>
              <a:t>If A &gt; B and B &gt; </a:t>
            </a:r>
            <a:r>
              <a:rPr sz="1800" b="1" spc="-5" dirty="0">
                <a:latin typeface="Carlito"/>
                <a:cs typeface="Carlito"/>
              </a:rPr>
              <a:t>C, </a:t>
            </a:r>
            <a:r>
              <a:rPr sz="1800" b="1" dirty="0">
                <a:latin typeface="Carlito"/>
                <a:cs typeface="Carlito"/>
              </a:rPr>
              <a:t>then A &gt;</a:t>
            </a:r>
            <a:r>
              <a:rPr sz="1800" b="1" spc="-30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C</a:t>
            </a:r>
            <a:endParaRPr sz="1800">
              <a:latin typeface="Carlito"/>
              <a:cs typeface="Carlito"/>
            </a:endParaRPr>
          </a:p>
          <a:p>
            <a:pPr marL="438784" indent="-344170" algn="just">
              <a:lnSpc>
                <a:spcPct val="100000"/>
              </a:lnSpc>
              <a:spcBef>
                <a:spcPts val="1145"/>
              </a:spcBef>
              <a:buAutoNum type="arabicPeriod" startAt="5"/>
              <a:tabLst>
                <a:tab pos="439420" algn="l"/>
              </a:tabLst>
            </a:pP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Diminishing Marginal Substitution </a:t>
            </a:r>
            <a:r>
              <a:rPr sz="2000" b="1" dirty="0">
                <a:solidFill>
                  <a:srgbClr val="C00000"/>
                </a:solidFill>
                <a:latin typeface="Carlito"/>
                <a:cs typeface="Carlito"/>
              </a:rPr>
              <a:t>of</a:t>
            </a:r>
            <a:r>
              <a:rPr sz="2000" b="1" spc="36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rlito"/>
                <a:cs typeface="Carlito"/>
              </a:rPr>
              <a:t>goods:</a:t>
            </a:r>
            <a:endParaRPr sz="2000">
              <a:latin typeface="Carlito"/>
              <a:cs typeface="Carlito"/>
            </a:endParaRPr>
          </a:p>
          <a:p>
            <a:pPr marL="95250" marR="5080" indent="50165" algn="just">
              <a:lnSpc>
                <a:spcPct val="150000"/>
              </a:lnSpc>
              <a:spcBef>
                <a:spcPts val="55"/>
              </a:spcBef>
            </a:pPr>
            <a:r>
              <a:rPr sz="1800" spc="-55" dirty="0">
                <a:latin typeface="Arial"/>
                <a:cs typeface="Arial"/>
              </a:rPr>
              <a:t>In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Indifference </a:t>
            </a:r>
            <a:r>
              <a:rPr sz="1800" spc="-114" dirty="0">
                <a:latin typeface="Arial"/>
                <a:cs typeface="Arial"/>
              </a:rPr>
              <a:t>Curve </a:t>
            </a:r>
            <a:r>
              <a:rPr sz="1800" spc="-100" dirty="0">
                <a:latin typeface="Arial"/>
                <a:cs typeface="Arial"/>
              </a:rPr>
              <a:t>analysis,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45" dirty="0">
                <a:latin typeface="Arial"/>
                <a:cs typeface="Arial"/>
              </a:rPr>
              <a:t>principle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b="1" dirty="0">
                <a:latin typeface="Carlito"/>
                <a:cs typeface="Carlito"/>
              </a:rPr>
              <a:t>Diminishing </a:t>
            </a:r>
            <a:r>
              <a:rPr sz="1800" b="1" spc="-10" dirty="0">
                <a:latin typeface="Carlito"/>
                <a:cs typeface="Carlito"/>
              </a:rPr>
              <a:t>Marginal </a:t>
            </a:r>
            <a:r>
              <a:rPr sz="1800" b="1" spc="-15" dirty="0">
                <a:latin typeface="Carlito"/>
                <a:cs typeface="Carlito"/>
              </a:rPr>
              <a:t>Rate </a:t>
            </a:r>
            <a:r>
              <a:rPr sz="1800" b="1" dirty="0">
                <a:latin typeface="Carlito"/>
                <a:cs typeface="Carlito"/>
              </a:rPr>
              <a:t>of  </a:t>
            </a:r>
            <a:r>
              <a:rPr sz="1800" b="1" spc="-5" dirty="0">
                <a:latin typeface="Carlito"/>
                <a:cs typeface="Carlito"/>
              </a:rPr>
              <a:t>Substitution </a:t>
            </a:r>
            <a:r>
              <a:rPr sz="1800" spc="-95" dirty="0">
                <a:latin typeface="Arial"/>
                <a:cs typeface="Arial"/>
              </a:rPr>
              <a:t>is </a:t>
            </a:r>
            <a:r>
              <a:rPr sz="1800" spc="-110" dirty="0">
                <a:latin typeface="Arial"/>
                <a:cs typeface="Arial"/>
              </a:rPr>
              <a:t>assumed. </a:t>
            </a:r>
            <a:r>
              <a:rPr sz="1800" spc="-85" dirty="0">
                <a:latin typeface="Arial"/>
                <a:cs typeface="Arial"/>
              </a:rPr>
              <a:t>That </a:t>
            </a:r>
            <a:r>
              <a:rPr sz="1800" spc="-100" dirty="0">
                <a:latin typeface="Arial"/>
                <a:cs typeface="Arial"/>
              </a:rPr>
              <a:t>is </a:t>
            </a:r>
            <a:r>
              <a:rPr sz="1800" b="1" spc="-10" dirty="0">
                <a:latin typeface="Carlito"/>
                <a:cs typeface="Carlito"/>
              </a:rPr>
              <a:t>Convexity </a:t>
            </a:r>
            <a:r>
              <a:rPr sz="1800" b="1" dirty="0">
                <a:latin typeface="Carlito"/>
                <a:cs typeface="Carlito"/>
              </a:rPr>
              <a:t>of </a:t>
            </a:r>
            <a:r>
              <a:rPr sz="1800" b="1" spc="-10" dirty="0">
                <a:latin typeface="Carlito"/>
                <a:cs typeface="Carlito"/>
              </a:rPr>
              <a:t>Indifference </a:t>
            </a:r>
            <a:r>
              <a:rPr sz="1800" b="1" spc="-5" dirty="0">
                <a:latin typeface="Carlito"/>
                <a:cs typeface="Carlito"/>
              </a:rPr>
              <a:t>curve </a:t>
            </a:r>
            <a:r>
              <a:rPr sz="1800" b="1" dirty="0">
                <a:latin typeface="Carlito"/>
                <a:cs typeface="Carlito"/>
              </a:rPr>
              <a:t>or </a:t>
            </a:r>
            <a:r>
              <a:rPr sz="1800" b="1" spc="-10" dirty="0">
                <a:latin typeface="Carlito"/>
                <a:cs typeface="Carlito"/>
              </a:rPr>
              <a:t>Negative </a:t>
            </a:r>
            <a:r>
              <a:rPr sz="1800" b="1" dirty="0">
                <a:latin typeface="Carlito"/>
                <a:cs typeface="Carlito"/>
              </a:rPr>
              <a:t>slop 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indifference</a:t>
            </a:r>
            <a:endParaRPr sz="1800">
              <a:latin typeface="Arial"/>
              <a:cs typeface="Arial"/>
            </a:endParaRPr>
          </a:p>
          <a:p>
            <a:pPr marL="488950" indent="-394335" algn="just">
              <a:lnSpc>
                <a:spcPct val="100000"/>
              </a:lnSpc>
              <a:spcBef>
                <a:spcPts val="1080"/>
              </a:spcBef>
              <a:buClr>
                <a:srgbClr val="000000"/>
              </a:buClr>
              <a:buFont typeface="Arial"/>
              <a:buAutoNum type="arabicPeriod" startAt="6"/>
              <a:tabLst>
                <a:tab pos="489584" algn="l"/>
              </a:tabLst>
            </a:pPr>
            <a:r>
              <a:rPr sz="1800" b="1" spc="-5" dirty="0">
                <a:solidFill>
                  <a:srgbClr val="FF0000"/>
                </a:solidFill>
                <a:latin typeface="Carlito"/>
                <a:cs typeface="Carlito"/>
              </a:rPr>
              <a:t>Dependent</a:t>
            </a:r>
            <a:r>
              <a:rPr sz="1800" b="1" spc="-5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rlito"/>
                <a:cs typeface="Carlito"/>
              </a:rPr>
              <a:t>Utility:</a:t>
            </a:r>
            <a:endParaRPr sz="1800">
              <a:latin typeface="Carlito"/>
              <a:cs typeface="Carlito"/>
            </a:endParaRPr>
          </a:p>
          <a:p>
            <a:pPr marL="603250">
              <a:lnSpc>
                <a:spcPct val="100000"/>
              </a:lnSpc>
              <a:spcBef>
                <a:spcPts val="1080"/>
              </a:spcBef>
            </a:pPr>
            <a:r>
              <a:rPr sz="1800" spc="-190" dirty="0">
                <a:latin typeface="Arial"/>
                <a:cs typeface="Arial"/>
              </a:rPr>
              <a:t>TU </a:t>
            </a:r>
            <a:r>
              <a:rPr sz="1800" spc="-155" dirty="0">
                <a:latin typeface="Arial"/>
                <a:cs typeface="Arial"/>
              </a:rPr>
              <a:t>= </a:t>
            </a:r>
            <a:r>
              <a:rPr sz="1800" spc="-5" dirty="0">
                <a:latin typeface="Arial"/>
                <a:cs typeface="Arial"/>
              </a:rPr>
              <a:t>f( </a:t>
            </a:r>
            <a:r>
              <a:rPr sz="1800" spc="-75" dirty="0">
                <a:latin typeface="Arial"/>
                <a:cs typeface="Arial"/>
              </a:rPr>
              <a:t>q1 </a:t>
            </a:r>
            <a:r>
              <a:rPr sz="1800" spc="-155" dirty="0">
                <a:latin typeface="Arial"/>
                <a:cs typeface="Arial"/>
              </a:rPr>
              <a:t>+ </a:t>
            </a:r>
            <a:r>
              <a:rPr sz="1800" spc="-75" dirty="0">
                <a:latin typeface="Arial"/>
                <a:cs typeface="Arial"/>
              </a:rPr>
              <a:t>q2 </a:t>
            </a:r>
            <a:r>
              <a:rPr sz="1800" spc="-155" dirty="0">
                <a:latin typeface="Arial"/>
                <a:cs typeface="Arial"/>
              </a:rPr>
              <a:t>+ </a:t>
            </a:r>
            <a:r>
              <a:rPr sz="1800" spc="-75" dirty="0">
                <a:latin typeface="Arial"/>
                <a:cs typeface="Arial"/>
              </a:rPr>
              <a:t>q3 </a:t>
            </a:r>
            <a:r>
              <a:rPr sz="1800" spc="-155" dirty="0">
                <a:latin typeface="Arial"/>
                <a:cs typeface="Arial"/>
              </a:rPr>
              <a:t>+ </a:t>
            </a:r>
            <a:r>
              <a:rPr sz="1800" spc="-50" dirty="0">
                <a:latin typeface="Arial"/>
                <a:cs typeface="Arial"/>
              </a:rPr>
              <a:t>. . . . . </a:t>
            </a:r>
            <a:r>
              <a:rPr sz="1800" spc="-105" dirty="0">
                <a:latin typeface="Arial"/>
                <a:cs typeface="Arial"/>
              </a:rPr>
              <a:t>.+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qn)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buAutoNum type="arabicPeriod" startAt="7"/>
              <a:tabLst>
                <a:tab pos="355600" algn="l"/>
              </a:tabLst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Large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bundle of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goods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preferred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small</a:t>
            </a:r>
            <a:r>
              <a:rPr sz="1800" b="1" spc="-10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bundle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8016" y="54609"/>
            <a:ext cx="267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II</a:t>
            </a:r>
            <a:r>
              <a:rPr sz="1800" b="1" spc="-15" dirty="0">
                <a:solidFill>
                  <a:srgbClr val="0000CC"/>
                </a:solidFill>
                <a:latin typeface="Carlito"/>
                <a:cs typeface="Carlito"/>
              </a:rPr>
              <a:t>I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8777" y="54609"/>
            <a:ext cx="67862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Assumption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of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Cardinal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Utility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Analysis </a:t>
            </a: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0000CC"/>
                </a:solidFill>
                <a:latin typeface="Carlito"/>
                <a:cs typeface="Carlito"/>
              </a:rPr>
              <a:t>Indifference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Curve</a:t>
            </a:r>
            <a:r>
              <a:rPr sz="1800" b="1" spc="-120" dirty="0">
                <a:solidFill>
                  <a:srgbClr val="0000CC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0000CC"/>
                </a:solidFill>
                <a:latin typeface="Carlito"/>
                <a:cs typeface="Carlito"/>
              </a:rPr>
              <a:t>approach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823" y="2059000"/>
            <a:ext cx="7861934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sz="1800" spc="-130" dirty="0">
                <a:latin typeface="Arial"/>
                <a:cs typeface="Arial"/>
              </a:rPr>
              <a:t>The </a:t>
            </a:r>
            <a:r>
              <a:rPr sz="1800" spc="-55" dirty="0">
                <a:latin typeface="Arial"/>
                <a:cs typeface="Arial"/>
              </a:rPr>
              <a:t>Indifference </a:t>
            </a:r>
            <a:r>
              <a:rPr sz="1800" spc="-80" dirty="0">
                <a:latin typeface="Arial"/>
                <a:cs typeface="Arial"/>
              </a:rPr>
              <a:t>curve </a:t>
            </a:r>
            <a:r>
              <a:rPr sz="1800" spc="-125" dirty="0">
                <a:latin typeface="Arial"/>
                <a:cs typeface="Arial"/>
              </a:rPr>
              <a:t>was </a:t>
            </a:r>
            <a:r>
              <a:rPr sz="1800" spc="-55" dirty="0">
                <a:latin typeface="Arial"/>
                <a:cs typeface="Arial"/>
              </a:rPr>
              <a:t>invented </a:t>
            </a:r>
            <a:r>
              <a:rPr sz="1800" spc="-75" dirty="0">
                <a:latin typeface="Arial"/>
                <a:cs typeface="Arial"/>
              </a:rPr>
              <a:t>by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F Y</a:t>
            </a:r>
            <a:r>
              <a:rPr sz="1800" b="1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Edgeworth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Carlito"/>
              <a:cs typeface="Carlito"/>
            </a:endParaRPr>
          </a:p>
          <a:p>
            <a:pPr marL="67310" marR="5080" algn="ctr">
              <a:lnSpc>
                <a:spcPct val="150100"/>
              </a:lnSpc>
            </a:pP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An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Indifference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curve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is the locus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point of all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those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combination  of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two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commodity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that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yield same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level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of satisfaction or utility 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to the</a:t>
            </a:r>
            <a:r>
              <a:rPr sz="1800" b="1" i="1" spc="-30" dirty="0">
                <a:solidFill>
                  <a:srgbClr val="C00000"/>
                </a:solidFill>
                <a:latin typeface="TeX Gyre Bonum"/>
                <a:cs typeface="TeX Gyre Bonum"/>
              </a:rPr>
              <a:t>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consume</a:t>
            </a:r>
            <a:endParaRPr sz="1800">
              <a:latin typeface="TeX Gyre Bonum"/>
              <a:cs typeface="TeX Gyre Bonum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0745" y="105613"/>
            <a:ext cx="330072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IV.	</a:t>
            </a:r>
            <a:r>
              <a:rPr u="heavy" dirty="0">
                <a:uFill>
                  <a:solidFill>
                    <a:srgbClr val="0000CC"/>
                  </a:solidFill>
                </a:uFill>
              </a:rPr>
              <a:t>Meaning of </a:t>
            </a:r>
            <a:r>
              <a:rPr u="heavy" spc="-10" dirty="0">
                <a:uFill>
                  <a:solidFill>
                    <a:srgbClr val="0000CC"/>
                  </a:solidFill>
                </a:uFill>
              </a:rPr>
              <a:t>Indifference</a:t>
            </a:r>
            <a:r>
              <a:rPr u="heavy" spc="-110" dirty="0">
                <a:uFill>
                  <a:solidFill>
                    <a:srgbClr val="0000CC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CC"/>
                  </a:solidFill>
                </a:uFill>
              </a:rPr>
              <a:t>Curve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657" y="38481"/>
            <a:ext cx="8626475" cy="192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5255">
              <a:lnSpc>
                <a:spcPct val="100000"/>
              </a:lnSpc>
              <a:spcBef>
                <a:spcPts val="100"/>
              </a:spcBef>
              <a:tabLst>
                <a:tab pos="3075940" algn="l"/>
              </a:tabLst>
            </a:pPr>
            <a:r>
              <a:rPr sz="1800" b="1" dirty="0">
                <a:solidFill>
                  <a:srgbClr val="0000CC"/>
                </a:solidFill>
                <a:latin typeface="Carlito"/>
                <a:cs typeface="Carlito"/>
              </a:rPr>
              <a:t>IV.	</a:t>
            </a:r>
            <a:r>
              <a:rPr sz="1800" b="1" u="heavy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Meaning of </a:t>
            </a:r>
            <a:r>
              <a:rPr sz="1800" b="1" u="heavy" spc="-10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Indifference</a:t>
            </a:r>
            <a:r>
              <a:rPr sz="1800" b="1" u="heavy" spc="-8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 </a:t>
            </a:r>
            <a:r>
              <a:rPr sz="1800" b="1" u="heavy" spc="-5" dirty="0">
                <a:solidFill>
                  <a:srgbClr val="0000CC"/>
                </a:solidFill>
                <a:uFill>
                  <a:solidFill>
                    <a:srgbClr val="0000CC"/>
                  </a:solidFill>
                </a:uFill>
                <a:latin typeface="Carlito"/>
                <a:cs typeface="Carlito"/>
              </a:rPr>
              <a:t>Curve</a:t>
            </a:r>
            <a:endParaRPr sz="1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Carlito"/>
              <a:cs typeface="Carlito"/>
            </a:endParaRPr>
          </a:p>
          <a:p>
            <a:pPr marL="12700" marR="5080" algn="ctr">
              <a:lnSpc>
                <a:spcPct val="150100"/>
              </a:lnSpc>
              <a:spcBef>
                <a:spcPts val="5"/>
              </a:spcBef>
            </a:pP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An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Indifference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curve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is the locus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point of all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those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combination of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two 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commodity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that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yield same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level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of satisfaction or utility </a:t>
            </a:r>
            <a:r>
              <a:rPr sz="1800" b="1" i="1" dirty="0">
                <a:solidFill>
                  <a:srgbClr val="C00000"/>
                </a:solidFill>
                <a:latin typeface="TeX Gyre Bonum"/>
                <a:cs typeface="TeX Gyre Bonum"/>
              </a:rPr>
              <a:t>to the  </a:t>
            </a:r>
            <a:r>
              <a:rPr sz="18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consumer</a:t>
            </a:r>
            <a:endParaRPr sz="1800">
              <a:latin typeface="TeX Gyre Bonum"/>
              <a:cs typeface="TeX Gyre Bonu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60450" y="2203450"/>
          <a:ext cx="6630670" cy="4020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26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b="1" spc="-15" dirty="0">
                          <a:latin typeface="Carlito"/>
                          <a:cs typeface="Carlito"/>
                        </a:rPr>
                        <a:t>Various</a:t>
                      </a:r>
                      <a:r>
                        <a:rPr sz="18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Combinations: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5974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spc="-5" dirty="0">
                          <a:latin typeface="Carlito"/>
                          <a:cs typeface="Carlito"/>
                        </a:rPr>
                        <a:t>Utility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8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Combination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8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Unit of</a:t>
                      </a:r>
                      <a:r>
                        <a:rPr sz="1800" b="1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Rice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8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405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Unit of</a:t>
                      </a:r>
                      <a:r>
                        <a:rPr sz="1800" b="1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spc="-5" dirty="0">
                          <a:latin typeface="Carlito"/>
                          <a:cs typeface="Carlito"/>
                        </a:rPr>
                        <a:t>Wheat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84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4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spc="-5" dirty="0">
                          <a:latin typeface="Carlito"/>
                          <a:cs typeface="Carlito"/>
                        </a:rPr>
                        <a:t>a)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16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Wheat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100u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41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b="1" spc="5" dirty="0">
                          <a:latin typeface="Carlito"/>
                          <a:cs typeface="Carlito"/>
                        </a:rPr>
                        <a:t>b)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12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Wheat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100u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46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b="1" dirty="0">
                          <a:latin typeface="Carlito"/>
                          <a:cs typeface="Carlito"/>
                        </a:rPr>
                        <a:t>c)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7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Wheat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100u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90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392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b="1" spc="5" dirty="0">
                          <a:latin typeface="Carlito"/>
                          <a:cs typeface="Carlito"/>
                        </a:rPr>
                        <a:t>d)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Wheat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100u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2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b="1" spc="5" dirty="0">
                          <a:latin typeface="Carlito"/>
                          <a:cs typeface="Carlito"/>
                        </a:rPr>
                        <a:t>e)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9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15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kg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Wheat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spc="-90" dirty="0">
                          <a:latin typeface="Arial"/>
                          <a:cs typeface="Arial"/>
                        </a:rPr>
                        <a:t>100u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936" y="5787339"/>
            <a:ext cx="8634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315" marR="5080" indent="-2762250">
              <a:lnSpc>
                <a:spcPct val="15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An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Indifference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curve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is the locus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point of all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those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combination of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two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commodity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that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yield same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level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of  satisfaction or utility </a:t>
            </a:r>
            <a:r>
              <a:rPr sz="1200" b="1" i="1" dirty="0">
                <a:solidFill>
                  <a:srgbClr val="C00000"/>
                </a:solidFill>
                <a:latin typeface="TeX Gyre Bonum"/>
                <a:cs typeface="TeX Gyre Bonum"/>
              </a:rPr>
              <a:t>to the</a:t>
            </a:r>
            <a:r>
              <a:rPr sz="1200" b="1" i="1" spc="-30" dirty="0">
                <a:solidFill>
                  <a:srgbClr val="C00000"/>
                </a:solidFill>
                <a:latin typeface="TeX Gyre Bonum"/>
                <a:cs typeface="TeX Gyre Bonum"/>
              </a:rPr>
              <a:t> </a:t>
            </a:r>
            <a:r>
              <a:rPr sz="1200" b="1" i="1" spc="-5" dirty="0">
                <a:solidFill>
                  <a:srgbClr val="C00000"/>
                </a:solidFill>
                <a:latin typeface="TeX Gyre Bonum"/>
                <a:cs typeface="TeX Gyre Bonum"/>
              </a:rPr>
              <a:t>consumer</a:t>
            </a:r>
            <a:endParaRPr sz="1200">
              <a:latin typeface="TeX Gyre Bonum"/>
              <a:cs typeface="TeX Gyre Bon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9400" y="897636"/>
            <a:ext cx="6278245" cy="4969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6050" y="1746250"/>
          <a:ext cx="2570480" cy="35394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55">
                <a:tc gridSpan="3">
                  <a:txBody>
                    <a:bodyPr/>
                    <a:lstStyle/>
                    <a:p>
                      <a:pPr marL="3797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000" b="1" spc="-5" dirty="0">
                          <a:latin typeface="Carlito"/>
                          <a:cs typeface="Carlito"/>
                        </a:rPr>
                        <a:t>Various</a:t>
                      </a:r>
                      <a:r>
                        <a:rPr sz="1000" b="1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5" dirty="0">
                          <a:latin typeface="Carlito"/>
                          <a:cs typeface="Carlito"/>
                        </a:rPr>
                        <a:t>Combinations: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46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Carlito"/>
                          <a:cs typeface="Carlito"/>
                        </a:rPr>
                        <a:t>Utility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rlito"/>
                          <a:cs typeface="Carlito"/>
                        </a:rPr>
                        <a:t>Unit of</a:t>
                      </a:r>
                      <a:r>
                        <a:rPr sz="1000" b="1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5" dirty="0">
                          <a:latin typeface="Carlito"/>
                          <a:cs typeface="Carlito"/>
                        </a:rPr>
                        <a:t>Rice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65100" marR="146050" indent="-5080">
                        <a:lnSpc>
                          <a:spcPct val="114999"/>
                        </a:lnSpc>
                      </a:pPr>
                      <a:r>
                        <a:rPr sz="1000" b="1" spc="-5" dirty="0">
                          <a:latin typeface="Carlito"/>
                          <a:cs typeface="Carlito"/>
                        </a:rPr>
                        <a:t>Unit</a:t>
                      </a:r>
                      <a:r>
                        <a:rPr sz="1000" b="1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5" dirty="0">
                          <a:latin typeface="Carlito"/>
                          <a:cs typeface="Carlito"/>
                        </a:rPr>
                        <a:t>of  Wh</a:t>
                      </a:r>
                      <a:r>
                        <a:rPr sz="1000" b="1" dirty="0">
                          <a:latin typeface="Carlito"/>
                          <a:cs typeface="Carlito"/>
                        </a:rPr>
                        <a:t>eat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rlito"/>
                          <a:cs typeface="Carlito"/>
                        </a:rPr>
                        <a:t>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100u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rlito"/>
                          <a:cs typeface="Carlito"/>
                        </a:rPr>
                        <a:t>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67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100u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rlito"/>
                          <a:cs typeface="Carlito"/>
                        </a:rPr>
                        <a:t>c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3718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0960" algn="ctr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100u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Carlito"/>
                          <a:cs typeface="Carlito"/>
                        </a:rPr>
                        <a:t>d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100u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b="1" dirty="0">
                          <a:latin typeface="Carlito"/>
                          <a:cs typeface="Carlito"/>
                        </a:rPr>
                        <a:t>e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7432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spc="-60" dirty="0"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000" spc="-55" dirty="0">
                          <a:latin typeface="Arial"/>
                          <a:cs typeface="Arial"/>
                        </a:rPr>
                        <a:t>100u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0745" y="38481"/>
            <a:ext cx="33000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</a:tabLst>
            </a:pPr>
            <a:r>
              <a:rPr dirty="0"/>
              <a:t>IV.	</a:t>
            </a:r>
            <a:r>
              <a:rPr u="heavy" dirty="0">
                <a:uFill>
                  <a:solidFill>
                    <a:srgbClr val="0000CC"/>
                  </a:solidFill>
                </a:uFill>
              </a:rPr>
              <a:t>Meaning of </a:t>
            </a:r>
            <a:r>
              <a:rPr u="heavy" spc="-10" dirty="0">
                <a:uFill>
                  <a:solidFill>
                    <a:srgbClr val="0000CC"/>
                  </a:solidFill>
                </a:uFill>
              </a:rPr>
              <a:t>Indifference</a:t>
            </a:r>
            <a:r>
              <a:rPr u="heavy" spc="-120" dirty="0">
                <a:uFill>
                  <a:solidFill>
                    <a:srgbClr val="0000CC"/>
                  </a:solidFill>
                </a:uFill>
              </a:rPr>
              <a:t> </a:t>
            </a:r>
            <a:r>
              <a:rPr u="heavy" spc="-5" dirty="0">
                <a:uFill>
                  <a:solidFill>
                    <a:srgbClr val="0000CC"/>
                  </a:solidFill>
                </a:uFill>
              </a:rPr>
              <a:t>Curve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2062</Words>
  <Application>Microsoft Macintosh PowerPoint</Application>
  <PresentationFormat>On-screen Show (4:3)</PresentationFormat>
  <Paragraphs>367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Carlito</vt:lpstr>
      <vt:lpstr>TeX Gyre Bonum</vt:lpstr>
      <vt:lpstr>Times New Roman</vt:lpstr>
      <vt:lpstr>Wingdings</vt:lpstr>
      <vt:lpstr>Office Theme</vt:lpstr>
      <vt:lpstr>Utility Analysis</vt:lpstr>
      <vt:lpstr>I. Introduction to Utility analysis</vt:lpstr>
      <vt:lpstr>PowerPoint Presentation</vt:lpstr>
      <vt:lpstr>and its assumptions</vt:lpstr>
      <vt:lpstr>PowerPoint Presentation</vt:lpstr>
      <vt:lpstr>PowerPoint Presentation</vt:lpstr>
      <vt:lpstr>IV. Meaning of Indifference Curve</vt:lpstr>
      <vt:lpstr>PowerPoint Presentation</vt:lpstr>
      <vt:lpstr>IV. Meaning of Indifference Curve</vt:lpstr>
      <vt:lpstr>PowerPoint Presentation</vt:lpstr>
      <vt:lpstr>VI. Marginal Rate of Substitution of goods – MRS xy</vt:lpstr>
      <vt:lpstr>VI. Marginal Rate of Substitution of goods – MRS xy</vt:lpstr>
      <vt:lpstr>PowerPoint Presentation</vt:lpstr>
      <vt:lpstr>VI. Marginal Rate of Substitution of goods – MRS xy</vt:lpstr>
      <vt:lpstr>VI. Marginal Rate of Substitution of goods – MRS xy</vt:lpstr>
      <vt:lpstr>VII. Principles of Diminishing Marginal Rate of Substitution of goods – MRS xy</vt:lpstr>
      <vt:lpstr>V. Properties/Characteristics of Indifference Curve</vt:lpstr>
      <vt:lpstr>V. Properties/Characteristics of Indifference Curve</vt:lpstr>
      <vt:lpstr>V. Properties/Characteristics of Indifference Curve</vt:lpstr>
      <vt:lpstr>V. Properties/Characteristics of Indifference Curve</vt:lpstr>
      <vt:lpstr>V. Properties/Characteristics of Indifference Curve</vt:lpstr>
      <vt:lpstr>VIII. Price Line or Budget Line</vt:lpstr>
      <vt:lpstr>PowerPoint Presentation</vt:lpstr>
      <vt:lpstr>IX. Slop of Price Line or Budget Line</vt:lpstr>
      <vt:lpstr>PowerPoint Presentation</vt:lpstr>
      <vt:lpstr>X. Changes or Shift in Price Line or Budget Line</vt:lpstr>
      <vt:lpstr>X. Changes or Shift in Price Line or Budget Line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Analysis</dc:title>
  <cp:lastModifiedBy>Sarika</cp:lastModifiedBy>
  <cp:revision>2</cp:revision>
  <dcterms:created xsi:type="dcterms:W3CDTF">2021-04-28T09:19:07Z</dcterms:created>
  <dcterms:modified xsi:type="dcterms:W3CDTF">2021-04-28T13:53:25Z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2011-12-16T00:00:00Z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2021-04-28T00:00:00Z</vt:filetime>
  </property>
</Properties>
</file>