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307" r:id="rId12"/>
    <p:sldId id="308" r:id="rId13"/>
    <p:sldId id="310" r:id="rId14"/>
    <p:sldId id="309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306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82" r:id="rId31"/>
    <p:sldId id="283" r:id="rId32"/>
    <p:sldId id="284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95880-B04A-4D49-8F39-CA6146A4D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157F2-C5FB-AD41-BBFD-34FE23A5C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EFD9F-6734-9E4D-B2DF-8CADF8466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B533D-40DD-6D4F-9128-7738164F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EB7B2-F624-C64F-BC04-0B34B81D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2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C8D5-FD87-184D-BBD3-5E9AC7FC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964FB1-0459-734A-ABFD-7995FC2A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62572-5E28-6E44-9ACB-BFE7BEEB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9AB76-3EBC-9241-9EA9-BE1C40A2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A1498-C284-F248-AE8F-64B542A3C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2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6B9457-DB87-9145-B7A6-C53A33438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F20DD-06AF-774F-B71B-0E1000B93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7B181-4CFC-EF43-9E08-6A7471EB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DAB4B-2E32-EC43-926F-F8308DCE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CB7E8-0425-2A43-B72B-A0AD9A72D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9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47E1-7033-2645-997A-FA9FE35EA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6B729-3E9E-F84C-AC6B-AD535BB56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4DD51-B410-EE4D-BC6B-94721DFC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DB5C4-7FD1-F14E-9766-E5A5EAFF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C0AAE-5061-2145-97D2-E7C41D15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2DBA4-9E88-F942-9646-82EF4910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959E3-79E9-4948-AFD9-1F144C7B0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64E76-13D9-A44C-91BA-D8AF85013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8B929-8DDE-BC4C-99D1-D5B50966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15629-5902-CA45-92ED-86F40B7C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0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2770-D1F3-464B-9082-EE2DEDDC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429BE-AF64-964C-AC80-ABC323913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0CA53-49C1-BE43-8167-B6F1A915E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0513C-409C-AF46-9CEA-7505974D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6690B-51A5-C14E-8EA4-E13501B4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BC5C5-87A5-B047-9233-68383BC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5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1E26-BD6D-3640-83E0-76C8D72CE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C974E-23DC-B044-8697-524CDE496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4DF93-CA91-AC4A-8D9C-73620D4D0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9A8BC8-B48B-8549-BAD6-19362086A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DD788-CB13-2A4D-B91A-C744B756E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D8BC09-26C5-6D45-BA95-2BB3C8945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47171-F19A-6D47-B46D-EA58CD40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CD88C-53B2-DB43-955C-D4D5B481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A6FB-C567-3047-B6E1-98094B47E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F9FCE-2016-434E-A8FD-84083901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C38FF-E30C-0A46-B067-4C9F3295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34ACB-2351-CD45-80B7-34EEAE95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8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A6BBB-3FD6-2240-B338-327F0588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1469F-7512-4A41-8A4F-EBEAE751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687D8-7733-F341-8D7F-99D77BDD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7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C149-9609-E448-9965-B20D1DA5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BF280-E0C5-F041-8D38-987398E90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4C12B-5270-A84B-B37F-D4A02BC00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B240-97F0-054C-9990-93F4765B4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C367E-1647-8A44-9179-98F7028C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903A3-F35E-C74E-AAE0-437B33A8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5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F824-43E4-9A40-9CB0-288C185A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865DB-9275-1143-BB45-D1216B2FE4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BA302-87A0-044B-AFC4-386FDEFA3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2B492-8C89-C34A-A0C2-94DB0910C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6D8D1-09D5-A74A-8B75-A9DC1983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A9B70-2699-E249-A0A9-3585407E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2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127A7-19B3-DB47-9CBC-E7760E4B6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94704-1016-5E43-B36B-5CAC26B9C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E1A58-4781-2344-BDFB-295A76779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6000-CC36-DB46-BD56-342974EB2827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67D51-B033-8441-94AC-401FFD753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F2625-6368-1A42-9727-24CDC9FF2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DE535-B3A2-244D-9B22-0A6BEF12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9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CC1BA-CFCD-B240-B583-2DA9C4A96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Elasticity of Demand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4A15B-E603-A546-AAB5-F8508C0FFE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Sarika Singh</a:t>
            </a:r>
          </a:p>
          <a:p>
            <a:r>
              <a:rPr lang="en-US" dirty="0"/>
              <a:t>Faculty of Management Studies </a:t>
            </a:r>
          </a:p>
          <a:p>
            <a:r>
              <a:rPr lang="en-US" dirty="0"/>
              <a:t>MLSU Udaipur</a:t>
            </a:r>
          </a:p>
        </p:txBody>
      </p:sp>
    </p:spTree>
    <p:extLst>
      <p:ext uri="{BB962C8B-B14F-4D97-AF65-F5344CB8AC3E}">
        <p14:creationId xmlns:p14="http://schemas.microsoft.com/office/powerpoint/2010/main" val="2285625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38660"/>
            <a:ext cx="10515600" cy="778495"/>
          </a:xfrm>
          <a:prstGeom prst="rect">
            <a:avLst/>
          </a:prstGeom>
        </p:spPr>
        <p:txBody>
          <a:bodyPr vert="horz" wrap="square" lIns="0" tIns="161366" rIns="0" bIns="0" rtlCol="0" anchor="ctr">
            <a:spAutoFit/>
          </a:bodyPr>
          <a:lstStyle/>
          <a:p>
            <a:pPr marL="3530600" marR="5080" indent="-278638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Measurement </a:t>
            </a:r>
            <a:r>
              <a:rPr sz="4000" spc="-5" dirty="0"/>
              <a:t>Of Price </a:t>
            </a:r>
            <a:r>
              <a:rPr sz="4000" spc="-10" dirty="0"/>
              <a:t>Elasticity Of  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69844" y="1586835"/>
            <a:ext cx="6667500" cy="396839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86385">
              <a:spcBef>
                <a:spcPts val="865"/>
              </a:spcBef>
            </a:pPr>
            <a:r>
              <a:rPr sz="3200" spc="-15" dirty="0">
                <a:latin typeface="Carlito"/>
                <a:cs typeface="Carlito"/>
              </a:rPr>
              <a:t>There are </a:t>
            </a:r>
            <a:r>
              <a:rPr sz="3200" dirty="0">
                <a:latin typeface="Carlito"/>
                <a:cs typeface="Carlito"/>
              </a:rPr>
              <a:t>main </a:t>
            </a:r>
            <a:r>
              <a:rPr sz="3200" spc="-5" dirty="0">
                <a:latin typeface="Carlito"/>
                <a:cs typeface="Carlito"/>
              </a:rPr>
              <a:t>methods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30" dirty="0">
                <a:latin typeface="Carlito"/>
                <a:cs typeface="Carlito"/>
              </a:rPr>
              <a:t>like</a:t>
            </a:r>
            <a:endParaRPr sz="3200">
              <a:latin typeface="Carlito"/>
              <a:cs typeface="Carlito"/>
            </a:endParaRPr>
          </a:p>
          <a:p>
            <a:pPr marL="565785" marR="5080" indent="-553720">
              <a:spcBef>
                <a:spcPts val="770"/>
              </a:spcBef>
              <a:buAutoNum type="arabicPeriod"/>
              <a:tabLst>
                <a:tab pos="565785" algn="l"/>
                <a:tab pos="566420" algn="l"/>
              </a:tabLst>
            </a:pPr>
            <a:r>
              <a:rPr sz="3200" spc="-20" dirty="0">
                <a:latin typeface="Carlito"/>
                <a:cs typeface="Carlito"/>
              </a:rPr>
              <a:t>Percentage </a:t>
            </a:r>
            <a:r>
              <a:rPr sz="3200" dirty="0">
                <a:latin typeface="Carlito"/>
                <a:cs typeface="Carlito"/>
              </a:rPr>
              <a:t>method or</a:t>
            </a:r>
            <a:r>
              <a:rPr sz="3200" spc="-9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proportionate  </a:t>
            </a:r>
            <a:r>
              <a:rPr sz="3200" spc="-5" dirty="0">
                <a:latin typeface="Carlito"/>
                <a:cs typeface="Carlito"/>
              </a:rPr>
              <a:t>method</a:t>
            </a:r>
            <a:endParaRPr sz="3200">
              <a:latin typeface="Carlito"/>
              <a:cs typeface="Carlito"/>
            </a:endParaRPr>
          </a:p>
          <a:p>
            <a:pPr marL="565785" marR="29209" indent="-553720">
              <a:spcBef>
                <a:spcPts val="770"/>
              </a:spcBef>
              <a:buAutoNum type="arabicPeriod"/>
              <a:tabLst>
                <a:tab pos="565785" algn="l"/>
                <a:tab pos="566420" algn="l"/>
              </a:tabLst>
            </a:pPr>
            <a:r>
              <a:rPr sz="3200" spc="-70" dirty="0">
                <a:latin typeface="Carlito"/>
                <a:cs typeface="Carlito"/>
              </a:rPr>
              <a:t>Total </a:t>
            </a:r>
            <a:r>
              <a:rPr sz="3200" spc="-15" dirty="0">
                <a:latin typeface="Carlito"/>
                <a:cs typeface="Carlito"/>
              </a:rPr>
              <a:t>outlay </a:t>
            </a:r>
            <a:r>
              <a:rPr sz="3200" spc="-5" dirty="0">
                <a:latin typeface="Carlito"/>
                <a:cs typeface="Carlito"/>
              </a:rPr>
              <a:t>method or </a:t>
            </a:r>
            <a:r>
              <a:rPr sz="3200" spc="-20" dirty="0">
                <a:latin typeface="Carlito"/>
                <a:cs typeface="Carlito"/>
              </a:rPr>
              <a:t>total </a:t>
            </a:r>
            <a:r>
              <a:rPr sz="3200" spc="-15" dirty="0">
                <a:latin typeface="Carlito"/>
                <a:cs typeface="Carlito"/>
              </a:rPr>
              <a:t>revenue  </a:t>
            </a:r>
            <a:r>
              <a:rPr sz="3200" spc="-5" dirty="0">
                <a:latin typeface="Carlito"/>
                <a:cs typeface="Carlito"/>
              </a:rPr>
              <a:t>method</a:t>
            </a:r>
            <a:endParaRPr sz="3200">
              <a:latin typeface="Carlito"/>
              <a:cs typeface="Carlito"/>
            </a:endParaRPr>
          </a:p>
          <a:p>
            <a:pPr marL="565785" indent="-553720">
              <a:spcBef>
                <a:spcPts val="770"/>
              </a:spcBef>
              <a:buAutoNum type="arabicPeriod"/>
              <a:tabLst>
                <a:tab pos="565785" algn="l"/>
                <a:tab pos="566420" algn="l"/>
              </a:tabLst>
            </a:pPr>
            <a:r>
              <a:rPr sz="3200" spc="-5" dirty="0">
                <a:latin typeface="Carlito"/>
                <a:cs typeface="Carlito"/>
              </a:rPr>
              <a:t>Geometric method or </a:t>
            </a:r>
            <a:r>
              <a:rPr sz="3200" spc="-10" dirty="0">
                <a:latin typeface="Carlito"/>
                <a:cs typeface="Carlito"/>
              </a:rPr>
              <a:t>point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method</a:t>
            </a:r>
            <a:endParaRPr sz="3200">
              <a:latin typeface="Carlito"/>
              <a:cs typeface="Carlito"/>
            </a:endParaRPr>
          </a:p>
          <a:p>
            <a:pPr marL="565785" indent="-553720">
              <a:spcBef>
                <a:spcPts val="770"/>
              </a:spcBef>
              <a:buAutoNum type="arabicPeriod"/>
              <a:tabLst>
                <a:tab pos="565785" algn="l"/>
                <a:tab pos="566420" algn="l"/>
              </a:tabLst>
            </a:pPr>
            <a:r>
              <a:rPr sz="3200" spc="-20" dirty="0">
                <a:latin typeface="Carlito"/>
                <a:cs typeface="Carlito"/>
              </a:rPr>
              <a:t>Arc </a:t>
            </a:r>
            <a:r>
              <a:rPr sz="3200" spc="-5" dirty="0">
                <a:latin typeface="Carlito"/>
                <a:cs typeface="Carlito"/>
              </a:rPr>
              <a:t>elasticity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demand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041017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6DD4-93A2-C841-9A36-A144D2F1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1.Percentage Method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AFB72-1EA1-3648-AE14-77E05447E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61B9A0-B057-CD4A-AE82-1DD84B9C9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69" y="1737580"/>
            <a:ext cx="10750061" cy="503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54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65908-B754-EA46-9D1C-9D9E6C68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62639-A83B-874F-9397-17417C58D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7DC073-69C5-CF4C-A335-F9A2906A2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22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25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3A4C-3FF2-1F45-AA03-32C57452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997" y="797169"/>
            <a:ext cx="8846007" cy="961292"/>
          </a:xfrm>
        </p:spPr>
        <p:txBody>
          <a:bodyPr>
            <a:normAutofit/>
          </a:bodyPr>
          <a:lstStyle/>
          <a:p>
            <a:r>
              <a:rPr lang="en-US" dirty="0"/>
              <a:t>2.Total Expenditure method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BEC81-DFF9-8B45-80BD-7866AD540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2739" y="2561970"/>
            <a:ext cx="8986520" cy="55399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In this method ,Price elasticity is measured by comparing the total expenditure of the consumer(TR or total sales from the seller’s point of view)before and after variations in the price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7DD34F-742D-2944-AB98-CAF63D1D9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2004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2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8B6F-44CE-5049-B672-63FA96849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3.Point Method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52386-DA5B-3046-87A5-7B3E11C7B6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7E7D79-8213-C24E-AAD2-27020F05D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72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7837" y="2709799"/>
            <a:ext cx="8796020" cy="136779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3414395" marR="5080" indent="-3402329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 </a:t>
            </a:r>
            <a:r>
              <a:rPr spc="-35" dirty="0"/>
              <a:t>Factors </a:t>
            </a:r>
            <a:r>
              <a:rPr spc="-10" dirty="0"/>
              <a:t>Affecting </a:t>
            </a:r>
            <a:r>
              <a:rPr spc="-5" dirty="0"/>
              <a:t>Price </a:t>
            </a:r>
            <a:r>
              <a:rPr spc="-10" dirty="0"/>
              <a:t>Elasticity </a:t>
            </a:r>
            <a:r>
              <a:rPr spc="-5" dirty="0"/>
              <a:t>Of  Demand</a:t>
            </a:r>
          </a:p>
        </p:txBody>
      </p:sp>
    </p:spTree>
    <p:extLst>
      <p:ext uri="{BB962C8B-B14F-4D97-AF65-F5344CB8AC3E}">
        <p14:creationId xmlns:p14="http://schemas.microsoft.com/office/powerpoint/2010/main" val="237758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813" y="714038"/>
            <a:ext cx="12091987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530600" marR="5080" indent="-2754630">
              <a:lnSpc>
                <a:spcPct val="100000"/>
              </a:lnSpc>
              <a:spcBef>
                <a:spcPts val="95"/>
              </a:spcBef>
            </a:pPr>
            <a:r>
              <a:rPr sz="4000" spc="-35" dirty="0"/>
              <a:t>Factors </a:t>
            </a:r>
            <a:r>
              <a:rPr sz="4000" spc="-15" dirty="0"/>
              <a:t>Affecting </a:t>
            </a:r>
            <a:r>
              <a:rPr sz="4000" spc="-10" dirty="0"/>
              <a:t>Price Elasticity Of  Demand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1602739" y="1342386"/>
            <a:ext cx="8592820" cy="4694234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5" dirty="0">
                <a:latin typeface="Carlito"/>
                <a:cs typeface="Carlito"/>
              </a:rPr>
              <a:t>Nature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dirty="0">
                <a:latin typeface="Carlito"/>
                <a:cs typeface="Carlito"/>
              </a:rPr>
              <a:t>the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Commodity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rlito"/>
                <a:cs typeface="Carlito"/>
              </a:rPr>
              <a:t>Availability </a:t>
            </a:r>
            <a:r>
              <a:rPr sz="3600" spc="-5" dirty="0">
                <a:latin typeface="Carlito"/>
                <a:cs typeface="Carlito"/>
              </a:rPr>
              <a:t>of</a:t>
            </a:r>
            <a:r>
              <a:rPr sz="3600" spc="-60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Substitutes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35" dirty="0">
                <a:latin typeface="Carlito"/>
                <a:cs typeface="Carlito"/>
              </a:rPr>
              <a:t>Variety </a:t>
            </a:r>
            <a:r>
              <a:rPr sz="3600" spc="-5" dirty="0">
                <a:latin typeface="Carlito"/>
                <a:cs typeface="Carlito"/>
              </a:rPr>
              <a:t>of uses of</a:t>
            </a:r>
            <a:r>
              <a:rPr sz="3600" spc="-3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commodity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5" dirty="0">
                <a:latin typeface="Carlito"/>
                <a:cs typeface="Carlito"/>
              </a:rPr>
              <a:t>Postponement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Influence of</a:t>
            </a:r>
            <a:r>
              <a:rPr sz="3600" spc="-5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habits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rlito"/>
                <a:cs typeface="Carlito"/>
              </a:rPr>
              <a:t>Proportion </a:t>
            </a:r>
            <a:r>
              <a:rPr sz="3600" spc="-5" dirty="0">
                <a:latin typeface="Carlito"/>
                <a:cs typeface="Carlito"/>
              </a:rPr>
              <a:t>of Income </a:t>
            </a:r>
            <a:r>
              <a:rPr sz="3600" spc="-10" dirty="0">
                <a:latin typeface="Carlito"/>
                <a:cs typeface="Carlito"/>
              </a:rPr>
              <a:t>spent </a:t>
            </a:r>
            <a:r>
              <a:rPr sz="3600" spc="-5" dirty="0">
                <a:latin typeface="Carlito"/>
                <a:cs typeface="Carlito"/>
              </a:rPr>
              <a:t>on </a:t>
            </a:r>
            <a:r>
              <a:rPr sz="3600" dirty="0">
                <a:latin typeface="Carlito"/>
                <a:cs typeface="Carlito"/>
              </a:rPr>
              <a:t>a</a:t>
            </a:r>
            <a:r>
              <a:rPr sz="3600" spc="-8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commodity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Range of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prices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880596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1513" y="714038"/>
            <a:ext cx="12206287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530600" marR="5080" indent="-2754630">
              <a:lnSpc>
                <a:spcPct val="100000"/>
              </a:lnSpc>
              <a:spcBef>
                <a:spcPts val="95"/>
              </a:spcBef>
            </a:pPr>
            <a:r>
              <a:rPr sz="4000" spc="-35" dirty="0"/>
              <a:t>Factors </a:t>
            </a:r>
            <a:r>
              <a:rPr sz="4000" spc="-15" dirty="0"/>
              <a:t>Affecting </a:t>
            </a:r>
            <a:r>
              <a:rPr sz="4000" spc="-10" dirty="0"/>
              <a:t>Price Elasticity Of  Demand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2059940" y="1494787"/>
            <a:ext cx="5862320" cy="200088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Income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spc="-15" dirty="0">
                <a:latin typeface="Carlito"/>
                <a:cs typeface="Carlito"/>
              </a:rPr>
              <a:t>Groups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rlito"/>
                <a:cs typeface="Carlito"/>
              </a:rPr>
              <a:t>Elements of</a:t>
            </a:r>
            <a:r>
              <a:rPr sz="3600" spc="-1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time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30" dirty="0">
                <a:latin typeface="Carlito"/>
                <a:cs typeface="Carlito"/>
              </a:rPr>
              <a:t>Pattern </a:t>
            </a:r>
            <a:r>
              <a:rPr sz="3600" spc="-5" dirty="0">
                <a:latin typeface="Carlito"/>
                <a:cs typeface="Carlito"/>
              </a:rPr>
              <a:t>of income</a:t>
            </a:r>
            <a:r>
              <a:rPr sz="3600" spc="-114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distribu</a:t>
            </a:r>
            <a:r>
              <a:rPr sz="3200" spc="-5" dirty="0">
                <a:latin typeface="Carlito"/>
                <a:cs typeface="Carlito"/>
              </a:rPr>
              <a:t>tion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45185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5298" y="2016379"/>
            <a:ext cx="7073900" cy="203835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207645" marR="5080" indent="-19558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Practical </a:t>
            </a:r>
            <a:r>
              <a:rPr spc="-5" dirty="0"/>
              <a:t>Importance </a:t>
            </a:r>
            <a:r>
              <a:rPr dirty="0"/>
              <a:t>of the  </a:t>
            </a:r>
            <a:r>
              <a:rPr spc="-5" dirty="0"/>
              <a:t>Concept </a:t>
            </a:r>
            <a:r>
              <a:rPr dirty="0"/>
              <a:t>of </a:t>
            </a:r>
            <a:r>
              <a:rPr spc="-5" dirty="0"/>
              <a:t>Price Elasticity</a:t>
            </a:r>
            <a:r>
              <a:rPr spc="-80" dirty="0"/>
              <a:t> </a:t>
            </a:r>
            <a:r>
              <a:rPr spc="-5" dirty="0"/>
              <a:t>Of</a:t>
            </a:r>
          </a:p>
          <a:p>
            <a:pPr marL="2546985">
              <a:lnSpc>
                <a:spcPct val="100000"/>
              </a:lnSpc>
            </a:pPr>
            <a:r>
              <a:rPr dirty="0"/>
              <a:t>Demand</a:t>
            </a:r>
          </a:p>
        </p:txBody>
      </p:sp>
    </p:spTree>
    <p:extLst>
      <p:ext uri="{BB962C8B-B14F-4D97-AF65-F5344CB8AC3E}">
        <p14:creationId xmlns:p14="http://schemas.microsoft.com/office/powerpoint/2010/main" val="1680365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30883"/>
            <a:ext cx="10515600" cy="1394048"/>
          </a:xfrm>
          <a:prstGeom prst="rect">
            <a:avLst/>
          </a:prstGeom>
        </p:spPr>
        <p:txBody>
          <a:bodyPr vert="horz" wrap="square" lIns="0" tIns="161366" rIns="0" bIns="0" rtlCol="0" anchor="ctr">
            <a:spAutoFit/>
          </a:bodyPr>
          <a:lstStyle/>
          <a:p>
            <a:pPr marL="1711960" marR="5080" indent="-126238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latin typeface="Carlito"/>
                <a:cs typeface="Carlito"/>
              </a:rPr>
              <a:t>Practical </a:t>
            </a:r>
            <a:r>
              <a:rPr sz="4000" spc="-5" dirty="0">
                <a:latin typeface="Carlito"/>
                <a:cs typeface="Carlito"/>
              </a:rPr>
              <a:t>Importance of the Concept</a:t>
            </a:r>
            <a:r>
              <a:rPr sz="4000" spc="-80" dirty="0">
                <a:latin typeface="Carlito"/>
                <a:cs typeface="Carlito"/>
              </a:rPr>
              <a:t> </a:t>
            </a:r>
            <a:r>
              <a:rPr sz="4000" spc="-10" dirty="0">
                <a:latin typeface="Carlito"/>
                <a:cs typeface="Carlito"/>
              </a:rPr>
              <a:t>of  </a:t>
            </a:r>
            <a:r>
              <a:rPr sz="4000" spc="-5" dirty="0">
                <a:latin typeface="Carlito"/>
                <a:cs typeface="Carlito"/>
              </a:rPr>
              <a:t>Price </a:t>
            </a:r>
            <a:r>
              <a:rPr sz="4000" spc="-10" dirty="0">
                <a:latin typeface="Carlito"/>
                <a:cs typeface="Carlito"/>
              </a:rPr>
              <a:t>Elasticity </a:t>
            </a:r>
            <a:r>
              <a:rPr sz="4000" spc="-5" dirty="0">
                <a:latin typeface="Carlito"/>
                <a:cs typeface="Carlito"/>
              </a:rPr>
              <a:t>Of</a:t>
            </a:r>
            <a:r>
              <a:rPr sz="4000" spc="-50" dirty="0">
                <a:latin typeface="Carlito"/>
                <a:cs typeface="Carlito"/>
              </a:rPr>
              <a:t> </a:t>
            </a:r>
            <a:r>
              <a:rPr sz="4000" dirty="0">
                <a:latin typeface="Carlito"/>
                <a:cs typeface="Carlito"/>
              </a:rPr>
              <a:t>Demand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607565"/>
            <a:ext cx="7857490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69950" indent="-342900"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concept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helpful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taking </a:t>
            </a:r>
            <a:r>
              <a:rPr sz="3200" spc="-5" dirty="0">
                <a:latin typeface="Carlito"/>
                <a:cs typeface="Carlito"/>
              </a:rPr>
              <a:t>Business  Decisions</a:t>
            </a:r>
            <a:endParaRPr sz="3200">
              <a:latin typeface="Carlito"/>
              <a:cs typeface="Carlito"/>
            </a:endParaRPr>
          </a:p>
          <a:p>
            <a:pPr marL="355600" marR="22606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Importance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 concept in </a:t>
            </a:r>
            <a:r>
              <a:rPr sz="3200" spc="-20" dirty="0">
                <a:latin typeface="Carlito"/>
                <a:cs typeface="Carlito"/>
              </a:rPr>
              <a:t>formatting </a:t>
            </a:r>
            <a:r>
              <a:rPr sz="3200" spc="-95" dirty="0">
                <a:latin typeface="Carlito"/>
                <a:cs typeface="Carlito"/>
              </a:rPr>
              <a:t>Tax  </a:t>
            </a:r>
            <a:r>
              <a:rPr sz="3200" spc="-10" dirty="0">
                <a:latin typeface="Carlito"/>
                <a:cs typeface="Carlito"/>
              </a:rPr>
              <a:t>Policy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government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determining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0" dirty="0">
                <a:latin typeface="Carlito"/>
                <a:cs typeface="Carlito"/>
              </a:rPr>
              <a:t>rewards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 </a:t>
            </a:r>
            <a:r>
              <a:rPr sz="3200" spc="-30" dirty="0">
                <a:latin typeface="Carlito"/>
                <a:cs typeface="Carlito"/>
              </a:rPr>
              <a:t>Factors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spc="-10" dirty="0">
                <a:latin typeface="Carlito"/>
                <a:cs typeface="Carlito"/>
              </a:rPr>
              <a:t>Production</a:t>
            </a:r>
            <a:endParaRPr sz="3200">
              <a:latin typeface="Carlito"/>
              <a:cs typeface="Carlito"/>
            </a:endParaRPr>
          </a:p>
          <a:p>
            <a:pPr marL="355600" marR="422275" indent="-3429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4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determine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55" dirty="0">
                <a:latin typeface="Carlito"/>
                <a:cs typeface="Carlito"/>
              </a:rPr>
              <a:t>Terms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45" dirty="0">
                <a:latin typeface="Carlito"/>
                <a:cs typeface="Carlito"/>
              </a:rPr>
              <a:t>Trades </a:t>
            </a:r>
            <a:r>
              <a:rPr sz="3200" spc="-10" dirty="0">
                <a:latin typeface="Carlito"/>
                <a:cs typeface="Carlito"/>
              </a:rPr>
              <a:t>Between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5" dirty="0">
                <a:latin typeface="Carlito"/>
                <a:cs typeface="Carlito"/>
              </a:rPr>
              <a:t>Two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Countries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78947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8338" y="353948"/>
            <a:ext cx="840676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/>
              <a:t>Definition </a:t>
            </a:r>
            <a:r>
              <a:rPr sz="4000" b="1" spc="-5" dirty="0"/>
              <a:t>Of </a:t>
            </a:r>
            <a:r>
              <a:rPr sz="4000" b="1" spc="-10" dirty="0"/>
              <a:t>Price Elasticity </a:t>
            </a:r>
            <a:r>
              <a:rPr sz="4000" b="1" spc="-5" dirty="0"/>
              <a:t>Of</a:t>
            </a:r>
            <a:r>
              <a:rPr sz="4000" b="1" spc="45" dirty="0"/>
              <a:t> </a:t>
            </a:r>
            <a:r>
              <a:rPr sz="4000" b="1" spc="-10" dirty="0"/>
              <a:t>Demand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602739" y="1452118"/>
            <a:ext cx="884809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The change </a:t>
            </a:r>
            <a:r>
              <a:rPr sz="3600" dirty="0">
                <a:latin typeface="Carlito"/>
                <a:cs typeface="Carlito"/>
              </a:rPr>
              <a:t>in the </a:t>
            </a:r>
            <a:r>
              <a:rPr sz="3600" spc="-10" dirty="0">
                <a:latin typeface="Carlito"/>
                <a:cs typeface="Carlito"/>
              </a:rPr>
              <a:t>quantity </a:t>
            </a:r>
            <a:r>
              <a:rPr sz="3600" spc="-5" dirty="0">
                <a:latin typeface="Carlito"/>
                <a:cs typeface="Carlito"/>
              </a:rPr>
              <a:t>demanded of </a:t>
            </a:r>
            <a:r>
              <a:rPr sz="3600" dirty="0">
                <a:latin typeface="Carlito"/>
                <a:cs typeface="Carlito"/>
              </a:rPr>
              <a:t>a  </a:t>
            </a:r>
            <a:r>
              <a:rPr sz="3600" spc="-15" dirty="0">
                <a:latin typeface="Carlito"/>
                <a:cs typeface="Carlito"/>
              </a:rPr>
              <a:t>product </a:t>
            </a:r>
            <a:r>
              <a:rPr sz="3600" spc="-5" dirty="0">
                <a:latin typeface="Carlito"/>
                <a:cs typeface="Carlito"/>
              </a:rPr>
              <a:t>due </a:t>
            </a:r>
            <a:r>
              <a:rPr sz="3600" spc="-30" dirty="0">
                <a:latin typeface="Carlito"/>
                <a:cs typeface="Carlito"/>
              </a:rPr>
              <a:t>to </a:t>
            </a:r>
            <a:r>
              <a:rPr sz="3600" dirty="0">
                <a:latin typeface="Carlito"/>
                <a:cs typeface="Carlito"/>
              </a:rPr>
              <a:t>a </a:t>
            </a:r>
            <a:r>
              <a:rPr sz="3600" spc="-5" dirty="0">
                <a:latin typeface="Carlito"/>
                <a:cs typeface="Carlito"/>
              </a:rPr>
              <a:t>change </a:t>
            </a:r>
            <a:r>
              <a:rPr sz="3600" dirty="0">
                <a:latin typeface="Carlito"/>
                <a:cs typeface="Carlito"/>
              </a:rPr>
              <a:t>in </a:t>
            </a:r>
            <a:r>
              <a:rPr sz="3600" spc="-5" dirty="0">
                <a:latin typeface="Carlito"/>
                <a:cs typeface="Carlito"/>
              </a:rPr>
              <a:t>its price </a:t>
            </a:r>
            <a:r>
              <a:rPr sz="3600" dirty="0">
                <a:latin typeface="Carlito"/>
                <a:cs typeface="Carlito"/>
              </a:rPr>
              <a:t>is </a:t>
            </a:r>
            <a:r>
              <a:rPr sz="3600" spc="-5" dirty="0">
                <a:latin typeface="Carlito"/>
                <a:cs typeface="Carlito"/>
              </a:rPr>
              <a:t>known  </a:t>
            </a:r>
            <a:r>
              <a:rPr sz="3600" dirty="0">
                <a:latin typeface="Carlito"/>
                <a:cs typeface="Carlito"/>
              </a:rPr>
              <a:t>as Price </a:t>
            </a:r>
            <a:r>
              <a:rPr sz="3600" spc="-5" dirty="0">
                <a:latin typeface="Carlito"/>
                <a:cs typeface="Carlito"/>
              </a:rPr>
              <a:t>elasticity of demand. Thus, </a:t>
            </a:r>
            <a:r>
              <a:rPr sz="3600" dirty="0">
                <a:latin typeface="Carlito"/>
                <a:cs typeface="Carlito"/>
              </a:rPr>
              <a:t>the  </a:t>
            </a:r>
            <a:r>
              <a:rPr sz="3600" spc="-10" dirty="0">
                <a:latin typeface="Carlito"/>
                <a:cs typeface="Carlito"/>
              </a:rPr>
              <a:t>sensitiveness or responsiveness of </a:t>
            </a:r>
            <a:r>
              <a:rPr sz="3600" dirty="0">
                <a:latin typeface="Carlito"/>
                <a:cs typeface="Carlito"/>
              </a:rPr>
              <a:t>demand </a:t>
            </a:r>
            <a:r>
              <a:rPr sz="3600" spc="-25" dirty="0">
                <a:latin typeface="Carlito"/>
                <a:cs typeface="Carlito"/>
              </a:rPr>
              <a:t>to  </a:t>
            </a:r>
            <a:r>
              <a:rPr sz="3600" spc="-5" dirty="0">
                <a:latin typeface="Carlito"/>
                <a:cs typeface="Carlito"/>
              </a:rPr>
              <a:t>change </a:t>
            </a:r>
            <a:r>
              <a:rPr sz="3600" dirty="0">
                <a:latin typeface="Carlito"/>
                <a:cs typeface="Carlito"/>
              </a:rPr>
              <a:t>in </a:t>
            </a:r>
            <a:r>
              <a:rPr sz="3600" spc="-5" dirty="0">
                <a:latin typeface="Carlito"/>
                <a:cs typeface="Carlito"/>
              </a:rPr>
              <a:t>price </a:t>
            </a:r>
            <a:r>
              <a:rPr sz="3600" dirty="0">
                <a:latin typeface="Carlito"/>
                <a:cs typeface="Carlito"/>
              </a:rPr>
              <a:t>is as </a:t>
            </a:r>
            <a:r>
              <a:rPr sz="3600" spc="-5" dirty="0">
                <a:latin typeface="Carlito"/>
                <a:cs typeface="Carlito"/>
              </a:rPr>
              <a:t>called elasticity </a:t>
            </a:r>
            <a:r>
              <a:rPr sz="3600" spc="-10" dirty="0">
                <a:latin typeface="Carlito"/>
                <a:cs typeface="Carlito"/>
              </a:rPr>
              <a:t>of 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613936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30883"/>
            <a:ext cx="10515600" cy="1394048"/>
          </a:xfrm>
          <a:prstGeom prst="rect">
            <a:avLst/>
          </a:prstGeom>
        </p:spPr>
        <p:txBody>
          <a:bodyPr vert="horz" wrap="square" lIns="0" tIns="161366" rIns="0" bIns="0" rtlCol="0" anchor="ctr">
            <a:spAutoFit/>
          </a:bodyPr>
          <a:lstStyle/>
          <a:p>
            <a:pPr marL="1711960" marR="5080" indent="-126238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latin typeface="Carlito"/>
                <a:cs typeface="Carlito"/>
              </a:rPr>
              <a:t>Practical </a:t>
            </a:r>
            <a:r>
              <a:rPr sz="4000" spc="-5" dirty="0">
                <a:latin typeface="Carlito"/>
                <a:cs typeface="Carlito"/>
              </a:rPr>
              <a:t>Importance of the Concept</a:t>
            </a:r>
            <a:r>
              <a:rPr sz="4000" spc="-80" dirty="0">
                <a:latin typeface="Carlito"/>
                <a:cs typeface="Carlito"/>
              </a:rPr>
              <a:t> </a:t>
            </a:r>
            <a:r>
              <a:rPr sz="4000" spc="-10" dirty="0">
                <a:latin typeface="Carlito"/>
                <a:cs typeface="Carlito"/>
              </a:rPr>
              <a:t>of  </a:t>
            </a:r>
            <a:r>
              <a:rPr sz="4000" spc="-5" dirty="0">
                <a:latin typeface="Carlito"/>
                <a:cs typeface="Carlito"/>
              </a:rPr>
              <a:t>Price </a:t>
            </a:r>
            <a:r>
              <a:rPr sz="4000" spc="-10" dirty="0">
                <a:latin typeface="Carlito"/>
                <a:cs typeface="Carlito"/>
              </a:rPr>
              <a:t>Elasticity </a:t>
            </a:r>
            <a:r>
              <a:rPr sz="4000" spc="-5" dirty="0">
                <a:latin typeface="Carlito"/>
                <a:cs typeface="Carlito"/>
              </a:rPr>
              <a:t>Of</a:t>
            </a:r>
            <a:r>
              <a:rPr sz="4000" spc="-50" dirty="0">
                <a:latin typeface="Carlito"/>
                <a:cs typeface="Carlito"/>
              </a:rPr>
              <a:t> </a:t>
            </a:r>
            <a:r>
              <a:rPr sz="4000" dirty="0">
                <a:latin typeface="Carlito"/>
                <a:cs typeface="Carlito"/>
              </a:rPr>
              <a:t>Demand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510635"/>
            <a:ext cx="7603490" cy="27571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Determination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Rates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Foreign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Exchange</a:t>
            </a:r>
            <a:endParaRPr sz="3200">
              <a:latin typeface="Carlito"/>
              <a:cs typeface="Carlito"/>
            </a:endParaRPr>
          </a:p>
          <a:p>
            <a:pPr marL="35560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Nationalization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Certain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Industries</a:t>
            </a:r>
            <a:endParaRPr sz="3200">
              <a:latin typeface="Carlito"/>
              <a:cs typeface="Carlito"/>
            </a:endParaRPr>
          </a:p>
          <a:p>
            <a:pPr marL="355600" marR="102235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economic Analysis </a:t>
            </a:r>
            <a:r>
              <a:rPr sz="3200" spc="-20" dirty="0">
                <a:latin typeface="Carlito"/>
                <a:cs typeface="Carlito"/>
              </a:rPr>
              <a:t>,the </a:t>
            </a:r>
            <a:r>
              <a:rPr sz="3200" spc="-10" dirty="0">
                <a:latin typeface="Carlito"/>
                <a:cs typeface="Carlito"/>
              </a:rPr>
              <a:t>concept </a:t>
            </a:r>
            <a:r>
              <a:rPr sz="3200" spc="-5" dirty="0">
                <a:latin typeface="Carlito"/>
                <a:cs typeface="Carlito"/>
              </a:rPr>
              <a:t>of price  elasticity of demand </a:t>
            </a:r>
            <a:r>
              <a:rPr sz="3200" spc="-10" dirty="0">
                <a:latin typeface="Carlito"/>
                <a:cs typeface="Carlito"/>
              </a:rPr>
              <a:t>helps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explaining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5" dirty="0">
                <a:latin typeface="Carlito"/>
                <a:cs typeface="Carlito"/>
              </a:rPr>
              <a:t>irony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poverty </a:t>
            </a:r>
            <a:r>
              <a:rPr sz="3200" spc="-5" dirty="0">
                <a:latin typeface="Carlito"/>
                <a:cs typeface="Carlito"/>
              </a:rPr>
              <a:t>in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midst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40" dirty="0">
                <a:latin typeface="Carlito"/>
                <a:cs typeface="Carlito"/>
              </a:rPr>
              <a:t>plenty.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38228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0331" y="3030094"/>
            <a:ext cx="731329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Income </a:t>
            </a:r>
            <a:r>
              <a:rPr spc="-5" dirty="0">
                <a:latin typeface="Carlito"/>
                <a:cs typeface="Carlito"/>
              </a:rPr>
              <a:t>Elasticity Of</a:t>
            </a:r>
            <a:r>
              <a:rPr spc="1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Demand</a:t>
            </a:r>
          </a:p>
        </p:txBody>
      </p:sp>
    </p:spTree>
    <p:extLst>
      <p:ext uri="{BB962C8B-B14F-4D97-AF65-F5344CB8AC3E}">
        <p14:creationId xmlns:p14="http://schemas.microsoft.com/office/powerpoint/2010/main" val="2861115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2E6D-6ABB-8046-B634-9BB604B11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997" y="42163"/>
            <a:ext cx="8846007" cy="677108"/>
          </a:xfrm>
        </p:spPr>
        <p:txBody>
          <a:bodyPr>
            <a:normAutofit fontScale="90000"/>
          </a:bodyPr>
          <a:lstStyle/>
          <a:p>
            <a:r>
              <a:rPr lang="en-US" dirty="0"/>
              <a:t>Income Elasticity of Demand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0BE4CA-2199-7C4F-B380-B53F9C064E80}"/>
              </a:ext>
            </a:extLst>
          </p:cNvPr>
          <p:cNvSpPr txBox="1"/>
          <p:nvPr/>
        </p:nvSpPr>
        <p:spPr>
          <a:xfrm>
            <a:off x="947854" y="1137424"/>
            <a:ext cx="95711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Income elasticity of Demand (</a:t>
            </a:r>
            <a:r>
              <a:rPr lang="en-US" sz="2800" dirty="0" err="1"/>
              <a:t>Ey</a:t>
            </a:r>
            <a:r>
              <a:rPr lang="en-US" sz="2800" dirty="0"/>
              <a:t>) expresses the responsiveness of a </a:t>
            </a:r>
            <a:r>
              <a:rPr lang="en-US" sz="2800" dirty="0" err="1"/>
              <a:t>consumer”s</a:t>
            </a:r>
            <a:r>
              <a:rPr lang="en-US" sz="2800" dirty="0"/>
              <a:t> demand for any good to the change in his Income</a:t>
            </a:r>
          </a:p>
          <a:p>
            <a:endParaRPr lang="en-US" sz="2800" dirty="0"/>
          </a:p>
          <a:p>
            <a:r>
              <a:rPr lang="en-US" sz="2800" dirty="0"/>
              <a:t>It is defined as ratio of percentage change in the quantity demanded of a commodity to the percentage change in income</a:t>
            </a:r>
          </a:p>
        </p:txBody>
      </p:sp>
    </p:spTree>
    <p:extLst>
      <p:ext uri="{BB962C8B-B14F-4D97-AF65-F5344CB8AC3E}">
        <p14:creationId xmlns:p14="http://schemas.microsoft.com/office/powerpoint/2010/main" val="4157073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026" y="324358"/>
            <a:ext cx="8838565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Types </a:t>
            </a:r>
            <a:r>
              <a:rPr spc="-5" dirty="0"/>
              <a:t>Of Income Elasticity Of</a:t>
            </a:r>
            <a:r>
              <a:rPr spc="-90" dirty="0"/>
              <a:t>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40" y="1494787"/>
            <a:ext cx="7343775" cy="200088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20" dirty="0">
                <a:latin typeface="Carlito"/>
                <a:cs typeface="Carlito"/>
              </a:rPr>
              <a:t>Positive </a:t>
            </a:r>
            <a:r>
              <a:rPr sz="3600" spc="-5" dirty="0">
                <a:latin typeface="Carlito"/>
                <a:cs typeface="Carlito"/>
              </a:rPr>
              <a:t>Income elasticity of</a:t>
            </a:r>
            <a:r>
              <a:rPr sz="3600" spc="-7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20" dirty="0">
                <a:latin typeface="Carlito"/>
                <a:cs typeface="Carlito"/>
              </a:rPr>
              <a:t>Negative </a:t>
            </a:r>
            <a:r>
              <a:rPr sz="3600" spc="-5" dirty="0">
                <a:latin typeface="Carlito"/>
                <a:cs typeface="Carlito"/>
              </a:rPr>
              <a:t>Income elasticity </a:t>
            </a:r>
            <a:r>
              <a:rPr sz="3600" spc="-10" dirty="0">
                <a:latin typeface="Carlito"/>
                <a:cs typeface="Carlito"/>
              </a:rPr>
              <a:t>of</a:t>
            </a:r>
            <a:r>
              <a:rPr sz="3600" spc="-9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35" dirty="0">
                <a:latin typeface="Carlito"/>
                <a:cs typeface="Carlito"/>
              </a:rPr>
              <a:t>Zero </a:t>
            </a:r>
            <a:r>
              <a:rPr sz="3600" spc="-5" dirty="0">
                <a:latin typeface="Carlito"/>
                <a:cs typeface="Carlito"/>
              </a:rPr>
              <a:t>Income elasticity of</a:t>
            </a:r>
            <a:r>
              <a:rPr sz="3600" spc="-4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demand</a:t>
            </a:r>
          </a:p>
        </p:txBody>
      </p:sp>
    </p:spTree>
    <p:extLst>
      <p:ext uri="{BB962C8B-B14F-4D97-AF65-F5344CB8AC3E}">
        <p14:creationId xmlns:p14="http://schemas.microsoft.com/office/powerpoint/2010/main" val="215717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9351" y="54610"/>
            <a:ext cx="775652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Positive </a:t>
            </a:r>
            <a:r>
              <a:rPr sz="4000" spc="-10" dirty="0"/>
              <a:t>Income elasticity </a:t>
            </a:r>
            <a:r>
              <a:rPr sz="4000" spc="-5" dirty="0"/>
              <a:t>of</a:t>
            </a:r>
            <a:r>
              <a:rPr sz="4000" spc="30" dirty="0"/>
              <a:t> </a:t>
            </a:r>
            <a:r>
              <a:rPr sz="4000" spc="-5" dirty="0"/>
              <a:t>demand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056599" y="762763"/>
            <a:ext cx="7773670" cy="5639435"/>
          </a:xfrm>
          <a:custGeom>
            <a:avLst/>
            <a:gdLst/>
            <a:ahLst/>
            <a:cxnLst/>
            <a:rect l="l" t="t" r="r" b="b"/>
            <a:pathLst>
              <a:path w="7773670" h="5639435">
                <a:moveTo>
                  <a:pt x="1600" y="0"/>
                </a:moveTo>
                <a:lnTo>
                  <a:pt x="0" y="5638825"/>
                </a:lnTo>
              </a:path>
              <a:path w="7773670" h="5639435">
                <a:moveTo>
                  <a:pt x="800" y="5257038"/>
                </a:moveTo>
                <a:lnTo>
                  <a:pt x="7773200" y="5258625"/>
                </a:lnTo>
              </a:path>
              <a:path w="7773670" h="5639435">
                <a:moveTo>
                  <a:pt x="1829600" y="3809238"/>
                </a:moveTo>
                <a:lnTo>
                  <a:pt x="5258600" y="380238"/>
                </a:lnTo>
              </a:path>
              <a:path w="7773670" h="5639435">
                <a:moveTo>
                  <a:pt x="800" y="1828038"/>
                </a:moveTo>
                <a:lnTo>
                  <a:pt x="3810800" y="1829689"/>
                </a:lnTo>
              </a:path>
              <a:path w="7773670" h="5639435">
                <a:moveTo>
                  <a:pt x="3811689" y="1828038"/>
                </a:moveTo>
                <a:lnTo>
                  <a:pt x="3810800" y="5257038"/>
                </a:lnTo>
              </a:path>
              <a:path w="7773670" h="5639435">
                <a:moveTo>
                  <a:pt x="800" y="2513838"/>
                </a:moveTo>
                <a:lnTo>
                  <a:pt x="3125000" y="2515489"/>
                </a:lnTo>
              </a:path>
              <a:path w="7773670" h="5639435">
                <a:moveTo>
                  <a:pt x="3126651" y="2513838"/>
                </a:moveTo>
                <a:lnTo>
                  <a:pt x="3125000" y="52570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2740" y="537414"/>
            <a:ext cx="2635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dirty="0">
                <a:latin typeface="Carlito"/>
                <a:cs typeface="Carlito"/>
              </a:rPr>
              <a:t>Y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8629" y="842517"/>
            <a:ext cx="306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latin typeface="Carlito"/>
                <a:cs typeface="Carlito"/>
              </a:rPr>
              <a:t>D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739" y="2153539"/>
            <a:ext cx="2364740" cy="2693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78989">
              <a:lnSpc>
                <a:spcPct val="125000"/>
              </a:lnSpc>
              <a:spcBef>
                <a:spcPts val="100"/>
              </a:spcBef>
            </a:pPr>
            <a:r>
              <a:rPr sz="3600" dirty="0">
                <a:latin typeface="Carlito"/>
                <a:cs typeface="Carlito"/>
              </a:rPr>
              <a:t>P  A</a:t>
            </a:r>
            <a:endParaRPr sz="360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4800">
              <a:latin typeface="Carlito"/>
              <a:cs typeface="Carlito"/>
            </a:endParaRPr>
          </a:p>
          <a:p>
            <a:pPr marR="5080" algn="r"/>
            <a:r>
              <a:rPr sz="3600" dirty="0">
                <a:latin typeface="Carlito"/>
                <a:cs typeface="Carlito"/>
              </a:rPr>
              <a:t>D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1341" y="6217107"/>
            <a:ext cx="328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latin typeface="Carlito"/>
                <a:cs typeface="Carlito"/>
              </a:rPr>
              <a:t>O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05009" y="6217107"/>
            <a:ext cx="262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latin typeface="Carlito"/>
                <a:cs typeface="Carlito"/>
              </a:rPr>
              <a:t>X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0794" y="5872683"/>
            <a:ext cx="3788410" cy="9188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0100">
              <a:lnSpc>
                <a:spcPts val="3515"/>
              </a:lnSpc>
              <a:spcBef>
                <a:spcPts val="100"/>
              </a:spcBef>
              <a:tabLst>
                <a:tab pos="2755900" algn="l"/>
              </a:tabLst>
            </a:pPr>
            <a:r>
              <a:rPr sz="3600" dirty="0">
                <a:latin typeface="Carlito"/>
                <a:cs typeface="Carlito"/>
              </a:rPr>
              <a:t>B	S</a:t>
            </a:r>
            <a:endParaRPr sz="3600">
              <a:latin typeface="Carlito"/>
              <a:cs typeface="Carlito"/>
            </a:endParaRPr>
          </a:p>
          <a:p>
            <a:pPr marL="12700">
              <a:lnSpc>
                <a:spcPts val="3515"/>
              </a:lnSpc>
            </a:pPr>
            <a:r>
              <a:rPr sz="3600" spc="-10" dirty="0">
                <a:latin typeface="Carlito"/>
                <a:cs typeface="Carlito"/>
              </a:rPr>
              <a:t>Quantity</a:t>
            </a:r>
            <a:r>
              <a:rPr sz="3600" spc="-8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Demanded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42364" y="4612729"/>
            <a:ext cx="458523" cy="140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520"/>
              </a:lnSpc>
            </a:pPr>
            <a:r>
              <a:rPr sz="3600" spc="-10" dirty="0">
                <a:latin typeface="Carlito"/>
                <a:cs typeface="Carlito"/>
              </a:rPr>
              <a:t>Income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558722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9351" y="359410"/>
            <a:ext cx="775652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Positive </a:t>
            </a:r>
            <a:r>
              <a:rPr sz="4000" spc="-10" dirty="0"/>
              <a:t>Income elasticity </a:t>
            </a:r>
            <a:r>
              <a:rPr sz="4000" spc="-5" dirty="0"/>
              <a:t>of</a:t>
            </a:r>
            <a:r>
              <a:rPr sz="4000" spc="30" dirty="0"/>
              <a:t> </a:t>
            </a:r>
            <a:r>
              <a:rPr sz="4000" spc="-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059941" y="1494787"/>
            <a:ext cx="7867015" cy="3678571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Income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15" dirty="0">
                <a:latin typeface="Carlito"/>
                <a:cs typeface="Carlito"/>
              </a:rPr>
              <a:t>Equal </a:t>
            </a:r>
            <a:r>
              <a:rPr sz="3600" spc="-25" dirty="0">
                <a:latin typeface="Carlito"/>
                <a:cs typeface="Carlito"/>
              </a:rPr>
              <a:t>to </a:t>
            </a:r>
            <a:r>
              <a:rPr sz="3600" dirty="0">
                <a:latin typeface="Carlito"/>
                <a:cs typeface="Carlito"/>
              </a:rPr>
              <a:t>Unity </a:t>
            </a:r>
            <a:r>
              <a:rPr sz="3600" spc="-5" dirty="0">
                <a:latin typeface="Carlito"/>
                <a:cs typeface="Carlito"/>
              </a:rPr>
              <a:t>or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One</a:t>
            </a:r>
            <a:r>
              <a:rPr lang="en-US" sz="3600" spc="-5" dirty="0">
                <a:latin typeface="Carlito"/>
                <a:cs typeface="Carlito"/>
              </a:rPr>
              <a:t> e g Comforts</a:t>
            </a:r>
            <a:endParaRPr sz="3600" dirty="0">
              <a:latin typeface="Carlito"/>
              <a:cs typeface="Carlito"/>
            </a:endParaRPr>
          </a:p>
          <a:p>
            <a:pPr marL="355600" marR="173355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Income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20" dirty="0">
                <a:latin typeface="Carlito"/>
                <a:cs typeface="Carlito"/>
              </a:rPr>
              <a:t>Greater </a:t>
            </a:r>
            <a:r>
              <a:rPr sz="3600" spc="-5" dirty="0">
                <a:latin typeface="Carlito"/>
                <a:cs typeface="Carlito"/>
              </a:rPr>
              <a:t>Than Unity Or  One</a:t>
            </a:r>
            <a:r>
              <a:rPr lang="en-US" sz="3600" spc="-5" dirty="0">
                <a:latin typeface="Carlito"/>
                <a:cs typeface="Carlito"/>
              </a:rPr>
              <a:t> e g luxuries</a:t>
            </a:r>
            <a:endParaRPr sz="3600" dirty="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Income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5" dirty="0">
                <a:latin typeface="Carlito"/>
                <a:cs typeface="Carlito"/>
              </a:rPr>
              <a:t>Less </a:t>
            </a:r>
            <a:r>
              <a:rPr sz="3600" dirty="0">
                <a:latin typeface="Carlito"/>
                <a:cs typeface="Carlito"/>
              </a:rPr>
              <a:t>Than Unity </a:t>
            </a:r>
            <a:r>
              <a:rPr sz="3600" spc="-5" dirty="0">
                <a:latin typeface="Carlito"/>
                <a:cs typeface="Carlito"/>
              </a:rPr>
              <a:t>or</a:t>
            </a:r>
            <a:r>
              <a:rPr sz="3600" spc="-10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One</a:t>
            </a:r>
            <a:r>
              <a:rPr lang="en-US" sz="3600" spc="-5" dirty="0">
                <a:latin typeface="Carlito"/>
                <a:cs typeface="Carlito"/>
              </a:rPr>
              <a:t> </a:t>
            </a:r>
            <a:r>
              <a:rPr lang="en-US" sz="3600" spc="-5" dirty="0" err="1">
                <a:latin typeface="Carlito"/>
                <a:cs typeface="Carlito"/>
              </a:rPr>
              <a:t>eg</a:t>
            </a:r>
            <a:r>
              <a:rPr lang="en-US" sz="3600" spc="-5" dirty="0">
                <a:latin typeface="Carlito"/>
                <a:cs typeface="Carlito"/>
              </a:rPr>
              <a:t> necessities</a:t>
            </a:r>
            <a:endParaRPr sz="3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39473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5414" y="54610"/>
            <a:ext cx="796226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Negative </a:t>
            </a:r>
            <a:r>
              <a:rPr sz="4000" spc="-10" dirty="0"/>
              <a:t>Income elasticity </a:t>
            </a:r>
            <a:r>
              <a:rPr sz="4000" spc="-5" dirty="0"/>
              <a:t>of</a:t>
            </a:r>
            <a:r>
              <a:rPr sz="4000" spc="85" dirty="0"/>
              <a:t> </a:t>
            </a:r>
            <a:r>
              <a:rPr sz="4000" spc="-5" dirty="0"/>
              <a:t>demand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514600" y="990600"/>
            <a:ext cx="0" cy="4572000"/>
          </a:xfrm>
          <a:custGeom>
            <a:avLst/>
            <a:gdLst/>
            <a:ahLst/>
            <a:cxnLst/>
            <a:rect l="l" t="t" r="r" b="b"/>
            <a:pathLst>
              <a:path h="4572000">
                <a:moveTo>
                  <a:pt x="0" y="0"/>
                </a:moveTo>
                <a:lnTo>
                  <a:pt x="0" y="4572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86258" y="1745631"/>
            <a:ext cx="492443" cy="516255"/>
          </a:xfrm>
          <a:prstGeom prst="rect">
            <a:avLst/>
          </a:prstGeom>
        </p:spPr>
        <p:txBody>
          <a:bodyPr vert="vert270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600" dirty="0">
                <a:latin typeface="Verdana"/>
                <a:cs typeface="Verdana"/>
              </a:rPr>
              <a:t>Pr</a:t>
            </a:r>
            <a:r>
              <a:rPr sz="1600" spc="-5" dirty="0">
                <a:latin typeface="Verdana"/>
                <a:cs typeface="Verdana"/>
              </a:rPr>
              <a:t>ice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508250" y="1200150"/>
            <a:ext cx="7245350" cy="4438650"/>
            <a:chOff x="984250" y="1200150"/>
            <a:chExt cx="7245350" cy="4438650"/>
          </a:xfrm>
        </p:grpSpPr>
        <p:sp>
          <p:nvSpPr>
            <p:cNvPr id="6" name="object 6"/>
            <p:cNvSpPr/>
            <p:nvPr/>
          </p:nvSpPr>
          <p:spPr>
            <a:xfrm>
              <a:off x="990600" y="5562600"/>
              <a:ext cx="7239000" cy="0"/>
            </a:xfrm>
            <a:custGeom>
              <a:avLst/>
              <a:gdLst/>
              <a:ahLst/>
              <a:cxnLst/>
              <a:rect l="l" t="t" r="r" b="b"/>
              <a:pathLst>
                <a:path w="7239000">
                  <a:moveTo>
                    <a:pt x="0" y="0"/>
                  </a:moveTo>
                  <a:lnTo>
                    <a:pt x="723900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67000" y="1219200"/>
              <a:ext cx="4343400" cy="3352800"/>
            </a:xfrm>
            <a:custGeom>
              <a:avLst/>
              <a:gdLst/>
              <a:ahLst/>
              <a:cxnLst/>
              <a:rect l="l" t="t" r="r" b="b"/>
              <a:pathLst>
                <a:path w="4343400" h="3352800">
                  <a:moveTo>
                    <a:pt x="0" y="0"/>
                  </a:moveTo>
                  <a:lnTo>
                    <a:pt x="4343400" y="3352800"/>
                  </a:lnTo>
                </a:path>
              </a:pathLst>
            </a:custGeom>
            <a:ln w="38100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0600" y="2514600"/>
              <a:ext cx="3352800" cy="3124200"/>
            </a:xfrm>
            <a:custGeom>
              <a:avLst/>
              <a:gdLst/>
              <a:ahLst/>
              <a:cxnLst/>
              <a:rect l="l" t="t" r="r" b="b"/>
              <a:pathLst>
                <a:path w="3352800" h="3124200">
                  <a:moveTo>
                    <a:pt x="0" y="0"/>
                  </a:moveTo>
                  <a:lnTo>
                    <a:pt x="3352800" y="0"/>
                  </a:lnTo>
                </a:path>
                <a:path w="3352800" h="3124200">
                  <a:moveTo>
                    <a:pt x="3352800" y="0"/>
                  </a:moveTo>
                  <a:lnTo>
                    <a:pt x="3352800" y="3124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0600" y="3657600"/>
              <a:ext cx="4800600" cy="1905000"/>
            </a:xfrm>
            <a:custGeom>
              <a:avLst/>
              <a:gdLst/>
              <a:ahLst/>
              <a:cxnLst/>
              <a:rect l="l" t="t" r="r" b="b"/>
              <a:pathLst>
                <a:path w="4800600" h="1905000">
                  <a:moveTo>
                    <a:pt x="0" y="1905000"/>
                  </a:moveTo>
                  <a:lnTo>
                    <a:pt x="4800600" y="1905000"/>
                  </a:lnTo>
                  <a:lnTo>
                    <a:pt x="4800600" y="0"/>
                  </a:lnTo>
                  <a:lnTo>
                    <a:pt x="0" y="0"/>
                  </a:lnTo>
                  <a:lnTo>
                    <a:pt x="0" y="1905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136141" y="2394330"/>
            <a:ext cx="14795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Verdana"/>
                <a:cs typeface="Verdana"/>
              </a:rPr>
              <a:t>P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9941" y="3537330"/>
            <a:ext cx="1644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Verdana"/>
                <a:cs typeface="Verdana"/>
              </a:rPr>
              <a:t>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28670" y="4413884"/>
            <a:ext cx="2171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5" dirty="0">
                <a:solidFill>
                  <a:srgbClr val="FFFFFF"/>
                </a:solidFill>
                <a:latin typeface="Verdana"/>
                <a:cs typeface="Verdana"/>
              </a:rPr>
              <a:t>Total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Verdana"/>
                <a:cs typeface="Verdana"/>
              </a:rPr>
              <a:t>Revenue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93794" y="5214061"/>
            <a:ext cx="2908300" cy="802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6700">
              <a:spcBef>
                <a:spcPts val="95"/>
              </a:spcBef>
              <a:tabLst>
                <a:tab pos="2755900" algn="l"/>
              </a:tabLst>
            </a:pPr>
            <a:r>
              <a:rPr sz="1600" spc="-5" dirty="0">
                <a:latin typeface="Verdana"/>
                <a:cs typeface="Verdana"/>
              </a:rPr>
              <a:t>B	S</a:t>
            </a:r>
            <a:endParaRPr sz="160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850">
              <a:latin typeface="Verdana"/>
              <a:cs typeface="Verdana"/>
            </a:endParaRPr>
          </a:p>
          <a:p>
            <a:pPr marL="12700">
              <a:spcBef>
                <a:spcPts val="5"/>
              </a:spcBef>
            </a:pPr>
            <a:r>
              <a:rPr sz="1600" spc="-10" dirty="0">
                <a:latin typeface="Verdana"/>
                <a:cs typeface="Verdana"/>
              </a:rPr>
              <a:t>Quantity Demanded</a:t>
            </a:r>
            <a:r>
              <a:rPr sz="1600" spc="4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(000s)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7A07D7-09BC-1F43-BF49-B50CB104ECDC}"/>
              </a:ext>
            </a:extLst>
          </p:cNvPr>
          <p:cNvSpPr txBox="1"/>
          <p:nvPr/>
        </p:nvSpPr>
        <p:spPr>
          <a:xfrm>
            <a:off x="3598985" y="6377355"/>
            <a:ext cx="1921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Eg</a:t>
            </a:r>
            <a:r>
              <a:rPr lang="en-US" dirty="0"/>
              <a:t> –Inferior Goods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65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6665" y="324358"/>
            <a:ext cx="7740650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Zero </a:t>
            </a:r>
            <a:r>
              <a:rPr spc="-5" dirty="0"/>
              <a:t>Income </a:t>
            </a:r>
            <a:r>
              <a:rPr spc="-10" dirty="0"/>
              <a:t>elasticity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demand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996311" y="1295400"/>
            <a:ext cx="5767070" cy="3862070"/>
            <a:chOff x="1472311" y="1295400"/>
            <a:chExt cx="5767070" cy="3862070"/>
          </a:xfrm>
        </p:grpSpPr>
        <p:sp>
          <p:nvSpPr>
            <p:cNvPr id="4" name="object 4"/>
            <p:cNvSpPr/>
            <p:nvPr/>
          </p:nvSpPr>
          <p:spPr>
            <a:xfrm>
              <a:off x="1472311" y="1295399"/>
              <a:ext cx="5767070" cy="3862070"/>
            </a:xfrm>
            <a:custGeom>
              <a:avLst/>
              <a:gdLst/>
              <a:ahLst/>
              <a:cxnLst/>
              <a:rect l="l" t="t" r="r" b="b"/>
              <a:pathLst>
                <a:path w="5767070" h="3862070">
                  <a:moveTo>
                    <a:pt x="5766689" y="3810000"/>
                  </a:moveTo>
                  <a:lnTo>
                    <a:pt x="5755792" y="3803650"/>
                  </a:lnTo>
                  <a:lnTo>
                    <a:pt x="5678043" y="3758311"/>
                  </a:lnTo>
                  <a:lnTo>
                    <a:pt x="5674233" y="3759327"/>
                  </a:lnTo>
                  <a:lnTo>
                    <a:pt x="5670677" y="3765423"/>
                  </a:lnTo>
                  <a:lnTo>
                    <a:pt x="5671693" y="3769233"/>
                  </a:lnTo>
                  <a:lnTo>
                    <a:pt x="5730672" y="3803650"/>
                  </a:lnTo>
                  <a:lnTo>
                    <a:pt x="58039" y="3803650"/>
                  </a:lnTo>
                  <a:lnTo>
                    <a:pt x="58039" y="36004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6"/>
                  </a:lnTo>
                  <a:lnTo>
                    <a:pt x="103378" y="88646"/>
                  </a:lnTo>
                  <a:lnTo>
                    <a:pt x="59016" y="12573"/>
                  </a:lnTo>
                  <a:lnTo>
                    <a:pt x="51689" y="0"/>
                  </a:lnTo>
                  <a:lnTo>
                    <a:pt x="0" y="88646"/>
                  </a:lnTo>
                  <a:lnTo>
                    <a:pt x="1016" y="92456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39" y="36004"/>
                  </a:lnTo>
                  <a:lnTo>
                    <a:pt x="45339" y="3810000"/>
                  </a:lnTo>
                  <a:lnTo>
                    <a:pt x="51689" y="3810000"/>
                  </a:lnTo>
                  <a:lnTo>
                    <a:pt x="51689" y="3816350"/>
                  </a:lnTo>
                  <a:lnTo>
                    <a:pt x="5730672" y="3816350"/>
                  </a:lnTo>
                  <a:lnTo>
                    <a:pt x="5671693" y="3850767"/>
                  </a:lnTo>
                  <a:lnTo>
                    <a:pt x="5670677" y="3854577"/>
                  </a:lnTo>
                  <a:lnTo>
                    <a:pt x="5674233" y="3860673"/>
                  </a:lnTo>
                  <a:lnTo>
                    <a:pt x="5678043" y="3861689"/>
                  </a:lnTo>
                  <a:lnTo>
                    <a:pt x="5755792" y="3816350"/>
                  </a:lnTo>
                  <a:lnTo>
                    <a:pt x="5766689" y="3810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33800" y="1676400"/>
              <a:ext cx="0" cy="3429000"/>
            </a:xfrm>
            <a:custGeom>
              <a:avLst/>
              <a:gdLst/>
              <a:ahLst/>
              <a:cxnLst/>
              <a:rect l="l" t="t" r="r" b="b"/>
              <a:pathLst>
                <a:path h="3429000">
                  <a:moveTo>
                    <a:pt x="0" y="342900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593644" y="1167131"/>
            <a:ext cx="209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43009" y="5053966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6044" y="4992117"/>
            <a:ext cx="2235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4775" y="5130166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8575" y="1319531"/>
            <a:ext cx="209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22394" y="5740096"/>
            <a:ext cx="22987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Quantity</a:t>
            </a:r>
            <a:r>
              <a:rPr sz="2000" b="1" spc="38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Demanded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8113" y="3227202"/>
            <a:ext cx="312073" cy="9626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dirty="0">
                <a:latin typeface="Carlito"/>
                <a:cs typeface="Carlito"/>
              </a:rPr>
              <a:t>I</a:t>
            </a:r>
            <a:r>
              <a:rPr sz="2400" b="1" spc="-10" dirty="0">
                <a:latin typeface="Carlito"/>
                <a:cs typeface="Carlito"/>
              </a:rPr>
              <a:t>nc</a:t>
            </a:r>
            <a:r>
              <a:rPr sz="2400" b="1" dirty="0">
                <a:latin typeface="Carlito"/>
                <a:cs typeface="Carlito"/>
              </a:rPr>
              <a:t>o</a:t>
            </a:r>
            <a:r>
              <a:rPr sz="2400" b="1" spc="5" dirty="0">
                <a:latin typeface="Carlito"/>
                <a:cs typeface="Carlito"/>
              </a:rPr>
              <a:t>m</a:t>
            </a:r>
            <a:r>
              <a:rPr sz="2400" b="1" dirty="0"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61643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14038"/>
            <a:ext cx="105156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530600" marR="5080" indent="-304419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Measurement </a:t>
            </a:r>
            <a:r>
              <a:rPr sz="4000" spc="-5" dirty="0"/>
              <a:t>Of Income </a:t>
            </a:r>
            <a:r>
              <a:rPr sz="4000" spc="-10" dirty="0"/>
              <a:t>Elasticity Of  Demand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5638800" y="2971801"/>
            <a:ext cx="4267200" cy="1905"/>
          </a:xfrm>
          <a:custGeom>
            <a:avLst/>
            <a:gdLst/>
            <a:ahLst/>
            <a:cxnLst/>
            <a:rect l="l" t="t" r="r" b="b"/>
            <a:pathLst>
              <a:path w="4267200" h="1905">
                <a:moveTo>
                  <a:pt x="0" y="0"/>
                </a:moveTo>
                <a:lnTo>
                  <a:pt x="4267200" y="152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2740" y="2376042"/>
            <a:ext cx="8101965" cy="1076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99535"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Proportionate change </a:t>
            </a:r>
            <a:r>
              <a:rPr sz="2400" b="1" dirty="0">
                <a:latin typeface="Carlito"/>
                <a:cs typeface="Carlito"/>
              </a:rPr>
              <a:t>in</a:t>
            </a:r>
            <a:r>
              <a:rPr sz="2400" b="1" spc="-5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ts val="2640"/>
              </a:lnSpc>
              <a:spcBef>
                <a:spcPts val="120"/>
              </a:spcBef>
            </a:pPr>
            <a:r>
              <a:rPr sz="2400" b="1" spc="-5" dirty="0">
                <a:latin typeface="Carlito"/>
                <a:cs typeface="Carlito"/>
              </a:rPr>
              <a:t>Income Elasticity Of Demand</a:t>
            </a:r>
            <a:r>
              <a:rPr sz="2400" b="1" spc="-3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  <a:p>
            <a:pPr marL="3975735">
              <a:lnSpc>
                <a:spcPts val="2640"/>
              </a:lnSpc>
            </a:pPr>
            <a:r>
              <a:rPr sz="2400" b="1" spc="-10" dirty="0">
                <a:latin typeface="Carlito"/>
                <a:cs typeface="Carlito"/>
              </a:rPr>
              <a:t>Proportionate change </a:t>
            </a:r>
            <a:r>
              <a:rPr sz="2400" b="1" dirty="0">
                <a:latin typeface="Carlito"/>
                <a:cs typeface="Carlito"/>
              </a:rPr>
              <a:t>in</a:t>
            </a:r>
            <a:r>
              <a:rPr sz="2400" b="1" spc="-6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Income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3427014"/>
            <a:ext cx="3883660" cy="941069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622300">
              <a:spcBef>
                <a:spcPts val="825"/>
              </a:spcBef>
            </a:pPr>
            <a:r>
              <a:rPr sz="2400" b="1" spc="-5" dirty="0">
                <a:latin typeface="Carlito"/>
                <a:cs typeface="Carlito"/>
              </a:rPr>
              <a:t>i.e.</a:t>
            </a:r>
            <a:endParaRPr sz="2400">
              <a:latin typeface="Carlito"/>
              <a:cs typeface="Carlito"/>
            </a:endParaRPr>
          </a:p>
          <a:p>
            <a:pPr marL="12700">
              <a:spcBef>
                <a:spcPts val="720"/>
              </a:spcBef>
            </a:pPr>
            <a:r>
              <a:rPr sz="2400" b="1" spc="-5" dirty="0">
                <a:latin typeface="Carlito"/>
                <a:cs typeface="Carlito"/>
              </a:rPr>
              <a:t>Income Elasticity Of Demand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62600" y="41910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0" y="41910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718175" y="4281296"/>
            <a:ext cx="14795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308100" algn="l"/>
              </a:tabLst>
            </a:pPr>
            <a:r>
              <a:rPr sz="2400" b="1" dirty="0">
                <a:latin typeface="Carlito"/>
                <a:cs typeface="Carlito"/>
              </a:rPr>
              <a:t>Q	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18176" y="3671393"/>
            <a:ext cx="17037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308100" algn="l"/>
              </a:tabLst>
            </a:pPr>
            <a:r>
              <a:rPr sz="2400" spc="-60" dirty="0">
                <a:latin typeface="Arial"/>
                <a:cs typeface="Arial"/>
              </a:rPr>
              <a:t>∆</a:t>
            </a:r>
            <a:r>
              <a:rPr sz="2400" b="1" spc="-60" dirty="0">
                <a:latin typeface="Carlito"/>
                <a:cs typeface="Carlito"/>
              </a:rPr>
              <a:t>q	</a:t>
            </a:r>
            <a:r>
              <a:rPr sz="2400" spc="-114" dirty="0">
                <a:latin typeface="Arial"/>
                <a:cs typeface="Arial"/>
              </a:rPr>
              <a:t>∆</a:t>
            </a:r>
            <a:r>
              <a:rPr sz="2400" spc="-235" dirty="0">
                <a:latin typeface="Arial"/>
                <a:cs typeface="Arial"/>
              </a:rPr>
              <a:t> </a:t>
            </a:r>
            <a:r>
              <a:rPr sz="2400" b="1" dirty="0">
                <a:latin typeface="Carlito"/>
                <a:cs typeface="Carlito"/>
              </a:rPr>
              <a:t>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3975" y="3894202"/>
            <a:ext cx="228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dirty="0">
                <a:latin typeface="Carlito"/>
                <a:cs typeface="Carlito"/>
              </a:rPr>
              <a:t>+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168714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14038"/>
            <a:ext cx="105156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530600" marR="5080" indent="-304419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Measurement </a:t>
            </a:r>
            <a:r>
              <a:rPr sz="4000" spc="-5" dirty="0"/>
              <a:t>Of Income </a:t>
            </a:r>
            <a:r>
              <a:rPr sz="4000" spc="-10" dirty="0"/>
              <a:t>Elasticity Of  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2739" y="1418587"/>
            <a:ext cx="8933180" cy="4463401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Char char="•"/>
              <a:tabLst>
                <a:tab pos="355600" algn="l"/>
              </a:tabLst>
            </a:pPr>
            <a:r>
              <a:rPr sz="3600" spc="-200" dirty="0">
                <a:latin typeface="Arial"/>
                <a:cs typeface="Arial"/>
              </a:rPr>
              <a:t>Here </a:t>
            </a:r>
            <a:r>
              <a:rPr sz="3600" spc="-105" dirty="0">
                <a:latin typeface="Arial"/>
                <a:cs typeface="Arial"/>
              </a:rPr>
              <a:t>, </a:t>
            </a:r>
            <a:r>
              <a:rPr sz="3600" spc="-145" dirty="0">
                <a:latin typeface="Arial"/>
                <a:cs typeface="Arial"/>
              </a:rPr>
              <a:t>∆q </a:t>
            </a:r>
            <a:r>
              <a:rPr sz="3600" spc="-310" dirty="0">
                <a:latin typeface="Arial"/>
                <a:cs typeface="Arial"/>
              </a:rPr>
              <a:t>= </a:t>
            </a:r>
            <a:r>
              <a:rPr sz="3600" spc="-290" dirty="0">
                <a:latin typeface="Arial"/>
                <a:cs typeface="Arial"/>
              </a:rPr>
              <a:t>Change </a:t>
            </a:r>
            <a:r>
              <a:rPr sz="3600" spc="-45" dirty="0">
                <a:latin typeface="Arial"/>
                <a:cs typeface="Arial"/>
              </a:rPr>
              <a:t>in </a:t>
            </a:r>
            <a:r>
              <a:rPr sz="3600" spc="-40" dirty="0">
                <a:latin typeface="Arial"/>
                <a:cs typeface="Arial"/>
              </a:rPr>
              <a:t>the </a:t>
            </a:r>
            <a:r>
              <a:rPr sz="3600" spc="-50" dirty="0">
                <a:latin typeface="Arial"/>
                <a:cs typeface="Arial"/>
              </a:rPr>
              <a:t>quantity</a:t>
            </a:r>
            <a:r>
              <a:rPr sz="3600" spc="-530" dirty="0">
                <a:latin typeface="Arial"/>
                <a:cs typeface="Arial"/>
              </a:rPr>
              <a:t> </a:t>
            </a:r>
            <a:r>
              <a:rPr sz="3600" spc="-155" dirty="0">
                <a:latin typeface="Arial"/>
                <a:cs typeface="Arial"/>
              </a:rPr>
              <a:t>demanded.</a:t>
            </a:r>
            <a:endParaRPr sz="3600">
              <a:latin typeface="Arial"/>
              <a:cs typeface="Arial"/>
            </a:endParaRPr>
          </a:p>
          <a:p>
            <a:pPr marL="1384300">
              <a:spcBef>
                <a:spcPts val="865"/>
              </a:spcBef>
              <a:tabLst>
                <a:tab pos="1943735" algn="l"/>
              </a:tabLst>
            </a:pPr>
            <a:r>
              <a:rPr sz="3600" dirty="0">
                <a:latin typeface="Carlito"/>
                <a:cs typeface="Carlito"/>
              </a:rPr>
              <a:t>Q	= </a:t>
            </a:r>
            <a:r>
              <a:rPr sz="3600" spc="-5" dirty="0">
                <a:latin typeface="Carlito"/>
                <a:cs typeface="Carlito"/>
              </a:rPr>
              <a:t>Original </a:t>
            </a:r>
            <a:r>
              <a:rPr sz="3600" spc="-10" dirty="0">
                <a:latin typeface="Carlito"/>
                <a:cs typeface="Carlito"/>
              </a:rPr>
              <a:t>quantity</a:t>
            </a:r>
            <a:r>
              <a:rPr sz="3600" spc="-6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demanded.</a:t>
            </a:r>
            <a:endParaRPr sz="3600">
              <a:latin typeface="Carlito"/>
              <a:cs typeface="Carlito"/>
            </a:endParaRPr>
          </a:p>
          <a:p>
            <a:pPr marL="1384300">
              <a:spcBef>
                <a:spcPts val="865"/>
              </a:spcBef>
            </a:pPr>
            <a:r>
              <a:rPr sz="3600" spc="-175" dirty="0">
                <a:latin typeface="Arial"/>
                <a:cs typeface="Arial"/>
              </a:rPr>
              <a:t>∆y </a:t>
            </a:r>
            <a:r>
              <a:rPr sz="3600" spc="-310" dirty="0">
                <a:latin typeface="Arial"/>
                <a:cs typeface="Arial"/>
              </a:rPr>
              <a:t>= </a:t>
            </a:r>
            <a:r>
              <a:rPr sz="3600" spc="-290" dirty="0">
                <a:latin typeface="Arial"/>
                <a:cs typeface="Arial"/>
              </a:rPr>
              <a:t>Change </a:t>
            </a:r>
            <a:r>
              <a:rPr sz="3600" spc="-45" dirty="0">
                <a:latin typeface="Arial"/>
                <a:cs typeface="Arial"/>
              </a:rPr>
              <a:t>in</a:t>
            </a:r>
            <a:r>
              <a:rPr sz="3600" spc="-30" dirty="0">
                <a:latin typeface="Arial"/>
                <a:cs typeface="Arial"/>
              </a:rPr>
              <a:t> </a:t>
            </a:r>
            <a:r>
              <a:rPr sz="3600" spc="-135" dirty="0">
                <a:latin typeface="Arial"/>
                <a:cs typeface="Arial"/>
              </a:rPr>
              <a:t>income.</a:t>
            </a:r>
            <a:endParaRPr sz="3600">
              <a:latin typeface="Arial"/>
              <a:cs typeface="Arial"/>
            </a:endParaRPr>
          </a:p>
          <a:p>
            <a:pPr marL="1384300">
              <a:spcBef>
                <a:spcPts val="865"/>
              </a:spcBef>
              <a:tabLst>
                <a:tab pos="2018030" algn="l"/>
              </a:tabLst>
            </a:pPr>
            <a:r>
              <a:rPr sz="3600" dirty="0">
                <a:latin typeface="Carlito"/>
                <a:cs typeface="Carlito"/>
              </a:rPr>
              <a:t>Y	= </a:t>
            </a:r>
            <a:r>
              <a:rPr sz="3600" spc="-5" dirty="0">
                <a:latin typeface="Carlito"/>
                <a:cs typeface="Carlito"/>
              </a:rPr>
              <a:t>Original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income.</a:t>
            </a:r>
            <a:endParaRPr sz="3600">
              <a:latin typeface="Carlito"/>
              <a:cs typeface="Carlito"/>
            </a:endParaRPr>
          </a:p>
          <a:p>
            <a:pPr marL="355600" marR="459105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20" dirty="0">
                <a:latin typeface="Carlito"/>
                <a:cs typeface="Carlito"/>
              </a:rPr>
              <a:t>For </a:t>
            </a:r>
            <a:r>
              <a:rPr sz="3600" spc="5" dirty="0">
                <a:latin typeface="Carlito"/>
                <a:cs typeface="Carlito"/>
              </a:rPr>
              <a:t>e.g. </a:t>
            </a:r>
            <a:r>
              <a:rPr sz="3600" dirty="0">
                <a:latin typeface="Carlito"/>
                <a:cs typeface="Carlito"/>
              </a:rPr>
              <a:t>,when </a:t>
            </a:r>
            <a:r>
              <a:rPr sz="3600" spc="-5" dirty="0">
                <a:latin typeface="Carlito"/>
                <a:cs typeface="Carlito"/>
              </a:rPr>
              <a:t>Income of </a:t>
            </a:r>
            <a:r>
              <a:rPr sz="3600" spc="-10" dirty="0">
                <a:latin typeface="Carlito"/>
                <a:cs typeface="Carlito"/>
              </a:rPr>
              <a:t>the consumer </a:t>
            </a:r>
            <a:r>
              <a:rPr sz="3600" dirty="0">
                <a:latin typeface="Carlito"/>
                <a:cs typeface="Carlito"/>
              </a:rPr>
              <a:t>=  </a:t>
            </a:r>
            <a:r>
              <a:rPr sz="3600" spc="-5" dirty="0">
                <a:latin typeface="Carlito"/>
                <a:cs typeface="Carlito"/>
              </a:rPr>
              <a:t>2,500/- </a:t>
            </a:r>
            <a:r>
              <a:rPr sz="3600" dirty="0">
                <a:latin typeface="Carlito"/>
                <a:cs typeface="Carlito"/>
              </a:rPr>
              <a:t>, </a:t>
            </a:r>
            <a:r>
              <a:rPr sz="3600" spc="-5" dirty="0">
                <a:latin typeface="Carlito"/>
                <a:cs typeface="Carlito"/>
              </a:rPr>
              <a:t>he </a:t>
            </a:r>
            <a:r>
              <a:rPr sz="3600" spc="-10" dirty="0">
                <a:latin typeface="Carlito"/>
                <a:cs typeface="Carlito"/>
              </a:rPr>
              <a:t>purchases </a:t>
            </a:r>
            <a:r>
              <a:rPr sz="3600" dirty="0">
                <a:latin typeface="Carlito"/>
                <a:cs typeface="Carlito"/>
              </a:rPr>
              <a:t>20 units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dirty="0">
                <a:latin typeface="Carlito"/>
                <a:cs typeface="Carlito"/>
              </a:rPr>
              <a:t>X, </a:t>
            </a:r>
            <a:r>
              <a:rPr sz="3600" spc="-10" dirty="0">
                <a:latin typeface="Carlito"/>
                <a:cs typeface="Carlito"/>
              </a:rPr>
              <a:t>when  </a:t>
            </a:r>
            <a:r>
              <a:rPr sz="3600" spc="-5" dirty="0">
                <a:latin typeface="Carlito"/>
                <a:cs typeface="Carlito"/>
              </a:rPr>
              <a:t>income </a:t>
            </a:r>
            <a:r>
              <a:rPr sz="3600" dirty="0">
                <a:latin typeface="Carlito"/>
                <a:cs typeface="Carlito"/>
              </a:rPr>
              <a:t>= </a:t>
            </a:r>
            <a:r>
              <a:rPr sz="3600" spc="-5" dirty="0">
                <a:latin typeface="Carlito"/>
                <a:cs typeface="Carlito"/>
              </a:rPr>
              <a:t>3,000/- he purchases 25 units of</a:t>
            </a:r>
            <a:r>
              <a:rPr sz="3600" spc="-12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X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23410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3826" y="372872"/>
            <a:ext cx="746061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/>
              <a:t>Kinds Of </a:t>
            </a:r>
            <a:r>
              <a:rPr sz="4000" b="1" spc="-10" dirty="0"/>
              <a:t>Price Elasticity </a:t>
            </a:r>
            <a:r>
              <a:rPr sz="4000" b="1" spc="-5" dirty="0"/>
              <a:t>Of</a:t>
            </a:r>
            <a:r>
              <a:rPr sz="4000" b="1" spc="40" dirty="0"/>
              <a:t> </a:t>
            </a:r>
            <a:r>
              <a:rPr sz="4000" b="1" spc="-10" dirty="0"/>
              <a:t>Demand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602739" y="1189608"/>
            <a:ext cx="7186930" cy="3355406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622300" indent="-609600">
              <a:spcBef>
                <a:spcPts val="96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600" spc="-20" dirty="0">
                <a:latin typeface="Carlito"/>
                <a:cs typeface="Carlito"/>
              </a:rPr>
              <a:t>Perfectly </a:t>
            </a:r>
            <a:r>
              <a:rPr sz="3600" spc="-5" dirty="0">
                <a:latin typeface="Carlito"/>
                <a:cs typeface="Carlito"/>
              </a:rPr>
              <a:t>elastic</a:t>
            </a:r>
            <a:r>
              <a:rPr sz="3600" spc="-4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  <a:p>
            <a:pPr marL="622300" indent="-609600">
              <a:spcBef>
                <a:spcPts val="86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600" spc="-15" dirty="0">
                <a:latin typeface="Carlito"/>
                <a:cs typeface="Carlito"/>
              </a:rPr>
              <a:t>Relatively </a:t>
            </a:r>
            <a:r>
              <a:rPr sz="3600" spc="-5" dirty="0">
                <a:latin typeface="Carlito"/>
                <a:cs typeface="Carlito"/>
              </a:rPr>
              <a:t>elastic</a:t>
            </a:r>
            <a:r>
              <a:rPr sz="3600" spc="-6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  <a:p>
            <a:pPr marL="622300" indent="-609600">
              <a:spcBef>
                <a:spcPts val="86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dirty="0">
                <a:latin typeface="Carlito"/>
                <a:cs typeface="Carlito"/>
              </a:rPr>
              <a:t>demand equal </a:t>
            </a:r>
            <a:r>
              <a:rPr sz="3600" spc="-25" dirty="0">
                <a:latin typeface="Carlito"/>
                <a:cs typeface="Carlito"/>
              </a:rPr>
              <a:t>to</a:t>
            </a:r>
            <a:r>
              <a:rPr sz="3600" spc="-7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utility</a:t>
            </a:r>
            <a:endParaRPr sz="3600" dirty="0">
              <a:latin typeface="Carlito"/>
              <a:cs typeface="Carlito"/>
            </a:endParaRPr>
          </a:p>
          <a:p>
            <a:pPr marL="622300" indent="-609600">
              <a:spcBef>
                <a:spcPts val="86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600" spc="-15" dirty="0">
                <a:latin typeface="Carlito"/>
                <a:cs typeface="Carlito"/>
              </a:rPr>
              <a:t>Relatively </a:t>
            </a:r>
            <a:r>
              <a:rPr sz="3600" spc="-10" dirty="0">
                <a:latin typeface="Carlito"/>
                <a:cs typeface="Carlito"/>
              </a:rPr>
              <a:t>inelastic</a:t>
            </a:r>
            <a:r>
              <a:rPr sz="3600" spc="-6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  <a:p>
            <a:pPr marL="622300" indent="-609600">
              <a:spcBef>
                <a:spcPts val="86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600" spc="-20" dirty="0">
                <a:latin typeface="Carlito"/>
                <a:cs typeface="Carlito"/>
              </a:rPr>
              <a:t>Perfectly </a:t>
            </a:r>
            <a:r>
              <a:rPr sz="3600" spc="-10" dirty="0">
                <a:latin typeface="Carlito"/>
                <a:cs typeface="Carlito"/>
              </a:rPr>
              <a:t>inelastic</a:t>
            </a:r>
            <a:r>
              <a:rPr sz="3600" spc="-5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53776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14038"/>
            <a:ext cx="105156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530600" marR="5080" indent="-304419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Measurement </a:t>
            </a:r>
            <a:r>
              <a:rPr sz="4000" spc="-5" dirty="0"/>
              <a:t>Of Income </a:t>
            </a:r>
            <a:r>
              <a:rPr sz="4000" spc="-10" dirty="0"/>
              <a:t>Elasticity Of  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2740" y="1494787"/>
            <a:ext cx="5649595" cy="134302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Thus</a:t>
            </a:r>
            <a:endParaRPr sz="3600">
              <a:latin typeface="Carlito"/>
              <a:cs typeface="Carlito"/>
            </a:endParaRPr>
          </a:p>
          <a:p>
            <a:pPr marL="355600">
              <a:spcBef>
                <a:spcPts val="865"/>
              </a:spcBef>
            </a:pPr>
            <a:r>
              <a:rPr sz="3600" spc="-5" dirty="0">
                <a:latin typeface="Carlito"/>
                <a:cs typeface="Carlito"/>
              </a:rPr>
              <a:t>Income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5" dirty="0">
                <a:latin typeface="Carlito"/>
                <a:cs typeface="Carlito"/>
              </a:rPr>
              <a:t>of</a:t>
            </a:r>
            <a:r>
              <a:rPr sz="3600" spc="-6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Demand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5641" y="2921634"/>
            <a:ext cx="253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latin typeface="Carlito"/>
                <a:cs typeface="Carlito"/>
              </a:rPr>
              <a:t>=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45641" y="4128898"/>
            <a:ext cx="7924165" cy="254952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spcBef>
                <a:spcPts val="960"/>
              </a:spcBef>
            </a:pPr>
            <a:r>
              <a:rPr sz="3600" dirty="0">
                <a:latin typeface="Carlito"/>
                <a:cs typeface="Carlito"/>
              </a:rPr>
              <a:t>= </a:t>
            </a:r>
            <a:r>
              <a:rPr sz="3600" spc="-5" dirty="0">
                <a:latin typeface="Carlito"/>
                <a:cs typeface="Carlito"/>
              </a:rPr>
              <a:t>(5/20) </a:t>
            </a:r>
            <a:r>
              <a:rPr sz="3600" dirty="0">
                <a:latin typeface="Carlito"/>
                <a:cs typeface="Carlito"/>
              </a:rPr>
              <a:t>+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(500/2500)</a:t>
            </a:r>
            <a:endParaRPr sz="3600">
              <a:latin typeface="Carlito"/>
              <a:cs typeface="Carlito"/>
            </a:endParaRPr>
          </a:p>
          <a:p>
            <a:pPr marL="12700">
              <a:spcBef>
                <a:spcPts val="865"/>
              </a:spcBef>
            </a:pPr>
            <a:r>
              <a:rPr sz="3600" dirty="0">
                <a:latin typeface="Carlito"/>
                <a:cs typeface="Carlito"/>
              </a:rPr>
              <a:t>=</a:t>
            </a:r>
            <a:r>
              <a:rPr sz="3600" spc="-2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1.5</a:t>
            </a:r>
            <a:endParaRPr sz="3600">
              <a:latin typeface="Carlito"/>
              <a:cs typeface="Carlito"/>
            </a:endParaRPr>
          </a:p>
          <a:p>
            <a:pPr marL="12700" marR="5080">
              <a:spcBef>
                <a:spcPts val="870"/>
              </a:spcBef>
            </a:pPr>
            <a:r>
              <a:rPr sz="3600" spc="-25" dirty="0">
                <a:latin typeface="Carlito"/>
                <a:cs typeface="Carlito"/>
              </a:rPr>
              <a:t>therefore </a:t>
            </a:r>
            <a:r>
              <a:rPr sz="3600" spc="-15" dirty="0">
                <a:latin typeface="Carlito"/>
                <a:cs typeface="Carlito"/>
              </a:rPr>
              <a:t>here </a:t>
            </a:r>
            <a:r>
              <a:rPr sz="3600" dirty="0">
                <a:latin typeface="Carlito"/>
                <a:cs typeface="Carlito"/>
              </a:rPr>
              <a:t>the IED is 1.5 which is</a:t>
            </a:r>
            <a:r>
              <a:rPr sz="3600" spc="-125" dirty="0">
                <a:latin typeface="Carlito"/>
                <a:cs typeface="Carlito"/>
              </a:rPr>
              <a:t> </a:t>
            </a:r>
            <a:r>
              <a:rPr sz="3600" spc="-15" dirty="0">
                <a:latin typeface="Carlito"/>
                <a:cs typeface="Carlito"/>
              </a:rPr>
              <a:t>more  </a:t>
            </a:r>
            <a:r>
              <a:rPr sz="3600" dirty="0">
                <a:latin typeface="Carlito"/>
                <a:cs typeface="Carlito"/>
              </a:rPr>
              <a:t>than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one.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95600" y="32004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3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000" y="32004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3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50794" y="3366642"/>
            <a:ext cx="234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Q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46194" y="3290442"/>
            <a:ext cx="184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74594" y="2757042"/>
            <a:ext cx="1779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383665" algn="l"/>
              </a:tabLst>
            </a:pPr>
            <a:r>
              <a:rPr sz="2400" spc="-60" dirty="0">
                <a:latin typeface="Arial"/>
                <a:cs typeface="Arial"/>
              </a:rPr>
              <a:t>∆</a:t>
            </a:r>
            <a:r>
              <a:rPr sz="2400" b="1" spc="-60" dirty="0">
                <a:latin typeface="Carlito"/>
                <a:cs typeface="Carlito"/>
              </a:rPr>
              <a:t>q	</a:t>
            </a:r>
            <a:r>
              <a:rPr sz="2400" spc="-114" dirty="0">
                <a:latin typeface="Arial"/>
                <a:cs typeface="Arial"/>
              </a:rPr>
              <a:t>∆</a:t>
            </a:r>
            <a:r>
              <a:rPr sz="2400" spc="-235" dirty="0">
                <a:latin typeface="Arial"/>
                <a:cs typeface="Arial"/>
              </a:rPr>
              <a:t> </a:t>
            </a:r>
            <a:r>
              <a:rPr sz="2400" b="1" dirty="0">
                <a:latin typeface="Carlito"/>
                <a:cs typeface="Carlito"/>
              </a:rPr>
              <a:t>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12794" y="2903348"/>
            <a:ext cx="2286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dirty="0">
                <a:latin typeface="Carlito"/>
                <a:cs typeface="Carlito"/>
              </a:rPr>
              <a:t>+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105916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9570" y="377393"/>
            <a:ext cx="851090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Factors </a:t>
            </a:r>
            <a:r>
              <a:rPr spc="-10" dirty="0"/>
              <a:t>Affecting </a:t>
            </a:r>
            <a:r>
              <a:rPr spc="-5" dirty="0"/>
              <a:t>Income </a:t>
            </a:r>
            <a:r>
              <a:rPr dirty="0"/>
              <a:t>Of</a:t>
            </a:r>
            <a:r>
              <a:rPr spc="-65" dirty="0"/>
              <a:t>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0" y="1494787"/>
            <a:ext cx="4822190" cy="134302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Income </a:t>
            </a:r>
            <a:r>
              <a:rPr sz="3600" dirty="0">
                <a:latin typeface="Carlito"/>
                <a:cs typeface="Carlito"/>
              </a:rPr>
              <a:t>Itself</a:t>
            </a:r>
            <a:r>
              <a:rPr sz="3600" spc="-55" dirty="0">
                <a:latin typeface="Carlito"/>
                <a:cs typeface="Carlito"/>
              </a:rPr>
              <a:t> </a:t>
            </a:r>
            <a:r>
              <a:rPr sz="3600" spc="-50" dirty="0">
                <a:latin typeface="Carlito"/>
                <a:cs typeface="Carlito"/>
              </a:rPr>
              <a:t>Only.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Price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dirty="0">
                <a:latin typeface="Carlito"/>
                <a:cs typeface="Carlito"/>
              </a:rPr>
              <a:t>the</a:t>
            </a:r>
            <a:r>
              <a:rPr sz="3600" spc="-10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Commodity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934463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502" y="174085"/>
            <a:ext cx="12398298" cy="1243289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2225675" marR="5080" indent="-177292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Importance </a:t>
            </a:r>
            <a:r>
              <a:rPr sz="4000" spc="-5" dirty="0"/>
              <a:t>Of the </a:t>
            </a:r>
            <a:r>
              <a:rPr sz="4000" spc="-10" dirty="0"/>
              <a:t>Concept </a:t>
            </a:r>
            <a:r>
              <a:rPr sz="4000" spc="-5" dirty="0"/>
              <a:t>of </a:t>
            </a:r>
            <a:r>
              <a:rPr sz="4000" spc="-10" dirty="0"/>
              <a:t>Income  Elasticity </a:t>
            </a:r>
            <a:r>
              <a:rPr sz="4000" spc="-5" dirty="0"/>
              <a:t>Of</a:t>
            </a:r>
            <a:r>
              <a:rPr sz="4000" spc="40" dirty="0"/>
              <a:t> </a:t>
            </a:r>
            <a:r>
              <a:rPr sz="4000" spc="-10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2739" y="1418587"/>
            <a:ext cx="8616950" cy="5017399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In </a:t>
            </a:r>
            <a:r>
              <a:rPr sz="3600" spc="-10" dirty="0">
                <a:latin typeface="Carlito"/>
                <a:cs typeface="Carlito"/>
              </a:rPr>
              <a:t>production </a:t>
            </a:r>
            <a:r>
              <a:rPr sz="3600" dirty="0">
                <a:latin typeface="Carlito"/>
                <a:cs typeface="Carlito"/>
              </a:rPr>
              <a:t>planning and</a:t>
            </a:r>
            <a:r>
              <a:rPr sz="3600" spc="-10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management</a:t>
            </a:r>
            <a:endParaRPr sz="3600">
              <a:latin typeface="Carlito"/>
              <a:cs typeface="Carlito"/>
            </a:endParaRPr>
          </a:p>
          <a:p>
            <a:pPr marL="355600" marR="1096645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In </a:t>
            </a:r>
            <a:r>
              <a:rPr sz="3600" spc="-20" dirty="0">
                <a:latin typeface="Carlito"/>
                <a:cs typeface="Carlito"/>
              </a:rPr>
              <a:t>forecasting </a:t>
            </a:r>
            <a:r>
              <a:rPr sz="3600" spc="-5" dirty="0">
                <a:latin typeface="Carlito"/>
                <a:cs typeface="Carlito"/>
              </a:rPr>
              <a:t>demand </a:t>
            </a:r>
            <a:r>
              <a:rPr sz="3600" dirty="0">
                <a:latin typeface="Carlito"/>
                <a:cs typeface="Carlito"/>
              </a:rPr>
              <a:t>when </a:t>
            </a:r>
            <a:r>
              <a:rPr sz="3600" spc="-5" dirty="0">
                <a:latin typeface="Carlito"/>
                <a:cs typeface="Carlito"/>
              </a:rPr>
              <a:t>change</a:t>
            </a:r>
            <a:r>
              <a:rPr sz="3600" spc="-13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in  </a:t>
            </a:r>
            <a:r>
              <a:rPr sz="3600" spc="-15" dirty="0">
                <a:latin typeface="Carlito"/>
                <a:cs typeface="Carlito"/>
              </a:rPr>
              <a:t>consumers </a:t>
            </a:r>
            <a:r>
              <a:rPr sz="3600" spc="-10" dirty="0">
                <a:latin typeface="Carlito"/>
                <a:cs typeface="Carlito"/>
              </a:rPr>
              <a:t>income </a:t>
            </a:r>
            <a:r>
              <a:rPr sz="3600" dirty="0">
                <a:latin typeface="Carlito"/>
                <a:cs typeface="Carlito"/>
              </a:rPr>
              <a:t>is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spc="-20" dirty="0">
                <a:latin typeface="Carlito"/>
                <a:cs typeface="Carlito"/>
              </a:rPr>
              <a:t>expected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In classifying </a:t>
            </a:r>
            <a:r>
              <a:rPr sz="3600" spc="-10" dirty="0">
                <a:latin typeface="Carlito"/>
                <a:cs typeface="Carlito"/>
              </a:rPr>
              <a:t>goods </a:t>
            </a:r>
            <a:r>
              <a:rPr sz="3600" dirty="0">
                <a:latin typeface="Carlito"/>
                <a:cs typeface="Carlito"/>
              </a:rPr>
              <a:t>as </a:t>
            </a:r>
            <a:r>
              <a:rPr sz="3600" spc="-5" dirty="0">
                <a:latin typeface="Carlito"/>
                <a:cs typeface="Carlito"/>
              </a:rPr>
              <a:t>normal </a:t>
            </a:r>
            <a:r>
              <a:rPr sz="3600" dirty="0">
                <a:latin typeface="Carlito"/>
                <a:cs typeface="Carlito"/>
              </a:rPr>
              <a:t>and</a:t>
            </a:r>
            <a:r>
              <a:rPr sz="3600" spc="-60" dirty="0">
                <a:latin typeface="Carlito"/>
                <a:cs typeface="Carlito"/>
              </a:rPr>
              <a:t> </a:t>
            </a:r>
            <a:r>
              <a:rPr sz="3600" spc="-15" dirty="0">
                <a:latin typeface="Carlito"/>
                <a:cs typeface="Carlito"/>
              </a:rPr>
              <a:t>inferior</a:t>
            </a:r>
            <a:endParaRPr sz="3600">
              <a:latin typeface="Carlito"/>
              <a:cs typeface="Carlito"/>
            </a:endParaRPr>
          </a:p>
          <a:p>
            <a:pPr marL="355600" marR="262255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In </a:t>
            </a:r>
            <a:r>
              <a:rPr sz="3600" spc="-10" dirty="0">
                <a:latin typeface="Carlito"/>
                <a:cs typeface="Carlito"/>
              </a:rPr>
              <a:t>expansion </a:t>
            </a:r>
            <a:r>
              <a:rPr sz="3600" dirty="0">
                <a:latin typeface="Carlito"/>
                <a:cs typeface="Carlito"/>
              </a:rPr>
              <a:t>and </a:t>
            </a:r>
            <a:r>
              <a:rPr sz="3600" spc="-15" dirty="0">
                <a:latin typeface="Carlito"/>
                <a:cs typeface="Carlito"/>
              </a:rPr>
              <a:t>contraction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dirty="0">
                <a:latin typeface="Carlito"/>
                <a:cs typeface="Carlito"/>
              </a:rPr>
              <a:t>the </a:t>
            </a:r>
            <a:r>
              <a:rPr sz="3600" spc="-5" dirty="0">
                <a:latin typeface="Carlito"/>
                <a:cs typeface="Carlito"/>
              </a:rPr>
              <a:t>firm</a:t>
            </a:r>
            <a:r>
              <a:rPr sz="3600" spc="-12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by  </a:t>
            </a:r>
            <a:r>
              <a:rPr sz="3600" dirty="0">
                <a:latin typeface="Carlito"/>
                <a:cs typeface="Carlito"/>
              </a:rPr>
              <a:t>the </a:t>
            </a:r>
            <a:r>
              <a:rPr sz="3600" spc="-10" dirty="0">
                <a:latin typeface="Carlito"/>
                <a:cs typeface="Carlito"/>
              </a:rPr>
              <a:t>figure </a:t>
            </a:r>
            <a:r>
              <a:rPr sz="3600" spc="-5" dirty="0">
                <a:latin typeface="Carlito"/>
                <a:cs typeface="Carlito"/>
              </a:rPr>
              <a:t>of income elasticity of</a:t>
            </a:r>
            <a:r>
              <a:rPr sz="3600" spc="-12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demand</a:t>
            </a:r>
            <a:endParaRPr sz="3600">
              <a:latin typeface="Carlito"/>
              <a:cs typeface="Carlito"/>
            </a:endParaRPr>
          </a:p>
          <a:p>
            <a:pPr marL="355600" marR="508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25" dirty="0">
                <a:latin typeface="Carlito"/>
                <a:cs typeface="Carlito"/>
              </a:rPr>
              <a:t>Markets </a:t>
            </a:r>
            <a:r>
              <a:rPr sz="3600" spc="-10" dirty="0">
                <a:latin typeface="Carlito"/>
                <a:cs typeface="Carlito"/>
              </a:rPr>
              <a:t>situations could </a:t>
            </a:r>
            <a:r>
              <a:rPr sz="3600" spc="-5" dirty="0">
                <a:latin typeface="Carlito"/>
                <a:cs typeface="Carlito"/>
              </a:rPr>
              <a:t>be studied with </a:t>
            </a:r>
            <a:r>
              <a:rPr sz="3600" spc="-10" dirty="0">
                <a:latin typeface="Carlito"/>
                <a:cs typeface="Carlito"/>
              </a:rPr>
              <a:t>the  </a:t>
            </a:r>
            <a:r>
              <a:rPr sz="3600" spc="-5" dirty="0">
                <a:latin typeface="Carlito"/>
                <a:cs typeface="Carlito"/>
              </a:rPr>
              <a:t>help of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IED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8951964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5522" y="339293"/>
            <a:ext cx="614235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Cross </a:t>
            </a:r>
            <a:r>
              <a:rPr spc="-5" dirty="0"/>
              <a:t>Elasticity </a:t>
            </a:r>
            <a:r>
              <a:rPr dirty="0"/>
              <a:t>of</a:t>
            </a:r>
            <a:r>
              <a:rPr spc="-90" dirty="0"/>
              <a:t>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3746" y="1315844"/>
            <a:ext cx="10928195" cy="34522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spc="-10" dirty="0">
                <a:latin typeface="Carlito"/>
                <a:cs typeface="Carlito"/>
              </a:rPr>
              <a:t>Cross </a:t>
            </a:r>
            <a:r>
              <a:rPr sz="3600" b="1" spc="-5" dirty="0">
                <a:latin typeface="Carlito"/>
                <a:cs typeface="Carlito"/>
              </a:rPr>
              <a:t>elasticity </a:t>
            </a:r>
            <a:r>
              <a:rPr sz="3600" b="1" dirty="0">
                <a:latin typeface="Carlito"/>
                <a:cs typeface="Carlito"/>
              </a:rPr>
              <a:t>of demand </a:t>
            </a:r>
            <a:r>
              <a:rPr sz="3600" b="1" spc="-20" dirty="0">
                <a:latin typeface="Carlito"/>
                <a:cs typeface="Carlito"/>
              </a:rPr>
              <a:t>express </a:t>
            </a:r>
            <a:r>
              <a:rPr sz="3600" b="1" dirty="0">
                <a:latin typeface="Carlito"/>
                <a:cs typeface="Carlito"/>
              </a:rPr>
              <a:t>a  </a:t>
            </a:r>
            <a:r>
              <a:rPr sz="3600" b="1" spc="-10" dirty="0">
                <a:latin typeface="Carlito"/>
                <a:cs typeface="Carlito"/>
              </a:rPr>
              <a:t>relationship between </a:t>
            </a:r>
            <a:r>
              <a:rPr sz="3600" b="1" dirty="0">
                <a:latin typeface="Carlito"/>
                <a:cs typeface="Carlito"/>
              </a:rPr>
              <a:t>the </a:t>
            </a:r>
            <a:r>
              <a:rPr sz="3600" b="1" spc="-10" dirty="0">
                <a:latin typeface="Carlito"/>
                <a:cs typeface="Carlito"/>
              </a:rPr>
              <a:t>change </a:t>
            </a:r>
            <a:r>
              <a:rPr sz="3600" b="1" dirty="0">
                <a:latin typeface="Carlito"/>
                <a:cs typeface="Carlito"/>
              </a:rPr>
              <a:t>in the  demand </a:t>
            </a:r>
            <a:r>
              <a:rPr sz="3600" b="1" spc="-20" dirty="0">
                <a:latin typeface="Carlito"/>
                <a:cs typeface="Carlito"/>
              </a:rPr>
              <a:t>for </a:t>
            </a:r>
            <a:r>
              <a:rPr sz="3600" b="1" dirty="0">
                <a:latin typeface="Carlito"/>
                <a:cs typeface="Carlito"/>
              </a:rPr>
              <a:t>a </a:t>
            </a:r>
            <a:r>
              <a:rPr sz="3600" b="1" spc="-15" dirty="0">
                <a:latin typeface="Carlito"/>
                <a:cs typeface="Carlito"/>
              </a:rPr>
              <a:t>given </a:t>
            </a:r>
            <a:r>
              <a:rPr sz="3600" b="1" spc="-10" dirty="0">
                <a:latin typeface="Carlito"/>
                <a:cs typeface="Carlito"/>
              </a:rPr>
              <a:t>product </a:t>
            </a:r>
            <a:r>
              <a:rPr sz="3600" b="1" dirty="0">
                <a:latin typeface="Carlito"/>
                <a:cs typeface="Carlito"/>
              </a:rPr>
              <a:t>in </a:t>
            </a:r>
            <a:r>
              <a:rPr sz="3600" b="1" spc="-10" dirty="0">
                <a:latin typeface="Carlito"/>
                <a:cs typeface="Carlito"/>
              </a:rPr>
              <a:t>response </a:t>
            </a:r>
            <a:r>
              <a:rPr sz="3600" b="1" spc="-20" dirty="0">
                <a:latin typeface="Carlito"/>
                <a:cs typeface="Carlito"/>
              </a:rPr>
              <a:t>to </a:t>
            </a:r>
            <a:r>
              <a:rPr sz="3600" b="1" dirty="0">
                <a:latin typeface="Carlito"/>
                <a:cs typeface="Carlito"/>
              </a:rPr>
              <a:t>a  </a:t>
            </a:r>
            <a:r>
              <a:rPr sz="3600" b="1" spc="-10" dirty="0">
                <a:latin typeface="Carlito"/>
                <a:cs typeface="Carlito"/>
              </a:rPr>
              <a:t>change </a:t>
            </a:r>
            <a:r>
              <a:rPr sz="3600" b="1" dirty="0">
                <a:latin typeface="Carlito"/>
                <a:cs typeface="Carlito"/>
              </a:rPr>
              <a:t>in the price </a:t>
            </a:r>
            <a:r>
              <a:rPr sz="3600" b="1" spc="-10" dirty="0">
                <a:latin typeface="Carlito"/>
                <a:cs typeface="Carlito"/>
              </a:rPr>
              <a:t>of </a:t>
            </a:r>
            <a:r>
              <a:rPr sz="3600" b="1" dirty="0">
                <a:latin typeface="Carlito"/>
                <a:cs typeface="Carlito"/>
              </a:rPr>
              <a:t>some other</a:t>
            </a:r>
            <a:r>
              <a:rPr sz="3600" b="1" spc="-30" dirty="0">
                <a:latin typeface="Carlito"/>
                <a:cs typeface="Carlito"/>
              </a:rPr>
              <a:t> </a:t>
            </a:r>
            <a:r>
              <a:rPr sz="3600" b="1" spc="-5" dirty="0">
                <a:latin typeface="Carlito"/>
                <a:cs typeface="Carlito"/>
              </a:rPr>
              <a:t>product</a:t>
            </a:r>
            <a:endParaRPr sz="3600">
              <a:latin typeface="Carlito"/>
              <a:cs typeface="Carlito"/>
            </a:endParaRPr>
          </a:p>
          <a:p>
            <a:pPr marL="355600" marR="210820" indent="-342900">
              <a:spcBef>
                <a:spcPts val="87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5" dirty="0">
                <a:latin typeface="Carlito"/>
                <a:cs typeface="Carlito"/>
              </a:rPr>
              <a:t>E.g. </a:t>
            </a:r>
            <a:r>
              <a:rPr sz="3600" dirty="0">
                <a:latin typeface="Carlito"/>
                <a:cs typeface="Carlito"/>
              </a:rPr>
              <a:t>if the X </a:t>
            </a:r>
            <a:r>
              <a:rPr sz="3600" spc="-20" dirty="0">
                <a:latin typeface="Carlito"/>
                <a:cs typeface="Carlito"/>
              </a:rPr>
              <a:t>tea </a:t>
            </a:r>
            <a:r>
              <a:rPr sz="3600" spc="-5" dirty="0">
                <a:latin typeface="Carlito"/>
                <a:cs typeface="Carlito"/>
              </a:rPr>
              <a:t>demand </a:t>
            </a:r>
            <a:r>
              <a:rPr sz="3600" spc="-10" dirty="0">
                <a:latin typeface="Carlito"/>
                <a:cs typeface="Carlito"/>
              </a:rPr>
              <a:t>reduces  </a:t>
            </a:r>
            <a:r>
              <a:rPr sz="3600" spc="-5" dirty="0">
                <a:latin typeface="Carlito"/>
                <a:cs typeface="Carlito"/>
              </a:rPr>
              <a:t>tremendously </a:t>
            </a:r>
            <a:r>
              <a:rPr sz="3600" dirty="0">
                <a:latin typeface="Carlito"/>
                <a:cs typeface="Carlito"/>
              </a:rPr>
              <a:t>than it </a:t>
            </a:r>
            <a:r>
              <a:rPr sz="3600" spc="-25" dirty="0">
                <a:latin typeface="Carlito"/>
                <a:cs typeface="Carlito"/>
              </a:rPr>
              <a:t>effect </a:t>
            </a:r>
            <a:r>
              <a:rPr sz="3600" spc="-10" dirty="0">
                <a:latin typeface="Carlito"/>
                <a:cs typeface="Carlito"/>
              </a:rPr>
              <a:t>could </a:t>
            </a:r>
            <a:r>
              <a:rPr sz="3600" spc="-5" dirty="0">
                <a:latin typeface="Carlito"/>
                <a:cs typeface="Carlito"/>
              </a:rPr>
              <a:t>be seen</a:t>
            </a:r>
            <a:r>
              <a:rPr sz="3600" spc="-12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in  </a:t>
            </a:r>
            <a:r>
              <a:rPr sz="3600" spc="-5" dirty="0">
                <a:latin typeface="Carlito"/>
                <a:cs typeface="Carlito"/>
              </a:rPr>
              <a:t>demand of </a:t>
            </a:r>
            <a:r>
              <a:rPr sz="3600" spc="-20" dirty="0">
                <a:latin typeface="Carlito"/>
                <a:cs typeface="Carlito"/>
              </a:rPr>
              <a:t>sugar </a:t>
            </a:r>
            <a:r>
              <a:rPr sz="3600" dirty="0">
                <a:latin typeface="Carlito"/>
                <a:cs typeface="Carlito"/>
              </a:rPr>
              <a:t>and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milk.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0607969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542" y="339293"/>
            <a:ext cx="820356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Types </a:t>
            </a:r>
            <a:r>
              <a:rPr dirty="0"/>
              <a:t>of </a:t>
            </a:r>
            <a:r>
              <a:rPr spc="-15" dirty="0"/>
              <a:t>Cross </a:t>
            </a:r>
            <a:r>
              <a:rPr spc="-10" dirty="0"/>
              <a:t>Elasticity </a:t>
            </a:r>
            <a:r>
              <a:rPr dirty="0"/>
              <a:t>of</a:t>
            </a:r>
            <a:r>
              <a:rPr spc="-20" dirty="0"/>
              <a:t>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40" y="1604518"/>
            <a:ext cx="8838565" cy="353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63220" indent="-342900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5" dirty="0">
                <a:latin typeface="Carlito"/>
                <a:cs typeface="Carlito"/>
              </a:rPr>
              <a:t>Cross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5" dirty="0">
                <a:latin typeface="Carlito"/>
                <a:cs typeface="Carlito"/>
              </a:rPr>
              <a:t>of Demand </a:t>
            </a:r>
            <a:r>
              <a:rPr sz="3600" spc="-15" dirty="0">
                <a:latin typeface="Carlito"/>
                <a:cs typeface="Carlito"/>
              </a:rPr>
              <a:t>Equal </a:t>
            </a:r>
            <a:r>
              <a:rPr sz="3600" spc="-25" dirty="0">
                <a:latin typeface="Carlito"/>
                <a:cs typeface="Carlito"/>
              </a:rPr>
              <a:t>to </a:t>
            </a:r>
            <a:r>
              <a:rPr sz="3600" dirty="0">
                <a:latin typeface="Carlito"/>
                <a:cs typeface="Carlito"/>
              </a:rPr>
              <a:t>Unity </a:t>
            </a:r>
            <a:r>
              <a:rPr sz="3600" spc="-5" dirty="0">
                <a:latin typeface="Carlito"/>
                <a:cs typeface="Carlito"/>
              </a:rPr>
              <a:t>or  One</a:t>
            </a:r>
            <a:endParaRPr sz="3600">
              <a:latin typeface="Carlito"/>
              <a:cs typeface="Carlito"/>
            </a:endParaRPr>
          </a:p>
          <a:p>
            <a:pPr marL="355600" marR="508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5" dirty="0">
                <a:latin typeface="Carlito"/>
                <a:cs typeface="Carlito"/>
              </a:rPr>
              <a:t>Cross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5" dirty="0">
                <a:latin typeface="Carlito"/>
                <a:cs typeface="Carlito"/>
              </a:rPr>
              <a:t>of Demand </a:t>
            </a:r>
            <a:r>
              <a:rPr sz="3600" spc="-20" dirty="0">
                <a:latin typeface="Carlito"/>
                <a:cs typeface="Carlito"/>
              </a:rPr>
              <a:t>Greater </a:t>
            </a:r>
            <a:r>
              <a:rPr sz="3600" dirty="0">
                <a:latin typeface="Carlito"/>
                <a:cs typeface="Carlito"/>
              </a:rPr>
              <a:t>than Unity  </a:t>
            </a:r>
            <a:r>
              <a:rPr sz="3600" spc="-5" dirty="0">
                <a:latin typeface="Carlito"/>
                <a:cs typeface="Carlito"/>
              </a:rPr>
              <a:t>or</a:t>
            </a:r>
            <a:r>
              <a:rPr sz="3600" spc="-3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one</a:t>
            </a:r>
            <a:endParaRPr sz="3600">
              <a:latin typeface="Carlito"/>
              <a:cs typeface="Carlito"/>
            </a:endParaRPr>
          </a:p>
          <a:p>
            <a:pPr marL="355600" marR="327025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5" dirty="0">
                <a:latin typeface="Carlito"/>
                <a:cs typeface="Carlito"/>
              </a:rPr>
              <a:t>Cross </a:t>
            </a:r>
            <a:r>
              <a:rPr sz="3600" spc="-10" dirty="0">
                <a:latin typeface="Carlito"/>
                <a:cs typeface="Carlito"/>
              </a:rPr>
              <a:t>Elasticity </a:t>
            </a:r>
            <a:r>
              <a:rPr sz="3600" spc="-5" dirty="0">
                <a:latin typeface="Carlito"/>
                <a:cs typeface="Carlito"/>
              </a:rPr>
              <a:t>of demand </a:t>
            </a:r>
            <a:r>
              <a:rPr sz="3600" dirty="0">
                <a:latin typeface="Carlito"/>
                <a:cs typeface="Carlito"/>
              </a:rPr>
              <a:t>less than unity</a:t>
            </a:r>
            <a:r>
              <a:rPr sz="3600" spc="-10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or  one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09991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940"/>
            <a:ext cx="105156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3439160" marR="5080" indent="-272415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Measurement </a:t>
            </a:r>
            <a:r>
              <a:rPr spc="-15" dirty="0"/>
              <a:t>Cross </a:t>
            </a:r>
            <a:r>
              <a:rPr spc="-10" dirty="0"/>
              <a:t>Elasticity </a:t>
            </a:r>
            <a:r>
              <a:rPr dirty="0"/>
              <a:t>of 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/>
          <p:nvPr/>
        </p:nvSpPr>
        <p:spPr>
          <a:xfrm>
            <a:off x="5638800" y="2971801"/>
            <a:ext cx="4267200" cy="1905"/>
          </a:xfrm>
          <a:custGeom>
            <a:avLst/>
            <a:gdLst/>
            <a:ahLst/>
            <a:cxnLst/>
            <a:rect l="l" t="t" r="r" b="b"/>
            <a:pathLst>
              <a:path w="4267200" h="1905">
                <a:moveTo>
                  <a:pt x="0" y="0"/>
                </a:moveTo>
                <a:lnTo>
                  <a:pt x="4267200" y="152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37683" y="3061842"/>
            <a:ext cx="40989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0815" marR="5080" indent="-1428750"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Proportionate change </a:t>
            </a:r>
            <a:r>
              <a:rPr sz="2400" b="1" dirty="0">
                <a:latin typeface="Carlito"/>
                <a:cs typeface="Carlito"/>
              </a:rPr>
              <a:t>in </a:t>
            </a:r>
            <a:r>
              <a:rPr sz="2400" b="1" spc="-5" dirty="0">
                <a:latin typeface="Carlito"/>
                <a:cs typeface="Carlito"/>
              </a:rPr>
              <a:t>Price </a:t>
            </a:r>
            <a:r>
              <a:rPr sz="2400" b="1" dirty="0">
                <a:latin typeface="Carlito"/>
                <a:cs typeface="Carlito"/>
              </a:rPr>
              <a:t>of  </a:t>
            </a:r>
            <a:r>
              <a:rPr sz="2400" b="1" spc="-5" dirty="0">
                <a:latin typeface="Carlito"/>
                <a:cs typeface="Carlito"/>
              </a:rPr>
              <a:t>product</a:t>
            </a:r>
            <a:r>
              <a:rPr sz="2400" b="1" spc="-3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2341" y="3518739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i</a:t>
            </a:r>
            <a:r>
              <a:rPr sz="2400" b="1" spc="-10" dirty="0">
                <a:latin typeface="Carlito"/>
                <a:cs typeface="Carlito"/>
              </a:rPr>
              <a:t>.</a:t>
            </a:r>
            <a:r>
              <a:rPr sz="2400" b="1" spc="-5" dirty="0">
                <a:latin typeface="Carlito"/>
                <a:cs typeface="Carlito"/>
              </a:rPr>
              <a:t>e.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34000" y="48006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48006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13376" y="4357496"/>
            <a:ext cx="504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80" dirty="0">
                <a:latin typeface="Arial"/>
                <a:cs typeface="Arial"/>
              </a:rPr>
              <a:t>∆</a:t>
            </a:r>
            <a:r>
              <a:rPr sz="2400" b="1" spc="-5" dirty="0">
                <a:latin typeface="Carlito"/>
                <a:cs typeface="Carlito"/>
              </a:rPr>
              <a:t>qx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7176" y="4814696"/>
            <a:ext cx="380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20" dirty="0">
                <a:latin typeface="Carlito"/>
                <a:cs typeface="Carlito"/>
              </a:rPr>
              <a:t>Qx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5228" y="4814696"/>
            <a:ext cx="3340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5" dirty="0">
                <a:latin typeface="Carlito"/>
                <a:cs typeface="Carlito"/>
              </a:rPr>
              <a:t>Py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09029" y="4357496"/>
            <a:ext cx="577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135" dirty="0">
                <a:latin typeface="Arial"/>
                <a:cs typeface="Arial"/>
              </a:rPr>
              <a:t>∆p</a:t>
            </a:r>
            <a:r>
              <a:rPr sz="2400" b="1" spc="-215" dirty="0">
                <a:latin typeface="Arial"/>
                <a:cs typeface="Arial"/>
              </a:rPr>
              <a:t> </a:t>
            </a:r>
            <a:r>
              <a:rPr sz="2400" b="1" spc="-200" dirty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51575" y="4503802"/>
            <a:ext cx="228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+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02740" y="2070939"/>
            <a:ext cx="8315325" cy="107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00829" algn="ctr"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Proportionate change </a:t>
            </a:r>
            <a:r>
              <a:rPr sz="2400" b="1" dirty="0">
                <a:latin typeface="Carlito"/>
                <a:cs typeface="Carlito"/>
              </a:rPr>
              <a:t>in</a:t>
            </a:r>
            <a:r>
              <a:rPr sz="2400" b="1" spc="-7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endParaRPr sz="2400">
              <a:latin typeface="Carlito"/>
              <a:cs typeface="Carlito"/>
            </a:endParaRPr>
          </a:p>
          <a:p>
            <a:pPr marL="4102100" algn="ctr">
              <a:lnSpc>
                <a:spcPts val="2700"/>
              </a:lnSpc>
            </a:pPr>
            <a:r>
              <a:rPr sz="2400" b="1" spc="-15" dirty="0">
                <a:latin typeface="Carlito"/>
                <a:cs typeface="Carlito"/>
              </a:rPr>
              <a:t>for </a:t>
            </a:r>
            <a:r>
              <a:rPr sz="2400" b="1" spc="-5" dirty="0">
                <a:latin typeface="Carlito"/>
                <a:cs typeface="Carlito"/>
              </a:rPr>
              <a:t>product</a:t>
            </a:r>
            <a:r>
              <a:rPr sz="2400" b="1" spc="-2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X</a:t>
            </a:r>
            <a:endParaRPr sz="2400">
              <a:latin typeface="Carlito"/>
              <a:cs typeface="Carlito"/>
            </a:endParaRPr>
          </a:p>
          <a:p>
            <a:pPr marR="4725035" algn="ctr">
              <a:lnSpc>
                <a:spcPts val="2700"/>
              </a:lnSpc>
            </a:pPr>
            <a:r>
              <a:rPr sz="2400" b="1" spc="-5" dirty="0">
                <a:latin typeface="Carlito"/>
                <a:cs typeface="Carlito"/>
              </a:rPr>
              <a:t>Cross Elasticity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r>
              <a:rPr sz="2400" b="1" spc="-8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02739" y="4509896"/>
            <a:ext cx="3582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Cross Elasticity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r>
              <a:rPr sz="2400" b="1" spc="-8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14125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7599" y="1219961"/>
            <a:ext cx="6554470" cy="4801870"/>
          </a:xfrm>
          <a:custGeom>
            <a:avLst/>
            <a:gdLst/>
            <a:ahLst/>
            <a:cxnLst/>
            <a:rect l="l" t="t" r="r" b="b"/>
            <a:pathLst>
              <a:path w="6554470" h="4801870">
                <a:moveTo>
                  <a:pt x="1600" y="0"/>
                </a:moveTo>
                <a:lnTo>
                  <a:pt x="0" y="4800625"/>
                </a:lnTo>
              </a:path>
              <a:path w="6554470" h="4801870">
                <a:moveTo>
                  <a:pt x="800" y="4799838"/>
                </a:moveTo>
                <a:lnTo>
                  <a:pt x="6554000" y="48014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32838" y="2880519"/>
            <a:ext cx="406522" cy="16014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45"/>
              </a:lnSpc>
            </a:pPr>
            <a:r>
              <a:rPr sz="3200" b="1" spc="-5" dirty="0">
                <a:latin typeface="Carlito"/>
                <a:cs typeface="Carlito"/>
              </a:rPr>
              <a:t>Price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1395" y="6281725"/>
            <a:ext cx="23310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spc="-5" dirty="0">
                <a:latin typeface="Carlito"/>
                <a:cs typeface="Carlito"/>
              </a:rPr>
              <a:t>Demand </a:t>
            </a:r>
            <a:r>
              <a:rPr sz="3200" b="1" spc="-20" dirty="0">
                <a:latin typeface="Carlito"/>
                <a:cs typeface="Carlito"/>
              </a:rPr>
              <a:t>for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40" y="5875732"/>
            <a:ext cx="300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O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6140" y="921766"/>
            <a:ext cx="2368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95409" y="5875732"/>
            <a:ext cx="2495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X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10000" y="1676400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0" y="2971800"/>
                </a:moveTo>
                <a:lnTo>
                  <a:pt x="2971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589682" y="71463"/>
            <a:ext cx="7015480" cy="175432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208530" marR="5080" indent="-2196465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Cross </a:t>
            </a:r>
            <a:r>
              <a:rPr spc="-5" dirty="0"/>
              <a:t>Elasticity </a:t>
            </a:r>
            <a:r>
              <a:rPr dirty="0"/>
              <a:t>of </a:t>
            </a:r>
            <a:r>
              <a:rPr spc="-5" dirty="0"/>
              <a:t>Demand</a:t>
            </a:r>
            <a:r>
              <a:rPr spc="-85" dirty="0"/>
              <a:t> </a:t>
            </a:r>
            <a:r>
              <a:rPr spc="-25" dirty="0"/>
              <a:t>For  </a:t>
            </a:r>
            <a:r>
              <a:rPr spc="-15" dirty="0"/>
              <a:t>Substitutes</a:t>
            </a:r>
          </a:p>
          <a:p>
            <a:pPr marL="1809750" algn="ctr">
              <a:lnSpc>
                <a:spcPts val="2905"/>
              </a:lnSpc>
            </a:pPr>
            <a:r>
              <a:rPr sz="3200" dirty="0"/>
              <a:t>D</a:t>
            </a:r>
            <a:endParaRPr sz="3200"/>
          </a:p>
        </p:txBody>
      </p:sp>
      <p:sp>
        <p:nvSpPr>
          <p:cNvPr id="10" name="object 10"/>
          <p:cNvSpPr txBox="1"/>
          <p:nvPr/>
        </p:nvSpPr>
        <p:spPr>
          <a:xfrm>
            <a:off x="3660394" y="4503802"/>
            <a:ext cx="2819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D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638809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8400" y="1219201"/>
            <a:ext cx="6553200" cy="4802505"/>
          </a:xfrm>
          <a:custGeom>
            <a:avLst/>
            <a:gdLst/>
            <a:ahLst/>
            <a:cxnLst/>
            <a:rect l="l" t="t" r="r" b="b"/>
            <a:pathLst>
              <a:path w="6553200" h="4802505">
                <a:moveTo>
                  <a:pt x="1587" y="0"/>
                </a:moveTo>
                <a:lnTo>
                  <a:pt x="0" y="4800600"/>
                </a:lnTo>
              </a:path>
              <a:path w="6553200" h="4802505">
                <a:moveTo>
                  <a:pt x="0" y="4800600"/>
                </a:moveTo>
                <a:lnTo>
                  <a:pt x="6553200" y="48021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32838" y="2880519"/>
            <a:ext cx="406522" cy="16014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45"/>
              </a:lnSpc>
            </a:pPr>
            <a:r>
              <a:rPr sz="3200" b="1" spc="-5" dirty="0">
                <a:latin typeface="Carlito"/>
                <a:cs typeface="Carlito"/>
              </a:rPr>
              <a:t>Price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6140" y="5875732"/>
            <a:ext cx="300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O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40" y="921766"/>
            <a:ext cx="2368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95409" y="5875732"/>
            <a:ext cx="2495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X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00400" y="1676400"/>
            <a:ext cx="3810000" cy="3810000"/>
          </a:xfrm>
          <a:custGeom>
            <a:avLst/>
            <a:gdLst/>
            <a:ahLst/>
            <a:cxnLst/>
            <a:rect l="l" t="t" r="r" b="b"/>
            <a:pathLst>
              <a:path w="3810000" h="3810000">
                <a:moveTo>
                  <a:pt x="0" y="0"/>
                </a:moveTo>
                <a:lnTo>
                  <a:pt x="3810000" y="38100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90029" y="5342026"/>
            <a:ext cx="2825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D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905125" y="69597"/>
            <a:ext cx="6383020" cy="1746885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512445" marR="5080" indent="-50038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Cross </a:t>
            </a:r>
            <a:r>
              <a:rPr sz="4000" spc="-10" dirty="0"/>
              <a:t>Elasticity </a:t>
            </a:r>
            <a:r>
              <a:rPr sz="4000" spc="-5" dirty="0"/>
              <a:t>of Demand </a:t>
            </a:r>
            <a:r>
              <a:rPr sz="4000" spc="-20" dirty="0"/>
              <a:t>For  </a:t>
            </a:r>
            <a:r>
              <a:rPr sz="4000" spc="-10" dirty="0"/>
              <a:t>Complementary</a:t>
            </a:r>
            <a:r>
              <a:rPr sz="4000" spc="-20" dirty="0"/>
              <a:t> </a:t>
            </a:r>
            <a:r>
              <a:rPr sz="4000" spc="-10" dirty="0"/>
              <a:t>Products</a:t>
            </a:r>
            <a:endParaRPr sz="4000"/>
          </a:p>
          <a:p>
            <a:pPr marL="81915">
              <a:lnSpc>
                <a:spcPct val="100000"/>
              </a:lnSpc>
              <a:spcBef>
                <a:spcPts val="114"/>
              </a:spcBef>
            </a:pPr>
            <a:r>
              <a:rPr sz="3200" dirty="0"/>
              <a:t>D</a:t>
            </a:r>
            <a:endParaRPr sz="3200"/>
          </a:p>
        </p:txBody>
      </p:sp>
      <p:sp>
        <p:nvSpPr>
          <p:cNvPr id="10" name="object 10"/>
          <p:cNvSpPr txBox="1"/>
          <p:nvPr/>
        </p:nvSpPr>
        <p:spPr>
          <a:xfrm>
            <a:off x="4117595" y="6281725"/>
            <a:ext cx="23310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spc="-5" dirty="0">
                <a:latin typeface="Carlito"/>
                <a:cs typeface="Carlito"/>
              </a:rPr>
              <a:t>Demand </a:t>
            </a:r>
            <a:r>
              <a:rPr sz="3200" b="1" spc="-20" dirty="0">
                <a:latin typeface="Carlito"/>
                <a:cs typeface="Carlito"/>
              </a:rPr>
              <a:t>for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7968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3641" y="4064"/>
            <a:ext cx="8886190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Cross </a:t>
            </a:r>
            <a:r>
              <a:rPr spc="-5" dirty="0"/>
              <a:t>Elasticity </a:t>
            </a:r>
            <a:r>
              <a:rPr dirty="0"/>
              <a:t>of </a:t>
            </a:r>
            <a:r>
              <a:rPr spc="-5" dirty="0"/>
              <a:t>Demand </a:t>
            </a:r>
            <a:r>
              <a:rPr spc="-25" dirty="0"/>
              <a:t>For</a:t>
            </a:r>
            <a:r>
              <a:rPr spc="-65" dirty="0"/>
              <a:t> </a:t>
            </a:r>
            <a:r>
              <a:rPr spc="-15" dirty="0"/>
              <a:t>Neutral</a:t>
            </a:r>
          </a:p>
        </p:txBody>
      </p:sp>
      <p:sp>
        <p:nvSpPr>
          <p:cNvPr id="3" name="object 3"/>
          <p:cNvSpPr/>
          <p:nvPr/>
        </p:nvSpPr>
        <p:spPr>
          <a:xfrm>
            <a:off x="2437599" y="1219961"/>
            <a:ext cx="6554470" cy="4801870"/>
          </a:xfrm>
          <a:custGeom>
            <a:avLst/>
            <a:gdLst/>
            <a:ahLst/>
            <a:cxnLst/>
            <a:rect l="l" t="t" r="r" b="b"/>
            <a:pathLst>
              <a:path w="6554470" h="4801870">
                <a:moveTo>
                  <a:pt x="1600" y="0"/>
                </a:moveTo>
                <a:lnTo>
                  <a:pt x="0" y="4800625"/>
                </a:lnTo>
              </a:path>
              <a:path w="6554470" h="4801870">
                <a:moveTo>
                  <a:pt x="800" y="4799838"/>
                </a:moveTo>
                <a:lnTo>
                  <a:pt x="6554000" y="48014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32838" y="2880519"/>
            <a:ext cx="406522" cy="16014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45"/>
              </a:lnSpc>
            </a:pPr>
            <a:r>
              <a:rPr sz="3200" b="1" spc="-5" dirty="0">
                <a:latin typeface="Carlito"/>
                <a:cs typeface="Carlito"/>
              </a:rPr>
              <a:t>Price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40" y="5875732"/>
            <a:ext cx="300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O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6140" y="921766"/>
            <a:ext cx="2368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95409" y="5875732"/>
            <a:ext cx="2495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X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61839" y="2133600"/>
            <a:ext cx="1905" cy="3887470"/>
          </a:xfrm>
          <a:custGeom>
            <a:avLst/>
            <a:gdLst/>
            <a:ahLst/>
            <a:cxnLst/>
            <a:rect l="l" t="t" r="r" b="b"/>
            <a:pathLst>
              <a:path w="1904" h="3887470">
                <a:moveTo>
                  <a:pt x="1397" y="0"/>
                </a:moveTo>
                <a:lnTo>
                  <a:pt x="0" y="38870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63490" y="314996"/>
            <a:ext cx="2069464" cy="1806575"/>
          </a:xfrm>
          <a:prstGeom prst="rect">
            <a:avLst/>
          </a:prstGeom>
        </p:spPr>
        <p:txBody>
          <a:bodyPr vert="horz" wrap="square" lIns="0" tIns="372745" rIns="0" bIns="0" rtlCol="0">
            <a:spAutoFit/>
          </a:bodyPr>
          <a:lstStyle/>
          <a:p>
            <a:pPr marL="12700">
              <a:spcBef>
                <a:spcPts val="2935"/>
              </a:spcBef>
            </a:pPr>
            <a:r>
              <a:rPr sz="4400" b="1" spc="-10" dirty="0">
                <a:latin typeface="Carlito"/>
                <a:cs typeface="Carlito"/>
              </a:rPr>
              <a:t>Products</a:t>
            </a:r>
            <a:endParaRPr sz="4400">
              <a:latin typeface="Carlito"/>
              <a:cs typeface="Carlito"/>
            </a:endParaRPr>
          </a:p>
          <a:p>
            <a:pPr marL="438784">
              <a:spcBef>
                <a:spcPts val="2065"/>
              </a:spcBef>
            </a:pPr>
            <a:r>
              <a:rPr sz="3200" b="1" dirty="0">
                <a:latin typeface="Carlito"/>
                <a:cs typeface="Carlito"/>
              </a:rPr>
              <a:t>D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6045" y="6281725"/>
            <a:ext cx="23310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spc="-5" dirty="0">
                <a:latin typeface="Carlito"/>
                <a:cs typeface="Carlito"/>
              </a:rPr>
              <a:t>Demand </a:t>
            </a:r>
            <a:r>
              <a:rPr sz="3200" b="1" spc="-20" dirty="0">
                <a:latin typeface="Carlito"/>
                <a:cs typeface="Carlito"/>
              </a:rPr>
              <a:t>for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920390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7555" y="4063"/>
            <a:ext cx="7541259" cy="13677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785110" marR="5080" indent="-277304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Importance </a:t>
            </a:r>
            <a:r>
              <a:rPr dirty="0"/>
              <a:t>of </a:t>
            </a:r>
            <a:r>
              <a:rPr spc="-15" dirty="0"/>
              <a:t>Cross </a:t>
            </a:r>
            <a:r>
              <a:rPr spc="-10" dirty="0"/>
              <a:t>Elasticity </a:t>
            </a:r>
            <a:r>
              <a:rPr spc="-5" dirty="0"/>
              <a:t>Of  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39" y="1604517"/>
            <a:ext cx="8917940" cy="5293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58190" indent="-342900" algn="just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The </a:t>
            </a:r>
            <a:r>
              <a:rPr sz="3600" spc="-10" dirty="0">
                <a:latin typeface="Carlito"/>
                <a:cs typeface="Carlito"/>
              </a:rPr>
              <a:t>concept </a:t>
            </a:r>
            <a:r>
              <a:rPr sz="3600" dirty="0">
                <a:latin typeface="Carlito"/>
                <a:cs typeface="Carlito"/>
              </a:rPr>
              <a:t>is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spc="-10" dirty="0">
                <a:latin typeface="Carlito"/>
                <a:cs typeface="Carlito"/>
              </a:rPr>
              <a:t>very </a:t>
            </a:r>
            <a:r>
              <a:rPr sz="3600" spc="-20" dirty="0">
                <a:latin typeface="Carlito"/>
                <a:cs typeface="Carlito"/>
              </a:rPr>
              <a:t>great </a:t>
            </a:r>
            <a:r>
              <a:rPr sz="3600" spc="-5" dirty="0">
                <a:latin typeface="Carlito"/>
                <a:cs typeface="Carlito"/>
              </a:rPr>
              <a:t>importance</a:t>
            </a:r>
            <a:r>
              <a:rPr sz="3600" spc="-11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in  changing the </a:t>
            </a:r>
            <a:r>
              <a:rPr sz="3600" spc="-5" dirty="0">
                <a:latin typeface="Carlito"/>
                <a:cs typeface="Carlito"/>
              </a:rPr>
              <a:t>price of </a:t>
            </a:r>
            <a:r>
              <a:rPr sz="3600" dirty="0">
                <a:latin typeface="Carlito"/>
                <a:cs typeface="Carlito"/>
              </a:rPr>
              <a:t>the </a:t>
            </a:r>
            <a:r>
              <a:rPr sz="3600" spc="-15" dirty="0">
                <a:latin typeface="Carlito"/>
                <a:cs typeface="Carlito"/>
              </a:rPr>
              <a:t>products having  substitutes </a:t>
            </a:r>
            <a:r>
              <a:rPr sz="3600" dirty="0">
                <a:latin typeface="Carlito"/>
                <a:cs typeface="Carlito"/>
              </a:rPr>
              <a:t>and </a:t>
            </a:r>
            <a:r>
              <a:rPr sz="3600" spc="-10" dirty="0">
                <a:latin typeface="Carlito"/>
                <a:cs typeface="Carlito"/>
              </a:rPr>
              <a:t>complementary goods</a:t>
            </a:r>
            <a:r>
              <a:rPr sz="3600" spc="-8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.</a:t>
            </a:r>
            <a:endParaRPr sz="3600">
              <a:latin typeface="Carlito"/>
              <a:cs typeface="Carlito"/>
            </a:endParaRPr>
          </a:p>
          <a:p>
            <a:pPr marL="355600" indent="-342900" algn="just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In </a:t>
            </a:r>
            <a:r>
              <a:rPr sz="3600" spc="-5" dirty="0">
                <a:latin typeface="Carlito"/>
                <a:cs typeface="Carlito"/>
              </a:rPr>
              <a:t>demand</a:t>
            </a:r>
            <a:r>
              <a:rPr sz="3600" spc="-55" dirty="0">
                <a:latin typeface="Carlito"/>
                <a:cs typeface="Carlito"/>
              </a:rPr>
              <a:t> </a:t>
            </a:r>
            <a:r>
              <a:rPr sz="3600" spc="-20" dirty="0">
                <a:latin typeface="Carlito"/>
                <a:cs typeface="Carlito"/>
              </a:rPr>
              <a:t>forecasting</a:t>
            </a:r>
            <a:endParaRPr sz="3600">
              <a:latin typeface="Carlito"/>
              <a:cs typeface="Carlito"/>
            </a:endParaRPr>
          </a:p>
          <a:p>
            <a:pPr marL="355600" marR="240029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Helps </a:t>
            </a:r>
            <a:r>
              <a:rPr sz="3600" dirty="0">
                <a:latin typeface="Carlito"/>
                <a:cs typeface="Carlito"/>
              </a:rPr>
              <a:t>in measuring </a:t>
            </a:r>
            <a:r>
              <a:rPr sz="3600" spc="-15" dirty="0">
                <a:latin typeface="Carlito"/>
                <a:cs typeface="Carlito"/>
              </a:rPr>
              <a:t>interdependence </a:t>
            </a:r>
            <a:r>
              <a:rPr sz="3600" spc="-5" dirty="0">
                <a:latin typeface="Carlito"/>
                <a:cs typeface="Carlito"/>
              </a:rPr>
              <a:t>of</a:t>
            </a:r>
            <a:r>
              <a:rPr sz="3600" spc="-15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price 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spc="-10" dirty="0">
                <a:latin typeface="Carlito"/>
                <a:cs typeface="Carlito"/>
              </a:rPr>
              <a:t>commodity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.</a:t>
            </a:r>
            <a:endParaRPr sz="3600">
              <a:latin typeface="Carlito"/>
              <a:cs typeface="Carlito"/>
            </a:endParaRPr>
          </a:p>
          <a:p>
            <a:pPr marL="355600" marR="5080" indent="-342900">
              <a:spcBef>
                <a:spcPts val="87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rlito"/>
                <a:cs typeface="Carlito"/>
              </a:rPr>
              <a:t>Multiproduct </a:t>
            </a:r>
            <a:r>
              <a:rPr sz="3600" dirty="0">
                <a:latin typeface="Carlito"/>
                <a:cs typeface="Carlito"/>
              </a:rPr>
              <a:t>firms </a:t>
            </a:r>
            <a:r>
              <a:rPr sz="3600" spc="-5" dirty="0">
                <a:latin typeface="Carlito"/>
                <a:cs typeface="Carlito"/>
              </a:rPr>
              <a:t>use </a:t>
            </a:r>
            <a:r>
              <a:rPr sz="3600" dirty="0">
                <a:latin typeface="Carlito"/>
                <a:cs typeface="Carlito"/>
              </a:rPr>
              <a:t>these </a:t>
            </a:r>
            <a:r>
              <a:rPr sz="3600" spc="-10" dirty="0">
                <a:latin typeface="Carlito"/>
                <a:cs typeface="Carlito"/>
              </a:rPr>
              <a:t>concept </a:t>
            </a:r>
            <a:r>
              <a:rPr sz="3600" spc="-25" dirty="0">
                <a:latin typeface="Carlito"/>
                <a:cs typeface="Carlito"/>
              </a:rPr>
              <a:t>to  </a:t>
            </a:r>
            <a:r>
              <a:rPr sz="3600" spc="-10" dirty="0">
                <a:latin typeface="Carlito"/>
                <a:cs typeface="Carlito"/>
              </a:rPr>
              <a:t>measure </a:t>
            </a:r>
            <a:r>
              <a:rPr sz="3600" dirty="0">
                <a:latin typeface="Carlito"/>
                <a:cs typeface="Carlito"/>
              </a:rPr>
              <a:t>the </a:t>
            </a:r>
            <a:r>
              <a:rPr sz="3600" spc="-25" dirty="0">
                <a:latin typeface="Carlito"/>
                <a:cs typeface="Carlito"/>
              </a:rPr>
              <a:t>effect </a:t>
            </a:r>
            <a:r>
              <a:rPr sz="3600" spc="-5" dirty="0">
                <a:latin typeface="Carlito"/>
                <a:cs typeface="Carlito"/>
              </a:rPr>
              <a:t>of change </a:t>
            </a:r>
            <a:r>
              <a:rPr sz="3600" dirty="0">
                <a:latin typeface="Carlito"/>
                <a:cs typeface="Carlito"/>
              </a:rPr>
              <a:t>in </a:t>
            </a:r>
            <a:r>
              <a:rPr sz="3600" spc="-5" dirty="0">
                <a:latin typeface="Carlito"/>
                <a:cs typeface="Carlito"/>
              </a:rPr>
              <a:t>price of </a:t>
            </a:r>
            <a:r>
              <a:rPr sz="3600" dirty="0">
                <a:latin typeface="Carlito"/>
                <a:cs typeface="Carlito"/>
              </a:rPr>
              <a:t>one  </a:t>
            </a:r>
            <a:r>
              <a:rPr sz="3600" spc="-10" dirty="0">
                <a:latin typeface="Carlito"/>
                <a:cs typeface="Carlito"/>
              </a:rPr>
              <a:t>product </a:t>
            </a:r>
            <a:r>
              <a:rPr sz="3600" spc="-5" dirty="0">
                <a:latin typeface="Carlito"/>
                <a:cs typeface="Carlito"/>
              </a:rPr>
              <a:t>on </a:t>
            </a:r>
            <a:r>
              <a:rPr sz="3600" dirty="0">
                <a:latin typeface="Carlito"/>
                <a:cs typeface="Carlito"/>
              </a:rPr>
              <a:t>the </a:t>
            </a:r>
            <a:r>
              <a:rPr sz="3600" spc="-5" dirty="0">
                <a:latin typeface="Carlito"/>
                <a:cs typeface="Carlito"/>
              </a:rPr>
              <a:t>demand of their other</a:t>
            </a:r>
            <a:r>
              <a:rPr sz="3600" spc="-17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product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00022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7961" y="359410"/>
            <a:ext cx="519239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Perfectly </a:t>
            </a:r>
            <a:r>
              <a:rPr sz="4000" spc="-10" dirty="0"/>
              <a:t>elastic</a:t>
            </a:r>
            <a:r>
              <a:rPr sz="4000" spc="10" dirty="0"/>
              <a:t> </a:t>
            </a:r>
            <a:r>
              <a:rPr sz="4000" spc="-5" dirty="0"/>
              <a:t>demand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3238500" y="1676400"/>
            <a:ext cx="4381500" cy="4076700"/>
            <a:chOff x="1714500" y="1676400"/>
            <a:chExt cx="4381500" cy="4076700"/>
          </a:xfrm>
        </p:grpSpPr>
        <p:sp>
          <p:nvSpPr>
            <p:cNvPr id="4" name="object 4"/>
            <p:cNvSpPr/>
            <p:nvPr/>
          </p:nvSpPr>
          <p:spPr>
            <a:xfrm>
              <a:off x="2891155" y="2590800"/>
              <a:ext cx="918844" cy="918844"/>
            </a:xfrm>
            <a:custGeom>
              <a:avLst/>
              <a:gdLst/>
              <a:ahLst/>
              <a:cxnLst/>
              <a:rect l="l" t="t" r="r" b="b"/>
              <a:pathLst>
                <a:path w="918845" h="918845">
                  <a:moveTo>
                    <a:pt x="860489" y="49340"/>
                  </a:moveTo>
                  <a:lnTo>
                    <a:pt x="0" y="909954"/>
                  </a:lnTo>
                  <a:lnTo>
                    <a:pt x="8889" y="918845"/>
                  </a:lnTo>
                  <a:lnTo>
                    <a:pt x="869504" y="58355"/>
                  </a:lnTo>
                  <a:lnTo>
                    <a:pt x="860489" y="49340"/>
                  </a:lnTo>
                  <a:close/>
                </a:path>
                <a:path w="918845" h="918845">
                  <a:moveTo>
                    <a:pt x="905382" y="40386"/>
                  </a:moveTo>
                  <a:lnTo>
                    <a:pt x="869442" y="40386"/>
                  </a:lnTo>
                  <a:lnTo>
                    <a:pt x="878458" y="49402"/>
                  </a:lnTo>
                  <a:lnTo>
                    <a:pt x="869504" y="58355"/>
                  </a:lnTo>
                  <a:lnTo>
                    <a:pt x="891920" y="80772"/>
                  </a:lnTo>
                  <a:lnTo>
                    <a:pt x="905382" y="40386"/>
                  </a:lnTo>
                  <a:close/>
                </a:path>
                <a:path w="918845" h="918845">
                  <a:moveTo>
                    <a:pt x="869442" y="40386"/>
                  </a:moveTo>
                  <a:lnTo>
                    <a:pt x="860489" y="49340"/>
                  </a:lnTo>
                  <a:lnTo>
                    <a:pt x="869504" y="58355"/>
                  </a:lnTo>
                  <a:lnTo>
                    <a:pt x="878458" y="49402"/>
                  </a:lnTo>
                  <a:lnTo>
                    <a:pt x="869442" y="40386"/>
                  </a:lnTo>
                  <a:close/>
                </a:path>
                <a:path w="918845" h="918845">
                  <a:moveTo>
                    <a:pt x="918844" y="0"/>
                  </a:moveTo>
                  <a:lnTo>
                    <a:pt x="838072" y="26924"/>
                  </a:lnTo>
                  <a:lnTo>
                    <a:pt x="860489" y="49340"/>
                  </a:lnTo>
                  <a:lnTo>
                    <a:pt x="869442" y="40386"/>
                  </a:lnTo>
                  <a:lnTo>
                    <a:pt x="905382" y="40386"/>
                  </a:lnTo>
                  <a:lnTo>
                    <a:pt x="9188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52600" y="3505200"/>
              <a:ext cx="3048000" cy="0"/>
            </a:xfrm>
            <a:custGeom>
              <a:avLst/>
              <a:gdLst/>
              <a:ahLst/>
              <a:cxnLst/>
              <a:rect l="l" t="t" r="r" b="b"/>
              <a:pathLst>
                <a:path w="3048000">
                  <a:moveTo>
                    <a:pt x="0" y="0"/>
                  </a:moveTo>
                  <a:lnTo>
                    <a:pt x="30480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14500" y="1676399"/>
              <a:ext cx="4381500" cy="4076700"/>
            </a:xfrm>
            <a:custGeom>
              <a:avLst/>
              <a:gdLst/>
              <a:ahLst/>
              <a:cxnLst/>
              <a:rect l="l" t="t" r="r" b="b"/>
              <a:pathLst>
                <a:path w="4381500" h="4076700">
                  <a:moveTo>
                    <a:pt x="4381500" y="4038600"/>
                  </a:moveTo>
                  <a:lnTo>
                    <a:pt x="4368800" y="4032250"/>
                  </a:lnTo>
                  <a:lnTo>
                    <a:pt x="4305300" y="4000500"/>
                  </a:lnTo>
                  <a:lnTo>
                    <a:pt x="4305300" y="4032250"/>
                  </a:lnTo>
                  <a:lnTo>
                    <a:pt x="44450" y="403225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4038600"/>
                  </a:lnTo>
                  <a:lnTo>
                    <a:pt x="38100" y="4038600"/>
                  </a:lnTo>
                  <a:lnTo>
                    <a:pt x="38100" y="4044950"/>
                  </a:lnTo>
                  <a:lnTo>
                    <a:pt x="4305300" y="4044950"/>
                  </a:lnTo>
                  <a:lnTo>
                    <a:pt x="4305300" y="4076700"/>
                  </a:lnTo>
                  <a:lnTo>
                    <a:pt x="4368800" y="4044950"/>
                  </a:lnTo>
                  <a:lnTo>
                    <a:pt x="4381500" y="4038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669844" y="2252600"/>
            <a:ext cx="190500" cy="7924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  R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9844" y="3075560"/>
            <a:ext cx="190500" cy="1207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I  C  E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4594" y="1703578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y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74595" y="566694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0</a:t>
            </a:r>
            <a:endParaRPr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89575" y="2160855"/>
            <a:ext cx="16230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1F497D"/>
                </a:solidFill>
                <a:latin typeface="Arial"/>
                <a:cs typeface="Arial"/>
              </a:rPr>
              <a:t>Perfectly</a:t>
            </a:r>
            <a:r>
              <a:rPr spc="-6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1F497D"/>
                </a:solidFill>
                <a:latin typeface="Arial"/>
                <a:cs typeface="Arial"/>
              </a:rPr>
              <a:t>elastic</a:t>
            </a:r>
            <a:endParaRPr>
              <a:latin typeface="Arial"/>
              <a:cs typeface="Arial"/>
            </a:endParaRPr>
          </a:p>
          <a:p>
            <a:pPr marL="12700"/>
            <a:r>
              <a:rPr spc="-5" dirty="0">
                <a:solidFill>
                  <a:srgbClr val="1F497D"/>
                </a:solidFill>
                <a:latin typeface="Arial"/>
                <a:cs typeface="Arial"/>
              </a:rPr>
              <a:t>demand</a:t>
            </a:r>
            <a:r>
              <a:rPr spc="-3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1F497D"/>
                </a:solidFill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50794" y="3380358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80175" y="3456558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74228" y="1839214"/>
            <a:ext cx="2646680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00" marR="58419"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When the  </a:t>
            </a:r>
            <a:r>
              <a:rPr sz="2800" spc="-10" dirty="0">
                <a:latin typeface="Carlito"/>
                <a:cs typeface="Carlito"/>
              </a:rPr>
              <a:t>demand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a  </a:t>
            </a:r>
            <a:r>
              <a:rPr sz="2800" spc="-15" dirty="0">
                <a:latin typeface="Carlito"/>
                <a:cs typeface="Carlito"/>
              </a:rPr>
              <a:t>product</a:t>
            </a:r>
            <a:r>
              <a:rPr sz="2800" spc="-6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changes</a:t>
            </a:r>
            <a:endParaRPr sz="2800">
              <a:latin typeface="Carlito"/>
              <a:cs typeface="Carlito"/>
            </a:endParaRPr>
          </a:p>
          <a:p>
            <a:pPr marL="190500" marR="30480"/>
            <a:r>
              <a:rPr sz="2800" spc="-25" dirty="0">
                <a:latin typeface="Arial"/>
                <a:cs typeface="Arial"/>
              </a:rPr>
              <a:t>–</a:t>
            </a:r>
            <a:r>
              <a:rPr sz="2800" spc="-25" dirty="0">
                <a:latin typeface="Carlito"/>
                <a:cs typeface="Carlito"/>
              </a:rPr>
              <a:t>increases </a:t>
            </a:r>
            <a:r>
              <a:rPr sz="2800" spc="-10" dirty="0">
                <a:latin typeface="Carlito"/>
                <a:cs typeface="Carlito"/>
              </a:rPr>
              <a:t>or  decreases </a:t>
            </a:r>
            <a:r>
              <a:rPr sz="2800" spc="-15" dirty="0">
                <a:latin typeface="Carlito"/>
                <a:cs typeface="Carlito"/>
              </a:rPr>
              <a:t>even  </a:t>
            </a:r>
            <a:r>
              <a:rPr sz="2800" spc="-5" dirty="0">
                <a:latin typeface="Carlito"/>
                <a:cs typeface="Carlito"/>
              </a:rPr>
              <a:t>when </a:t>
            </a:r>
            <a:r>
              <a:rPr sz="2800" spc="-15" dirty="0">
                <a:latin typeface="Carlito"/>
                <a:cs typeface="Carlito"/>
              </a:rPr>
              <a:t>there </a:t>
            </a:r>
            <a:r>
              <a:rPr sz="2800" spc="-5" dirty="0">
                <a:latin typeface="Carlito"/>
                <a:cs typeface="Carlito"/>
              </a:rPr>
              <a:t>is</a:t>
            </a:r>
            <a:r>
              <a:rPr sz="2800" spc="-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no  change </a:t>
            </a:r>
            <a:r>
              <a:rPr sz="2800" spc="-15" dirty="0">
                <a:latin typeface="Carlito"/>
                <a:cs typeface="Carlito"/>
              </a:rPr>
              <a:t>in </a:t>
            </a:r>
            <a:r>
              <a:rPr sz="2800" spc="-10" dirty="0">
                <a:latin typeface="Carlito"/>
                <a:cs typeface="Carlito"/>
              </a:rPr>
              <a:t>price,  </a:t>
            </a:r>
            <a:r>
              <a:rPr sz="2800" spc="-5" dirty="0">
                <a:latin typeface="Carlito"/>
                <a:cs typeface="Carlito"/>
              </a:rPr>
              <a:t>it is known as  </a:t>
            </a:r>
            <a:r>
              <a:rPr sz="2800" spc="-15" dirty="0">
                <a:latin typeface="Carlito"/>
                <a:cs typeface="Carlito"/>
              </a:rPr>
              <a:t>perfect </a:t>
            </a:r>
            <a:r>
              <a:rPr sz="2800" spc="-10" dirty="0">
                <a:latin typeface="Carlito"/>
                <a:cs typeface="Carlito"/>
              </a:rPr>
              <a:t>elastic</a:t>
            </a:r>
            <a:endParaRPr sz="2800">
              <a:latin typeface="Carlito"/>
              <a:cs typeface="Carlito"/>
            </a:endParaRPr>
          </a:p>
          <a:p>
            <a:pPr marL="38100">
              <a:spcBef>
                <a:spcPts val="5"/>
              </a:spcBef>
            </a:pPr>
            <a:r>
              <a:rPr sz="2700" baseline="33950" dirty="0">
                <a:latin typeface="Arial"/>
                <a:cs typeface="Arial"/>
              </a:rPr>
              <a:t>x</a:t>
            </a:r>
            <a:r>
              <a:rPr sz="2700" spc="-315" baseline="33950" dirty="0">
                <a:latin typeface="Arial"/>
                <a:cs typeface="Arial"/>
              </a:rPr>
              <a:t> </a:t>
            </a:r>
            <a:r>
              <a:rPr sz="2800" spc="-10" dirty="0">
                <a:latin typeface="Carlito"/>
                <a:cs typeface="Carlito"/>
              </a:rPr>
              <a:t>demand.</a:t>
            </a:r>
            <a:endParaRPr sz="2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51958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9078" y="339293"/>
            <a:ext cx="753364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Advertising Elasticity </a:t>
            </a:r>
            <a:r>
              <a:rPr dirty="0"/>
              <a:t>of</a:t>
            </a:r>
            <a:r>
              <a:rPr spc="-130" dirty="0"/>
              <a:t> </a:t>
            </a:r>
            <a:r>
              <a:rPr spc="-5" dirty="0"/>
              <a:t>Deman</a:t>
            </a:r>
            <a:r>
              <a:rPr spc="-5" dirty="0">
                <a:latin typeface="Carlito"/>
                <a:cs typeface="Carlito"/>
              </a:rPr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39" y="1604518"/>
            <a:ext cx="8308340" cy="3427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1445" indent="-342900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spc="-5" dirty="0">
                <a:latin typeface="Carlito"/>
                <a:cs typeface="Carlito"/>
              </a:rPr>
              <a:t>Advertising elasticity </a:t>
            </a:r>
            <a:r>
              <a:rPr sz="3600" b="1" dirty="0">
                <a:latin typeface="Carlito"/>
                <a:cs typeface="Carlito"/>
              </a:rPr>
              <a:t>of demand is the  </a:t>
            </a:r>
            <a:r>
              <a:rPr sz="3600" b="1" spc="-10" dirty="0">
                <a:latin typeface="Carlito"/>
                <a:cs typeface="Carlito"/>
              </a:rPr>
              <a:t>measure </a:t>
            </a:r>
            <a:r>
              <a:rPr sz="3600" b="1" dirty="0">
                <a:latin typeface="Carlito"/>
                <a:cs typeface="Carlito"/>
              </a:rPr>
              <a:t>of the </a:t>
            </a:r>
            <a:r>
              <a:rPr sz="3600" b="1" spc="-45" dirty="0">
                <a:latin typeface="Carlito"/>
                <a:cs typeface="Carlito"/>
              </a:rPr>
              <a:t>rate </a:t>
            </a:r>
            <a:r>
              <a:rPr sz="3600" b="1" dirty="0">
                <a:latin typeface="Carlito"/>
                <a:cs typeface="Carlito"/>
              </a:rPr>
              <a:t>of </a:t>
            </a:r>
            <a:r>
              <a:rPr sz="3600" b="1" spc="-10" dirty="0">
                <a:latin typeface="Carlito"/>
                <a:cs typeface="Carlito"/>
              </a:rPr>
              <a:t>change </a:t>
            </a:r>
            <a:r>
              <a:rPr sz="3600" b="1" dirty="0">
                <a:latin typeface="Carlito"/>
                <a:cs typeface="Carlito"/>
              </a:rPr>
              <a:t>in demand  due </a:t>
            </a:r>
            <a:r>
              <a:rPr sz="3600" b="1" spc="-20" dirty="0">
                <a:latin typeface="Carlito"/>
                <a:cs typeface="Carlito"/>
              </a:rPr>
              <a:t>to </a:t>
            </a:r>
            <a:r>
              <a:rPr sz="3600" b="1" spc="-15" dirty="0">
                <a:latin typeface="Carlito"/>
                <a:cs typeface="Carlito"/>
              </a:rPr>
              <a:t>change </a:t>
            </a:r>
            <a:r>
              <a:rPr sz="3600" b="1" dirty="0">
                <a:latin typeface="Carlito"/>
                <a:cs typeface="Carlito"/>
              </a:rPr>
              <a:t>in </a:t>
            </a:r>
            <a:r>
              <a:rPr sz="3600" b="1" spc="-5" dirty="0">
                <a:latin typeface="Carlito"/>
                <a:cs typeface="Carlito"/>
              </a:rPr>
              <a:t>advertising</a:t>
            </a:r>
            <a:r>
              <a:rPr sz="3600" b="1" spc="15" dirty="0">
                <a:latin typeface="Carlito"/>
                <a:cs typeface="Carlito"/>
              </a:rPr>
              <a:t> </a:t>
            </a:r>
            <a:r>
              <a:rPr sz="3600" b="1" spc="-15" dirty="0">
                <a:latin typeface="Carlito"/>
                <a:cs typeface="Carlito"/>
              </a:rPr>
              <a:t>expenditure</a:t>
            </a:r>
            <a:endParaRPr sz="3600">
              <a:latin typeface="Carlito"/>
              <a:cs typeface="Carlito"/>
            </a:endParaRPr>
          </a:p>
          <a:p>
            <a:pPr marL="355600" marR="508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The amount of change </a:t>
            </a:r>
            <a:r>
              <a:rPr sz="3600" dirty="0">
                <a:latin typeface="Carlito"/>
                <a:cs typeface="Carlito"/>
              </a:rPr>
              <a:t>in </a:t>
            </a:r>
            <a:r>
              <a:rPr sz="3600" spc="-5" dirty="0">
                <a:latin typeface="Carlito"/>
                <a:cs typeface="Carlito"/>
              </a:rPr>
              <a:t>demand of</a:t>
            </a:r>
            <a:r>
              <a:rPr sz="3600" spc="-130" dirty="0">
                <a:latin typeface="Carlito"/>
                <a:cs typeface="Carlito"/>
              </a:rPr>
              <a:t> </a:t>
            </a:r>
            <a:r>
              <a:rPr sz="3600" spc="-15" dirty="0">
                <a:latin typeface="Carlito"/>
                <a:cs typeface="Carlito"/>
              </a:rPr>
              <a:t>goods  </a:t>
            </a:r>
            <a:r>
              <a:rPr sz="3600" dirty="0">
                <a:latin typeface="Carlito"/>
                <a:cs typeface="Carlito"/>
              </a:rPr>
              <a:t>due </a:t>
            </a:r>
            <a:r>
              <a:rPr sz="3600" spc="-25" dirty="0">
                <a:latin typeface="Carlito"/>
                <a:cs typeface="Carlito"/>
              </a:rPr>
              <a:t>to </a:t>
            </a:r>
            <a:r>
              <a:rPr sz="3600" spc="-10" dirty="0">
                <a:latin typeface="Carlito"/>
                <a:cs typeface="Carlito"/>
              </a:rPr>
              <a:t>advertisement </a:t>
            </a:r>
            <a:r>
              <a:rPr sz="3600" dirty="0">
                <a:latin typeface="Carlito"/>
                <a:cs typeface="Carlito"/>
              </a:rPr>
              <a:t>is </a:t>
            </a:r>
            <a:r>
              <a:rPr sz="3600" spc="-5" dirty="0">
                <a:latin typeface="Carlito"/>
                <a:cs typeface="Carlito"/>
              </a:rPr>
              <a:t>known </a:t>
            </a:r>
            <a:r>
              <a:rPr sz="3600" dirty="0">
                <a:latin typeface="Carlito"/>
                <a:cs typeface="Carlito"/>
              </a:rPr>
              <a:t>as  </a:t>
            </a:r>
            <a:r>
              <a:rPr sz="3600" spc="-10" dirty="0">
                <a:latin typeface="Carlito"/>
                <a:cs typeface="Carlito"/>
              </a:rPr>
              <a:t>Advertisement Elasticity </a:t>
            </a:r>
            <a:r>
              <a:rPr sz="3600" spc="-5" dirty="0">
                <a:latin typeface="Carlito"/>
                <a:cs typeface="Carlito"/>
              </a:rPr>
              <a:t>of Demand</a:t>
            </a:r>
            <a:r>
              <a:rPr sz="3600" spc="-6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.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820712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6030" y="377393"/>
            <a:ext cx="753999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Advertising Elasticity </a:t>
            </a:r>
            <a:r>
              <a:rPr dirty="0"/>
              <a:t>of</a:t>
            </a:r>
            <a:r>
              <a:rPr spc="-130" dirty="0"/>
              <a:t>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0" y="2971801"/>
            <a:ext cx="4267200" cy="1905"/>
          </a:xfrm>
          <a:custGeom>
            <a:avLst/>
            <a:gdLst/>
            <a:ahLst/>
            <a:cxnLst/>
            <a:rect l="l" t="t" r="r" b="b"/>
            <a:pathLst>
              <a:path w="4267200" h="1905">
                <a:moveTo>
                  <a:pt x="0" y="0"/>
                </a:moveTo>
                <a:lnTo>
                  <a:pt x="4267200" y="152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77891" y="3061842"/>
            <a:ext cx="45777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2730" marR="5080" indent="-1510665"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Proportionate change </a:t>
            </a:r>
            <a:r>
              <a:rPr sz="2400" b="1" dirty="0">
                <a:latin typeface="Carlito"/>
                <a:cs typeface="Carlito"/>
              </a:rPr>
              <a:t>in </a:t>
            </a:r>
            <a:r>
              <a:rPr sz="2400" b="1" spc="-10" dirty="0">
                <a:latin typeface="Carlito"/>
                <a:cs typeface="Carlito"/>
              </a:rPr>
              <a:t>Advertising  </a:t>
            </a:r>
            <a:r>
              <a:rPr sz="2400" b="1" spc="-15" dirty="0">
                <a:latin typeface="Carlito"/>
                <a:cs typeface="Carlito"/>
              </a:rPr>
              <a:t>expenditure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2341" y="3518739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i</a:t>
            </a:r>
            <a:r>
              <a:rPr sz="2400" b="1" spc="-10" dirty="0">
                <a:latin typeface="Carlito"/>
                <a:cs typeface="Carlito"/>
              </a:rPr>
              <a:t>.</a:t>
            </a:r>
            <a:r>
              <a:rPr sz="2400" b="1" spc="-5" dirty="0">
                <a:latin typeface="Carlito"/>
                <a:cs typeface="Carlito"/>
              </a:rPr>
              <a:t>e.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19800" y="49530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91400" y="4953001"/>
            <a:ext cx="762000" cy="635"/>
          </a:xfrm>
          <a:custGeom>
            <a:avLst/>
            <a:gdLst/>
            <a:ahLst/>
            <a:cxnLst/>
            <a:rect l="l" t="t" r="r" b="b"/>
            <a:pathLst>
              <a:path w="762000" h="635">
                <a:moveTo>
                  <a:pt x="0" y="0"/>
                </a:moveTo>
                <a:lnTo>
                  <a:pt x="762000" y="254"/>
                </a:lnTo>
              </a:path>
            </a:pathLst>
          </a:custGeom>
          <a:ln w="12700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099176" y="4509896"/>
            <a:ext cx="504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80" dirty="0">
                <a:latin typeface="Arial"/>
                <a:cs typeface="Arial"/>
              </a:rPr>
              <a:t>∆</a:t>
            </a:r>
            <a:r>
              <a:rPr sz="2400" b="1" spc="-5" dirty="0">
                <a:latin typeface="Carlito"/>
                <a:cs typeface="Carlito"/>
              </a:rPr>
              <a:t>qx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99175" y="4967096"/>
            <a:ext cx="234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Q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47229" y="4967096"/>
            <a:ext cx="210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A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71029" y="4509896"/>
            <a:ext cx="3536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114" dirty="0">
                <a:latin typeface="Arial"/>
                <a:cs typeface="Arial"/>
              </a:rPr>
              <a:t>∆a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61428" y="4656202"/>
            <a:ext cx="228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÷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02740" y="2070939"/>
            <a:ext cx="8772525" cy="107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58030" algn="ctr"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Proportionate change </a:t>
            </a:r>
            <a:r>
              <a:rPr sz="2400" b="1" dirty="0">
                <a:latin typeface="Carlito"/>
                <a:cs typeface="Carlito"/>
              </a:rPr>
              <a:t>in</a:t>
            </a:r>
            <a:r>
              <a:rPr sz="2400" b="1" spc="-7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endParaRPr sz="2400">
              <a:latin typeface="Carlito"/>
              <a:cs typeface="Carlito"/>
            </a:endParaRPr>
          </a:p>
          <a:p>
            <a:pPr marL="4561205" algn="ctr">
              <a:lnSpc>
                <a:spcPts val="2700"/>
              </a:lnSpc>
            </a:pPr>
            <a:r>
              <a:rPr sz="2400" b="1" spc="-15" dirty="0">
                <a:latin typeface="Carlito"/>
                <a:cs typeface="Carlito"/>
              </a:rPr>
              <a:t>for</a:t>
            </a:r>
            <a:r>
              <a:rPr sz="2400" b="1" spc="-2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product</a:t>
            </a:r>
            <a:endParaRPr sz="2400">
              <a:latin typeface="Carlito"/>
              <a:cs typeface="Carlito"/>
            </a:endParaRPr>
          </a:p>
          <a:p>
            <a:pPr marR="4421505" algn="ctr">
              <a:lnSpc>
                <a:spcPts val="2700"/>
              </a:lnSpc>
            </a:pPr>
            <a:r>
              <a:rPr sz="2400" b="1" spc="-10" dirty="0">
                <a:latin typeface="Carlito"/>
                <a:cs typeface="Carlito"/>
              </a:rPr>
              <a:t>Advertising </a:t>
            </a:r>
            <a:r>
              <a:rPr sz="2400" b="1" spc="-5" dirty="0">
                <a:latin typeface="Carlito"/>
                <a:cs typeface="Carlito"/>
              </a:rPr>
              <a:t>Elasticity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r>
              <a:rPr sz="2400" b="1" spc="-3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02739" y="4738496"/>
            <a:ext cx="4343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Advertising </a:t>
            </a:r>
            <a:r>
              <a:rPr sz="2400" b="1" spc="-5" dirty="0">
                <a:latin typeface="Carlito"/>
                <a:cs typeface="Carlito"/>
              </a:rPr>
              <a:t>Elasticity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Demand</a:t>
            </a:r>
            <a:r>
              <a:rPr sz="2400" b="1" spc="-3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9436104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059" y="42164"/>
            <a:ext cx="7852409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Relationship </a:t>
            </a:r>
            <a:r>
              <a:rPr spc="-10" dirty="0"/>
              <a:t>Between</a:t>
            </a:r>
            <a:r>
              <a:rPr spc="-50" dirty="0"/>
              <a:t> </a:t>
            </a:r>
            <a:r>
              <a:rPr spc="-10" dirty="0"/>
              <a:t>Advertising</a:t>
            </a:r>
          </a:p>
        </p:txBody>
      </p:sp>
      <p:sp>
        <p:nvSpPr>
          <p:cNvPr id="3" name="object 3"/>
          <p:cNvSpPr/>
          <p:nvPr/>
        </p:nvSpPr>
        <p:spPr>
          <a:xfrm>
            <a:off x="2437599" y="1372361"/>
            <a:ext cx="6554470" cy="4420870"/>
          </a:xfrm>
          <a:custGeom>
            <a:avLst/>
            <a:gdLst/>
            <a:ahLst/>
            <a:cxnLst/>
            <a:rect l="l" t="t" r="r" b="b"/>
            <a:pathLst>
              <a:path w="6554470" h="4420870">
                <a:moveTo>
                  <a:pt x="1600" y="0"/>
                </a:moveTo>
                <a:lnTo>
                  <a:pt x="0" y="4419625"/>
                </a:lnTo>
              </a:path>
              <a:path w="6554470" h="4420870">
                <a:moveTo>
                  <a:pt x="800" y="4418838"/>
                </a:moveTo>
                <a:lnTo>
                  <a:pt x="6554000" y="44204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12340" y="5723332"/>
            <a:ext cx="300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O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7809" y="5570932"/>
            <a:ext cx="2495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X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12340" y="1074166"/>
            <a:ext cx="2368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9940" y="4122802"/>
            <a:ext cx="21780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20821" y="405882"/>
            <a:ext cx="5154295" cy="1715770"/>
          </a:xfrm>
          <a:prstGeom prst="rect">
            <a:avLst/>
          </a:prstGeom>
        </p:spPr>
        <p:txBody>
          <a:bodyPr vert="horz" wrap="square" lIns="0" tIns="320040" rIns="0" bIns="0" rtlCol="0">
            <a:spAutoFit/>
          </a:bodyPr>
          <a:lstStyle/>
          <a:p>
            <a:pPr marL="12700">
              <a:spcBef>
                <a:spcPts val="2520"/>
              </a:spcBef>
            </a:pPr>
            <a:r>
              <a:rPr sz="4400" b="1" spc="-5" dirty="0">
                <a:latin typeface="Carlito"/>
                <a:cs typeface="Carlito"/>
              </a:rPr>
              <a:t>Expenditure </a:t>
            </a:r>
            <a:r>
              <a:rPr sz="4400" b="1" dirty="0">
                <a:latin typeface="Carlito"/>
                <a:cs typeface="Carlito"/>
              </a:rPr>
              <a:t>and</a:t>
            </a:r>
            <a:r>
              <a:rPr sz="4400" b="1" spc="-9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Sales</a:t>
            </a:r>
            <a:endParaRPr sz="4400">
              <a:latin typeface="Carlito"/>
              <a:cs typeface="Carlito"/>
            </a:endParaRPr>
          </a:p>
          <a:p>
            <a:pPr marR="381000" algn="r">
              <a:spcBef>
                <a:spcPts val="1764"/>
              </a:spcBef>
            </a:pPr>
            <a:r>
              <a:rPr sz="3200" b="1" dirty="0">
                <a:latin typeface="Carlito"/>
                <a:cs typeface="Carlito"/>
              </a:rPr>
              <a:t>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32838" y="2540687"/>
            <a:ext cx="406522" cy="8864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45"/>
              </a:lnSpc>
            </a:pPr>
            <a:r>
              <a:rPr sz="3200" b="1" dirty="0">
                <a:latin typeface="Carlito"/>
                <a:cs typeface="Carlito"/>
              </a:rPr>
              <a:t>Sales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9394" y="5951932"/>
            <a:ext cx="407860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spc="-5" dirty="0">
                <a:latin typeface="Carlito"/>
                <a:cs typeface="Carlito"/>
              </a:rPr>
              <a:t>Advertising</a:t>
            </a:r>
            <a:r>
              <a:rPr sz="3200" b="1" spc="-9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Expenditure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38401" y="1981200"/>
            <a:ext cx="5551805" cy="2438400"/>
          </a:xfrm>
          <a:custGeom>
            <a:avLst/>
            <a:gdLst/>
            <a:ahLst/>
            <a:cxnLst/>
            <a:rect l="l" t="t" r="r" b="b"/>
            <a:pathLst>
              <a:path w="5551805" h="2438400">
                <a:moveTo>
                  <a:pt x="0" y="2438400"/>
                </a:moveTo>
                <a:lnTo>
                  <a:pt x="29656" y="2397295"/>
                </a:lnTo>
                <a:lnTo>
                  <a:pt x="59331" y="2356211"/>
                </a:lnTo>
                <a:lnTo>
                  <a:pt x="89044" y="2315168"/>
                </a:lnTo>
                <a:lnTo>
                  <a:pt x="118813" y="2274186"/>
                </a:lnTo>
                <a:lnTo>
                  <a:pt x="148656" y="2233285"/>
                </a:lnTo>
                <a:lnTo>
                  <a:pt x="178593" y="2192485"/>
                </a:lnTo>
                <a:lnTo>
                  <a:pt x="208643" y="2151806"/>
                </a:lnTo>
                <a:lnTo>
                  <a:pt x="238823" y="2111269"/>
                </a:lnTo>
                <a:lnTo>
                  <a:pt x="269154" y="2070892"/>
                </a:lnTo>
                <a:lnTo>
                  <a:pt x="299653" y="2030697"/>
                </a:lnTo>
                <a:lnTo>
                  <a:pt x="330339" y="1990703"/>
                </a:lnTo>
                <a:lnTo>
                  <a:pt x="361232" y="1950930"/>
                </a:lnTo>
                <a:lnTo>
                  <a:pt x="392349" y="1911398"/>
                </a:lnTo>
                <a:lnTo>
                  <a:pt x="423710" y="1872127"/>
                </a:lnTo>
                <a:lnTo>
                  <a:pt x="455333" y="1833138"/>
                </a:lnTo>
                <a:lnTo>
                  <a:pt x="487238" y="1794450"/>
                </a:lnTo>
                <a:lnTo>
                  <a:pt x="519443" y="1756083"/>
                </a:lnTo>
                <a:lnTo>
                  <a:pt x="551966" y="1718058"/>
                </a:lnTo>
                <a:lnTo>
                  <a:pt x="584826" y="1680394"/>
                </a:lnTo>
                <a:lnTo>
                  <a:pt x="618043" y="1643112"/>
                </a:lnTo>
                <a:lnTo>
                  <a:pt x="651635" y="1606231"/>
                </a:lnTo>
                <a:lnTo>
                  <a:pt x="685620" y="1569771"/>
                </a:lnTo>
                <a:lnTo>
                  <a:pt x="720018" y="1533753"/>
                </a:lnTo>
                <a:lnTo>
                  <a:pt x="754847" y="1498197"/>
                </a:lnTo>
                <a:lnTo>
                  <a:pt x="790126" y="1463122"/>
                </a:lnTo>
                <a:lnTo>
                  <a:pt x="825874" y="1428549"/>
                </a:lnTo>
                <a:lnTo>
                  <a:pt x="862109" y="1394497"/>
                </a:lnTo>
                <a:lnTo>
                  <a:pt x="898850" y="1360987"/>
                </a:lnTo>
                <a:lnTo>
                  <a:pt x="936117" y="1328039"/>
                </a:lnTo>
                <a:lnTo>
                  <a:pt x="970480" y="1297699"/>
                </a:lnTo>
                <a:lnTo>
                  <a:pt x="1003440" y="1267782"/>
                </a:lnTo>
                <a:lnTo>
                  <a:pt x="1035183" y="1238279"/>
                </a:lnTo>
                <a:lnTo>
                  <a:pt x="1065891" y="1209180"/>
                </a:lnTo>
                <a:lnTo>
                  <a:pt x="1095749" y="1180478"/>
                </a:lnTo>
                <a:lnTo>
                  <a:pt x="1124942" y="1152163"/>
                </a:lnTo>
                <a:lnTo>
                  <a:pt x="1153653" y="1124226"/>
                </a:lnTo>
                <a:lnTo>
                  <a:pt x="1182067" y="1096659"/>
                </a:lnTo>
                <a:lnTo>
                  <a:pt x="1210368" y="1069452"/>
                </a:lnTo>
                <a:lnTo>
                  <a:pt x="1238740" y="1042598"/>
                </a:lnTo>
                <a:lnTo>
                  <a:pt x="1267367" y="1016086"/>
                </a:lnTo>
                <a:lnTo>
                  <a:pt x="1296434" y="989909"/>
                </a:lnTo>
                <a:lnTo>
                  <a:pt x="1326124" y="964058"/>
                </a:lnTo>
                <a:lnTo>
                  <a:pt x="1356622" y="938523"/>
                </a:lnTo>
                <a:lnTo>
                  <a:pt x="1388112" y="913296"/>
                </a:lnTo>
                <a:lnTo>
                  <a:pt x="1420778" y="888367"/>
                </a:lnTo>
                <a:lnTo>
                  <a:pt x="1454804" y="863729"/>
                </a:lnTo>
                <a:lnTo>
                  <a:pt x="1490375" y="839373"/>
                </a:lnTo>
                <a:lnTo>
                  <a:pt x="1527675" y="815288"/>
                </a:lnTo>
                <a:lnTo>
                  <a:pt x="1566888" y="791468"/>
                </a:lnTo>
                <a:lnTo>
                  <a:pt x="1608198" y="767902"/>
                </a:lnTo>
                <a:lnTo>
                  <a:pt x="1651789" y="744583"/>
                </a:lnTo>
                <a:lnTo>
                  <a:pt x="1697846" y="721500"/>
                </a:lnTo>
                <a:lnTo>
                  <a:pt x="1746552" y="698646"/>
                </a:lnTo>
                <a:lnTo>
                  <a:pt x="1798092" y="676012"/>
                </a:lnTo>
                <a:lnTo>
                  <a:pt x="1852651" y="653588"/>
                </a:lnTo>
                <a:lnTo>
                  <a:pt x="1910412" y="631366"/>
                </a:lnTo>
                <a:lnTo>
                  <a:pt x="1971559" y="609337"/>
                </a:lnTo>
                <a:lnTo>
                  <a:pt x="2036276" y="587493"/>
                </a:lnTo>
                <a:lnTo>
                  <a:pt x="2104749" y="565824"/>
                </a:lnTo>
                <a:lnTo>
                  <a:pt x="2177161" y="544322"/>
                </a:lnTo>
                <a:lnTo>
                  <a:pt x="2249247" y="524501"/>
                </a:lnTo>
                <a:lnTo>
                  <a:pt x="2287613" y="514597"/>
                </a:lnTo>
                <a:lnTo>
                  <a:pt x="2327457" y="504700"/>
                </a:lnTo>
                <a:lnTo>
                  <a:pt x="2368728" y="494813"/>
                </a:lnTo>
                <a:lnTo>
                  <a:pt x="2411374" y="484937"/>
                </a:lnTo>
                <a:lnTo>
                  <a:pt x="2455343" y="475076"/>
                </a:lnTo>
                <a:lnTo>
                  <a:pt x="2500584" y="465232"/>
                </a:lnTo>
                <a:lnTo>
                  <a:pt x="2547043" y="455407"/>
                </a:lnTo>
                <a:lnTo>
                  <a:pt x="2594670" y="445603"/>
                </a:lnTo>
                <a:lnTo>
                  <a:pt x="2643413" y="435823"/>
                </a:lnTo>
                <a:lnTo>
                  <a:pt x="2693219" y="426069"/>
                </a:lnTo>
                <a:lnTo>
                  <a:pt x="2744036" y="416344"/>
                </a:lnTo>
                <a:lnTo>
                  <a:pt x="2795814" y="406651"/>
                </a:lnTo>
                <a:lnTo>
                  <a:pt x="2848499" y="396990"/>
                </a:lnTo>
                <a:lnTo>
                  <a:pt x="2902040" y="387366"/>
                </a:lnTo>
                <a:lnTo>
                  <a:pt x="2956385" y="377779"/>
                </a:lnTo>
                <a:lnTo>
                  <a:pt x="3011483" y="368233"/>
                </a:lnTo>
                <a:lnTo>
                  <a:pt x="3067280" y="358731"/>
                </a:lnTo>
                <a:lnTo>
                  <a:pt x="3123726" y="349273"/>
                </a:lnTo>
                <a:lnTo>
                  <a:pt x="3180768" y="339864"/>
                </a:lnTo>
                <a:lnTo>
                  <a:pt x="3238355" y="330504"/>
                </a:lnTo>
                <a:lnTo>
                  <a:pt x="3296434" y="321197"/>
                </a:lnTo>
                <a:lnTo>
                  <a:pt x="3354954" y="311946"/>
                </a:lnTo>
                <a:lnTo>
                  <a:pt x="3413863" y="302751"/>
                </a:lnTo>
                <a:lnTo>
                  <a:pt x="3473109" y="293616"/>
                </a:lnTo>
                <a:lnTo>
                  <a:pt x="3532639" y="284544"/>
                </a:lnTo>
                <a:lnTo>
                  <a:pt x="3592403" y="275535"/>
                </a:lnTo>
                <a:lnTo>
                  <a:pt x="3652348" y="266594"/>
                </a:lnTo>
                <a:lnTo>
                  <a:pt x="3712422" y="257722"/>
                </a:lnTo>
                <a:lnTo>
                  <a:pt x="3772574" y="248922"/>
                </a:lnTo>
                <a:lnTo>
                  <a:pt x="3832750" y="240195"/>
                </a:lnTo>
                <a:lnTo>
                  <a:pt x="3892901" y="231546"/>
                </a:lnTo>
                <a:lnTo>
                  <a:pt x="3952973" y="222975"/>
                </a:lnTo>
                <a:lnTo>
                  <a:pt x="4012915" y="214485"/>
                </a:lnTo>
                <a:lnTo>
                  <a:pt x="4072675" y="206079"/>
                </a:lnTo>
                <a:lnTo>
                  <a:pt x="4132200" y="197759"/>
                </a:lnTo>
                <a:lnTo>
                  <a:pt x="4191440" y="189527"/>
                </a:lnTo>
                <a:lnTo>
                  <a:pt x="4250342" y="181386"/>
                </a:lnTo>
                <a:lnTo>
                  <a:pt x="4308854" y="173338"/>
                </a:lnTo>
                <a:lnTo>
                  <a:pt x="4366924" y="165386"/>
                </a:lnTo>
                <a:lnTo>
                  <a:pt x="4424501" y="157532"/>
                </a:lnTo>
                <a:lnTo>
                  <a:pt x="4481532" y="149778"/>
                </a:lnTo>
                <a:lnTo>
                  <a:pt x="4537966" y="142127"/>
                </a:lnTo>
                <a:lnTo>
                  <a:pt x="4593750" y="134581"/>
                </a:lnTo>
                <a:lnTo>
                  <a:pt x="4648834" y="127142"/>
                </a:lnTo>
                <a:lnTo>
                  <a:pt x="4703164" y="119814"/>
                </a:lnTo>
                <a:lnTo>
                  <a:pt x="4756689" y="112597"/>
                </a:lnTo>
                <a:lnTo>
                  <a:pt x="4809357" y="105496"/>
                </a:lnTo>
                <a:lnTo>
                  <a:pt x="4861117" y="98511"/>
                </a:lnTo>
                <a:lnTo>
                  <a:pt x="4911915" y="91646"/>
                </a:lnTo>
                <a:lnTo>
                  <a:pt x="4961701" y="84903"/>
                </a:lnTo>
                <a:lnTo>
                  <a:pt x="5010423" y="78284"/>
                </a:lnTo>
                <a:lnTo>
                  <a:pt x="5058027" y="71791"/>
                </a:lnTo>
                <a:lnTo>
                  <a:pt x="5104464" y="65428"/>
                </a:lnTo>
                <a:lnTo>
                  <a:pt x="5149680" y="59196"/>
                </a:lnTo>
                <a:lnTo>
                  <a:pt x="5193625" y="53097"/>
                </a:lnTo>
                <a:lnTo>
                  <a:pt x="5236245" y="47135"/>
                </a:lnTo>
                <a:lnTo>
                  <a:pt x="5277489" y="41312"/>
                </a:lnTo>
                <a:lnTo>
                  <a:pt x="5317305" y="35629"/>
                </a:lnTo>
                <a:lnTo>
                  <a:pt x="5355641" y="30090"/>
                </a:lnTo>
                <a:lnTo>
                  <a:pt x="5427667" y="19452"/>
                </a:lnTo>
                <a:lnTo>
                  <a:pt x="5493151" y="9415"/>
                </a:lnTo>
                <a:lnTo>
                  <a:pt x="5523310" y="4628"/>
                </a:lnTo>
                <a:lnTo>
                  <a:pt x="555167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42281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44387"/>
            <a:ext cx="1051560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3099435" marR="5080" indent="-308737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Factors </a:t>
            </a:r>
            <a:r>
              <a:rPr spc="-10" dirty="0"/>
              <a:t>Affecting Advertising Elasticity 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Demand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40" y="1680717"/>
            <a:ext cx="7933055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600" spc="-260" dirty="0">
                <a:latin typeface="Arial"/>
                <a:cs typeface="Arial"/>
              </a:rPr>
              <a:t>The </a:t>
            </a:r>
            <a:r>
              <a:rPr sz="3600" spc="-225" dirty="0">
                <a:latin typeface="Arial"/>
                <a:cs typeface="Arial"/>
              </a:rPr>
              <a:t>stage </a:t>
            </a:r>
            <a:r>
              <a:rPr sz="3600" spc="-10" dirty="0">
                <a:latin typeface="Arial"/>
                <a:cs typeface="Arial"/>
              </a:rPr>
              <a:t>of </a:t>
            </a:r>
            <a:r>
              <a:rPr sz="3600" spc="-40" dirty="0">
                <a:latin typeface="Arial"/>
                <a:cs typeface="Arial"/>
              </a:rPr>
              <a:t>the </a:t>
            </a:r>
            <a:r>
              <a:rPr sz="3600" spc="-155" dirty="0">
                <a:latin typeface="Arial"/>
                <a:cs typeface="Arial"/>
              </a:rPr>
              <a:t>Product’s</a:t>
            </a:r>
            <a:r>
              <a:rPr sz="3600" spc="-455" dirty="0">
                <a:latin typeface="Arial"/>
                <a:cs typeface="Arial"/>
              </a:rPr>
              <a:t> </a:t>
            </a:r>
            <a:r>
              <a:rPr sz="3600" spc="-80" dirty="0">
                <a:latin typeface="Arial"/>
                <a:cs typeface="Arial"/>
              </a:rPr>
              <a:t>Market</a:t>
            </a:r>
            <a:endParaRPr sz="3600">
              <a:latin typeface="Arial"/>
              <a:cs typeface="Arial"/>
            </a:endParaRPr>
          </a:p>
          <a:p>
            <a:pPr marL="355600"/>
            <a:r>
              <a:rPr sz="3600" spc="-10" dirty="0">
                <a:latin typeface="Carlito"/>
                <a:cs typeface="Carlito"/>
              </a:rPr>
              <a:t>Development</a:t>
            </a:r>
            <a:r>
              <a:rPr sz="3600" spc="-7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.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rlito"/>
                <a:cs typeface="Carlito"/>
              </a:rPr>
              <a:t>Reaction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spc="-25" dirty="0">
                <a:latin typeface="Carlito"/>
                <a:cs typeface="Carlito"/>
              </a:rPr>
              <a:t>market </a:t>
            </a:r>
            <a:r>
              <a:rPr sz="3600" spc="-10" dirty="0">
                <a:latin typeface="Carlito"/>
                <a:cs typeface="Carlito"/>
              </a:rPr>
              <a:t>Rival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Firms.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rlito"/>
                <a:cs typeface="Carlito"/>
              </a:rPr>
              <a:t>Cumulative </a:t>
            </a:r>
            <a:r>
              <a:rPr sz="3600" spc="-40" dirty="0">
                <a:latin typeface="Carlito"/>
                <a:cs typeface="Carlito"/>
              </a:rPr>
              <a:t>Effect </a:t>
            </a:r>
            <a:r>
              <a:rPr sz="3600" spc="-10" dirty="0">
                <a:latin typeface="Carlito"/>
                <a:cs typeface="Carlito"/>
              </a:rPr>
              <a:t>of </a:t>
            </a:r>
            <a:r>
              <a:rPr sz="3600" spc="-30" dirty="0">
                <a:latin typeface="Carlito"/>
                <a:cs typeface="Carlito"/>
              </a:rPr>
              <a:t>Past</a:t>
            </a:r>
            <a:r>
              <a:rPr sz="3600" spc="-5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Advertisement.</a:t>
            </a:r>
            <a:endParaRPr sz="3600">
              <a:latin typeface="Carlito"/>
              <a:cs typeface="Carlito"/>
            </a:endParaRPr>
          </a:p>
          <a:p>
            <a:pPr marL="355600" indent="-342900"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Influence of </a:t>
            </a:r>
            <a:r>
              <a:rPr sz="3600" dirty="0">
                <a:latin typeface="Carlito"/>
                <a:cs typeface="Carlito"/>
              </a:rPr>
              <a:t>Other</a:t>
            </a:r>
            <a:r>
              <a:rPr sz="3600" spc="-70" dirty="0">
                <a:latin typeface="Carlito"/>
                <a:cs typeface="Carlito"/>
              </a:rPr>
              <a:t> </a:t>
            </a:r>
            <a:r>
              <a:rPr sz="3600" spc="-30" dirty="0">
                <a:latin typeface="Carlito"/>
                <a:cs typeface="Carlito"/>
              </a:rPr>
              <a:t>Factors.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9570977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595" y="520778"/>
            <a:ext cx="11006254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Importance </a:t>
            </a:r>
            <a:r>
              <a:rPr dirty="0"/>
              <a:t>of </a:t>
            </a:r>
            <a:r>
              <a:rPr spc="-5" dirty="0"/>
              <a:t>the Advertising  Elasticity Of Demand </a:t>
            </a:r>
            <a:r>
              <a:rPr dirty="0"/>
              <a:t>in</a:t>
            </a:r>
            <a:r>
              <a:rPr spc="-75" dirty="0"/>
              <a:t> </a:t>
            </a:r>
            <a:r>
              <a:rPr spc="-5" dirty="0"/>
              <a:t>Business  Decisions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40" y="2561970"/>
            <a:ext cx="8296909" cy="243967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55600" indent="-342900"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latin typeface="Carlito"/>
                <a:cs typeface="Carlito"/>
              </a:rPr>
              <a:t>It is </a:t>
            </a:r>
            <a:r>
              <a:rPr sz="3600" spc="-10" dirty="0">
                <a:latin typeface="Carlito"/>
                <a:cs typeface="Carlito"/>
              </a:rPr>
              <a:t>useful </a:t>
            </a:r>
            <a:r>
              <a:rPr sz="3600" dirty="0">
                <a:latin typeface="Carlito"/>
                <a:cs typeface="Carlito"/>
              </a:rPr>
              <a:t>in </a:t>
            </a:r>
            <a:r>
              <a:rPr sz="3600" spc="-15" dirty="0">
                <a:latin typeface="Carlito"/>
                <a:cs typeface="Carlito"/>
              </a:rPr>
              <a:t>competitive</a:t>
            </a:r>
            <a:r>
              <a:rPr sz="3600" spc="-8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industries.</a:t>
            </a:r>
            <a:endParaRPr sz="3600">
              <a:latin typeface="Carlito"/>
              <a:cs typeface="Carlito"/>
            </a:endParaRPr>
          </a:p>
          <a:p>
            <a:pPr marL="355600" marR="5080" indent="-342900">
              <a:spcBef>
                <a:spcPts val="86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rlito"/>
                <a:cs typeface="Carlito"/>
              </a:rPr>
              <a:t>Though </a:t>
            </a:r>
            <a:r>
              <a:rPr sz="3600" spc="-10" dirty="0">
                <a:latin typeface="Carlito"/>
                <a:cs typeface="Carlito"/>
              </a:rPr>
              <a:t>advertisement </a:t>
            </a:r>
            <a:r>
              <a:rPr sz="3600" spc="-5" dirty="0">
                <a:latin typeface="Carlito"/>
                <a:cs typeface="Carlito"/>
              </a:rPr>
              <a:t>shifts </a:t>
            </a:r>
            <a:r>
              <a:rPr sz="3600" dirty="0">
                <a:latin typeface="Carlito"/>
                <a:cs typeface="Carlito"/>
              </a:rPr>
              <a:t>the </a:t>
            </a:r>
            <a:r>
              <a:rPr sz="3600" spc="-5" dirty="0">
                <a:latin typeface="Carlito"/>
                <a:cs typeface="Carlito"/>
              </a:rPr>
              <a:t>demand  </a:t>
            </a:r>
            <a:r>
              <a:rPr sz="3600" dirty="0">
                <a:latin typeface="Carlito"/>
                <a:cs typeface="Carlito"/>
              </a:rPr>
              <a:t>curve </a:t>
            </a:r>
            <a:r>
              <a:rPr sz="3600" spc="-25" dirty="0">
                <a:latin typeface="Carlito"/>
                <a:cs typeface="Carlito"/>
              </a:rPr>
              <a:t>to </a:t>
            </a:r>
            <a:r>
              <a:rPr sz="3600" spc="-10" dirty="0">
                <a:latin typeface="Carlito"/>
                <a:cs typeface="Carlito"/>
              </a:rPr>
              <a:t>right path </a:t>
            </a:r>
            <a:r>
              <a:rPr sz="3600" spc="-5" dirty="0">
                <a:latin typeface="Carlito"/>
                <a:cs typeface="Carlito"/>
              </a:rPr>
              <a:t>but </a:t>
            </a:r>
            <a:r>
              <a:rPr sz="3600" dirty="0">
                <a:latin typeface="Carlito"/>
                <a:cs typeface="Carlito"/>
              </a:rPr>
              <a:t>it </a:t>
            </a:r>
            <a:r>
              <a:rPr sz="3600" spc="-5" dirty="0">
                <a:latin typeface="Carlito"/>
                <a:cs typeface="Carlito"/>
              </a:rPr>
              <a:t>also </a:t>
            </a:r>
            <a:r>
              <a:rPr sz="3600" spc="-10" dirty="0">
                <a:latin typeface="Carlito"/>
                <a:cs typeface="Carlito"/>
              </a:rPr>
              <a:t>increases the  </a:t>
            </a:r>
            <a:r>
              <a:rPr sz="3600" spc="-20" dirty="0">
                <a:latin typeface="Carlito"/>
                <a:cs typeface="Carlito"/>
              </a:rPr>
              <a:t>fixed cost </a:t>
            </a:r>
            <a:r>
              <a:rPr sz="3600" spc="-5" dirty="0">
                <a:latin typeface="Carlito"/>
                <a:cs typeface="Carlito"/>
              </a:rPr>
              <a:t>of </a:t>
            </a:r>
            <a:r>
              <a:rPr sz="3600" spc="-10" dirty="0">
                <a:latin typeface="Carlito"/>
                <a:cs typeface="Carlito"/>
              </a:rPr>
              <a:t>the</a:t>
            </a:r>
            <a:r>
              <a:rPr sz="3600" spc="5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firm.</a:t>
            </a:r>
            <a:endParaRPr sz="36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87979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6876" y="324358"/>
            <a:ext cx="5779770" cy="6965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latin typeface="Carlito"/>
                <a:cs typeface="Carlito"/>
              </a:rPr>
              <a:t>Relatively </a:t>
            </a:r>
            <a:r>
              <a:rPr spc="-5" dirty="0">
                <a:latin typeface="Carlito"/>
                <a:cs typeface="Carlito"/>
              </a:rPr>
              <a:t>elastic</a:t>
            </a:r>
            <a:r>
              <a:rPr spc="-8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demand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90900" y="1524000"/>
            <a:ext cx="4000500" cy="3848100"/>
            <a:chOff x="1866900" y="1524000"/>
            <a:chExt cx="4000500" cy="3848100"/>
          </a:xfrm>
        </p:grpSpPr>
        <p:sp>
          <p:nvSpPr>
            <p:cNvPr id="4" name="object 4"/>
            <p:cNvSpPr/>
            <p:nvPr/>
          </p:nvSpPr>
          <p:spPr>
            <a:xfrm>
              <a:off x="1866900" y="1523999"/>
              <a:ext cx="4000500" cy="3848100"/>
            </a:xfrm>
            <a:custGeom>
              <a:avLst/>
              <a:gdLst/>
              <a:ahLst/>
              <a:cxnLst/>
              <a:rect l="l" t="t" r="r" b="b"/>
              <a:pathLst>
                <a:path w="4000500" h="3848100">
                  <a:moveTo>
                    <a:pt x="4000500" y="3810000"/>
                  </a:moveTo>
                  <a:lnTo>
                    <a:pt x="3987800" y="3803650"/>
                  </a:lnTo>
                  <a:lnTo>
                    <a:pt x="3924300" y="3771900"/>
                  </a:lnTo>
                  <a:lnTo>
                    <a:pt x="3924300" y="3803650"/>
                  </a:lnTo>
                  <a:lnTo>
                    <a:pt x="44450" y="380365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810000"/>
                  </a:lnTo>
                  <a:lnTo>
                    <a:pt x="38100" y="3810000"/>
                  </a:lnTo>
                  <a:lnTo>
                    <a:pt x="38100" y="3816350"/>
                  </a:lnTo>
                  <a:lnTo>
                    <a:pt x="3924300" y="3816350"/>
                  </a:lnTo>
                  <a:lnTo>
                    <a:pt x="3924300" y="3848100"/>
                  </a:lnTo>
                  <a:lnTo>
                    <a:pt x="3987800" y="3816350"/>
                  </a:lnTo>
                  <a:lnTo>
                    <a:pt x="4000500" y="3810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62200" y="2895600"/>
              <a:ext cx="3048000" cy="1219200"/>
            </a:xfrm>
            <a:custGeom>
              <a:avLst/>
              <a:gdLst/>
              <a:ahLst/>
              <a:cxnLst/>
              <a:rect l="l" t="t" r="r" b="b"/>
              <a:pathLst>
                <a:path w="3048000" h="1219200">
                  <a:moveTo>
                    <a:pt x="0" y="0"/>
                  </a:moveTo>
                  <a:lnTo>
                    <a:pt x="3048000" y="1219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30751" y="2895600"/>
              <a:ext cx="993775" cy="539115"/>
            </a:xfrm>
            <a:custGeom>
              <a:avLst/>
              <a:gdLst/>
              <a:ahLst/>
              <a:cxnLst/>
              <a:rect l="l" t="t" r="r" b="b"/>
              <a:pathLst>
                <a:path w="993775" h="539114">
                  <a:moveTo>
                    <a:pt x="923517" y="30542"/>
                  </a:moveTo>
                  <a:lnTo>
                    <a:pt x="0" y="527812"/>
                  </a:lnTo>
                  <a:lnTo>
                    <a:pt x="6096" y="538988"/>
                  </a:lnTo>
                  <a:lnTo>
                    <a:pt x="929527" y="41697"/>
                  </a:lnTo>
                  <a:lnTo>
                    <a:pt x="923517" y="30542"/>
                  </a:lnTo>
                  <a:close/>
                </a:path>
                <a:path w="993775" h="539114">
                  <a:moveTo>
                    <a:pt x="976414" y="24511"/>
                  </a:moveTo>
                  <a:lnTo>
                    <a:pt x="934720" y="24511"/>
                  </a:lnTo>
                  <a:lnTo>
                    <a:pt x="940688" y="35687"/>
                  </a:lnTo>
                  <a:lnTo>
                    <a:pt x="929527" y="41697"/>
                  </a:lnTo>
                  <a:lnTo>
                    <a:pt x="944626" y="69723"/>
                  </a:lnTo>
                  <a:lnTo>
                    <a:pt x="976414" y="24511"/>
                  </a:lnTo>
                  <a:close/>
                </a:path>
                <a:path w="993775" h="539114">
                  <a:moveTo>
                    <a:pt x="934720" y="24511"/>
                  </a:moveTo>
                  <a:lnTo>
                    <a:pt x="923517" y="30542"/>
                  </a:lnTo>
                  <a:lnTo>
                    <a:pt x="929527" y="41697"/>
                  </a:lnTo>
                  <a:lnTo>
                    <a:pt x="940688" y="35687"/>
                  </a:lnTo>
                  <a:lnTo>
                    <a:pt x="934720" y="24511"/>
                  </a:lnTo>
                  <a:close/>
                </a:path>
                <a:path w="993775" h="539114">
                  <a:moveTo>
                    <a:pt x="993648" y="0"/>
                  </a:moveTo>
                  <a:lnTo>
                    <a:pt x="908431" y="2539"/>
                  </a:lnTo>
                  <a:lnTo>
                    <a:pt x="923517" y="30542"/>
                  </a:lnTo>
                  <a:lnTo>
                    <a:pt x="934720" y="24511"/>
                  </a:lnTo>
                  <a:lnTo>
                    <a:pt x="976414" y="24511"/>
                  </a:lnTo>
                  <a:lnTo>
                    <a:pt x="9936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718176" y="2237055"/>
            <a:ext cx="17252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Relatively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elastic</a:t>
            </a:r>
            <a:endParaRPr>
              <a:latin typeface="Arial"/>
              <a:cs typeface="Arial"/>
            </a:endParaRPr>
          </a:p>
          <a:p>
            <a:pPr marL="12700"/>
            <a:r>
              <a:rPr spc="-5" dirty="0">
                <a:latin typeface="Arial"/>
                <a:cs typeface="Arial"/>
              </a:rPr>
              <a:t>demand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9844" y="2023572"/>
            <a:ext cx="190500" cy="2084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  R  I  C  E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5438343"/>
            <a:ext cx="849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d</a:t>
            </a:r>
            <a:r>
              <a:rPr spc="-10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ma</a:t>
            </a:r>
            <a:r>
              <a:rPr spc="-10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3195" y="5361839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0</a:t>
            </a:r>
            <a:endParaRPr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71029" y="5361839"/>
            <a:ext cx="1403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x</a:t>
            </a:r>
            <a:endParaRPr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26994" y="1627378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y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60394" y="2838958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13828" y="4142613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04429" y="1686814"/>
            <a:ext cx="2364105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When the  </a:t>
            </a:r>
            <a:r>
              <a:rPr sz="2800" spc="-15" dirty="0">
                <a:latin typeface="Carlito"/>
                <a:cs typeface="Carlito"/>
              </a:rPr>
              <a:t>proportionate  </a:t>
            </a:r>
            <a:r>
              <a:rPr sz="2800" spc="-10" dirty="0">
                <a:latin typeface="Carlito"/>
                <a:cs typeface="Carlito"/>
              </a:rPr>
              <a:t>change </a:t>
            </a:r>
            <a:r>
              <a:rPr sz="2800" spc="-15" dirty="0">
                <a:latin typeface="Carlito"/>
                <a:cs typeface="Carlito"/>
              </a:rPr>
              <a:t>in  </a:t>
            </a:r>
            <a:r>
              <a:rPr sz="2800" spc="-10" dirty="0">
                <a:latin typeface="Carlito"/>
                <a:cs typeface="Carlito"/>
              </a:rPr>
              <a:t>demand </a:t>
            </a:r>
            <a:r>
              <a:rPr sz="2800" spc="-5" dirty="0">
                <a:latin typeface="Carlito"/>
                <a:cs typeface="Carlito"/>
              </a:rPr>
              <a:t>is</a:t>
            </a:r>
            <a:r>
              <a:rPr sz="2800" spc="-5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more  </a:t>
            </a:r>
            <a:r>
              <a:rPr sz="2800" spc="-5" dirty="0">
                <a:latin typeface="Carlito"/>
                <a:cs typeface="Carlito"/>
              </a:rPr>
              <a:t>than the  </a:t>
            </a:r>
            <a:r>
              <a:rPr sz="2800" spc="-15" dirty="0">
                <a:latin typeface="Carlito"/>
                <a:cs typeface="Carlito"/>
              </a:rPr>
              <a:t>proportionate  </a:t>
            </a:r>
            <a:r>
              <a:rPr sz="2800" spc="-5" dirty="0">
                <a:latin typeface="Carlito"/>
                <a:cs typeface="Carlito"/>
              </a:rPr>
              <a:t>changes in  </a:t>
            </a:r>
            <a:r>
              <a:rPr sz="2800" spc="-10" dirty="0">
                <a:latin typeface="Carlito"/>
                <a:cs typeface="Carlito"/>
              </a:rPr>
              <a:t>price, </a:t>
            </a:r>
            <a:r>
              <a:rPr sz="2800" spc="-5" dirty="0">
                <a:latin typeface="Carlito"/>
                <a:cs typeface="Carlito"/>
              </a:rPr>
              <a:t>it is  known as  </a:t>
            </a:r>
            <a:r>
              <a:rPr sz="2800" spc="-15" dirty="0">
                <a:latin typeface="Carlito"/>
                <a:cs typeface="Carlito"/>
              </a:rPr>
              <a:t>relatively </a:t>
            </a:r>
            <a:r>
              <a:rPr sz="2800" spc="-10" dirty="0">
                <a:latin typeface="Carlito"/>
                <a:cs typeface="Carlito"/>
              </a:rPr>
              <a:t>elastic  demand</a:t>
            </a:r>
            <a:r>
              <a:rPr spc="-10" dirty="0">
                <a:latin typeface="Carlito"/>
                <a:cs typeface="Carlito"/>
              </a:rPr>
              <a:t>.</a:t>
            </a:r>
            <a:endParaRPr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6535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2795" y="496646"/>
            <a:ext cx="751776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Elasticity </a:t>
            </a:r>
            <a:r>
              <a:rPr sz="4000" spc="-5" dirty="0"/>
              <a:t>of demand equal </a:t>
            </a:r>
            <a:r>
              <a:rPr sz="4000" spc="-20" dirty="0"/>
              <a:t>to</a:t>
            </a:r>
            <a:r>
              <a:rPr sz="4000" spc="85" dirty="0"/>
              <a:t> </a:t>
            </a:r>
            <a:r>
              <a:rPr sz="4000" spc="-5" dirty="0"/>
              <a:t>utility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3390900" y="2438400"/>
            <a:ext cx="3543300" cy="3162300"/>
            <a:chOff x="1866900" y="2438400"/>
            <a:chExt cx="3543300" cy="3162300"/>
          </a:xfrm>
        </p:grpSpPr>
        <p:sp>
          <p:nvSpPr>
            <p:cNvPr id="4" name="object 4"/>
            <p:cNvSpPr/>
            <p:nvPr/>
          </p:nvSpPr>
          <p:spPr>
            <a:xfrm>
              <a:off x="1866900" y="2438399"/>
              <a:ext cx="3543300" cy="3162300"/>
            </a:xfrm>
            <a:custGeom>
              <a:avLst/>
              <a:gdLst/>
              <a:ahLst/>
              <a:cxnLst/>
              <a:rect l="l" t="t" r="r" b="b"/>
              <a:pathLst>
                <a:path w="3543300" h="3162300">
                  <a:moveTo>
                    <a:pt x="3543300" y="3124200"/>
                  </a:moveTo>
                  <a:lnTo>
                    <a:pt x="3530600" y="3117850"/>
                  </a:lnTo>
                  <a:lnTo>
                    <a:pt x="3467100" y="3086100"/>
                  </a:lnTo>
                  <a:lnTo>
                    <a:pt x="3467100" y="3117850"/>
                  </a:lnTo>
                  <a:lnTo>
                    <a:pt x="44450" y="311785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124200"/>
                  </a:lnTo>
                  <a:lnTo>
                    <a:pt x="38100" y="3124200"/>
                  </a:lnTo>
                  <a:lnTo>
                    <a:pt x="38100" y="3130550"/>
                  </a:lnTo>
                  <a:lnTo>
                    <a:pt x="3467100" y="3130550"/>
                  </a:lnTo>
                  <a:lnTo>
                    <a:pt x="3467100" y="3162300"/>
                  </a:lnTo>
                  <a:lnTo>
                    <a:pt x="3530600" y="3130550"/>
                  </a:lnTo>
                  <a:lnTo>
                    <a:pt x="3543300" y="3124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57400" y="3048000"/>
              <a:ext cx="3200400" cy="2057400"/>
            </a:xfrm>
            <a:custGeom>
              <a:avLst/>
              <a:gdLst/>
              <a:ahLst/>
              <a:cxnLst/>
              <a:rect l="l" t="t" r="r" b="b"/>
              <a:pathLst>
                <a:path w="3200400" h="2057400">
                  <a:moveTo>
                    <a:pt x="0" y="0"/>
                  </a:moveTo>
                  <a:lnTo>
                    <a:pt x="21330" y="48781"/>
                  </a:lnTo>
                  <a:lnTo>
                    <a:pt x="42682" y="97535"/>
                  </a:lnTo>
                  <a:lnTo>
                    <a:pt x="64076" y="146232"/>
                  </a:lnTo>
                  <a:lnTo>
                    <a:pt x="85534" y="194845"/>
                  </a:lnTo>
                  <a:lnTo>
                    <a:pt x="107077" y="243345"/>
                  </a:lnTo>
                  <a:lnTo>
                    <a:pt x="128725" y="291704"/>
                  </a:lnTo>
                  <a:lnTo>
                    <a:pt x="150500" y="339894"/>
                  </a:lnTo>
                  <a:lnTo>
                    <a:pt x="172423" y="387886"/>
                  </a:lnTo>
                  <a:lnTo>
                    <a:pt x="194515" y="435653"/>
                  </a:lnTo>
                  <a:lnTo>
                    <a:pt x="216796" y="483166"/>
                  </a:lnTo>
                  <a:lnTo>
                    <a:pt x="239288" y="530398"/>
                  </a:lnTo>
                  <a:lnTo>
                    <a:pt x="262012" y="577319"/>
                  </a:lnTo>
                  <a:lnTo>
                    <a:pt x="284989" y="623902"/>
                  </a:lnTo>
                  <a:lnTo>
                    <a:pt x="308240" y="670118"/>
                  </a:lnTo>
                  <a:lnTo>
                    <a:pt x="331786" y="715940"/>
                  </a:lnTo>
                  <a:lnTo>
                    <a:pt x="355648" y="761338"/>
                  </a:lnTo>
                  <a:lnTo>
                    <a:pt x="379847" y="806286"/>
                  </a:lnTo>
                  <a:lnTo>
                    <a:pt x="404404" y="850754"/>
                  </a:lnTo>
                  <a:lnTo>
                    <a:pt x="429341" y="894715"/>
                  </a:lnTo>
                  <a:lnTo>
                    <a:pt x="454677" y="938140"/>
                  </a:lnTo>
                  <a:lnTo>
                    <a:pt x="480435" y="981002"/>
                  </a:lnTo>
                  <a:lnTo>
                    <a:pt x="506635" y="1023271"/>
                  </a:lnTo>
                  <a:lnTo>
                    <a:pt x="533299" y="1064920"/>
                  </a:lnTo>
                  <a:lnTo>
                    <a:pt x="560447" y="1105921"/>
                  </a:lnTo>
                  <a:lnTo>
                    <a:pt x="588100" y="1146244"/>
                  </a:lnTo>
                  <a:lnTo>
                    <a:pt x="616280" y="1185864"/>
                  </a:lnTo>
                  <a:lnTo>
                    <a:pt x="645007" y="1224750"/>
                  </a:lnTo>
                  <a:lnTo>
                    <a:pt x="674303" y="1262875"/>
                  </a:lnTo>
                  <a:lnTo>
                    <a:pt x="704188" y="1300210"/>
                  </a:lnTo>
                  <a:lnTo>
                    <a:pt x="734684" y="1336728"/>
                  </a:lnTo>
                  <a:lnTo>
                    <a:pt x="765811" y="1372400"/>
                  </a:lnTo>
                  <a:lnTo>
                    <a:pt x="797592" y="1407198"/>
                  </a:lnTo>
                  <a:lnTo>
                    <a:pt x="830046" y="1441094"/>
                  </a:lnTo>
                  <a:lnTo>
                    <a:pt x="863194" y="1474059"/>
                  </a:lnTo>
                  <a:lnTo>
                    <a:pt x="897059" y="1506066"/>
                  </a:lnTo>
                  <a:lnTo>
                    <a:pt x="931660" y="1537087"/>
                  </a:lnTo>
                  <a:lnTo>
                    <a:pt x="967020" y="1567092"/>
                  </a:lnTo>
                  <a:lnTo>
                    <a:pt x="1003158" y="1596054"/>
                  </a:lnTo>
                  <a:lnTo>
                    <a:pt x="1040096" y="1623945"/>
                  </a:lnTo>
                  <a:lnTo>
                    <a:pt x="1077855" y="1650736"/>
                  </a:lnTo>
                  <a:lnTo>
                    <a:pt x="1116457" y="1676400"/>
                  </a:lnTo>
                  <a:lnTo>
                    <a:pt x="1154060" y="1699801"/>
                  </a:lnTo>
                  <a:lnTo>
                    <a:pt x="1192429" y="1722177"/>
                  </a:lnTo>
                  <a:lnTo>
                    <a:pt x="1231547" y="1743550"/>
                  </a:lnTo>
                  <a:lnTo>
                    <a:pt x="1271395" y="1763946"/>
                  </a:lnTo>
                  <a:lnTo>
                    <a:pt x="1311955" y="1783389"/>
                  </a:lnTo>
                  <a:lnTo>
                    <a:pt x="1353208" y="1801903"/>
                  </a:lnTo>
                  <a:lnTo>
                    <a:pt x="1395136" y="1819513"/>
                  </a:lnTo>
                  <a:lnTo>
                    <a:pt x="1437721" y="1836242"/>
                  </a:lnTo>
                  <a:lnTo>
                    <a:pt x="1480945" y="1852117"/>
                  </a:lnTo>
                  <a:lnTo>
                    <a:pt x="1524790" y="1867161"/>
                  </a:lnTo>
                  <a:lnTo>
                    <a:pt x="1569236" y="1881398"/>
                  </a:lnTo>
                  <a:lnTo>
                    <a:pt x="1614267" y="1894853"/>
                  </a:lnTo>
                  <a:lnTo>
                    <a:pt x="1659864" y="1907550"/>
                  </a:lnTo>
                  <a:lnTo>
                    <a:pt x="1706008" y="1919515"/>
                  </a:lnTo>
                  <a:lnTo>
                    <a:pt x="1752682" y="1930770"/>
                  </a:lnTo>
                  <a:lnTo>
                    <a:pt x="1799866" y="1941341"/>
                  </a:lnTo>
                  <a:lnTo>
                    <a:pt x="1847544" y="1951253"/>
                  </a:lnTo>
                  <a:lnTo>
                    <a:pt x="1895696" y="1960529"/>
                  </a:lnTo>
                  <a:lnTo>
                    <a:pt x="1944304" y="1969194"/>
                  </a:lnTo>
                  <a:lnTo>
                    <a:pt x="1993351" y="1977272"/>
                  </a:lnTo>
                  <a:lnTo>
                    <a:pt x="2042817" y="1984788"/>
                  </a:lnTo>
                  <a:lnTo>
                    <a:pt x="2092686" y="1991767"/>
                  </a:lnTo>
                  <a:lnTo>
                    <a:pt x="2142937" y="1998232"/>
                  </a:lnTo>
                  <a:lnTo>
                    <a:pt x="2193554" y="2004209"/>
                  </a:lnTo>
                  <a:lnTo>
                    <a:pt x="2244518" y="2009721"/>
                  </a:lnTo>
                  <a:lnTo>
                    <a:pt x="2295810" y="2014794"/>
                  </a:lnTo>
                  <a:lnTo>
                    <a:pt x="2347413" y="2019450"/>
                  </a:lnTo>
                  <a:lnTo>
                    <a:pt x="2399308" y="2023716"/>
                  </a:lnTo>
                  <a:lnTo>
                    <a:pt x="2451477" y="2027616"/>
                  </a:lnTo>
                  <a:lnTo>
                    <a:pt x="2503902" y="2031173"/>
                  </a:lnTo>
                  <a:lnTo>
                    <a:pt x="2556564" y="2034412"/>
                  </a:lnTo>
                  <a:lnTo>
                    <a:pt x="2609446" y="2037358"/>
                  </a:lnTo>
                  <a:lnTo>
                    <a:pt x="2662528" y="2040036"/>
                  </a:lnTo>
                  <a:lnTo>
                    <a:pt x="2715794" y="2042468"/>
                  </a:lnTo>
                  <a:lnTo>
                    <a:pt x="2769224" y="2044681"/>
                  </a:lnTo>
                  <a:lnTo>
                    <a:pt x="2822800" y="2046699"/>
                  </a:lnTo>
                  <a:lnTo>
                    <a:pt x="2876505" y="2048545"/>
                  </a:lnTo>
                  <a:lnTo>
                    <a:pt x="2930319" y="2050245"/>
                  </a:lnTo>
                  <a:lnTo>
                    <a:pt x="2984225" y="2051823"/>
                  </a:lnTo>
                  <a:lnTo>
                    <a:pt x="3038204" y="2053302"/>
                  </a:lnTo>
                  <a:lnTo>
                    <a:pt x="3092238" y="2054709"/>
                  </a:lnTo>
                  <a:lnTo>
                    <a:pt x="3146310" y="2056066"/>
                  </a:lnTo>
                  <a:lnTo>
                    <a:pt x="3200400" y="20574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43555" y="3886200"/>
              <a:ext cx="766445" cy="766445"/>
            </a:xfrm>
            <a:custGeom>
              <a:avLst/>
              <a:gdLst/>
              <a:ahLst/>
              <a:cxnLst/>
              <a:rect l="l" t="t" r="r" b="b"/>
              <a:pathLst>
                <a:path w="766445" h="766445">
                  <a:moveTo>
                    <a:pt x="708089" y="49340"/>
                  </a:moveTo>
                  <a:lnTo>
                    <a:pt x="0" y="757555"/>
                  </a:lnTo>
                  <a:lnTo>
                    <a:pt x="8889" y="766444"/>
                  </a:lnTo>
                  <a:lnTo>
                    <a:pt x="717104" y="58355"/>
                  </a:lnTo>
                  <a:lnTo>
                    <a:pt x="708089" y="49340"/>
                  </a:lnTo>
                  <a:close/>
                </a:path>
                <a:path w="766445" h="766445">
                  <a:moveTo>
                    <a:pt x="752982" y="40386"/>
                  </a:moveTo>
                  <a:lnTo>
                    <a:pt x="717042" y="40386"/>
                  </a:lnTo>
                  <a:lnTo>
                    <a:pt x="726058" y="49402"/>
                  </a:lnTo>
                  <a:lnTo>
                    <a:pt x="717104" y="58355"/>
                  </a:lnTo>
                  <a:lnTo>
                    <a:pt x="739520" y="80772"/>
                  </a:lnTo>
                  <a:lnTo>
                    <a:pt x="752982" y="40386"/>
                  </a:lnTo>
                  <a:close/>
                </a:path>
                <a:path w="766445" h="766445">
                  <a:moveTo>
                    <a:pt x="717042" y="40386"/>
                  </a:moveTo>
                  <a:lnTo>
                    <a:pt x="708089" y="49340"/>
                  </a:lnTo>
                  <a:lnTo>
                    <a:pt x="717104" y="58355"/>
                  </a:lnTo>
                  <a:lnTo>
                    <a:pt x="726058" y="49402"/>
                  </a:lnTo>
                  <a:lnTo>
                    <a:pt x="717042" y="40386"/>
                  </a:lnTo>
                  <a:close/>
                </a:path>
                <a:path w="766445" h="766445">
                  <a:moveTo>
                    <a:pt x="766444" y="0"/>
                  </a:moveTo>
                  <a:lnTo>
                    <a:pt x="685672" y="26924"/>
                  </a:lnTo>
                  <a:lnTo>
                    <a:pt x="708089" y="49340"/>
                  </a:lnTo>
                  <a:lnTo>
                    <a:pt x="717042" y="40386"/>
                  </a:lnTo>
                  <a:lnTo>
                    <a:pt x="752982" y="40386"/>
                  </a:lnTo>
                  <a:lnTo>
                    <a:pt x="7664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565776" y="3685108"/>
            <a:ext cx="14700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Elasticity of  demand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equal  </a:t>
            </a:r>
            <a:r>
              <a:rPr dirty="0">
                <a:latin typeface="Arial"/>
                <a:cs typeface="Arial"/>
              </a:rPr>
              <a:t>to </a:t>
            </a:r>
            <a:r>
              <a:rPr spc="-5" dirty="0">
                <a:latin typeface="Arial"/>
                <a:cs typeface="Arial"/>
              </a:rPr>
              <a:t>utility</a:t>
            </a:r>
            <a:r>
              <a:rPr spc="-8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3194" y="2457958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y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13828" y="5590743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x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9395" y="565901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0</a:t>
            </a:r>
            <a:endParaRPr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8594" y="5743143"/>
            <a:ext cx="849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d</a:t>
            </a:r>
            <a:r>
              <a:rPr spc="-10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ma</a:t>
            </a:r>
            <a:r>
              <a:rPr spc="-10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8394" y="2786000"/>
            <a:ext cx="190500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  R  I  C  E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4194" y="2770759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13828" y="4904613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83753" y="2067890"/>
            <a:ext cx="204597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When the  </a:t>
            </a:r>
            <a:r>
              <a:rPr sz="2800" spc="-10" dirty="0">
                <a:latin typeface="Carlito"/>
                <a:cs typeface="Carlito"/>
              </a:rPr>
              <a:t>p</a:t>
            </a:r>
            <a:r>
              <a:rPr sz="2800" spc="-65" dirty="0">
                <a:latin typeface="Carlito"/>
                <a:cs typeface="Carlito"/>
              </a:rPr>
              <a:t>r</a:t>
            </a:r>
            <a:r>
              <a:rPr sz="2800" spc="-10" dirty="0">
                <a:latin typeface="Carlito"/>
                <a:cs typeface="Carlito"/>
              </a:rPr>
              <a:t>oport</a:t>
            </a:r>
            <a:r>
              <a:rPr sz="2800" spc="-15" dirty="0">
                <a:latin typeface="Carlito"/>
                <a:cs typeface="Carlito"/>
              </a:rPr>
              <a:t>i</a:t>
            </a:r>
            <a:r>
              <a:rPr sz="2800" spc="-10" dirty="0">
                <a:latin typeface="Carlito"/>
                <a:cs typeface="Carlito"/>
              </a:rPr>
              <a:t>on</a:t>
            </a:r>
            <a:r>
              <a:rPr sz="2800" spc="-30" dirty="0">
                <a:latin typeface="Carlito"/>
                <a:cs typeface="Carlito"/>
              </a:rPr>
              <a:t>a</a:t>
            </a:r>
            <a:r>
              <a:rPr sz="2800" spc="-3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e  </a:t>
            </a:r>
            <a:r>
              <a:rPr sz="2800" spc="-10" dirty="0">
                <a:latin typeface="Carlito"/>
                <a:cs typeface="Carlito"/>
              </a:rPr>
              <a:t>change </a:t>
            </a:r>
            <a:r>
              <a:rPr sz="2800" spc="-15" dirty="0">
                <a:latin typeface="Carlito"/>
                <a:cs typeface="Carlito"/>
              </a:rPr>
              <a:t>in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83754" y="3348354"/>
            <a:ext cx="2435225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demand </a:t>
            </a:r>
            <a:r>
              <a:rPr sz="2800" spc="-5" dirty="0">
                <a:latin typeface="Carlito"/>
                <a:cs typeface="Carlito"/>
              </a:rPr>
              <a:t>is equal 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15" dirty="0">
                <a:latin typeface="Carlito"/>
                <a:cs typeface="Carlito"/>
              </a:rPr>
              <a:t>proportionate  </a:t>
            </a:r>
            <a:r>
              <a:rPr sz="2800" spc="-5" dirty="0">
                <a:latin typeface="Carlito"/>
                <a:cs typeface="Carlito"/>
              </a:rPr>
              <a:t>changes in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price,  </a:t>
            </a:r>
            <a:r>
              <a:rPr sz="2800" spc="-5" dirty="0">
                <a:latin typeface="Carlito"/>
                <a:cs typeface="Carlito"/>
              </a:rPr>
              <a:t>it is known as  </a:t>
            </a:r>
            <a:r>
              <a:rPr sz="2800" spc="-10" dirty="0">
                <a:latin typeface="Carlito"/>
                <a:cs typeface="Carlito"/>
              </a:rPr>
              <a:t>unitary elastic  demand</a:t>
            </a:r>
            <a:endParaRPr sz="2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8364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5041" y="461594"/>
            <a:ext cx="6203950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>
                <a:latin typeface="Carlito"/>
                <a:cs typeface="Carlito"/>
              </a:rPr>
              <a:t>Relatively </a:t>
            </a:r>
            <a:r>
              <a:rPr spc="-5" dirty="0">
                <a:latin typeface="Carlito"/>
                <a:cs typeface="Carlito"/>
              </a:rPr>
              <a:t>inelastic</a:t>
            </a:r>
            <a:r>
              <a:rPr spc="-6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demand</a:t>
            </a:r>
          </a:p>
        </p:txBody>
      </p:sp>
      <p:sp>
        <p:nvSpPr>
          <p:cNvPr id="3" name="object 3"/>
          <p:cNvSpPr/>
          <p:nvPr/>
        </p:nvSpPr>
        <p:spPr>
          <a:xfrm>
            <a:off x="3238500" y="1676399"/>
            <a:ext cx="3543300" cy="3848100"/>
          </a:xfrm>
          <a:custGeom>
            <a:avLst/>
            <a:gdLst/>
            <a:ahLst/>
            <a:cxnLst/>
            <a:rect l="l" t="t" r="r" b="b"/>
            <a:pathLst>
              <a:path w="3543300" h="3848100">
                <a:moveTo>
                  <a:pt x="3543300" y="3810000"/>
                </a:moveTo>
                <a:lnTo>
                  <a:pt x="3530600" y="3803650"/>
                </a:lnTo>
                <a:lnTo>
                  <a:pt x="3467100" y="3771900"/>
                </a:lnTo>
                <a:lnTo>
                  <a:pt x="3467100" y="3803650"/>
                </a:lnTo>
                <a:lnTo>
                  <a:pt x="44450" y="380365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lnTo>
                  <a:pt x="38100" y="0"/>
                </a:lnTo>
                <a:lnTo>
                  <a:pt x="0" y="76200"/>
                </a:lnTo>
                <a:lnTo>
                  <a:pt x="31750" y="76200"/>
                </a:lnTo>
                <a:lnTo>
                  <a:pt x="31750" y="3810000"/>
                </a:lnTo>
                <a:lnTo>
                  <a:pt x="38100" y="3810000"/>
                </a:lnTo>
                <a:lnTo>
                  <a:pt x="38100" y="3816350"/>
                </a:lnTo>
                <a:lnTo>
                  <a:pt x="3467100" y="3816350"/>
                </a:lnTo>
                <a:lnTo>
                  <a:pt x="3467100" y="3848100"/>
                </a:lnTo>
                <a:lnTo>
                  <a:pt x="3530600" y="3816350"/>
                </a:lnTo>
                <a:lnTo>
                  <a:pt x="3543300" y="3810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0975" y="2084655"/>
            <a:ext cx="19024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Relatively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inelastic</a:t>
            </a:r>
            <a:endParaRPr>
              <a:latin typeface="Arial"/>
              <a:cs typeface="Arial"/>
            </a:endParaRPr>
          </a:p>
          <a:p>
            <a:pPr marL="12700"/>
            <a:r>
              <a:rPr spc="-5" dirty="0">
                <a:latin typeface="Arial"/>
                <a:cs typeface="Arial"/>
              </a:rPr>
              <a:t>demand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1429" y="5514543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X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50795" y="5590743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</a:t>
            </a:r>
            <a:endParaRPr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8395" y="1771903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Y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9975" y="5735218"/>
            <a:ext cx="849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d</a:t>
            </a:r>
            <a:r>
              <a:rPr spc="-10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ma</a:t>
            </a:r>
            <a:r>
              <a:rPr spc="-10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184650" y="2279650"/>
            <a:ext cx="1689100" cy="2679700"/>
            <a:chOff x="2660650" y="2279650"/>
            <a:chExt cx="1689100" cy="2679700"/>
          </a:xfrm>
        </p:grpSpPr>
        <p:sp>
          <p:nvSpPr>
            <p:cNvPr id="10" name="object 10"/>
            <p:cNvSpPr/>
            <p:nvPr/>
          </p:nvSpPr>
          <p:spPr>
            <a:xfrm>
              <a:off x="2667000" y="2286000"/>
              <a:ext cx="1676400" cy="2667000"/>
            </a:xfrm>
            <a:custGeom>
              <a:avLst/>
              <a:gdLst/>
              <a:ahLst/>
              <a:cxnLst/>
              <a:rect l="l" t="t" r="r" b="b"/>
              <a:pathLst>
                <a:path w="1676400" h="2667000">
                  <a:moveTo>
                    <a:pt x="0" y="0"/>
                  </a:moveTo>
                  <a:lnTo>
                    <a:pt x="1676400" y="26670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24301" y="2743200"/>
              <a:ext cx="690880" cy="766445"/>
            </a:xfrm>
            <a:custGeom>
              <a:avLst/>
              <a:gdLst/>
              <a:ahLst/>
              <a:cxnLst/>
              <a:rect l="l" t="t" r="r" b="b"/>
              <a:pathLst>
                <a:path w="690879" h="766445">
                  <a:moveTo>
                    <a:pt x="634790" y="52332"/>
                  </a:moveTo>
                  <a:lnTo>
                    <a:pt x="0" y="757809"/>
                  </a:lnTo>
                  <a:lnTo>
                    <a:pt x="9398" y="766190"/>
                  </a:lnTo>
                  <a:lnTo>
                    <a:pt x="644276" y="60882"/>
                  </a:lnTo>
                  <a:lnTo>
                    <a:pt x="634790" y="52332"/>
                  </a:lnTo>
                  <a:close/>
                </a:path>
                <a:path w="690879" h="766445">
                  <a:moveTo>
                    <a:pt x="678689" y="42925"/>
                  </a:moveTo>
                  <a:lnTo>
                    <a:pt x="643254" y="42925"/>
                  </a:lnTo>
                  <a:lnTo>
                    <a:pt x="652779" y="51435"/>
                  </a:lnTo>
                  <a:lnTo>
                    <a:pt x="644276" y="60882"/>
                  </a:lnTo>
                  <a:lnTo>
                    <a:pt x="667893" y="82169"/>
                  </a:lnTo>
                  <a:lnTo>
                    <a:pt x="678689" y="42925"/>
                  </a:lnTo>
                  <a:close/>
                </a:path>
                <a:path w="690879" h="766445">
                  <a:moveTo>
                    <a:pt x="643254" y="42925"/>
                  </a:moveTo>
                  <a:lnTo>
                    <a:pt x="634790" y="52332"/>
                  </a:lnTo>
                  <a:lnTo>
                    <a:pt x="644276" y="60882"/>
                  </a:lnTo>
                  <a:lnTo>
                    <a:pt x="652779" y="51435"/>
                  </a:lnTo>
                  <a:lnTo>
                    <a:pt x="643254" y="42925"/>
                  </a:lnTo>
                  <a:close/>
                </a:path>
                <a:path w="690879" h="766445">
                  <a:moveTo>
                    <a:pt x="690499" y="0"/>
                  </a:moveTo>
                  <a:lnTo>
                    <a:pt x="611251" y="31114"/>
                  </a:lnTo>
                  <a:lnTo>
                    <a:pt x="634790" y="52332"/>
                  </a:lnTo>
                  <a:lnTo>
                    <a:pt x="643254" y="42925"/>
                  </a:lnTo>
                  <a:lnTo>
                    <a:pt x="678689" y="42925"/>
                  </a:lnTo>
                  <a:lnTo>
                    <a:pt x="6904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888994" y="2008378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46775" y="4904613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2194" y="2633600"/>
            <a:ext cx="190500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  R  I  C  E</a:t>
            </a:r>
            <a:endParaRPr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52029" y="1845311"/>
            <a:ext cx="2138045" cy="3043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When the  </a:t>
            </a:r>
            <a:r>
              <a:rPr sz="2200" spc="-10" dirty="0">
                <a:latin typeface="Carlito"/>
                <a:cs typeface="Carlito"/>
              </a:rPr>
              <a:t>proportionate  change in demand  </a:t>
            </a:r>
            <a:r>
              <a:rPr sz="2200" spc="-5" dirty="0">
                <a:latin typeface="Carlito"/>
                <a:cs typeface="Carlito"/>
              </a:rPr>
              <a:t>is less than </a:t>
            </a:r>
            <a:r>
              <a:rPr sz="2200" spc="-10" dirty="0">
                <a:latin typeface="Carlito"/>
                <a:cs typeface="Carlito"/>
              </a:rPr>
              <a:t>the  </a:t>
            </a:r>
            <a:r>
              <a:rPr sz="2200" spc="-15" dirty="0">
                <a:latin typeface="Carlito"/>
                <a:cs typeface="Carlito"/>
              </a:rPr>
              <a:t>proportionate  </a:t>
            </a:r>
            <a:r>
              <a:rPr sz="2200" spc="-10" dirty="0">
                <a:latin typeface="Carlito"/>
                <a:cs typeface="Carlito"/>
              </a:rPr>
              <a:t>changes </a:t>
            </a:r>
            <a:r>
              <a:rPr sz="2200" spc="-5" dirty="0">
                <a:latin typeface="Carlito"/>
                <a:cs typeface="Carlito"/>
              </a:rPr>
              <a:t>in price,</a:t>
            </a:r>
            <a:r>
              <a:rPr sz="2200" spc="-4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it  is known as  </a:t>
            </a:r>
            <a:r>
              <a:rPr sz="2200" spc="-10" dirty="0">
                <a:latin typeface="Carlito"/>
                <a:cs typeface="Carlito"/>
              </a:rPr>
              <a:t>relatively </a:t>
            </a:r>
            <a:r>
              <a:rPr sz="2200" spc="-5" dirty="0">
                <a:latin typeface="Carlito"/>
                <a:cs typeface="Carlito"/>
              </a:rPr>
              <a:t>inelastic  </a:t>
            </a:r>
            <a:r>
              <a:rPr sz="2200" spc="-10" dirty="0">
                <a:latin typeface="Carlito"/>
                <a:cs typeface="Carlito"/>
              </a:rPr>
              <a:t>demand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0992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578" y="461594"/>
            <a:ext cx="600900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>
                <a:latin typeface="Carlito"/>
                <a:cs typeface="Carlito"/>
              </a:rPr>
              <a:t>Perfectly </a:t>
            </a:r>
            <a:r>
              <a:rPr spc="-5" dirty="0">
                <a:latin typeface="Carlito"/>
                <a:cs typeface="Carlito"/>
              </a:rPr>
              <a:t>inelastic</a:t>
            </a:r>
            <a:r>
              <a:rPr spc="-6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demand</a:t>
            </a:r>
          </a:p>
        </p:txBody>
      </p:sp>
      <p:sp>
        <p:nvSpPr>
          <p:cNvPr id="3" name="object 3"/>
          <p:cNvSpPr/>
          <p:nvPr/>
        </p:nvSpPr>
        <p:spPr>
          <a:xfrm>
            <a:off x="3314700" y="1904999"/>
            <a:ext cx="3924300" cy="3543300"/>
          </a:xfrm>
          <a:custGeom>
            <a:avLst/>
            <a:gdLst/>
            <a:ahLst/>
            <a:cxnLst/>
            <a:rect l="l" t="t" r="r" b="b"/>
            <a:pathLst>
              <a:path w="3924300" h="3543300">
                <a:moveTo>
                  <a:pt x="3924300" y="3505200"/>
                </a:moveTo>
                <a:lnTo>
                  <a:pt x="3911600" y="3498850"/>
                </a:lnTo>
                <a:lnTo>
                  <a:pt x="3848100" y="3467100"/>
                </a:lnTo>
                <a:lnTo>
                  <a:pt x="3848100" y="3498850"/>
                </a:lnTo>
                <a:lnTo>
                  <a:pt x="44450" y="349885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lnTo>
                  <a:pt x="38100" y="0"/>
                </a:lnTo>
                <a:lnTo>
                  <a:pt x="0" y="76200"/>
                </a:lnTo>
                <a:lnTo>
                  <a:pt x="31750" y="76200"/>
                </a:lnTo>
                <a:lnTo>
                  <a:pt x="31750" y="3505200"/>
                </a:lnTo>
                <a:lnTo>
                  <a:pt x="38100" y="3505200"/>
                </a:lnTo>
                <a:lnTo>
                  <a:pt x="38100" y="3511550"/>
                </a:lnTo>
                <a:lnTo>
                  <a:pt x="3848100" y="3511550"/>
                </a:lnTo>
                <a:lnTo>
                  <a:pt x="3848100" y="3543300"/>
                </a:lnTo>
                <a:lnTo>
                  <a:pt x="3911600" y="3511550"/>
                </a:lnTo>
                <a:lnTo>
                  <a:pt x="3924300" y="3505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51375" y="5590743"/>
            <a:ext cx="849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d</a:t>
            </a:r>
            <a:r>
              <a:rPr spc="-10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ma</a:t>
            </a:r>
            <a:r>
              <a:rPr spc="-10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6175" y="5438343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175250" y="2209800"/>
            <a:ext cx="920750" cy="3200400"/>
            <a:chOff x="3651250" y="2209800"/>
            <a:chExt cx="920750" cy="3200400"/>
          </a:xfrm>
        </p:grpSpPr>
        <p:sp>
          <p:nvSpPr>
            <p:cNvPr id="7" name="object 7"/>
            <p:cNvSpPr/>
            <p:nvPr/>
          </p:nvSpPr>
          <p:spPr>
            <a:xfrm>
              <a:off x="3657600" y="2209800"/>
              <a:ext cx="0" cy="3200400"/>
            </a:xfrm>
            <a:custGeom>
              <a:avLst/>
              <a:gdLst/>
              <a:ahLst/>
              <a:cxnLst/>
              <a:rect l="l" t="t" r="r" b="b"/>
              <a:pathLst>
                <a:path h="3200400">
                  <a:moveTo>
                    <a:pt x="0" y="0"/>
                  </a:moveTo>
                  <a:lnTo>
                    <a:pt x="0" y="32004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54806" y="3352800"/>
              <a:ext cx="917575" cy="462915"/>
            </a:xfrm>
            <a:custGeom>
              <a:avLst/>
              <a:gdLst/>
              <a:ahLst/>
              <a:cxnLst/>
              <a:rect l="l" t="t" r="r" b="b"/>
              <a:pathLst>
                <a:path w="917575" h="462914">
                  <a:moveTo>
                    <a:pt x="846154" y="28407"/>
                  </a:moveTo>
                  <a:lnTo>
                    <a:pt x="0" y="451485"/>
                  </a:lnTo>
                  <a:lnTo>
                    <a:pt x="5588" y="462914"/>
                  </a:lnTo>
                  <a:lnTo>
                    <a:pt x="851810" y="39741"/>
                  </a:lnTo>
                  <a:lnTo>
                    <a:pt x="846154" y="28407"/>
                  </a:lnTo>
                  <a:close/>
                </a:path>
                <a:path w="917575" h="462914">
                  <a:moveTo>
                    <a:pt x="900133" y="22733"/>
                  </a:moveTo>
                  <a:lnTo>
                    <a:pt x="857504" y="22733"/>
                  </a:lnTo>
                  <a:lnTo>
                    <a:pt x="863219" y="34036"/>
                  </a:lnTo>
                  <a:lnTo>
                    <a:pt x="851810" y="39741"/>
                  </a:lnTo>
                  <a:lnTo>
                    <a:pt x="866013" y="68199"/>
                  </a:lnTo>
                  <a:lnTo>
                    <a:pt x="900133" y="22733"/>
                  </a:lnTo>
                  <a:close/>
                </a:path>
                <a:path w="917575" h="462914">
                  <a:moveTo>
                    <a:pt x="857504" y="22733"/>
                  </a:moveTo>
                  <a:lnTo>
                    <a:pt x="846154" y="28407"/>
                  </a:lnTo>
                  <a:lnTo>
                    <a:pt x="851810" y="39741"/>
                  </a:lnTo>
                  <a:lnTo>
                    <a:pt x="863219" y="34036"/>
                  </a:lnTo>
                  <a:lnTo>
                    <a:pt x="857504" y="22733"/>
                  </a:lnTo>
                  <a:close/>
                </a:path>
                <a:path w="917575" h="462914">
                  <a:moveTo>
                    <a:pt x="917194" y="0"/>
                  </a:moveTo>
                  <a:lnTo>
                    <a:pt x="831977" y="0"/>
                  </a:lnTo>
                  <a:lnTo>
                    <a:pt x="846154" y="28407"/>
                  </a:lnTo>
                  <a:lnTo>
                    <a:pt x="857504" y="22733"/>
                  </a:lnTo>
                  <a:lnTo>
                    <a:pt x="900133" y="22733"/>
                  </a:lnTo>
                  <a:lnTo>
                    <a:pt x="9171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022976" y="2618359"/>
            <a:ext cx="179958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Perfectly </a:t>
            </a:r>
            <a:r>
              <a:rPr spc="-10" dirty="0">
                <a:latin typeface="Arial"/>
                <a:cs typeface="Arial"/>
              </a:rPr>
              <a:t>inelastic  </a:t>
            </a:r>
            <a:r>
              <a:rPr spc="-5" dirty="0">
                <a:latin typeface="Arial"/>
                <a:cs typeface="Arial"/>
              </a:rPr>
              <a:t>demand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3195" y="5514543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0</a:t>
            </a:r>
            <a:endParaRPr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0795" y="1520698"/>
            <a:ext cx="2324735" cy="635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spcBef>
                <a:spcPts val="340"/>
              </a:spcBef>
            </a:pPr>
            <a:r>
              <a:rPr dirty="0">
                <a:latin typeface="Arial"/>
                <a:cs typeface="Arial"/>
              </a:rPr>
              <a:t>Y</a:t>
            </a:r>
            <a:endParaRPr>
              <a:latin typeface="Arial"/>
              <a:cs typeface="Arial"/>
            </a:endParaRPr>
          </a:p>
          <a:p>
            <a:pPr marL="2146300">
              <a:spcBef>
                <a:spcPts val="240"/>
              </a:spcBef>
            </a:pPr>
            <a:r>
              <a:rPr dirty="0"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18629" y="5438343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X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50794" y="2709800"/>
            <a:ext cx="190500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  R  I  C  E</a:t>
            </a:r>
            <a:endParaRPr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04428" y="2073986"/>
            <a:ext cx="2325370" cy="2372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When a </a:t>
            </a:r>
            <a:r>
              <a:rPr sz="2200" spc="-10" dirty="0">
                <a:latin typeface="Carlito"/>
                <a:cs typeface="Carlito"/>
              </a:rPr>
              <a:t>change </a:t>
            </a:r>
            <a:r>
              <a:rPr sz="2200" spc="-5" dirty="0">
                <a:latin typeface="Carlito"/>
                <a:cs typeface="Carlito"/>
              </a:rPr>
              <a:t>in  price, </a:t>
            </a:r>
            <a:r>
              <a:rPr sz="2200" spc="-15" dirty="0">
                <a:latin typeface="Carlito"/>
                <a:cs typeface="Carlito"/>
              </a:rPr>
              <a:t>howsover  </a:t>
            </a:r>
            <a:r>
              <a:rPr sz="2200" spc="-10" dirty="0">
                <a:latin typeface="Carlito"/>
                <a:cs typeface="Carlito"/>
              </a:rPr>
              <a:t>large, change no  changes </a:t>
            </a:r>
            <a:r>
              <a:rPr sz="2200" spc="-5" dirty="0">
                <a:latin typeface="Carlito"/>
                <a:cs typeface="Carlito"/>
              </a:rPr>
              <a:t>in quality  </a:t>
            </a:r>
            <a:r>
              <a:rPr sz="2200" spc="-10" dirty="0">
                <a:latin typeface="Carlito"/>
                <a:cs typeface="Carlito"/>
              </a:rPr>
              <a:t>demand, </a:t>
            </a:r>
            <a:r>
              <a:rPr sz="2200" spc="-5" dirty="0">
                <a:latin typeface="Carlito"/>
                <a:cs typeface="Carlito"/>
              </a:rPr>
              <a:t>it is known  as </a:t>
            </a:r>
            <a:r>
              <a:rPr sz="2200" spc="-15" dirty="0">
                <a:latin typeface="Carlito"/>
                <a:cs typeface="Carlito"/>
              </a:rPr>
              <a:t>perfectly </a:t>
            </a:r>
            <a:r>
              <a:rPr sz="2200" spc="-5" dirty="0">
                <a:latin typeface="Carlito"/>
                <a:cs typeface="Carlito"/>
              </a:rPr>
              <a:t>inelastic  </a:t>
            </a:r>
            <a:r>
              <a:rPr sz="2200" spc="-10" dirty="0">
                <a:latin typeface="Carlito"/>
                <a:cs typeface="Carlito"/>
              </a:rPr>
              <a:t>demand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34521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092" y="406263"/>
            <a:ext cx="11605846" cy="1243289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66825" marR="5080" indent="-1053465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ALL KINDS OF </a:t>
            </a:r>
            <a:r>
              <a:rPr sz="4000" spc="-10" dirty="0"/>
              <a:t>DEMAND CAN </a:t>
            </a:r>
            <a:r>
              <a:rPr sz="4000" spc="-5" dirty="0"/>
              <a:t>BE </a:t>
            </a:r>
            <a:r>
              <a:rPr sz="4000" spc="-20" dirty="0"/>
              <a:t>SHOWN  </a:t>
            </a:r>
            <a:r>
              <a:rPr sz="4000" spc="-5" dirty="0"/>
              <a:t>IN </a:t>
            </a:r>
            <a:r>
              <a:rPr sz="4000" spc="-10" dirty="0"/>
              <a:t>ONE </a:t>
            </a:r>
            <a:r>
              <a:rPr sz="4000" spc="-15" dirty="0"/>
              <a:t>DIAGRAM </a:t>
            </a:r>
            <a:r>
              <a:rPr sz="4000" spc="-5" dirty="0"/>
              <a:t>AS</a:t>
            </a:r>
            <a:r>
              <a:rPr sz="4000" spc="-15" dirty="0"/>
              <a:t> </a:t>
            </a:r>
            <a:r>
              <a:rPr sz="4000" spc="-30" dirty="0"/>
              <a:t>FOLLOW</a:t>
            </a:r>
            <a:endParaRPr sz="4000" dirty="0"/>
          </a:p>
        </p:txBody>
      </p:sp>
      <p:grpSp>
        <p:nvGrpSpPr>
          <p:cNvPr id="3" name="object 3"/>
          <p:cNvGrpSpPr/>
          <p:nvPr/>
        </p:nvGrpSpPr>
        <p:grpSpPr>
          <a:xfrm>
            <a:off x="2889250" y="1447800"/>
            <a:ext cx="4502150" cy="3816350"/>
            <a:chOff x="1365250" y="1447800"/>
            <a:chExt cx="4502150" cy="3816350"/>
          </a:xfrm>
        </p:grpSpPr>
        <p:sp>
          <p:nvSpPr>
            <p:cNvPr id="4" name="object 4"/>
            <p:cNvSpPr/>
            <p:nvPr/>
          </p:nvSpPr>
          <p:spPr>
            <a:xfrm>
              <a:off x="1371600" y="1447800"/>
              <a:ext cx="4495800" cy="3810000"/>
            </a:xfrm>
            <a:custGeom>
              <a:avLst/>
              <a:gdLst/>
              <a:ahLst/>
              <a:cxnLst/>
              <a:rect l="l" t="t" r="r" b="b"/>
              <a:pathLst>
                <a:path w="4495800" h="3810000">
                  <a:moveTo>
                    <a:pt x="1752600" y="457200"/>
                  </a:moveTo>
                  <a:lnTo>
                    <a:pt x="1752600" y="3810000"/>
                  </a:lnTo>
                </a:path>
                <a:path w="4495800" h="3810000">
                  <a:moveTo>
                    <a:pt x="0" y="0"/>
                  </a:moveTo>
                  <a:lnTo>
                    <a:pt x="0" y="3810000"/>
                  </a:lnTo>
                </a:path>
                <a:path w="4495800" h="3810000">
                  <a:moveTo>
                    <a:pt x="0" y="3810000"/>
                  </a:moveTo>
                  <a:lnTo>
                    <a:pt x="4495800" y="3810000"/>
                  </a:lnTo>
                </a:path>
                <a:path w="4495800" h="3810000">
                  <a:moveTo>
                    <a:pt x="0" y="1981200"/>
                  </a:moveTo>
                  <a:lnTo>
                    <a:pt x="3962400" y="1981200"/>
                  </a:lnTo>
                </a:path>
                <a:path w="4495800" h="3810000">
                  <a:moveTo>
                    <a:pt x="152400" y="1447800"/>
                  </a:moveTo>
                  <a:lnTo>
                    <a:pt x="3962400" y="2743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14600" y="2209800"/>
              <a:ext cx="1295400" cy="2514600"/>
            </a:xfrm>
            <a:custGeom>
              <a:avLst/>
              <a:gdLst/>
              <a:ahLst/>
              <a:cxnLst/>
              <a:rect l="l" t="t" r="r" b="b"/>
              <a:pathLst>
                <a:path w="1295400" h="2514600">
                  <a:moveTo>
                    <a:pt x="0" y="0"/>
                  </a:moveTo>
                  <a:lnTo>
                    <a:pt x="1295400" y="25146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76400" y="2286000"/>
              <a:ext cx="2743200" cy="2209800"/>
            </a:xfrm>
            <a:custGeom>
              <a:avLst/>
              <a:gdLst/>
              <a:ahLst/>
              <a:cxnLst/>
              <a:rect l="l" t="t" r="r" b="b"/>
              <a:pathLst>
                <a:path w="2743200" h="2209800">
                  <a:moveTo>
                    <a:pt x="0" y="0"/>
                  </a:moveTo>
                  <a:lnTo>
                    <a:pt x="2743200" y="2209800"/>
                  </a:lnTo>
                </a:path>
              </a:pathLst>
            </a:custGeom>
            <a:ln w="12700">
              <a:solidFill>
                <a:srgbClr val="000000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593644" y="3295015"/>
            <a:ext cx="16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D</a:t>
            </a:r>
            <a:endParaRPr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09028" y="4133469"/>
            <a:ext cx="281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D</a:t>
            </a:r>
            <a:r>
              <a:rPr dirty="0">
                <a:latin typeface="Carlito"/>
                <a:cs typeface="Carlito"/>
              </a:rPr>
              <a:t>2</a:t>
            </a:r>
            <a:endParaRPr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2976" y="4438269"/>
            <a:ext cx="281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D3</a:t>
            </a:r>
            <a:endParaRPr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60975" y="4743069"/>
            <a:ext cx="281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D</a:t>
            </a:r>
            <a:r>
              <a:rPr dirty="0">
                <a:latin typeface="Carlito"/>
                <a:cs typeface="Carlito"/>
              </a:rPr>
              <a:t>4</a:t>
            </a:r>
            <a:endParaRPr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93644" y="1618234"/>
            <a:ext cx="137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Y</a:t>
            </a:r>
            <a:endParaRPr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32828" y="5352695"/>
            <a:ext cx="1447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X</a:t>
            </a:r>
            <a:endParaRPr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69845" y="5352695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0</a:t>
            </a:r>
            <a:endParaRPr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7594" y="5245934"/>
            <a:ext cx="892810" cy="78803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41300">
              <a:spcBef>
                <a:spcPts val="940"/>
              </a:spcBef>
            </a:pPr>
            <a:r>
              <a:rPr spc="-5" dirty="0">
                <a:latin typeface="Carlito"/>
                <a:cs typeface="Carlito"/>
              </a:rPr>
              <a:t>D5</a:t>
            </a:r>
            <a:endParaRPr>
              <a:latin typeface="Carlito"/>
              <a:cs typeface="Carlito"/>
            </a:endParaRPr>
          </a:p>
          <a:p>
            <a:pPr marL="12700">
              <a:spcBef>
                <a:spcPts val="840"/>
              </a:spcBef>
            </a:pPr>
            <a:r>
              <a:rPr spc="-5" dirty="0">
                <a:latin typeface="Carlito"/>
                <a:cs typeface="Carlito"/>
              </a:rPr>
              <a:t>D</a:t>
            </a:r>
            <a:r>
              <a:rPr spc="-10" dirty="0">
                <a:latin typeface="Carlito"/>
                <a:cs typeface="Carlito"/>
              </a:rPr>
              <a:t>E</a:t>
            </a:r>
            <a:r>
              <a:rPr dirty="0">
                <a:latin typeface="Carlito"/>
                <a:cs typeface="Carlito"/>
              </a:rPr>
              <a:t>MAND</a:t>
            </a:r>
            <a:endParaRPr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64739" y="2761615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P</a:t>
            </a:r>
            <a:endParaRPr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4739" y="3035936"/>
            <a:ext cx="14986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R  I  C  E</a:t>
            </a:r>
            <a:endParaRPr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36028" y="2299843"/>
            <a:ext cx="293497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WHERE</a:t>
            </a:r>
            <a:endParaRPr sz="2400">
              <a:latin typeface="Carlito"/>
              <a:cs typeface="Carlito"/>
            </a:endParaRPr>
          </a:p>
          <a:p>
            <a:pPr marL="762000" marR="67310" indent="-342900"/>
            <a:r>
              <a:rPr sz="2400" spc="-5" dirty="0">
                <a:latin typeface="Carlito"/>
                <a:cs typeface="Carlito"/>
              </a:rPr>
              <a:t>D1) </a:t>
            </a:r>
            <a:r>
              <a:rPr sz="2400" spc="-15" dirty="0">
                <a:latin typeface="Carlito"/>
                <a:cs typeface="Carlito"/>
              </a:rPr>
              <a:t>Perfectly</a:t>
            </a:r>
            <a:r>
              <a:rPr sz="2400" spc="-9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elastic  demand</a:t>
            </a:r>
            <a:endParaRPr sz="2400">
              <a:latin typeface="Carlito"/>
              <a:cs typeface="Carlito"/>
            </a:endParaRPr>
          </a:p>
          <a:p>
            <a:pPr marL="762000" marR="30480" indent="-723900"/>
            <a:r>
              <a:rPr sz="2700" spc="-7" baseline="6172" dirty="0">
                <a:latin typeface="Carlito"/>
                <a:cs typeface="Carlito"/>
              </a:rPr>
              <a:t>D1 </a:t>
            </a:r>
            <a:r>
              <a:rPr sz="2400" spc="-10" dirty="0">
                <a:latin typeface="Carlito"/>
                <a:cs typeface="Carlito"/>
              </a:rPr>
              <a:t>D2)Relatively </a:t>
            </a:r>
            <a:r>
              <a:rPr sz="2400" spc="-5" dirty="0">
                <a:latin typeface="Carlito"/>
                <a:cs typeface="Carlito"/>
              </a:rPr>
              <a:t>elastic  demand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42429" y="4128896"/>
            <a:ext cx="29584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D3)Elasticity of</a:t>
            </a:r>
            <a:r>
              <a:rPr sz="2400" spc="-1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demand  </a:t>
            </a:r>
            <a:r>
              <a:rPr sz="2400" dirty="0">
                <a:latin typeface="Carlito"/>
                <a:cs typeface="Carlito"/>
              </a:rPr>
              <a:t>equal </a:t>
            </a:r>
            <a:r>
              <a:rPr sz="2400" spc="-15" dirty="0">
                <a:latin typeface="Carlito"/>
                <a:cs typeface="Carlito"/>
              </a:rPr>
              <a:t>to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utility</a:t>
            </a:r>
            <a:endParaRPr sz="2400">
              <a:latin typeface="Carlito"/>
              <a:cs typeface="Carlito"/>
            </a:endParaRPr>
          </a:p>
          <a:p>
            <a:pPr marL="12700"/>
            <a:r>
              <a:rPr sz="2400" spc="-10" dirty="0">
                <a:latin typeface="Carlito"/>
                <a:cs typeface="Carlito"/>
              </a:rPr>
              <a:t>D4)Relatively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inelastic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42428" y="5226254"/>
            <a:ext cx="26276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demand</a:t>
            </a:r>
            <a:endParaRPr sz="2400">
              <a:latin typeface="Carlito"/>
              <a:cs typeface="Carlito"/>
            </a:endParaRPr>
          </a:p>
          <a:p>
            <a:pPr marL="355600" marR="5080" indent="-342900"/>
            <a:r>
              <a:rPr sz="2400" spc="-10" dirty="0">
                <a:latin typeface="Carlito"/>
                <a:cs typeface="Carlito"/>
              </a:rPr>
              <a:t>D5)Perfectly</a:t>
            </a:r>
            <a:r>
              <a:rPr sz="2400" spc="-1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inelastic  demand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38297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1375</Words>
  <Application>Microsoft Macintosh PowerPoint</Application>
  <PresentationFormat>Widescreen</PresentationFormat>
  <Paragraphs>277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Carlito</vt:lpstr>
      <vt:lpstr>Times New Roman</vt:lpstr>
      <vt:lpstr>Verdana</vt:lpstr>
      <vt:lpstr>Office Theme</vt:lpstr>
      <vt:lpstr>Elasticity of Demand</vt:lpstr>
      <vt:lpstr>Definition Of Price Elasticity Of Demand</vt:lpstr>
      <vt:lpstr>Kinds Of Price Elasticity Of Demand</vt:lpstr>
      <vt:lpstr>Perfectly elastic demand</vt:lpstr>
      <vt:lpstr>Relatively elastic demand</vt:lpstr>
      <vt:lpstr>Elasticity of demand equal to utility</vt:lpstr>
      <vt:lpstr>Relatively inelastic demand</vt:lpstr>
      <vt:lpstr>Perfectly inelastic demand</vt:lpstr>
      <vt:lpstr>ALL KINDS OF DEMAND CAN BE SHOWN  IN ONE DIAGRAM AS FOLLOW</vt:lpstr>
      <vt:lpstr>Measurement Of Price Elasticity Of  Demand</vt:lpstr>
      <vt:lpstr>1.Percentage Method</vt:lpstr>
      <vt:lpstr>PowerPoint Presentation</vt:lpstr>
      <vt:lpstr>2.Total Expenditure method</vt:lpstr>
      <vt:lpstr>3.Point Method</vt:lpstr>
      <vt:lpstr> Factors Affecting Price Elasticity Of  Demand</vt:lpstr>
      <vt:lpstr>Factors Affecting Price Elasticity Of  Demand</vt:lpstr>
      <vt:lpstr>Factors Affecting Price Elasticity Of  Demand</vt:lpstr>
      <vt:lpstr>Practical Importance of the  Concept of Price Elasticity Of Demand</vt:lpstr>
      <vt:lpstr>Practical Importance of the Concept of  Price Elasticity Of Demand</vt:lpstr>
      <vt:lpstr>Practical Importance of the Concept of  Price Elasticity Of Demand</vt:lpstr>
      <vt:lpstr> Income Elasticity Of Demand</vt:lpstr>
      <vt:lpstr>Income Elasticity of Demand</vt:lpstr>
      <vt:lpstr>Types Of Income Elasticity Of Demand</vt:lpstr>
      <vt:lpstr>Positive Income elasticity of demand</vt:lpstr>
      <vt:lpstr>Positive Income elasticity of demand</vt:lpstr>
      <vt:lpstr>Negative Income elasticity of demand</vt:lpstr>
      <vt:lpstr>Zero Income elasticity of demand</vt:lpstr>
      <vt:lpstr>Measurement Of Income Elasticity Of  Demand</vt:lpstr>
      <vt:lpstr>Measurement Of Income Elasticity Of  Demand</vt:lpstr>
      <vt:lpstr>Measurement Of Income Elasticity Of  Demand</vt:lpstr>
      <vt:lpstr>Factors Affecting Income Of Demand</vt:lpstr>
      <vt:lpstr>Importance Of the Concept of Income  Elasticity Of Demand</vt:lpstr>
      <vt:lpstr>Cross Elasticity of Demand</vt:lpstr>
      <vt:lpstr>Types of Cross Elasticity of Demand</vt:lpstr>
      <vt:lpstr>Measurement Cross Elasticity of  Demand</vt:lpstr>
      <vt:lpstr>Cross Elasticity of Demand For  Substitutes D</vt:lpstr>
      <vt:lpstr>Cross Elasticity of Demand For  Complementary Products D</vt:lpstr>
      <vt:lpstr>Cross Elasticity of Demand For Neutral</vt:lpstr>
      <vt:lpstr>Importance of Cross Elasticity Of  Demand</vt:lpstr>
      <vt:lpstr>Advertising Elasticity of Demand</vt:lpstr>
      <vt:lpstr>Advertising Elasticity of Demand</vt:lpstr>
      <vt:lpstr>Relationship Between Advertising</vt:lpstr>
      <vt:lpstr>Factors Affecting Advertising Elasticity  Of Demand</vt:lpstr>
      <vt:lpstr>Importance of the Advertising  Elasticity Of Demand in Business  Decisions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Elasticity of Demand</dc:title>
  <dc:creator>Microsoft Office User</dc:creator>
  <cp:lastModifiedBy>Sarika</cp:lastModifiedBy>
  <cp:revision>2</cp:revision>
  <dcterms:created xsi:type="dcterms:W3CDTF">2021-04-27T15:26:08Z</dcterms:created>
  <dcterms:modified xsi:type="dcterms:W3CDTF">2021-04-28T13:52:19Z</dcterms:modified>
</cp:coreProperties>
</file>