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2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78" r:id="rId12"/>
    <p:sldId id="267" r:id="rId13"/>
    <p:sldId id="279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34"/>
  </p:normalViewPr>
  <p:slideViewPr>
    <p:cSldViewPr snapToGrid="0" snapToObjects="1">
      <p:cViewPr>
        <p:scale>
          <a:sx n="75" d="100"/>
          <a:sy n="75" d="100"/>
        </p:scale>
        <p:origin x="1960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90C99-319A-E74A-87CA-B45073D540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2EC61B-9006-7946-97CD-F36FDE07F2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30C36-2515-714C-9B0A-8EA505555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0AB6-3A7D-814A-8BC6-E4F908DF68B6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384D1-5984-434E-BA33-5BC5E171E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0C461-7873-1740-9F10-9FFB3910B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8C3B-F597-A447-BE4A-E7FC8A8D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79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C8E8D-F362-F046-8869-B0F6C2C32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6E45A0-F987-EF47-920F-BBEE927FEA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D241D-C201-F34B-87EC-070D2A180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0AB6-3A7D-814A-8BC6-E4F908DF68B6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315D7-D911-824C-8F04-4EF364D17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960FA-7427-AE4A-AE0E-9E4D3F07E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8C3B-F597-A447-BE4A-E7FC8A8D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00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091499-F1BD-B648-843C-285A345662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5B2B4-6FA3-224E-B444-A5ECAE438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ABA8E-8EB8-AC4A-9D7A-42D1B747C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0AB6-3A7D-814A-8BC6-E4F908DF68B6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22726-5504-6C46-B1BB-9CC23154B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7945B-61A6-5341-ACD3-A75409A5C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8C3B-F597-A447-BE4A-E7FC8A8D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8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68D80-54DD-3D48-8234-C4092A697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9FDE4-BED2-3543-9711-561D8F48A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9DDF5-18A3-504F-A93A-B52E9F632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0AB6-3A7D-814A-8BC6-E4F908DF68B6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57725-3DDC-3549-A349-2CC53ECC5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AC0FE-BB2B-8147-820D-129A1D0C2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8C3B-F597-A447-BE4A-E7FC8A8D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2E2ED-D22E-2A42-8C76-B7E7E0082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880AA-28AF-AB41-9726-19A71ED46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5597C-AA08-8C42-B1F9-1E309E6EC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0AB6-3A7D-814A-8BC6-E4F908DF68B6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D6B73-910A-8142-82F3-EB424DE67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DD50B-3CAA-9A42-B446-516768C4C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8C3B-F597-A447-BE4A-E7FC8A8D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19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83D37-DBE5-E74D-B097-F5F2F4A24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67DFF-2D4D-4049-87D1-5A56306469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F6BDEB-64FB-B14D-BBF7-9E4A0C47A1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9F910-94BB-194E-A9A8-60D13BA93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0AB6-3A7D-814A-8BC6-E4F908DF68B6}" type="datetimeFigureOut">
              <a:rPr lang="en-US" smtClean="0"/>
              <a:t>4/28/21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B15545-E230-9646-92CF-1EE723891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8F9310-4C9A-B44B-9266-AC8548CC3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8C3B-F597-A447-BE4A-E7FC8A8D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252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A5B23-9D88-C145-999C-5D383D393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4C291-FA30-BC4B-85E2-BB7BE3319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FFAD4-2801-0C48-8F35-D48FF579E5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900D2B-6E15-7A45-8B31-D59690A6A9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852632-36C3-CA40-8619-8B384CD383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149960-7B23-F349-A48D-E617F9381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0AB6-3A7D-814A-8BC6-E4F908DF68B6}" type="datetimeFigureOut">
              <a:rPr lang="en-US" smtClean="0"/>
              <a:t>4/28/21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654BFE-423F-2A40-A05F-BFD908275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8C021A-16AB-A34A-A969-6839EA394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8C3B-F597-A447-BE4A-E7FC8A8D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80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5BA50-6284-AF4F-8959-3ECF57CEE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D06B57-2F68-BD49-A819-A5A98BFE4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0AB6-3A7D-814A-8BC6-E4F908DF68B6}" type="datetimeFigureOut">
              <a:rPr lang="en-US" smtClean="0"/>
              <a:t>4/28/21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F79695-E57E-284E-A615-B5AE2CC9E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3FD672-B167-4346-9595-16054A679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8C3B-F597-A447-BE4A-E7FC8A8D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19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9A61BD-78E2-A14F-B348-C94B9F474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0AB6-3A7D-814A-8BC6-E4F908DF68B6}" type="datetimeFigureOut">
              <a:rPr lang="en-US" smtClean="0"/>
              <a:t>4/28/21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B39954-1A75-F341-A9C4-E94F0EE78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48169-7537-1041-A28F-1E40B7BC3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8C3B-F597-A447-BE4A-E7FC8A8D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060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A5142-E4E2-1D4C-BE47-8826B10DA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66898-CFA6-3F41-9290-0C2AA5469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95F357-5FB4-1C40-8A37-8E725294C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758B2A-D040-9349-B72E-DDB7A890C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0AB6-3A7D-814A-8BC6-E4F908DF68B6}" type="datetimeFigureOut">
              <a:rPr lang="en-US" smtClean="0"/>
              <a:t>4/28/21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A9107-7545-2A4A-B06A-8B7642E8E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5AC066-8192-1F40-82C1-97BD060E5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8C3B-F597-A447-BE4A-E7FC8A8D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619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F4AE2-3CAB-5044-821F-62A384CCE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A37B26-47D2-BA42-B068-5A26975911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3B010-4BF0-5F4B-92B2-F5E02084A7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C3AB22-4AEB-C945-B899-F0C0128E6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0AB6-3A7D-814A-8BC6-E4F908DF68B6}" type="datetimeFigureOut">
              <a:rPr lang="en-US" smtClean="0"/>
              <a:t>4/28/21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7F311-9CA4-E749-B0B6-BCB5402A6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FF860-0A27-A343-B989-085978673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8C3B-F597-A447-BE4A-E7FC8A8D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3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B5906E-10B1-844E-B98C-435AAF6EE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D3801F-AE23-2641-A9C5-73D4C97A9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BEA08-C62C-0F4C-9C91-24DF9AC278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E0AB6-3A7D-814A-8BC6-E4F908DF68B6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1792D-5754-3A44-AA1A-5C1E402383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5D411-9332-0A45-8510-B2887AEBE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A8C3B-F597-A447-BE4A-E7FC8A8D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23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1ED39-242E-C345-8955-DC39633516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533" y="694267"/>
            <a:ext cx="10295467" cy="2815696"/>
          </a:xfrm>
        </p:spPr>
        <p:txBody>
          <a:bodyPr/>
          <a:lstStyle/>
          <a:p>
            <a:r>
              <a:rPr lang="en-US" dirty="0"/>
              <a:t>Economies </a:t>
            </a:r>
            <a:r>
              <a:rPr lang="en-US"/>
              <a:t>and diseconomies </a:t>
            </a:r>
            <a:r>
              <a:rPr lang="en-US" dirty="0"/>
              <a:t>of scale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E2204B-EFC1-AD46-B703-0DC52EC3D1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Mrs</a:t>
            </a:r>
            <a:r>
              <a:rPr lang="en-US" dirty="0"/>
              <a:t> Sarika Singh </a:t>
            </a:r>
          </a:p>
          <a:p>
            <a:r>
              <a:rPr lang="en-US" dirty="0"/>
              <a:t>FMS MLSU Udaipur</a:t>
            </a:r>
          </a:p>
        </p:txBody>
      </p:sp>
    </p:spTree>
    <p:extLst>
      <p:ext uri="{BB962C8B-B14F-4D97-AF65-F5344CB8AC3E}">
        <p14:creationId xmlns:p14="http://schemas.microsoft.com/office/powerpoint/2010/main" val="3668597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1315D-577B-4E6A-A86C-17A2E8DAC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Economies of vertical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E334D-AFDB-49A4-9B58-DB3EBEDF3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SourceSansPro"/>
              </a:rPr>
              <a:t>Owning all components of production and sometimes sales outlets rather than contracting with companies in the outside marketplace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7396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25ECF-1234-8148-BFD5-F255ECFD9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LABOUR ECONOMIES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F516B-1776-134C-B715-616E980DE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>
                <a:latin typeface="SourceSansPro"/>
              </a:rPr>
              <a:t>The economies of division of </a:t>
            </a:r>
            <a:r>
              <a:rPr lang="en-US" sz="3600" dirty="0" err="1">
                <a:latin typeface="SourceSansPro"/>
              </a:rPr>
              <a:t>labour</a:t>
            </a:r>
            <a:r>
              <a:rPr lang="en-US" sz="3600" dirty="0">
                <a:latin typeface="SourceSansPro"/>
              </a:rPr>
              <a:t> derive from the increase in production speed, from the possibility of using specialized personnel and adopting more efficient techniques.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087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2AAD8-4850-4D7F-BF21-7AD0EDB70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economies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54711-55CF-42E0-83DB-DDDDD4673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1. Economies of concentration</a:t>
            </a:r>
          </a:p>
          <a:p>
            <a:pPr marL="0" indent="0">
              <a:buNone/>
            </a:pPr>
            <a:r>
              <a:rPr lang="en-US" sz="3200" dirty="0"/>
              <a:t>2.</a:t>
            </a:r>
            <a:r>
              <a:rPr lang="en-US" sz="3200" b="1" i="0" dirty="0">
                <a:solidFill>
                  <a:srgbClr val="000000"/>
                </a:solidFill>
                <a:effectLst/>
                <a:latin typeface="Open Sans"/>
              </a:rPr>
              <a:t> </a:t>
            </a:r>
            <a:r>
              <a:rPr lang="en-US" sz="3200" dirty="0"/>
              <a:t>Economies of information</a:t>
            </a:r>
          </a:p>
          <a:p>
            <a:pPr marL="0" indent="0">
              <a:buNone/>
            </a:pPr>
            <a:r>
              <a:rPr lang="en-US" sz="3200" dirty="0"/>
              <a:t>3. Economies of govt. action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038740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FAFF8-36F6-364A-B0AE-7F9315077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1.ECONOMIES OF CONCENTRATION-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EEA92-CFD8-ED47-959B-D7663A821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Localization of industry and availability of skilled </a:t>
            </a:r>
            <a:r>
              <a:rPr lang="en-US" dirty="0" err="1"/>
              <a:t>labour</a:t>
            </a:r>
            <a:r>
              <a:rPr lang="en-US" dirty="0"/>
              <a:t>, transport facility helps in </a:t>
            </a:r>
          </a:p>
          <a:p>
            <a:pPr marL="0" indent="0">
              <a:buNone/>
            </a:pPr>
            <a:r>
              <a:rPr lang="en-US" dirty="0"/>
              <a:t>Economies of scale.</a:t>
            </a:r>
          </a:p>
          <a:p>
            <a:pPr marL="0" indent="0">
              <a:buNone/>
            </a:pPr>
            <a:r>
              <a:rPr lang="en-US" b="0" i="0" dirty="0">
                <a:effectLst/>
                <a:latin typeface="Minion Pro"/>
              </a:rPr>
              <a:t>Easy arrangement for repair, maintenance, communication, insurance, and special services is available to the firm.</a:t>
            </a:r>
            <a:r>
              <a:rPr lang="en-US" dirty="0"/>
              <a:t>                                               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503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6F8DB-0C5B-4D92-A2AF-40961EB7E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44062"/>
            <a:ext cx="9603275" cy="153466"/>
          </a:xfrm>
        </p:spPr>
        <p:txBody>
          <a:bodyPr>
            <a:normAutofit fontScale="90000"/>
          </a:bodyPr>
          <a:lstStyle/>
          <a:p>
            <a:br>
              <a:rPr lang="en-US" b="1" i="0" dirty="0">
                <a:solidFill>
                  <a:srgbClr val="000000"/>
                </a:solidFill>
                <a:effectLst/>
                <a:latin typeface="Open San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7D327-F27A-4CA7-8775-2AC47BEAF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539" y="1113692"/>
            <a:ext cx="10527316" cy="4352653"/>
          </a:xfrm>
        </p:spPr>
        <p:txBody>
          <a:bodyPr/>
          <a:lstStyle/>
          <a:p>
            <a:pPr marL="0" indent="0" algn="l">
              <a:buNone/>
            </a:pPr>
            <a:endParaRPr lang="en-US" b="1" i="0" dirty="0">
              <a:solidFill>
                <a:srgbClr val="000000"/>
              </a:solidFill>
              <a:effectLst/>
              <a:latin typeface="Open Sans"/>
            </a:endParaRPr>
          </a:p>
          <a:p>
            <a:pPr algn="l"/>
            <a:r>
              <a:rPr lang="en-US" b="0" i="0" dirty="0">
                <a:effectLst/>
                <a:latin typeface="Minion Pro"/>
              </a:rPr>
              <a:t>A firm needs continuous information from the industry like the cost of the inputs, products, policies, and other services are required by the organization.</a:t>
            </a:r>
          </a:p>
          <a:p>
            <a:pPr algn="l"/>
            <a:r>
              <a:rPr lang="en-US" b="0" i="0" dirty="0">
                <a:effectLst/>
                <a:latin typeface="Minion Pro"/>
              </a:rPr>
              <a:t>When an industry provides the firms with this, it provides economies to the firm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A9E8A0-8EFF-F141-B6B4-83A8E63767A3}"/>
              </a:ext>
            </a:extLst>
          </p:cNvPr>
          <p:cNvSpPr txBox="1"/>
          <p:nvPr/>
        </p:nvSpPr>
        <p:spPr>
          <a:xfrm>
            <a:off x="1686822" y="355600"/>
            <a:ext cx="7931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+mj-lt"/>
                <a:ea typeface="+mj-ea"/>
                <a:cs typeface="+mj-cs"/>
              </a:rPr>
              <a:t>2.Economies of Information</a:t>
            </a:r>
          </a:p>
        </p:txBody>
      </p:sp>
    </p:spTree>
    <p:extLst>
      <p:ext uri="{BB962C8B-B14F-4D97-AF65-F5344CB8AC3E}">
        <p14:creationId xmlns:p14="http://schemas.microsoft.com/office/powerpoint/2010/main" val="670299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72A0B-38DF-44D9-B6FF-F1948BFA7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533" y="795867"/>
            <a:ext cx="10329334" cy="132389"/>
          </a:xfrm>
        </p:spPr>
        <p:txBody>
          <a:bodyPr>
            <a:normAutofit fontScale="90000"/>
          </a:bodyPr>
          <a:lstStyle/>
          <a:p>
            <a:r>
              <a:rPr lang="en-US" dirty="0"/>
              <a:t> 3.Economies of govt. Action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DA862-CFAA-4392-8D19-E860A99EC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205345"/>
            <a:ext cx="9603275" cy="426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0" i="0" dirty="0">
                <a:effectLst/>
                <a:latin typeface="Minion Pro"/>
              </a:rPr>
              <a:t>The cost falls when the Government reduces the tax on industries. </a:t>
            </a:r>
            <a:r>
              <a:rPr lang="en-US" sz="2800" b="0" i="0" dirty="0" err="1">
                <a:effectLst/>
                <a:latin typeface="Minion Pro"/>
              </a:rPr>
              <a:t>eg</a:t>
            </a:r>
            <a:endParaRPr lang="en-US" sz="2800" b="0" i="0" dirty="0">
              <a:effectLst/>
              <a:latin typeface="Minion Pro"/>
            </a:endParaRPr>
          </a:p>
          <a:p>
            <a:pPr marL="0" indent="0">
              <a:buNone/>
            </a:pPr>
            <a:r>
              <a:rPr lang="en-US" sz="2800" dirty="0">
                <a:latin typeface="Minion Pro"/>
              </a:rPr>
              <a:t> Export incentive benefits to economies of scale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16767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6ACCB-12C2-4FA5-909C-677E75374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Diseconomies of scale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4A02F-6293-4622-B7E6-77C44BB95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i="0" dirty="0">
                <a:solidFill>
                  <a:srgbClr val="111111"/>
                </a:solidFill>
                <a:effectLst/>
                <a:latin typeface="SourceSansPro"/>
              </a:rPr>
              <a:t>Diseconomies of scale happen when a company or business grows so large that the costs per unit increase. Hence </a:t>
            </a:r>
            <a:r>
              <a:rPr lang="en-US" dirty="0"/>
              <a:t>over growth </a:t>
            </a:r>
            <a:r>
              <a:rPr lang="en-US" sz="2400" b="0" i="0" dirty="0">
                <a:solidFill>
                  <a:srgbClr val="111111"/>
                </a:solidFill>
                <a:effectLst/>
                <a:latin typeface="SourceSansPro"/>
              </a:rPr>
              <a:t>is </a:t>
            </a:r>
            <a:r>
              <a:rPr lang="en-US" dirty="0"/>
              <a:t>burden </a:t>
            </a:r>
            <a:r>
              <a:rPr lang="en-US" sz="2400" b="0" i="0" dirty="0">
                <a:solidFill>
                  <a:srgbClr val="111111"/>
                </a:solidFill>
                <a:effectLst/>
                <a:latin typeface="SourceSansPro"/>
              </a:rPr>
              <a:t>for firm</a:t>
            </a:r>
          </a:p>
          <a:p>
            <a:r>
              <a:rPr lang="en-US" sz="2400" b="0" i="0" dirty="0">
                <a:solidFill>
                  <a:srgbClr val="111111"/>
                </a:solidFill>
                <a:effectLst/>
                <a:latin typeface="SourceSansPro"/>
              </a:rPr>
              <a:t> It takes place when economies of scale no longer function for a firm.</a:t>
            </a:r>
          </a:p>
          <a:p>
            <a:r>
              <a:rPr lang="en-US" sz="2400" b="0" i="0" dirty="0">
                <a:solidFill>
                  <a:srgbClr val="111111"/>
                </a:solidFill>
                <a:effectLst/>
                <a:latin typeface="SourceSansPro"/>
              </a:rPr>
              <a:t> With this principle, rather than experiencing continued decreasing costs and increasing output, a firm sees an increase in costs when output is increased.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2968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B7A4A-D240-45D3-A1CB-AA6450E3E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Internal diseconomies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4065A-17C2-4469-93CC-18F16210B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US" sz="3600" b="1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Georgia" panose="02040502050405020303" pitchFamily="18" charset="0"/>
              </a:rPr>
              <a:t>Inefficient Management</a:t>
            </a:r>
            <a:r>
              <a:rPr lang="en-US" dirty="0">
                <a:solidFill>
                  <a:srgbClr val="424142"/>
                </a:solidFill>
                <a:latin typeface="Georgia" panose="02040502050405020303" pitchFamily="18" charset="0"/>
              </a:rPr>
              <a:t>:</a:t>
            </a:r>
          </a:p>
          <a:p>
            <a:pPr fontAlgn="base"/>
            <a:r>
              <a:rPr lang="en-US" dirty="0">
                <a:solidFill>
                  <a:srgbClr val="424142"/>
                </a:solidFill>
                <a:latin typeface="Georgia" panose="02040502050405020303" pitchFamily="18" charset="0"/>
              </a:rPr>
              <a:t>The main cause of the internal diseconomies is the lack of efficient or skilled management. </a:t>
            </a:r>
          </a:p>
          <a:p>
            <a:pPr fontAlgn="base"/>
            <a:r>
              <a:rPr lang="en-US" dirty="0">
                <a:solidFill>
                  <a:srgbClr val="424142"/>
                </a:solidFill>
                <a:latin typeface="Georgia" panose="02040502050405020303" pitchFamily="18" charset="0"/>
              </a:rPr>
              <a:t>When a firm expands beyond a certain limit, it becomes difficult for the manager to manage it efficiently or to co-ordinate the process of production.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764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725FC-6C38-4B97-8719-EFC375F73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9C5AD-CCBB-43E2-9BD4-C7FA8F761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fontAlgn="base">
              <a:buNone/>
            </a:pPr>
            <a:r>
              <a:rPr lang="en-US" b="1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Marketing Diseconomies</a:t>
            </a:r>
            <a:r>
              <a:rPr lang="en-US" sz="3200" b="1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:</a:t>
            </a:r>
          </a:p>
          <a:p>
            <a:pPr algn="l" fontAlgn="base"/>
            <a:r>
              <a:rPr lang="en-US" b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After an optimum scale, the further rise in the scale of production is accompanied by selling diseconomies.  </a:t>
            </a:r>
          </a:p>
          <a:p>
            <a:pPr algn="l" fontAlgn="base"/>
            <a:r>
              <a:rPr lang="en-US" b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dirty="0">
                <a:solidFill>
                  <a:srgbClr val="424142"/>
                </a:solidFill>
                <a:latin typeface="Georgia" panose="02040502050405020303" pitchFamily="18" charset="0"/>
              </a:rPr>
              <a:t>T</a:t>
            </a:r>
            <a:r>
              <a:rPr lang="en-US" b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he advertisement expenditure is bound to increase  more than proportionately with scale</a:t>
            </a:r>
            <a:r>
              <a:rPr lang="en-US" b="1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endParaRPr lang="en-US" b="0" dirty="0">
              <a:solidFill>
                <a:srgbClr val="424142"/>
              </a:solidFill>
              <a:effectLst/>
              <a:latin typeface="Georgia" panose="02040502050405020303" pitchFamily="18" charset="0"/>
            </a:endParaRPr>
          </a:p>
          <a:p>
            <a:pPr marL="0" indent="0" algn="l" fontAlgn="base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183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F3229-B43A-42FE-B01C-C7DB63FA1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200" dirty="0">
              <a:solidFill>
                <a:srgbClr val="000000"/>
              </a:solidFill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90083-D306-4E28-8F89-CFD1AB350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US" sz="3200" dirty="0">
                <a:solidFill>
                  <a:srgbClr val="000000"/>
                </a:solidFill>
                <a:latin typeface="Georgia" panose="02040502050405020303" pitchFamily="18" charset="0"/>
              </a:rPr>
              <a:t>Financial diseconomies</a:t>
            </a:r>
          </a:p>
          <a:p>
            <a:pPr fontAlgn="base"/>
            <a:r>
              <a:rPr lang="en-US" dirty="0">
                <a:solidFill>
                  <a:srgbClr val="424142"/>
                </a:solidFill>
                <a:latin typeface="Georgia" panose="02040502050405020303" pitchFamily="18" charset="0"/>
              </a:rPr>
              <a:t>If the scale of production increases beyond the optimum scale, the cost of financial capital rises.</a:t>
            </a:r>
          </a:p>
          <a:p>
            <a:pPr fontAlgn="base"/>
            <a:r>
              <a:rPr lang="en-US" dirty="0">
                <a:solidFill>
                  <a:srgbClr val="424142"/>
                </a:solidFill>
                <a:latin typeface="Georgia" panose="02040502050405020303" pitchFamily="18" charset="0"/>
              </a:rPr>
              <a:t> It may be due to relatively more dependence on external finances.</a:t>
            </a:r>
          </a:p>
          <a:p>
            <a:pPr fontAlgn="base"/>
            <a:r>
              <a:rPr lang="en-US" dirty="0">
                <a:solidFill>
                  <a:srgbClr val="424142"/>
                </a:solidFill>
                <a:latin typeface="Georgia" panose="02040502050405020303" pitchFamily="18" charset="0"/>
              </a:rPr>
              <a:t>Increase in rate of interest payable.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396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A8B67-320C-400F-812B-3F4360C2E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Economies of scale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10574-C44F-4647-881E-70FE8F70C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0" i="0" dirty="0">
                <a:effectLst/>
                <a:latin typeface="Open Sans"/>
              </a:rPr>
              <a:t>Economies of scale refers to the cost advantage experienced by a firm when it increases its level of output. </a:t>
            </a:r>
          </a:p>
          <a:p>
            <a:pPr marL="0" indent="0">
              <a:buNone/>
            </a:pPr>
            <a:r>
              <a:rPr lang="en-US" sz="2400" b="0" i="0" dirty="0">
                <a:effectLst/>
                <a:latin typeface="Open Sans"/>
              </a:rPr>
              <a:t>.</a:t>
            </a:r>
          </a:p>
          <a:p>
            <a:pPr marL="0" indent="0">
              <a:buNone/>
            </a:pPr>
            <a:r>
              <a:rPr lang="en-US" sz="2400" b="0" i="0" dirty="0">
                <a:solidFill>
                  <a:srgbClr val="57595D"/>
                </a:solidFill>
                <a:effectLst/>
                <a:latin typeface="Open Sans"/>
              </a:rPr>
              <a:t> </a:t>
            </a:r>
            <a:r>
              <a:rPr lang="en-US" sz="2400" b="0" i="0" dirty="0">
                <a:effectLst/>
                <a:latin typeface="Open Sans"/>
              </a:rPr>
              <a:t>The greater the quantity of output produced, the lower the </a:t>
            </a:r>
            <a:r>
              <a:rPr lang="en-US" sz="2400" b="0" i="0" dirty="0" err="1">
                <a:effectLst/>
                <a:latin typeface="Open Sans"/>
              </a:rPr>
              <a:t>perunit</a:t>
            </a:r>
            <a:r>
              <a:rPr lang="en-US" sz="2400" b="0" i="0" dirty="0">
                <a:effectLst/>
                <a:latin typeface="Open Sans"/>
              </a:rPr>
              <a:t> fixed cost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Open Sans"/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4440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03205-97C7-45AD-A297-722E66FA6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Diseconomies of scales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B7800-79BB-41B5-B3D1-06D428256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US" sz="3200" dirty="0">
                <a:solidFill>
                  <a:srgbClr val="000000"/>
                </a:solidFill>
                <a:latin typeface="Georgia" panose="02040502050405020303" pitchFamily="18" charset="0"/>
              </a:rPr>
              <a:t>Limited Natural Resources</a:t>
            </a:r>
          </a:p>
          <a:p>
            <a:pPr fontAlgn="base"/>
            <a:r>
              <a:rPr lang="en-US" dirty="0">
                <a:solidFill>
                  <a:srgbClr val="424142"/>
                </a:solidFill>
                <a:latin typeface="Georgia" panose="02040502050405020303" pitchFamily="18" charset="0"/>
              </a:rPr>
              <a:t>In all industries, they all require a number of natural resources. </a:t>
            </a:r>
          </a:p>
          <a:p>
            <a:pPr fontAlgn="base"/>
            <a:r>
              <a:rPr lang="en-US" dirty="0">
                <a:solidFill>
                  <a:srgbClr val="424142"/>
                </a:solidFill>
                <a:latin typeface="Georgia" panose="02040502050405020303" pitchFamily="18" charset="0"/>
              </a:rPr>
              <a:t> The fact is that as an industry grows large it uses more and more resources. In turn, the existing resources become rarer and consequently more expensive.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7263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1C6E5-DF37-41B2-B836-920DF6815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FDB7C-D0A5-448C-B025-DF3844970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fontAlgn="base">
              <a:buNone/>
            </a:pPr>
            <a:r>
              <a:rPr lang="en-US" sz="4000" b="0" i="1" dirty="0">
                <a:solidFill>
                  <a:srgbClr val="3A3A3A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Georgia" panose="02040502050405020303" pitchFamily="18" charset="0"/>
              </a:rPr>
              <a:t>Infrastructure Diseconomies</a:t>
            </a:r>
          </a:p>
          <a:p>
            <a:pPr fontAlgn="base"/>
            <a:r>
              <a:rPr lang="en-US" dirty="0">
                <a:solidFill>
                  <a:srgbClr val="424142"/>
                </a:solidFill>
                <a:latin typeface="Georgia" panose="02040502050405020303" pitchFamily="18" charset="0"/>
              </a:rPr>
              <a:t>Infrastructure diseconomies occur when an industry grows so large that it starts to put a strain on local infrastructure. </a:t>
            </a:r>
          </a:p>
          <a:p>
            <a:pPr fontAlgn="base"/>
            <a:r>
              <a:rPr lang="en-US" dirty="0">
                <a:solidFill>
                  <a:srgbClr val="424142"/>
                </a:solidFill>
                <a:latin typeface="Georgia" panose="02040502050405020303" pitchFamily="18" charset="0"/>
              </a:rPr>
              <a:t>For instance, roads may become congested or trains  can become un-functional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0444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5973-D7DD-4363-B535-3D786E0CA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Curve showing Economies and diseconomies of scale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733D7AB-C2D4-4723-95C4-05B4376FA9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782" y="1853755"/>
            <a:ext cx="9102436" cy="4199726"/>
          </a:xfrm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B3D7335-0D3A-4247-869D-661D96BA2D8D}"/>
              </a:ext>
            </a:extLst>
          </p:cNvPr>
          <p:cNvCxnSpPr>
            <a:cxnSpLocks/>
          </p:cNvCxnSpPr>
          <p:nvPr/>
        </p:nvCxnSpPr>
        <p:spPr>
          <a:xfrm>
            <a:off x="4684734" y="3953618"/>
            <a:ext cx="325677" cy="6309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06A3848-5443-4C00-8B62-12B722BBE9A0}"/>
              </a:ext>
            </a:extLst>
          </p:cNvPr>
          <p:cNvCxnSpPr/>
          <p:nvPr/>
        </p:nvCxnSpPr>
        <p:spPr>
          <a:xfrm flipH="1" flipV="1">
            <a:off x="7002049" y="3795386"/>
            <a:ext cx="413359" cy="53861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21D1E67-BD30-43BC-AA21-1C0303040611}"/>
              </a:ext>
            </a:extLst>
          </p:cNvPr>
          <p:cNvSpPr txBox="1"/>
          <p:nvPr/>
        </p:nvSpPr>
        <p:spPr>
          <a:xfrm>
            <a:off x="4020855" y="3368842"/>
            <a:ext cx="16534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ECONOMIES OF SCLAE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CCF2E2-7223-432A-B5B0-223065767051}"/>
              </a:ext>
            </a:extLst>
          </p:cNvPr>
          <p:cNvSpPr txBox="1"/>
          <p:nvPr/>
        </p:nvSpPr>
        <p:spPr>
          <a:xfrm>
            <a:off x="6096000" y="3193477"/>
            <a:ext cx="16534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DISECONOMIES OF SCALE</a:t>
            </a:r>
          </a:p>
        </p:txBody>
      </p:sp>
    </p:spTree>
    <p:extLst>
      <p:ext uri="{BB962C8B-B14F-4D97-AF65-F5344CB8AC3E}">
        <p14:creationId xmlns:p14="http://schemas.microsoft.com/office/powerpoint/2010/main" val="291671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3CA5F-4351-43DD-8D38-FD2DBA36E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 economies of scale occur most?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93982-44E1-41AB-AD1E-7FEBE86A1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Economies of scale tend to occur in industries with high capital cost in which those costs can be distributed across a large number of sum</a:t>
            </a:r>
          </a:p>
          <a:p>
            <a:pPr marL="0" indent="0">
              <a:buNone/>
            </a:pPr>
            <a:r>
              <a:rPr lang="en-US" sz="2800" dirty="0"/>
              <a:t>Example - </a:t>
            </a:r>
            <a:r>
              <a:rPr lang="en-US" sz="2800" b="1" u="sng" dirty="0"/>
              <a:t>WALMART</a:t>
            </a:r>
          </a:p>
        </p:txBody>
      </p:sp>
    </p:spTree>
    <p:extLst>
      <p:ext uri="{BB962C8B-B14F-4D97-AF65-F5344CB8AC3E}">
        <p14:creationId xmlns:p14="http://schemas.microsoft.com/office/powerpoint/2010/main" val="643512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4FF34-97CB-4C1D-B42F-F95D3EF3F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highlight>
                  <a:srgbClr val="C0C0C0"/>
                </a:highlight>
              </a:rPr>
              <a:t>Types Of Economies Of scale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CCD9B-D9F7-4FA9-A7AC-42CD7ECA5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 1 </a:t>
            </a:r>
            <a:r>
              <a:rPr lang="en-US" sz="3200" b="1" dirty="0"/>
              <a:t> Internal Economies - </a:t>
            </a:r>
            <a:r>
              <a:rPr lang="en-US" sz="3600" dirty="0">
                <a:latin typeface="SourceSansPro"/>
              </a:rPr>
              <a:t>I</a:t>
            </a:r>
            <a:r>
              <a:rPr lang="en-US" sz="3600" b="0" i="0" dirty="0">
                <a:effectLst/>
                <a:latin typeface="SourceSansPro"/>
              </a:rPr>
              <a:t>nternal</a:t>
            </a:r>
            <a:r>
              <a:rPr lang="en-US" sz="3600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SourceSansPro"/>
              </a:rPr>
              <a:t> </a:t>
            </a:r>
            <a:r>
              <a:rPr lang="en-US" sz="3600" b="0" i="0" dirty="0">
                <a:solidFill>
                  <a:srgbClr val="111111"/>
                </a:solidFill>
                <a:effectLst/>
                <a:latin typeface="SourceSansPro"/>
              </a:rPr>
              <a:t>economies </a:t>
            </a:r>
            <a:r>
              <a:rPr lang="en-US" sz="3200" b="0" i="0" dirty="0">
                <a:solidFill>
                  <a:srgbClr val="111111"/>
                </a:solidFill>
                <a:effectLst/>
                <a:latin typeface="SourceSansPro"/>
              </a:rPr>
              <a:t>of scale are firm-    specific—or caused internally.</a:t>
            </a:r>
          </a:p>
          <a:p>
            <a:pPr marL="0" indent="0">
              <a:buNone/>
            </a:pPr>
            <a:r>
              <a:rPr lang="en-US" sz="3200" dirty="0"/>
              <a:t> 2 </a:t>
            </a:r>
            <a:r>
              <a:rPr lang="en-US" sz="3200" b="1" dirty="0"/>
              <a:t>External economies</a:t>
            </a:r>
            <a:r>
              <a:rPr lang="en-US" sz="3200" dirty="0"/>
              <a:t>- </a:t>
            </a:r>
            <a:r>
              <a:rPr lang="en-US" sz="3200" dirty="0">
                <a:solidFill>
                  <a:srgbClr val="111111"/>
                </a:solidFill>
                <a:latin typeface="SourceSansPro"/>
              </a:rPr>
              <a:t>E</a:t>
            </a:r>
            <a:r>
              <a:rPr lang="en-US" sz="3200" b="0" i="0" dirty="0">
                <a:solidFill>
                  <a:srgbClr val="111111"/>
                </a:solidFill>
                <a:effectLst/>
                <a:latin typeface="SourceSansPro"/>
              </a:rPr>
              <a:t>xternal economies of scale occur based on larger changes outside the firm</a:t>
            </a:r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245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9154E-D0E9-43B1-B7DA-D2CD9319F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Internal economies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3BFA7-9EF7-48F3-8438-C8030759C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1.Technical economies</a:t>
            </a:r>
          </a:p>
          <a:p>
            <a:pPr marL="0" indent="0">
              <a:buNone/>
            </a:pPr>
            <a:r>
              <a:rPr lang="en-US" sz="2400" dirty="0"/>
              <a:t>2. </a:t>
            </a:r>
            <a:r>
              <a:rPr lang="en-US" sz="2800" dirty="0"/>
              <a:t>Managerial economies</a:t>
            </a:r>
          </a:p>
          <a:p>
            <a:pPr marL="0" indent="0">
              <a:buNone/>
            </a:pPr>
            <a:r>
              <a:rPr lang="en-US" sz="2800" dirty="0"/>
              <a:t>3.Marketing and Commercial economies</a:t>
            </a:r>
          </a:p>
          <a:p>
            <a:pPr marL="0" indent="0">
              <a:buNone/>
            </a:pPr>
            <a:r>
              <a:rPr lang="en-US" sz="2800" dirty="0"/>
              <a:t>4.Financial economies</a:t>
            </a:r>
          </a:p>
          <a:p>
            <a:pPr marL="0" indent="0">
              <a:buNone/>
            </a:pPr>
            <a:r>
              <a:rPr lang="en-US" sz="2800" dirty="0"/>
              <a:t>5.Economies of vertical integration</a:t>
            </a:r>
          </a:p>
          <a:p>
            <a:pPr marL="0" indent="0">
              <a:buNone/>
            </a:pPr>
            <a:r>
              <a:rPr lang="en-US" sz="2800" dirty="0"/>
              <a:t>6.Labour economies</a:t>
            </a:r>
          </a:p>
        </p:txBody>
      </p:sp>
    </p:spTree>
    <p:extLst>
      <p:ext uri="{BB962C8B-B14F-4D97-AF65-F5344CB8AC3E}">
        <p14:creationId xmlns:p14="http://schemas.microsoft.com/office/powerpoint/2010/main" val="3411496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F4ECD-7042-4D10-B368-37CBDBBC5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8862" y="82062"/>
            <a:ext cx="10410092" cy="1143961"/>
          </a:xfrm>
        </p:spPr>
        <p:txBody>
          <a:bodyPr>
            <a:normAutofit fontScale="90000"/>
          </a:bodyPr>
          <a:lstStyle/>
          <a:p>
            <a:r>
              <a:rPr lang="en-US" dirty="0"/>
              <a:t> 1.Technical economies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D64F3-5A4F-4206-8F57-CCB1E9B2D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226023"/>
            <a:ext cx="9603275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sz="3600" dirty="0">
                <a:latin typeface="SourceSansPro"/>
              </a:rPr>
              <a:t>Economies of superior technique</a:t>
            </a:r>
          </a:p>
          <a:p>
            <a:pPr marL="0" indent="0">
              <a:buNone/>
            </a:pPr>
            <a:r>
              <a:rPr lang="en-US" sz="3600" dirty="0">
                <a:latin typeface="SourceSansPro"/>
              </a:rPr>
              <a:t>Economies of increased dimension</a:t>
            </a:r>
          </a:p>
          <a:p>
            <a:pPr marL="0" indent="0">
              <a:buNone/>
            </a:pPr>
            <a:r>
              <a:rPr lang="en-US" sz="3600" dirty="0">
                <a:latin typeface="SourceSansPro"/>
              </a:rPr>
              <a:t>Inventory economies</a:t>
            </a:r>
          </a:p>
          <a:p>
            <a:pPr marL="0" indent="0">
              <a:buNone/>
            </a:pPr>
            <a:r>
              <a:rPr lang="en-US" sz="3600" dirty="0">
                <a:latin typeface="SourceSansPro"/>
              </a:rPr>
              <a:t>Economies of linked process</a:t>
            </a:r>
          </a:p>
        </p:txBody>
      </p:sp>
    </p:spTree>
    <p:extLst>
      <p:ext uri="{BB962C8B-B14F-4D97-AF65-F5344CB8AC3E}">
        <p14:creationId xmlns:p14="http://schemas.microsoft.com/office/powerpoint/2010/main" val="3751955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1E230-728C-4207-A58B-DC9C014A1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954" y="386862"/>
            <a:ext cx="9542584" cy="1031630"/>
          </a:xfrm>
        </p:spPr>
        <p:txBody>
          <a:bodyPr>
            <a:normAutofit fontScale="90000"/>
          </a:bodyPr>
          <a:lstStyle/>
          <a:p>
            <a:r>
              <a:rPr lang="en-US" dirty="0"/>
              <a:t>2.Managerial Economies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0807C-32A7-4BFF-B2A3-A4A71BAB6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934" y="1066800"/>
            <a:ext cx="10389244" cy="51849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3600" dirty="0">
                <a:latin typeface="SourceSansPro"/>
              </a:rPr>
              <a:t>This is a form of division of </a:t>
            </a:r>
            <a:r>
              <a:rPr lang="en-US" sz="3600" dirty="0" err="1">
                <a:latin typeface="SourceSansPro"/>
              </a:rPr>
              <a:t>labour</a:t>
            </a:r>
            <a:r>
              <a:rPr lang="en-US" sz="3600" dirty="0">
                <a:latin typeface="SourceSansPro"/>
              </a:rPr>
              <a:t> where firms can employ specialists to supervise production systems</a:t>
            </a:r>
          </a:p>
          <a:p>
            <a:pPr marL="0" indent="0">
              <a:buNone/>
            </a:pPr>
            <a:r>
              <a:rPr lang="en-US" sz="3600" dirty="0">
                <a:latin typeface="SourceSansPro"/>
              </a:rPr>
              <a:t>Better management and increased investment in human resources and the use of specialist equipment, such as networked computers can improve communication, raise productivity and thereby reduce unit costs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73051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ACF74-B93D-489F-AB8A-2CA438018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3 Marketing and commercial economies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EBDEC-7790-4517-85D5-07FB442BF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SourceSansPro"/>
              </a:rPr>
              <a:t> Marketing economies of scale occur when larger firms are able to lower the unit cost of advertising and promotion perhaps through access to more effective marketing media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82398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CD35C-604C-4C7D-B431-02111FB42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Financial economies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514DF-0F4E-4FAF-870D-89199A99C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>
                <a:latin typeface="SourceSansPro"/>
              </a:rPr>
              <a:t>Larger firms are usually rated by the financial markets to be more 'credit worthy' and have access to credit with favorable rates of borrowing.</a:t>
            </a:r>
          </a:p>
          <a:p>
            <a:pPr marL="0" indent="0">
              <a:buNone/>
            </a:pPr>
            <a:r>
              <a:rPr lang="en-US" sz="3600" dirty="0">
                <a:latin typeface="SourceSansPro"/>
              </a:rPr>
              <a:t> Firms can easily raise funds by issuing shares and debentures</a:t>
            </a:r>
          </a:p>
          <a:p>
            <a:pPr marL="0" indent="0">
              <a:buNone/>
            </a:pPr>
            <a:r>
              <a:rPr lang="en-US" sz="3600" dirty="0">
                <a:latin typeface="SourceSansPro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93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806</Words>
  <Application>Microsoft Macintosh PowerPoint</Application>
  <PresentationFormat>Widescreen</PresentationFormat>
  <Paragraphs>84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Arial</vt:lpstr>
      <vt:lpstr>Calibri</vt:lpstr>
      <vt:lpstr>Calibri Light</vt:lpstr>
      <vt:lpstr>Georgia</vt:lpstr>
      <vt:lpstr>Georgia</vt:lpstr>
      <vt:lpstr>Minion Pro</vt:lpstr>
      <vt:lpstr>Open Sans</vt:lpstr>
      <vt:lpstr>SourceSansPro</vt:lpstr>
      <vt:lpstr>Office Theme</vt:lpstr>
      <vt:lpstr>Economies and diseconomies of scale</vt:lpstr>
      <vt:lpstr>Economies of scale</vt:lpstr>
      <vt:lpstr>Where do economies of scale occur most?</vt:lpstr>
      <vt:lpstr>Types Of Economies Of scale</vt:lpstr>
      <vt:lpstr>Internal economies</vt:lpstr>
      <vt:lpstr> 1.Technical economies </vt:lpstr>
      <vt:lpstr>2.Managerial Economies </vt:lpstr>
      <vt:lpstr> 3 Marketing and commercial economies </vt:lpstr>
      <vt:lpstr>Financial economies</vt:lpstr>
      <vt:lpstr>Economies of vertical integration</vt:lpstr>
      <vt:lpstr>LABOUR ECONOMIES </vt:lpstr>
      <vt:lpstr>External economies</vt:lpstr>
      <vt:lpstr>1.ECONOMIES OF CONCENTRATION- </vt:lpstr>
      <vt:lpstr> </vt:lpstr>
      <vt:lpstr> 3.Economies of govt. Action </vt:lpstr>
      <vt:lpstr>Diseconomies of scale</vt:lpstr>
      <vt:lpstr>Internal diseconomies</vt:lpstr>
      <vt:lpstr>PowerPoint Presentation</vt:lpstr>
      <vt:lpstr>PowerPoint Presentation</vt:lpstr>
      <vt:lpstr>External Diseconomies of scales</vt:lpstr>
      <vt:lpstr>PowerPoint Presentation</vt:lpstr>
      <vt:lpstr>Curve showing Economies and diseconomies of scale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Sarika</dc:creator>
  <cp:lastModifiedBy>Sarika</cp:lastModifiedBy>
  <cp:revision>3</cp:revision>
  <dcterms:created xsi:type="dcterms:W3CDTF">2021-04-28T10:51:25Z</dcterms:created>
  <dcterms:modified xsi:type="dcterms:W3CDTF">2021-04-28T11:20:50Z</dcterms:modified>
</cp:coreProperties>
</file>