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33326-201F-42DB-8290-830E7478D153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B3CE9-BD0A-4CA3-ADA9-84983D32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23792" y="1988840"/>
            <a:ext cx="14150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367808" y="2132856"/>
            <a:ext cx="1270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800" b="1" dirty="0" smtClean="0">
                <a:solidFill>
                  <a:srgbClr val="FF0000"/>
                </a:solidFill>
              </a:rPr>
              <a:t>छंद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05200" y="228600"/>
            <a:ext cx="24384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वंशस्थ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3039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</a:t>
            </a:r>
            <a:r>
              <a:rPr lang="en-IN" sz="2400" b="1" dirty="0" smtClean="0"/>
              <a:t>-	 </a:t>
            </a:r>
            <a:r>
              <a:rPr lang="en-IN" sz="2400" b="1" dirty="0"/>
              <a:t>"</a:t>
            </a:r>
            <a:r>
              <a:rPr lang="hi-IN" sz="2400" b="1" dirty="0"/>
              <a:t>जतौ तु वंशस्थमुदीरितं जरौ।</a:t>
            </a:r>
            <a:r>
              <a:rPr lang="en-IN" sz="2400" b="1" dirty="0" smtClean="0"/>
              <a:t>"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r>
              <a:rPr lang="hi-IN" sz="2400" b="1" dirty="0" smtClean="0"/>
              <a:t>उदाहरण </a:t>
            </a:r>
            <a:r>
              <a:rPr lang="hi-IN" sz="2400" b="1" dirty="0"/>
              <a:t>-</a:t>
            </a:r>
            <a:r>
              <a:rPr lang="en-IN" sz="2400" dirty="0"/>
              <a:t> </a:t>
            </a:r>
            <a:r>
              <a:rPr lang="en-IN" sz="2400" dirty="0" smtClean="0"/>
              <a:t> 	</a:t>
            </a:r>
            <a:r>
              <a:rPr lang="en-IN" sz="2400" b="1" dirty="0" smtClean="0"/>
              <a:t>(</a:t>
            </a:r>
            <a:r>
              <a:rPr lang="en-IN" sz="2400" b="1" dirty="0" err="1"/>
              <a:t>i</a:t>
            </a:r>
            <a:r>
              <a:rPr lang="en-IN" sz="2400" b="1" dirty="0"/>
              <a:t>)</a:t>
            </a:r>
            <a:r>
              <a:rPr lang="en-IN" sz="2400" dirty="0"/>
              <a:t>	</a:t>
            </a:r>
            <a:r>
              <a:rPr lang="hi-IN" sz="2400" dirty="0" smtClean="0"/>
              <a:t>अतीव हो अन्यमना विषादिता </a:t>
            </a:r>
            <a:endParaRPr lang="en-IN" sz="2400" b="1" dirty="0" smtClean="0"/>
          </a:p>
          <a:p>
            <a:pPr>
              <a:lnSpc>
                <a:spcPct val="114000"/>
              </a:lnSpc>
            </a:pPr>
            <a:endParaRPr lang="en-IN" sz="2400" dirty="0" smtClean="0"/>
          </a:p>
          <a:p>
            <a:pPr>
              <a:lnSpc>
                <a:spcPct val="114000"/>
              </a:lnSpc>
            </a:pPr>
            <a:endParaRPr lang="en-IN" sz="2400" b="1" dirty="0" smtClean="0"/>
          </a:p>
          <a:p>
            <a:pPr>
              <a:lnSpc>
                <a:spcPct val="114000"/>
              </a:lnSpc>
            </a:pPr>
            <a:r>
              <a:rPr lang="en-IN" sz="2400" b="1" dirty="0" smtClean="0"/>
              <a:t>	              (</a:t>
            </a:r>
            <a:r>
              <a:rPr lang="en-IN" sz="2400" b="1" dirty="0"/>
              <a:t>ii)	</a:t>
            </a:r>
            <a:r>
              <a:rPr lang="hi-IN" sz="2400" b="1" dirty="0" smtClean="0"/>
              <a:t>दिनान्त था थे दिनानाथ डूबते </a:t>
            </a:r>
            <a:endParaRPr lang="en-IN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24200" y="228600"/>
            <a:ext cx="30480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द्रुतविलम्बित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26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</a:t>
            </a:r>
            <a:r>
              <a:rPr lang="en-IN" sz="2400" b="1" dirty="0"/>
              <a:t>-  </a:t>
            </a:r>
            <a:r>
              <a:rPr lang="en-IN" sz="2400" b="1" dirty="0" smtClean="0"/>
              <a:t>	"</a:t>
            </a:r>
            <a:r>
              <a:rPr lang="hi-IN" sz="2400" b="1" dirty="0"/>
              <a:t>द्रूतविलम्बितमाह नभौ भरौ।</a:t>
            </a:r>
            <a:r>
              <a:rPr lang="en-IN" sz="2400" b="1" dirty="0"/>
              <a:t>"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r>
              <a:rPr lang="hi-IN" sz="2400" b="1" dirty="0"/>
              <a:t>उदाहरण </a:t>
            </a:r>
            <a:r>
              <a:rPr lang="en-IN" sz="2400" b="1" dirty="0" smtClean="0"/>
              <a:t>-	(</a:t>
            </a:r>
            <a:r>
              <a:rPr lang="en-IN" sz="2400" b="1" dirty="0" err="1"/>
              <a:t>i</a:t>
            </a:r>
            <a:r>
              <a:rPr lang="en-IN" sz="2400" b="1" dirty="0"/>
              <a:t>) 	</a:t>
            </a:r>
            <a:r>
              <a:rPr lang="hi-IN" sz="2400" b="1" dirty="0" smtClean="0"/>
              <a:t>दिवस का अवसान समीप था </a:t>
            </a: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IN" sz="2400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24200" y="228600"/>
            <a:ext cx="30480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वसन्ततिलका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26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</a:t>
            </a:r>
            <a:r>
              <a:rPr lang="en-IN" sz="2400" b="1" dirty="0"/>
              <a:t>- </a:t>
            </a:r>
            <a:r>
              <a:rPr lang="en-IN" sz="2400" b="1" dirty="0" smtClean="0"/>
              <a:t>	"</a:t>
            </a:r>
            <a:r>
              <a:rPr lang="hi-IN" sz="2400" b="1" dirty="0"/>
              <a:t>उक्ता वसन्ततिलका तभजा जगौ ग:।</a:t>
            </a:r>
            <a:r>
              <a:rPr lang="en-IN" sz="2400" b="1" dirty="0" smtClean="0"/>
              <a:t>"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US" sz="2400" b="1" dirty="0"/>
          </a:p>
          <a:p>
            <a:pPr>
              <a:lnSpc>
                <a:spcPct val="114000"/>
              </a:lnSpc>
            </a:pPr>
            <a:r>
              <a:rPr lang="hi-IN" sz="2400" b="1" dirty="0" smtClean="0"/>
              <a:t>उदाहरण -</a:t>
            </a:r>
            <a:r>
              <a:rPr lang="en-US" sz="2400" b="1" dirty="0" smtClean="0"/>
              <a:t>	</a:t>
            </a:r>
            <a:r>
              <a:rPr lang="en-IN" sz="2400" b="1" dirty="0"/>
              <a:t>(</a:t>
            </a:r>
            <a:r>
              <a:rPr lang="en-IN" sz="2400" b="1" dirty="0" err="1"/>
              <a:t>i</a:t>
            </a:r>
            <a:r>
              <a:rPr lang="en-IN" sz="2400" b="1" dirty="0"/>
              <a:t>)	</a:t>
            </a:r>
            <a:r>
              <a:rPr lang="hi-IN" sz="2400" b="1" dirty="0" smtClean="0"/>
              <a:t>भू में रमी शरद की कमनीयता थी </a:t>
            </a:r>
            <a:endParaRPr lang="en-IN" sz="2400" b="1" dirty="0"/>
          </a:p>
          <a:p>
            <a:pPr>
              <a:lnSpc>
                <a:spcPct val="114000"/>
              </a:lnSpc>
            </a:pP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24200" y="228600"/>
            <a:ext cx="30480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मालिनी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2197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- </a:t>
            </a:r>
            <a:r>
              <a:rPr lang="en-US" sz="2400" b="1" dirty="0" smtClean="0"/>
              <a:t>	</a:t>
            </a:r>
            <a:r>
              <a:rPr lang="en-IN" sz="2400" b="1" dirty="0" smtClean="0"/>
              <a:t>'</a:t>
            </a:r>
            <a:r>
              <a:rPr lang="en-IN" sz="2400" b="1" dirty="0"/>
              <a:t>'</a:t>
            </a:r>
            <a:r>
              <a:rPr lang="hi-IN" sz="2400" b="1" dirty="0"/>
              <a:t>न न म य य युतेयं मालिनी भोगिलोकै</a:t>
            </a:r>
            <a:r>
              <a:rPr lang="en-IN" sz="2400" b="1" dirty="0"/>
              <a:t>:</a:t>
            </a:r>
            <a:r>
              <a:rPr lang="hi-IN" sz="2400" b="1" dirty="0"/>
              <a:t>।</a:t>
            </a:r>
            <a:r>
              <a:rPr lang="en-IN" sz="2400" b="1" dirty="0"/>
              <a:t>''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US" sz="2400" b="1" dirty="0"/>
          </a:p>
          <a:p>
            <a:pPr>
              <a:lnSpc>
                <a:spcPct val="114000"/>
              </a:lnSpc>
            </a:pPr>
            <a:r>
              <a:rPr lang="hi-IN" sz="2400" b="1" dirty="0" smtClean="0"/>
              <a:t>उदाहरण -</a:t>
            </a:r>
            <a:r>
              <a:rPr lang="en-US" sz="2400" b="1" dirty="0" smtClean="0"/>
              <a:t>	</a:t>
            </a:r>
            <a:r>
              <a:rPr lang="en-IN" sz="2400" b="1" dirty="0"/>
              <a:t>(</a:t>
            </a:r>
            <a:r>
              <a:rPr lang="en-IN" sz="2400" b="1" dirty="0" err="1" smtClean="0"/>
              <a:t>i</a:t>
            </a:r>
            <a:r>
              <a:rPr lang="en-IN" sz="2400" b="1" dirty="0" smtClean="0"/>
              <a:t>)</a:t>
            </a:r>
            <a:r>
              <a:rPr lang="hi-IN" sz="2400" b="1" dirty="0" smtClean="0"/>
              <a:t> प्रिय पति वह मेरा, प्राण प्यारा कहाँ हैं </a:t>
            </a:r>
            <a:endParaRPr lang="en-IN" sz="24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24200" y="228600"/>
            <a:ext cx="30480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मन्दाक्रान्ता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26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</a:t>
            </a:r>
            <a:r>
              <a:rPr lang="en-IN" sz="2400" b="1" dirty="0"/>
              <a:t>-  </a:t>
            </a:r>
            <a:r>
              <a:rPr lang="en-IN" sz="2400" b="1" dirty="0" smtClean="0"/>
              <a:t>	"</a:t>
            </a:r>
            <a:r>
              <a:rPr lang="hi-IN" sz="2400" b="1" dirty="0"/>
              <a:t>मन्दाक्रान्ता अम्बुधिरसनगैर्मोभनौ तौ गयुग्मम्।</a:t>
            </a:r>
            <a:r>
              <a:rPr lang="en-IN" sz="2400" b="1" dirty="0"/>
              <a:t>"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US" sz="2400" b="1" dirty="0"/>
          </a:p>
          <a:p>
            <a:pPr>
              <a:lnSpc>
                <a:spcPct val="114000"/>
              </a:lnSpc>
            </a:pPr>
            <a:r>
              <a:rPr lang="hi-IN" sz="2400" b="1" dirty="0" smtClean="0"/>
              <a:t>उदाहरण -</a:t>
            </a:r>
            <a:r>
              <a:rPr lang="en-US" sz="2400" b="1" dirty="0" smtClean="0"/>
              <a:t>	</a:t>
            </a:r>
            <a:r>
              <a:rPr lang="en-IN" sz="2400" b="1" dirty="0"/>
              <a:t>(</a:t>
            </a:r>
            <a:r>
              <a:rPr lang="en-IN" sz="2400" b="1" dirty="0" err="1"/>
              <a:t>i</a:t>
            </a:r>
            <a:r>
              <a:rPr lang="en-IN" sz="2400" b="1" dirty="0"/>
              <a:t>)	</a:t>
            </a:r>
            <a:r>
              <a:rPr lang="hi-IN" sz="2400" b="1" dirty="0" smtClean="0"/>
              <a:t>प्यारे तेरा गमन सुन के दूसरे रो रहे हैं </a:t>
            </a:r>
            <a:endParaRPr lang="en-IN" sz="2400" b="1" dirty="0"/>
          </a:p>
          <a:p>
            <a:pPr>
              <a:lnSpc>
                <a:spcPct val="114000"/>
              </a:lnSpc>
            </a:pPr>
            <a:endParaRPr lang="en-IN" sz="24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9794469">
            <a:off x="1011729" y="1943646"/>
            <a:ext cx="771758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16600" b="1" dirty="0" smtClean="0">
                <a:solidFill>
                  <a:srgbClr val="7030A0"/>
                </a:solidFill>
              </a:rPr>
              <a:t>धन्यवाद</a:t>
            </a:r>
            <a:r>
              <a:rPr lang="hi-IN" sz="9600" b="1" dirty="0" smtClean="0">
                <a:solidFill>
                  <a:srgbClr val="7030A0"/>
                </a:solidFill>
              </a:rPr>
              <a:t> </a:t>
            </a:r>
            <a:endParaRPr lang="en-US" sz="9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780928"/>
            <a:ext cx="81003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4000" b="1" dirty="0" smtClean="0"/>
              <a:t>हिंदी-विभाग </a:t>
            </a:r>
          </a:p>
          <a:p>
            <a:pPr algn="ctr">
              <a:lnSpc>
                <a:spcPct val="150000"/>
              </a:lnSpc>
            </a:pPr>
            <a:r>
              <a:rPr lang="hi-IN" sz="4000" b="1" dirty="0" smtClean="0">
                <a:solidFill>
                  <a:srgbClr val="002060"/>
                </a:solidFill>
              </a:rPr>
              <a:t>मोहनलाल सुखाड़िया विश्वविद्यालय, उदयपुर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26064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4800" b="1" dirty="0" smtClean="0"/>
              <a:t>डॉ. नीतू परिहार </a:t>
            </a:r>
          </a:p>
          <a:p>
            <a:pPr algn="ctr">
              <a:lnSpc>
                <a:spcPct val="150000"/>
              </a:lnSpc>
            </a:pPr>
            <a:r>
              <a:rPr lang="hi-IN" sz="4800" b="1" dirty="0" smtClean="0">
                <a:solidFill>
                  <a:srgbClr val="7030A0"/>
                </a:solidFill>
              </a:rPr>
              <a:t>सह आचार्य एवं विभागाध्यक्ष 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04800"/>
            <a:ext cx="69342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/>
              <a:t>छन्द प्रकरण</a:t>
            </a:r>
            <a:endParaRPr lang="en-US" sz="3600" dirty="0"/>
          </a:p>
        </p:txBody>
      </p:sp>
      <p:grpSp>
        <p:nvGrpSpPr>
          <p:cNvPr id="2" name="Group 19"/>
          <p:cNvGrpSpPr/>
          <p:nvPr/>
        </p:nvGrpSpPr>
        <p:grpSpPr>
          <a:xfrm>
            <a:off x="1752600" y="1295400"/>
            <a:ext cx="5562600" cy="2095619"/>
            <a:chOff x="1752600" y="1295400"/>
            <a:chExt cx="5562600" cy="2095619"/>
          </a:xfrm>
        </p:grpSpPr>
        <p:sp>
          <p:nvSpPr>
            <p:cNvPr id="5" name="TextBox 4"/>
            <p:cNvSpPr txBox="1"/>
            <p:nvPr/>
          </p:nvSpPr>
          <p:spPr>
            <a:xfrm>
              <a:off x="3581400" y="1295400"/>
              <a:ext cx="2057400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i-IN" sz="2800" b="1" dirty="0" smtClean="0"/>
                <a:t> काव्य </a:t>
              </a:r>
              <a:endParaRPr lang="en-US" sz="2800" dirty="0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3442960" y="1347460"/>
              <a:ext cx="695980" cy="1638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5" idx="2"/>
            </p:cNvCxnSpPr>
            <p:nvPr/>
          </p:nvCxnSpPr>
          <p:spPr>
            <a:xfrm rot="16200000" flipH="1">
              <a:off x="5119360" y="1309360"/>
              <a:ext cx="772180" cy="1790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752600" y="2514600"/>
              <a:ext cx="2057400" cy="80021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i-IN" sz="2800" b="1" dirty="0" smtClean="0"/>
                <a:t>गद्य</a:t>
              </a:r>
              <a:endParaRPr lang="en-US" sz="2800" b="1" dirty="0" smtClean="0"/>
            </a:p>
            <a:p>
              <a:pPr algn="ctr"/>
              <a:r>
                <a:rPr lang="en-US" b="1" dirty="0"/>
                <a:t>(</a:t>
              </a:r>
              <a:r>
                <a:rPr lang="hi-IN" b="1" dirty="0"/>
                <a:t>पाठ</a:t>
              </a:r>
              <a:r>
                <a:rPr lang="en-US" b="1" dirty="0"/>
                <a:t>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57800" y="2590800"/>
              <a:ext cx="2057400" cy="80021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i-IN" sz="2800" b="1" dirty="0" smtClean="0"/>
                <a:t>पद्य</a:t>
              </a:r>
              <a:endParaRPr lang="en-US" sz="2800" b="1" dirty="0" smtClean="0"/>
            </a:p>
            <a:p>
              <a:pPr algn="ctr"/>
              <a:r>
                <a:rPr lang="en-US" b="1" dirty="0" smtClean="0"/>
                <a:t>(</a:t>
              </a:r>
              <a:r>
                <a:rPr lang="hi-IN" b="1" dirty="0" smtClean="0"/>
                <a:t>श्लोक एवं कविता</a:t>
              </a:r>
              <a:r>
                <a:rPr lang="en-US" b="1" dirty="0" smtClean="0"/>
                <a:t>)</a:t>
              </a:r>
              <a:endParaRPr lang="en-US" dirty="0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381000"/>
            <a:ext cx="86868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45000"/>
              </a:lnSpc>
              <a:spcBef>
                <a:spcPts val="600"/>
              </a:spcBef>
            </a:pPr>
            <a:r>
              <a:rPr lang="en-IN" sz="2400" dirty="0" smtClean="0"/>
              <a:t>'</a:t>
            </a:r>
            <a:r>
              <a:rPr lang="hi-IN" sz="2400" dirty="0" smtClean="0"/>
              <a:t>छन्द</a:t>
            </a:r>
            <a:r>
              <a:rPr lang="en-IN" sz="2400" dirty="0" smtClean="0"/>
              <a:t>' = '</a:t>
            </a:r>
            <a:r>
              <a:rPr lang="hi-IN" sz="2400" dirty="0" smtClean="0"/>
              <a:t>छद्</a:t>
            </a:r>
            <a:r>
              <a:rPr lang="en-IN" sz="2400" dirty="0" smtClean="0"/>
              <a:t>' </a:t>
            </a:r>
            <a:r>
              <a:rPr lang="hi-IN" sz="2400" dirty="0" smtClean="0"/>
              <a:t>धातु से निष्पन्न </a:t>
            </a:r>
            <a:r>
              <a:rPr lang="en-US" sz="2400" dirty="0" smtClean="0"/>
              <a:t> (</a:t>
            </a:r>
            <a:r>
              <a:rPr lang="en-IN" sz="2400" dirty="0"/>
              <a:t>'</a:t>
            </a:r>
            <a:r>
              <a:rPr lang="hi-IN" sz="2400" dirty="0"/>
              <a:t>आह्लादित करना</a:t>
            </a:r>
            <a:r>
              <a:rPr lang="en-IN" sz="2400" dirty="0"/>
              <a:t>' </a:t>
            </a:r>
            <a:r>
              <a:rPr lang="en-US" sz="2400" dirty="0" smtClean="0"/>
              <a:t>)</a:t>
            </a:r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endParaRPr lang="en-US" sz="2400" dirty="0" smtClean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r>
              <a:rPr lang="hi-IN" sz="2400" b="1" dirty="0" smtClean="0"/>
              <a:t>परिभाषा</a:t>
            </a:r>
            <a:r>
              <a:rPr lang="en-US" sz="2400" dirty="0" smtClean="0"/>
              <a:t>- </a:t>
            </a:r>
            <a:r>
              <a:rPr lang="en-IN" sz="2400" b="1" dirty="0" smtClean="0"/>
              <a:t>'</a:t>
            </a:r>
            <a:r>
              <a:rPr lang="en-IN" sz="2400" b="1" dirty="0"/>
              <a:t>'</a:t>
            </a:r>
            <a:r>
              <a:rPr lang="hi-IN" sz="2400" b="1" dirty="0"/>
              <a:t>यद् अक्षरपरिमाणं तत् छन्द</a:t>
            </a:r>
            <a:r>
              <a:rPr lang="en-IN" sz="2400" b="1" dirty="0"/>
              <a:t>:'' </a:t>
            </a:r>
            <a:r>
              <a:rPr lang="hi-IN" sz="2400" dirty="0" smtClean="0"/>
              <a:t>अर्थात् </a:t>
            </a:r>
            <a:r>
              <a:rPr lang="hi-IN" sz="2400" dirty="0"/>
              <a:t>जहाँ लघु एवं गुरु के आधार पर अक्षरों की गणना की जाती है</a:t>
            </a:r>
            <a:r>
              <a:rPr lang="en-IN" sz="2400" dirty="0"/>
              <a:t>, </a:t>
            </a:r>
            <a:r>
              <a:rPr lang="hi-IN" sz="2400" dirty="0"/>
              <a:t>उसे छन्द कहते हैं।</a:t>
            </a:r>
            <a:endParaRPr lang="en-US" sz="2400" dirty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endParaRPr lang="en-US" sz="2400" dirty="0" smtClean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r>
              <a:rPr lang="hi-IN" sz="2400" dirty="0"/>
              <a:t>पाणिनीय शिक्षा में </a:t>
            </a:r>
            <a:r>
              <a:rPr lang="en-IN" sz="2400" b="1" dirty="0"/>
              <a:t>''</a:t>
            </a:r>
            <a:r>
              <a:rPr lang="hi-IN" sz="2400" b="1" dirty="0"/>
              <a:t>छन्द</a:t>
            </a:r>
            <a:r>
              <a:rPr lang="en-IN" sz="2400" b="1" dirty="0"/>
              <a:t>:'</a:t>
            </a:r>
            <a:r>
              <a:rPr lang="en-IN" sz="2400" dirty="0"/>
              <a:t> </a:t>
            </a:r>
            <a:r>
              <a:rPr lang="hi-IN" sz="2400" b="1" dirty="0"/>
              <a:t>पादौ तु वेदस्य</a:t>
            </a:r>
            <a:r>
              <a:rPr lang="en-IN" sz="2400" b="1" dirty="0" smtClean="0"/>
              <a:t>''</a:t>
            </a:r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endParaRPr lang="en-US" sz="2400" b="1" dirty="0" smtClean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r>
              <a:rPr lang="hi-IN" sz="2400" b="1" dirty="0" smtClean="0"/>
              <a:t>प्रमुख ग्रंथ</a:t>
            </a:r>
            <a:r>
              <a:rPr lang="en-US" sz="2400" b="1" dirty="0" smtClean="0"/>
              <a:t>-  </a:t>
            </a:r>
            <a:r>
              <a:rPr lang="hi-IN" sz="2400" dirty="0" smtClean="0"/>
              <a:t>पिंगल </a:t>
            </a:r>
            <a:r>
              <a:rPr lang="hi-IN" sz="2400" dirty="0"/>
              <a:t>आचार्य द्वारा रचित </a:t>
            </a:r>
            <a:r>
              <a:rPr lang="en-IN" sz="2400" dirty="0" smtClean="0"/>
              <a:t>'</a:t>
            </a:r>
            <a:r>
              <a:rPr lang="hi-IN" sz="2400" dirty="0" smtClean="0"/>
              <a:t>छन्दशास्त्रम्</a:t>
            </a:r>
            <a:r>
              <a:rPr lang="en-IN" sz="2400" dirty="0" smtClean="0"/>
              <a:t>' </a:t>
            </a:r>
            <a:r>
              <a:rPr lang="hi-IN" sz="2400" dirty="0"/>
              <a:t>या </a:t>
            </a:r>
            <a:r>
              <a:rPr lang="en-IN" sz="2400" dirty="0"/>
              <a:t>'</a:t>
            </a:r>
            <a:r>
              <a:rPr lang="hi-IN" sz="2400" dirty="0"/>
              <a:t>छन्दसूत्रम्</a:t>
            </a:r>
            <a:r>
              <a:rPr lang="en-IN" sz="2400" dirty="0" smtClean="0"/>
              <a:t>'।</a:t>
            </a:r>
            <a:endParaRPr lang="en-US" sz="2400" dirty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endParaRPr lang="en-US" sz="2400" b="1" dirty="0" smtClean="0"/>
          </a:p>
          <a:p>
            <a:pPr algn="just">
              <a:lnSpc>
                <a:spcPct val="145000"/>
              </a:lnSpc>
              <a:spcBef>
                <a:spcPts val="600"/>
              </a:spcBef>
            </a:pP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00200" y="762000"/>
            <a:ext cx="5562600" cy="1818620"/>
            <a:chOff x="1752600" y="1295400"/>
            <a:chExt cx="5562600" cy="1818620"/>
          </a:xfrm>
        </p:grpSpPr>
        <p:sp>
          <p:nvSpPr>
            <p:cNvPr id="4" name="TextBox 3"/>
            <p:cNvSpPr txBox="1"/>
            <p:nvPr/>
          </p:nvSpPr>
          <p:spPr>
            <a:xfrm>
              <a:off x="3581400" y="1295400"/>
              <a:ext cx="2057400" cy="66864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lnSpc>
                  <a:spcPct val="145000"/>
                </a:lnSpc>
                <a:spcBef>
                  <a:spcPts val="600"/>
                </a:spcBef>
              </a:pPr>
              <a:r>
                <a:rPr lang="hi-IN" sz="2800" b="1" dirty="0"/>
                <a:t>छन्द के भेद</a:t>
              </a:r>
              <a:endParaRPr lang="en-US" sz="2800" b="1" dirty="0"/>
            </a:p>
          </p:txBody>
        </p:sp>
        <p:cxnSp>
          <p:nvCxnSpPr>
            <p:cNvPr id="5" name="Straight Connector 4"/>
            <p:cNvCxnSpPr>
              <a:stCxn id="4" idx="2"/>
            </p:cNvCxnSpPr>
            <p:nvPr/>
          </p:nvCxnSpPr>
          <p:spPr>
            <a:xfrm rot="5400000">
              <a:off x="3515673" y="1420172"/>
              <a:ext cx="550555" cy="1638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4" idx="2"/>
            </p:cNvCxnSpPr>
            <p:nvPr/>
          </p:nvCxnSpPr>
          <p:spPr>
            <a:xfrm rot="16200000" flipH="1">
              <a:off x="5192073" y="1382072"/>
              <a:ext cx="626755" cy="1790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752600" y="2514600"/>
              <a:ext cx="2057400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i-IN" sz="2800" b="1" dirty="0" smtClean="0"/>
                <a:t>वर्णिक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57800" y="2590800"/>
              <a:ext cx="2057400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i-IN" sz="2800" b="1" dirty="0" smtClean="0"/>
                <a:t>मात्रिक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76400" y="3355791"/>
            <a:ext cx="228600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1400" dirty="0"/>
              <a:t>गण के आधार पर छन्द का </a:t>
            </a:r>
            <a:r>
              <a:rPr lang="hi-IN" sz="1400" dirty="0" smtClean="0"/>
              <a:t>निर्धारण किया जाता </a:t>
            </a:r>
            <a:r>
              <a:rPr lang="hi-IN" sz="1400" dirty="0"/>
              <a:t>है।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3355791"/>
            <a:ext cx="228600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1400" dirty="0"/>
              <a:t>मात्राओं के आधार पर</a:t>
            </a:r>
            <a:r>
              <a:rPr lang="en-US" sz="1400" dirty="0"/>
              <a:t> </a:t>
            </a:r>
            <a:r>
              <a:rPr lang="hi-IN" sz="1400" dirty="0"/>
              <a:t>छन्द का निर्धारण किया जाता है</a:t>
            </a:r>
            <a:r>
              <a:rPr lang="hi-IN" sz="1400" dirty="0" smtClean="0"/>
              <a:t>।</a:t>
            </a:r>
            <a:r>
              <a:rPr lang="en-US" sz="1400" dirty="0" smtClean="0"/>
              <a:t> </a:t>
            </a:r>
            <a:r>
              <a:rPr lang="hi-IN" sz="1400" dirty="0" smtClean="0"/>
              <a:t>उदाहरण- </a:t>
            </a:r>
            <a:r>
              <a:rPr lang="hi-IN" sz="1400" dirty="0"/>
              <a:t>आर्या छन्द </a:t>
            </a:r>
            <a:endParaRPr lang="en-US" sz="1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257895" y="2927454"/>
            <a:ext cx="834451" cy="16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839294" y="2999906"/>
            <a:ext cx="834451" cy="16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7200" y="228600"/>
            <a:ext cx="822960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/>
              <a:t>छन्द पर प्रयुक्त होने वाली मात्राएँ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676400"/>
            <a:ext cx="4038600" cy="1682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hi-IN" sz="2000" b="1" dirty="0" smtClean="0"/>
              <a:t>लघु मात्रा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hi-IN" sz="2000" dirty="0" smtClean="0"/>
              <a:t>(हृस्व)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hi-IN" sz="2000" dirty="0" smtClean="0"/>
              <a:t>वर्ण </a:t>
            </a:r>
            <a:r>
              <a:rPr lang="en-US" sz="2000" dirty="0" smtClean="0"/>
              <a:t> 	-  </a:t>
            </a:r>
            <a:r>
              <a:rPr lang="hi-IN" sz="2000" dirty="0" smtClean="0"/>
              <a:t>अ</a:t>
            </a:r>
            <a:r>
              <a:rPr lang="en-US" sz="2000" dirty="0" smtClean="0"/>
              <a:t>,</a:t>
            </a:r>
            <a:r>
              <a:rPr lang="hi-IN" sz="2000" dirty="0" smtClean="0"/>
              <a:t> इ</a:t>
            </a:r>
            <a:r>
              <a:rPr lang="en-US" sz="2000" dirty="0" smtClean="0"/>
              <a:t>,</a:t>
            </a:r>
            <a:r>
              <a:rPr lang="hi-IN" sz="2000" dirty="0" smtClean="0"/>
              <a:t> उ</a:t>
            </a:r>
            <a:r>
              <a:rPr lang="en-US" sz="2000" dirty="0" smtClean="0"/>
              <a:t>,</a:t>
            </a:r>
            <a:r>
              <a:rPr lang="hi-IN" sz="2000" dirty="0" smtClean="0"/>
              <a:t> ऋ</a:t>
            </a:r>
            <a:r>
              <a:rPr lang="en-US" sz="2000" dirty="0" smtClean="0"/>
              <a:t> , </a:t>
            </a:r>
            <a:r>
              <a:rPr lang="hi-IN" sz="2000" dirty="0" smtClean="0"/>
              <a:t>लृ</a:t>
            </a:r>
            <a:endParaRPr lang="en-US" sz="2000" dirty="0" smtClean="0"/>
          </a:p>
          <a:p>
            <a:pPr marL="404813" indent="-404813" algn="just">
              <a:buFont typeface="Arial" pitchFamily="34" charset="0"/>
              <a:buChar char="•"/>
            </a:pPr>
            <a:r>
              <a:rPr lang="hi-IN" sz="2000" dirty="0" smtClean="0"/>
              <a:t>‌‌‌चिह्न</a:t>
            </a:r>
            <a:r>
              <a:rPr lang="en-US" sz="2000" dirty="0" smtClean="0"/>
              <a:t> 	-   I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1676400"/>
            <a:ext cx="4038600" cy="1682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hi-IN" sz="2000" b="1" dirty="0"/>
              <a:t>गुरु </a:t>
            </a:r>
            <a:r>
              <a:rPr lang="hi-IN" sz="2000" b="1" dirty="0" smtClean="0"/>
              <a:t>मात्रा</a:t>
            </a:r>
            <a:endParaRPr lang="en-US" sz="2000" b="1" dirty="0" smtClean="0"/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hi-IN" sz="2000" dirty="0" smtClean="0"/>
              <a:t>(दीर्घ)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hi-IN" sz="2000" dirty="0"/>
              <a:t>हृस्‍व के अ​तिरिक्‍त सभी वर्णों पर</a:t>
            </a:r>
            <a:endParaRPr lang="en-US" sz="2000" dirty="0" smtClean="0"/>
          </a:p>
          <a:p>
            <a:pPr marL="404813" indent="-404813" algn="just">
              <a:buFont typeface="Arial" pitchFamily="34" charset="0"/>
              <a:buChar char="•"/>
            </a:pPr>
            <a:r>
              <a:rPr lang="hi-IN" sz="2000" dirty="0" smtClean="0"/>
              <a:t>चिह्न</a:t>
            </a:r>
            <a:r>
              <a:rPr lang="en-US" sz="2000" dirty="0" smtClean="0"/>
              <a:t> - S</a:t>
            </a:r>
            <a:endParaRPr lang="en-US" sz="2000" dirty="0"/>
          </a:p>
        </p:txBody>
      </p:sp>
      <p:cxnSp>
        <p:nvCxnSpPr>
          <p:cNvPr id="19" name="Straight Connector 18"/>
          <p:cNvCxnSpPr>
            <a:stCxn id="12" idx="2"/>
            <a:endCxn id="13" idx="0"/>
          </p:cNvCxnSpPr>
          <p:nvPr/>
        </p:nvCxnSpPr>
        <p:spPr>
          <a:xfrm rot="5400000">
            <a:off x="3085416" y="189815"/>
            <a:ext cx="801469" cy="2171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2"/>
            <a:endCxn id="15" idx="0"/>
          </p:cNvCxnSpPr>
          <p:nvPr/>
        </p:nvCxnSpPr>
        <p:spPr>
          <a:xfrm rot="16200000" flipH="1">
            <a:off x="5295216" y="151715"/>
            <a:ext cx="801469" cy="22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05200" y="228600"/>
            <a:ext cx="20574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 smtClean="0"/>
              <a:t>छन्द सूत्र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5769" t="38542" r="18009" b="47916"/>
          <a:stretch>
            <a:fillRect/>
          </a:stretch>
        </p:blipFill>
        <p:spPr bwMode="auto">
          <a:xfrm>
            <a:off x="304800" y="1066800"/>
            <a:ext cx="84406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85800" y="2362200"/>
            <a:ext cx="8229600" cy="379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5138" indent="-465138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hi-IN" sz="2400" b="1" dirty="0" smtClean="0"/>
              <a:t>मात्रा निर्धारण के नियम</a:t>
            </a:r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विसर्ग </a:t>
            </a:r>
            <a:r>
              <a:rPr lang="en-US" dirty="0" smtClean="0"/>
              <a:t>	</a:t>
            </a:r>
            <a:r>
              <a:rPr lang="hi-IN" dirty="0" smtClean="0"/>
              <a:t>- </a:t>
            </a:r>
            <a:r>
              <a:rPr lang="en-US" dirty="0" smtClean="0"/>
              <a:t>	</a:t>
            </a:r>
            <a:r>
              <a:rPr lang="hi-IN" dirty="0" smtClean="0"/>
              <a:t>: </a:t>
            </a:r>
            <a:endParaRPr lang="en-US" dirty="0" smtClean="0"/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अनुस्वार</a:t>
            </a:r>
            <a:r>
              <a:rPr lang="en-US" dirty="0" smtClean="0"/>
              <a:t> 	- 	</a:t>
            </a:r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रेफ</a:t>
            </a:r>
            <a:r>
              <a:rPr lang="en-US" dirty="0" smtClean="0"/>
              <a:t> 		- </a:t>
            </a:r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प्र </a:t>
            </a:r>
            <a:r>
              <a:rPr lang="en-US" dirty="0" smtClean="0"/>
              <a:t>		-</a:t>
            </a:r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अवग्रह</a:t>
            </a:r>
            <a:r>
              <a:rPr lang="en-US" dirty="0" smtClean="0"/>
              <a:t>	-	</a:t>
            </a:r>
          </a:p>
          <a:p>
            <a:pPr marL="465138" indent="-465138">
              <a:lnSpc>
                <a:spcPct val="150000"/>
              </a:lnSpc>
              <a:spcBef>
                <a:spcPts val="8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hi-IN" dirty="0" smtClean="0"/>
              <a:t>संयुक्त व्यंजन</a:t>
            </a:r>
            <a:r>
              <a:rPr lang="en-US" dirty="0" smtClean="0"/>
              <a:t> - 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05200" y="228600"/>
            <a:ext cx="24384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इन्द्रवज्रा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51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-</a:t>
            </a:r>
            <a:r>
              <a:rPr lang="en-US" sz="2400" b="1" dirty="0"/>
              <a:t> </a:t>
            </a:r>
            <a:r>
              <a:rPr lang="en-US" sz="2400" b="1" dirty="0" smtClean="0"/>
              <a:t>	</a:t>
            </a:r>
            <a:r>
              <a:rPr lang="en-US" sz="2400" dirty="0" smtClean="0"/>
              <a:t>"</a:t>
            </a:r>
            <a:r>
              <a:rPr lang="hi-IN" sz="2400" dirty="0"/>
              <a:t>स्याद् </a:t>
            </a:r>
            <a:r>
              <a:rPr lang="hi-IN" sz="2400" dirty="0" smtClean="0"/>
              <a:t>इन्द्रवज्रा </a:t>
            </a:r>
            <a:r>
              <a:rPr lang="hi-IN" sz="2400" dirty="0"/>
              <a:t>यदि तौ जगौ ग</a:t>
            </a:r>
            <a:r>
              <a:rPr lang="en-US" sz="2400" dirty="0"/>
              <a:t>:</a:t>
            </a:r>
            <a:r>
              <a:rPr lang="hi-IN" sz="2400" dirty="0"/>
              <a:t>।</a:t>
            </a:r>
            <a:r>
              <a:rPr lang="en-US" sz="2400" dirty="0" smtClean="0"/>
              <a:t>"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1713" t="38542" r="44949" b="54796"/>
          <a:stretch>
            <a:fillRect/>
          </a:stretch>
        </p:blipFill>
        <p:spPr bwMode="auto">
          <a:xfrm>
            <a:off x="762000" y="2590800"/>
            <a:ext cx="6172200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11713" t="61381" r="44949" b="31957"/>
          <a:stretch>
            <a:fillRect/>
          </a:stretch>
        </p:blipFill>
        <p:spPr bwMode="auto">
          <a:xfrm>
            <a:off x="914400" y="426720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05200" y="228600"/>
            <a:ext cx="24384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b="1" dirty="0"/>
              <a:t>उपेन्द्रवज्रा छन्द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8229600" cy="2197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i-IN" sz="2400" b="1" dirty="0"/>
              <a:t>लक्षण -</a:t>
            </a:r>
            <a:r>
              <a:rPr lang="en-IN" sz="2400" dirty="0"/>
              <a:t> </a:t>
            </a:r>
            <a:r>
              <a:rPr lang="en-IN" sz="2400" dirty="0" smtClean="0"/>
              <a:t>	</a:t>
            </a:r>
            <a:r>
              <a:rPr lang="en-IN" sz="2400" b="1" dirty="0" smtClean="0"/>
              <a:t>"</a:t>
            </a:r>
            <a:r>
              <a:rPr lang="hi-IN" sz="2400" b="1" dirty="0"/>
              <a:t>उपेन्द्रवज्रा ज त जा स्ततो गौ।</a:t>
            </a:r>
            <a:r>
              <a:rPr lang="en-IN" sz="2400" b="1" dirty="0" smtClean="0"/>
              <a:t>"</a:t>
            </a:r>
          </a:p>
          <a:p>
            <a:pPr>
              <a:lnSpc>
                <a:spcPct val="114000"/>
              </a:lnSpc>
            </a:pPr>
            <a:endParaRPr lang="en-IN" sz="2400" b="1" dirty="0"/>
          </a:p>
          <a:p>
            <a:pPr>
              <a:lnSpc>
                <a:spcPct val="114000"/>
              </a:lnSpc>
            </a:pPr>
            <a:endParaRPr lang="en-US" sz="2400" b="1" dirty="0" smtClean="0"/>
          </a:p>
          <a:p>
            <a:pPr>
              <a:lnSpc>
                <a:spcPct val="114000"/>
              </a:lnSpc>
            </a:pPr>
            <a:endParaRPr lang="en-US" sz="2400" b="1" dirty="0"/>
          </a:p>
          <a:p>
            <a:pPr>
              <a:lnSpc>
                <a:spcPct val="114000"/>
              </a:lnSpc>
            </a:pPr>
            <a:r>
              <a:rPr lang="hi-IN" sz="2400" b="1" dirty="0" smtClean="0"/>
              <a:t>उदाहरण </a:t>
            </a:r>
            <a:r>
              <a:rPr lang="hi-IN" sz="2400" b="1" dirty="0"/>
              <a:t>- </a:t>
            </a:r>
            <a:r>
              <a:rPr lang="en-IN" sz="2400" b="1" dirty="0"/>
              <a:t>(</a:t>
            </a:r>
            <a:r>
              <a:rPr lang="en-IN" sz="2400" b="1" dirty="0" err="1"/>
              <a:t>i</a:t>
            </a:r>
            <a:r>
              <a:rPr lang="en-IN" sz="2400" b="1" dirty="0" smtClean="0"/>
              <a:t>)</a:t>
            </a:r>
            <a:r>
              <a:rPr lang="en-IN" sz="2400" b="1" dirty="0"/>
              <a:t>	"</a:t>
            </a:r>
            <a:r>
              <a:rPr lang="hi-IN" sz="2400" b="1" dirty="0"/>
              <a:t>त्वमेव माता च पिता त्वमेव।</a:t>
            </a:r>
            <a:r>
              <a:rPr lang="en-IN" sz="2400" b="1" dirty="0" smtClean="0"/>
              <a:t>"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193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TRISHA</dc:creator>
  <cp:lastModifiedBy>Windows User</cp:lastModifiedBy>
  <cp:revision>25</cp:revision>
  <dcterms:created xsi:type="dcterms:W3CDTF">2021-02-19T15:14:05Z</dcterms:created>
  <dcterms:modified xsi:type="dcterms:W3CDTF">2021-04-28T16:36:18Z</dcterms:modified>
</cp:coreProperties>
</file>