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70" r:id="rId3"/>
    <p:sldId id="272" r:id="rId4"/>
    <p:sldId id="258" r:id="rId5"/>
    <p:sldId id="259" r:id="rId6"/>
    <p:sldId id="260" r:id="rId7"/>
    <p:sldId id="261" r:id="rId8"/>
    <p:sldId id="262"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D1C1A8-A9F6-405A-91DA-8FDD3A022806}" type="datetimeFigureOut">
              <a:rPr lang="en-US" smtClean="0"/>
              <a:pPr/>
              <a:t>4/28/2021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D1C1A8-A9F6-405A-91DA-8FDD3A022806}"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D1C1A8-A9F6-405A-91DA-8FDD3A022806}" type="datetimeFigureOut">
              <a:rPr lang="en-US" smtClean="0"/>
              <a:pPr/>
              <a:t>4/28/2021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D1C1A8-A9F6-405A-91DA-8FDD3A022806}" type="datetimeFigureOut">
              <a:rPr lang="en-US" smtClean="0"/>
              <a:pPr/>
              <a:t>4/28/2021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D1C1A8-A9F6-405A-91DA-8FDD3A022806}" type="datetimeFigureOut">
              <a:rPr lang="en-US" smtClean="0"/>
              <a:pPr/>
              <a:t>4/28/2021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1C1A8-A9F6-405A-91DA-8FDD3A022806}"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D1C1A8-A9F6-405A-91DA-8FDD3A022806}" type="datetimeFigureOut">
              <a:rPr lang="en-US" smtClean="0"/>
              <a:pPr/>
              <a:t>4/28/2021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ABC76-AC10-425B-889E-941A5C6F0E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9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D1C1A8-A9F6-405A-91DA-8FDD3A022806}" type="datetimeFigureOut">
              <a:rPr lang="en-US" smtClean="0"/>
              <a:pPr/>
              <a:t>4/28/2021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ABC76-AC10-425B-889E-941A5C6F0E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99792" y="1988840"/>
            <a:ext cx="288032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2843808" y="2132856"/>
            <a:ext cx="3096344" cy="1015663"/>
          </a:xfrm>
          <a:prstGeom prst="rect">
            <a:avLst/>
          </a:prstGeom>
        </p:spPr>
        <p:txBody>
          <a:bodyPr wrap="square">
            <a:spAutoFit/>
          </a:bodyPr>
          <a:lstStyle/>
          <a:p>
            <a:r>
              <a:rPr lang="hi-IN" sz="6000" b="1" dirty="0">
                <a:solidFill>
                  <a:srgbClr val="FF0000"/>
                </a:solidFill>
              </a:rPr>
              <a:t>अलंकार</a:t>
            </a:r>
            <a:endParaRPr lang="en-US" sz="60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2780928"/>
            <a:ext cx="8100392" cy="2862322"/>
          </a:xfrm>
          <a:prstGeom prst="rect">
            <a:avLst/>
          </a:prstGeom>
        </p:spPr>
        <p:txBody>
          <a:bodyPr wrap="square">
            <a:spAutoFit/>
          </a:bodyPr>
          <a:lstStyle/>
          <a:p>
            <a:pPr algn="ctr">
              <a:lnSpc>
                <a:spcPct val="150000"/>
              </a:lnSpc>
            </a:pPr>
            <a:r>
              <a:rPr lang="hi-IN" sz="4000" b="1" dirty="0" smtClean="0"/>
              <a:t>हिंदी-विभाग </a:t>
            </a:r>
          </a:p>
          <a:p>
            <a:pPr algn="ctr">
              <a:lnSpc>
                <a:spcPct val="150000"/>
              </a:lnSpc>
            </a:pPr>
            <a:r>
              <a:rPr lang="hi-IN" sz="4000" b="1" dirty="0" smtClean="0">
                <a:solidFill>
                  <a:srgbClr val="002060"/>
                </a:solidFill>
              </a:rPr>
              <a:t>मोहनलाल सुखाड़िया विश्वविद्यालय, उदयपुर </a:t>
            </a:r>
            <a:endParaRPr lang="en-US" sz="4000" b="1" dirty="0">
              <a:solidFill>
                <a:srgbClr val="002060"/>
              </a:solidFill>
            </a:endParaRPr>
          </a:p>
        </p:txBody>
      </p:sp>
      <p:sp>
        <p:nvSpPr>
          <p:cNvPr id="3" name="Rectangle 2"/>
          <p:cNvSpPr/>
          <p:nvPr/>
        </p:nvSpPr>
        <p:spPr>
          <a:xfrm>
            <a:off x="539552" y="260648"/>
            <a:ext cx="8064896" cy="2308324"/>
          </a:xfrm>
          <a:prstGeom prst="rect">
            <a:avLst/>
          </a:prstGeom>
        </p:spPr>
        <p:txBody>
          <a:bodyPr wrap="square">
            <a:spAutoFit/>
          </a:bodyPr>
          <a:lstStyle/>
          <a:p>
            <a:pPr algn="ctr">
              <a:lnSpc>
                <a:spcPct val="150000"/>
              </a:lnSpc>
            </a:pPr>
            <a:r>
              <a:rPr lang="hi-IN" sz="4800" b="1" dirty="0" smtClean="0"/>
              <a:t>डॉ. नीतू परिहार </a:t>
            </a:r>
          </a:p>
          <a:p>
            <a:pPr algn="ctr">
              <a:lnSpc>
                <a:spcPct val="150000"/>
              </a:lnSpc>
            </a:pPr>
            <a:r>
              <a:rPr lang="hi-IN" sz="4800" b="1" dirty="0" smtClean="0">
                <a:solidFill>
                  <a:srgbClr val="7030A0"/>
                </a:solidFill>
              </a:rPr>
              <a:t>सह आचार्य एवं विभागाध्यक्ष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51520" y="836712"/>
            <a:ext cx="8640960" cy="51982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pP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अलंकार</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अलम्</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और </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कार</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शब्दों से मिलकर बना है। अलम् का अर्थ-आभूषण या गहना तथा </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कार</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का अर्थ-करने वाला। अतः अलंकार से अभिप्राय यह हुआ कि जो साधन को अलंकृत करें। जिस प्रकार शरीर की शोभा उनके वस्त्रों से होती है उसी भाँति काव्य की शोभा अलंकार से होती है। अलंकार काव्य के साधन है</a:t>
            </a:r>
            <a:r>
              <a:rPr kumimoji="0" lang="en-US"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साध्य नहीं। </a:t>
            </a:r>
            <a:endParaRPr kumimoji="0" lang="hi-IN" sz="4400" b="1" i="0" u="none" strike="noStrike" cap="none" normalizeH="0" baseline="0" dirty="0" smtClean="0">
              <a:ln>
                <a:noFill/>
              </a:ln>
              <a:solidFill>
                <a:srgbClr val="7030A0"/>
              </a:solidFill>
              <a:effectLst/>
              <a:latin typeface="Arial" pitchFamily="34" charset="0"/>
              <a:cs typeface="Arial" pitchFamily="34" charset="0"/>
            </a:endParaRPr>
          </a:p>
        </p:txBody>
      </p:sp>
      <p:sp>
        <p:nvSpPr>
          <p:cNvPr id="3" name="Rectangle 2"/>
          <p:cNvSpPr/>
          <p:nvPr/>
        </p:nvSpPr>
        <p:spPr>
          <a:xfrm>
            <a:off x="3635896" y="260648"/>
            <a:ext cx="1872208" cy="646331"/>
          </a:xfrm>
          <a:prstGeom prst="rect">
            <a:avLst/>
          </a:prstGeom>
        </p:spPr>
        <p:txBody>
          <a:bodyPr wrap="square">
            <a:spAutoFit/>
          </a:bodyPr>
          <a:lstStyle/>
          <a:p>
            <a:r>
              <a:rPr lang="hi-IN" sz="3600" b="1" dirty="0">
                <a:solidFill>
                  <a:srgbClr val="FF0000"/>
                </a:solidFill>
              </a:rPr>
              <a:t>अलंकार</a:t>
            </a:r>
            <a:endParaRPr lang="en-US" sz="3600" b="1" dirty="0">
              <a:solidFill>
                <a:srgbClr val="FF0000"/>
              </a:solidFill>
            </a:endParaRPr>
          </a:p>
        </p:txBody>
      </p:sp>
    </p:spTree>
  </p:cSld>
  <p:clrMapOvr>
    <a:masterClrMapping/>
  </p:clrMapOvr>
  <p:transition>
    <p:pull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1000"/>
            <a:lum/>
          </a:blip>
          <a:srcRect/>
          <a:tile tx="0" ty="0" sx="100000" sy="100000" flip="none" algn="tl"/>
        </a:blipFill>
        <a:effectLst/>
      </p:bgPr>
    </p:bg>
    <p:spTree>
      <p:nvGrpSpPr>
        <p:cNvPr id="1" name=""/>
        <p:cNvGrpSpPr/>
        <p:nvPr/>
      </p:nvGrpSpPr>
      <p:grpSpPr>
        <a:xfrm>
          <a:off x="0" y="0"/>
          <a:ext cx="0" cy="0"/>
          <a:chOff x="0" y="0"/>
          <a:chExt cx="0" cy="0"/>
        </a:xfrm>
      </p:grpSpPr>
      <p:sp>
        <p:nvSpPr>
          <p:cNvPr id="12" name="Rectangle 11"/>
          <p:cNvSpPr/>
          <p:nvPr/>
        </p:nvSpPr>
        <p:spPr>
          <a:xfrm>
            <a:off x="6588224" y="1268760"/>
            <a:ext cx="2016224" cy="26642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3851920" y="1268760"/>
            <a:ext cx="1872208" cy="5589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39552" y="1196752"/>
            <a:ext cx="2304256" cy="3816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3203848" y="188640"/>
            <a:ext cx="2952328" cy="584775"/>
          </a:xfrm>
          <a:prstGeom prst="rect">
            <a:avLst/>
          </a:prstGeom>
        </p:spPr>
        <p:txBody>
          <a:bodyPr wrap="square">
            <a:spAutoFit/>
          </a:bodyPr>
          <a:lstStyle/>
          <a:p>
            <a:r>
              <a:rPr lang="hi-IN" sz="3200" b="1" dirty="0" smtClean="0">
                <a:solidFill>
                  <a:srgbClr val="FF0000"/>
                </a:solidFill>
              </a:rPr>
              <a:t>अलंकार</a:t>
            </a:r>
            <a:r>
              <a:rPr lang="en-IN" sz="3200" b="1" dirty="0" smtClean="0">
                <a:solidFill>
                  <a:srgbClr val="FF0000"/>
                </a:solidFill>
              </a:rPr>
              <a:t> </a:t>
            </a:r>
            <a:r>
              <a:rPr lang="hi-IN" sz="3200" b="1" dirty="0" smtClean="0">
                <a:solidFill>
                  <a:srgbClr val="FF0000"/>
                </a:solidFill>
              </a:rPr>
              <a:t>के भेद </a:t>
            </a:r>
            <a:endParaRPr lang="en-US" sz="3200" dirty="0">
              <a:solidFill>
                <a:srgbClr val="FF0000"/>
              </a:solidFill>
            </a:endParaRPr>
          </a:p>
        </p:txBody>
      </p:sp>
      <p:sp>
        <p:nvSpPr>
          <p:cNvPr id="3" name="Rectangle 2"/>
          <p:cNvSpPr/>
          <p:nvPr/>
        </p:nvSpPr>
        <p:spPr>
          <a:xfrm>
            <a:off x="827584" y="1412776"/>
            <a:ext cx="1606530" cy="461665"/>
          </a:xfrm>
          <a:prstGeom prst="rect">
            <a:avLst/>
          </a:prstGeom>
        </p:spPr>
        <p:txBody>
          <a:bodyPr wrap="none">
            <a:spAutoFit/>
          </a:bodyPr>
          <a:lstStyle/>
          <a:p>
            <a:r>
              <a:rPr lang="hi-IN" sz="2400" b="1" dirty="0" smtClean="0">
                <a:solidFill>
                  <a:srgbClr val="FF0000"/>
                </a:solidFill>
              </a:rPr>
              <a:t>शब्दालंकार</a:t>
            </a:r>
            <a:r>
              <a:rPr lang="hi-IN" dirty="0" smtClean="0"/>
              <a:t> </a:t>
            </a:r>
            <a:endParaRPr lang="en-US" dirty="0"/>
          </a:p>
        </p:txBody>
      </p:sp>
      <p:sp>
        <p:nvSpPr>
          <p:cNvPr id="4" name="Rectangle 3"/>
          <p:cNvSpPr/>
          <p:nvPr/>
        </p:nvSpPr>
        <p:spPr>
          <a:xfrm>
            <a:off x="3995936" y="1412776"/>
            <a:ext cx="1564852" cy="461665"/>
          </a:xfrm>
          <a:prstGeom prst="rect">
            <a:avLst/>
          </a:prstGeom>
        </p:spPr>
        <p:txBody>
          <a:bodyPr wrap="none">
            <a:spAutoFit/>
          </a:bodyPr>
          <a:lstStyle/>
          <a:p>
            <a:r>
              <a:rPr lang="hi-IN" sz="2400" b="1" dirty="0" smtClean="0">
                <a:solidFill>
                  <a:srgbClr val="FF0000"/>
                </a:solidFill>
              </a:rPr>
              <a:t>अर्थालंकार</a:t>
            </a:r>
            <a:r>
              <a:rPr lang="hi-IN" sz="2400" b="1" dirty="0" smtClean="0">
                <a:solidFill>
                  <a:srgbClr val="FFFF00"/>
                </a:solidFill>
              </a:rPr>
              <a:t> </a:t>
            </a:r>
            <a:endParaRPr lang="en-US" sz="2400" b="1" dirty="0">
              <a:solidFill>
                <a:srgbClr val="FFFF00"/>
              </a:solidFill>
            </a:endParaRPr>
          </a:p>
        </p:txBody>
      </p:sp>
      <p:sp>
        <p:nvSpPr>
          <p:cNvPr id="5" name="Rectangle 4"/>
          <p:cNvSpPr/>
          <p:nvPr/>
        </p:nvSpPr>
        <p:spPr>
          <a:xfrm>
            <a:off x="6876256" y="1383159"/>
            <a:ext cx="1717137" cy="461665"/>
          </a:xfrm>
          <a:prstGeom prst="rect">
            <a:avLst/>
          </a:prstGeom>
        </p:spPr>
        <p:txBody>
          <a:bodyPr wrap="none">
            <a:spAutoFit/>
          </a:bodyPr>
          <a:lstStyle/>
          <a:p>
            <a:r>
              <a:rPr lang="hi-IN" sz="2400" b="1" dirty="0" smtClean="0">
                <a:solidFill>
                  <a:srgbClr val="FFFF00"/>
                </a:solidFill>
              </a:rPr>
              <a:t>उभयालंकार </a:t>
            </a:r>
            <a:endParaRPr lang="en-US" sz="2400" b="1" dirty="0">
              <a:solidFill>
                <a:srgbClr val="FFFF00"/>
              </a:solidFill>
            </a:endParaRPr>
          </a:p>
        </p:txBody>
      </p:sp>
      <p:sp>
        <p:nvSpPr>
          <p:cNvPr id="6" name="Rectangle 5"/>
          <p:cNvSpPr/>
          <p:nvPr/>
        </p:nvSpPr>
        <p:spPr>
          <a:xfrm>
            <a:off x="755576" y="2060848"/>
            <a:ext cx="2024913" cy="2400657"/>
          </a:xfrm>
          <a:prstGeom prst="rect">
            <a:avLst/>
          </a:prstGeom>
        </p:spPr>
        <p:txBody>
          <a:bodyPr wrap="none">
            <a:spAutoFit/>
          </a:bodyPr>
          <a:lstStyle/>
          <a:p>
            <a:pPr>
              <a:lnSpc>
                <a:spcPct val="150000"/>
              </a:lnSpc>
              <a:buFont typeface="Arial" pitchFamily="34" charset="0"/>
              <a:buChar char="•"/>
            </a:pPr>
            <a:r>
              <a:rPr lang="hi-IN" b="1" dirty="0" smtClean="0"/>
              <a:t> </a:t>
            </a:r>
            <a:r>
              <a:rPr lang="hi-IN" sz="2000" b="1" dirty="0" smtClean="0">
                <a:solidFill>
                  <a:srgbClr val="FFFF00"/>
                </a:solidFill>
              </a:rPr>
              <a:t>अनुप्रास</a:t>
            </a:r>
          </a:p>
          <a:p>
            <a:pPr>
              <a:lnSpc>
                <a:spcPct val="150000"/>
              </a:lnSpc>
              <a:buFont typeface="Arial" pitchFamily="34" charset="0"/>
              <a:buChar char="•"/>
            </a:pPr>
            <a:r>
              <a:rPr lang="hi-IN" sz="2000" b="1" dirty="0">
                <a:solidFill>
                  <a:srgbClr val="FFFF00"/>
                </a:solidFill>
              </a:rPr>
              <a:t> </a:t>
            </a:r>
            <a:r>
              <a:rPr lang="hi-IN" sz="2000" b="1" dirty="0" smtClean="0">
                <a:solidFill>
                  <a:srgbClr val="FFFF00"/>
                </a:solidFill>
              </a:rPr>
              <a:t>श्लेष </a:t>
            </a:r>
          </a:p>
          <a:p>
            <a:pPr>
              <a:lnSpc>
                <a:spcPct val="150000"/>
              </a:lnSpc>
              <a:buFont typeface="Arial" pitchFamily="34" charset="0"/>
              <a:buChar char="•"/>
            </a:pPr>
            <a:r>
              <a:rPr lang="hi-IN" sz="2000" b="1" dirty="0">
                <a:solidFill>
                  <a:srgbClr val="FFFF00"/>
                </a:solidFill>
              </a:rPr>
              <a:t> </a:t>
            </a:r>
            <a:r>
              <a:rPr lang="hi-IN" sz="2000" b="1" dirty="0" smtClean="0">
                <a:solidFill>
                  <a:srgbClr val="FFFF00"/>
                </a:solidFill>
              </a:rPr>
              <a:t>वक्रोक्ति </a:t>
            </a:r>
          </a:p>
          <a:p>
            <a:pPr>
              <a:lnSpc>
                <a:spcPct val="150000"/>
              </a:lnSpc>
              <a:buFont typeface="Arial" pitchFamily="34" charset="0"/>
              <a:buChar char="•"/>
            </a:pPr>
            <a:r>
              <a:rPr lang="hi-IN" sz="2000" b="1" dirty="0">
                <a:solidFill>
                  <a:srgbClr val="FFFF00"/>
                </a:solidFill>
              </a:rPr>
              <a:t> </a:t>
            </a:r>
            <a:r>
              <a:rPr lang="hi-IN" sz="2000" b="1" dirty="0" smtClean="0">
                <a:solidFill>
                  <a:srgbClr val="FFFF00"/>
                </a:solidFill>
              </a:rPr>
              <a:t>पुनरुक्तिप्रकाश </a:t>
            </a:r>
          </a:p>
          <a:p>
            <a:pPr>
              <a:lnSpc>
                <a:spcPct val="150000"/>
              </a:lnSpc>
              <a:buFont typeface="Arial" pitchFamily="34" charset="0"/>
              <a:buChar char="•"/>
            </a:pPr>
            <a:r>
              <a:rPr lang="hi-IN" sz="2000" b="1" dirty="0">
                <a:solidFill>
                  <a:srgbClr val="FFFF00"/>
                </a:solidFill>
              </a:rPr>
              <a:t> </a:t>
            </a:r>
            <a:r>
              <a:rPr lang="hi-IN" sz="2000" b="1" dirty="0" smtClean="0">
                <a:solidFill>
                  <a:srgbClr val="FFFF00"/>
                </a:solidFill>
              </a:rPr>
              <a:t>वीप्सा </a:t>
            </a:r>
            <a:endParaRPr lang="en-US" sz="2000" dirty="0">
              <a:solidFill>
                <a:srgbClr val="FFFF00"/>
              </a:solidFill>
            </a:endParaRPr>
          </a:p>
        </p:txBody>
      </p:sp>
      <p:sp>
        <p:nvSpPr>
          <p:cNvPr id="7" name="Rectangle 6"/>
          <p:cNvSpPr/>
          <p:nvPr/>
        </p:nvSpPr>
        <p:spPr>
          <a:xfrm>
            <a:off x="3923928" y="2078553"/>
            <a:ext cx="2088232" cy="4662815"/>
          </a:xfrm>
          <a:prstGeom prst="rect">
            <a:avLst/>
          </a:prstGeom>
        </p:spPr>
        <p:txBody>
          <a:bodyPr wrap="square">
            <a:spAutoFit/>
          </a:bodyPr>
          <a:lstStyle/>
          <a:p>
            <a:pPr>
              <a:lnSpc>
                <a:spcPct val="150000"/>
              </a:lnSpc>
              <a:buFont typeface="Arial" pitchFamily="34" charset="0"/>
              <a:buChar char="•"/>
            </a:pPr>
            <a:r>
              <a:rPr lang="hi-IN" b="1" dirty="0" smtClean="0"/>
              <a:t> </a:t>
            </a:r>
            <a:r>
              <a:rPr lang="hi-IN" b="1" dirty="0" smtClean="0">
                <a:solidFill>
                  <a:srgbClr val="FFFF00"/>
                </a:solidFill>
              </a:rPr>
              <a:t>उपमा</a:t>
            </a:r>
          </a:p>
          <a:p>
            <a:pPr>
              <a:lnSpc>
                <a:spcPct val="150000"/>
              </a:lnSpc>
              <a:buFont typeface="Arial" pitchFamily="34" charset="0"/>
              <a:buChar char="•"/>
            </a:pPr>
            <a:r>
              <a:rPr lang="hi-IN" b="1" dirty="0" smtClean="0">
                <a:solidFill>
                  <a:srgbClr val="FFFF00"/>
                </a:solidFill>
              </a:rPr>
              <a:t> रूपक </a:t>
            </a:r>
          </a:p>
          <a:p>
            <a:pPr>
              <a:lnSpc>
                <a:spcPct val="150000"/>
              </a:lnSpc>
              <a:buFont typeface="Arial" pitchFamily="34" charset="0"/>
              <a:buChar char="•"/>
            </a:pPr>
            <a:r>
              <a:rPr lang="hi-IN" b="1" dirty="0" smtClean="0">
                <a:solidFill>
                  <a:srgbClr val="FFFF00"/>
                </a:solidFill>
              </a:rPr>
              <a:t> उत्प्रेक्षा </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भ्रांतिमान </a:t>
            </a:r>
          </a:p>
          <a:p>
            <a:pPr>
              <a:lnSpc>
                <a:spcPct val="150000"/>
              </a:lnSpc>
              <a:buFont typeface="Arial" pitchFamily="34" charset="0"/>
              <a:buChar char="•"/>
            </a:pPr>
            <a:r>
              <a:rPr lang="hi-IN" b="1" dirty="0" smtClean="0">
                <a:solidFill>
                  <a:srgbClr val="FFFF00"/>
                </a:solidFill>
              </a:rPr>
              <a:t> अतिशयोक्ति </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दृष्टांत </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उदहारण</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व्यक्तिरेक </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अन्योक्ति </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विरोधाभास </a:t>
            </a:r>
          </a:p>
          <a:p>
            <a:pPr>
              <a:lnSpc>
                <a:spcPct val="150000"/>
              </a:lnSpc>
              <a:buFont typeface="Arial" pitchFamily="34" charset="0"/>
              <a:buChar char="•"/>
            </a:pPr>
            <a:r>
              <a:rPr lang="hi-IN" b="1" dirty="0">
                <a:solidFill>
                  <a:srgbClr val="FFFF00"/>
                </a:solidFill>
              </a:rPr>
              <a:t> </a:t>
            </a:r>
            <a:r>
              <a:rPr lang="hi-IN" b="1" dirty="0" smtClean="0">
                <a:solidFill>
                  <a:srgbClr val="FFFF00"/>
                </a:solidFill>
              </a:rPr>
              <a:t>विभावना </a:t>
            </a:r>
          </a:p>
        </p:txBody>
      </p:sp>
      <p:sp>
        <p:nvSpPr>
          <p:cNvPr id="8" name="Rectangle 7"/>
          <p:cNvSpPr/>
          <p:nvPr/>
        </p:nvSpPr>
        <p:spPr>
          <a:xfrm>
            <a:off x="6588224" y="2276872"/>
            <a:ext cx="2088232" cy="1015663"/>
          </a:xfrm>
          <a:prstGeom prst="rect">
            <a:avLst/>
          </a:prstGeom>
        </p:spPr>
        <p:txBody>
          <a:bodyPr wrap="square">
            <a:spAutoFit/>
          </a:bodyPr>
          <a:lstStyle/>
          <a:p>
            <a:r>
              <a:rPr lang="hi-IN" sz="2000" b="1" dirty="0" smtClean="0"/>
              <a:t>ऐसे अलंकार जो दोनों रूपों में समाहित हो </a:t>
            </a:r>
            <a:endParaRPr lang="en-US" b="1"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467544" y="388547"/>
            <a:ext cx="8208912" cy="25391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50000"/>
              </a:lnSpc>
              <a:spcBef>
                <a:spcPct val="0"/>
              </a:spcBef>
              <a:spcAft>
                <a:spcPct val="0"/>
              </a:spcAft>
              <a:buClrTx/>
              <a:buSzTx/>
              <a:buFontTx/>
              <a:buNone/>
              <a:tabLst>
                <a:tab pos="360363" algn="l"/>
              </a:tabLst>
            </a:pPr>
            <a:r>
              <a:rPr kumimoji="0" lang="hi-IN" sz="28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36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अनुप्रास अलंकार</a:t>
            </a:r>
            <a:endPar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endParaRPr>
          </a:p>
          <a:p>
            <a:pPr marL="0" marR="0" lvl="0" indent="457200" algn="just" defTabSz="914400" rtl="0" eaLnBrk="1" fontAlgn="base" latinLnBrk="0" hangingPunct="1">
              <a:lnSpc>
                <a:spcPct val="150000"/>
              </a:lnSpc>
              <a:spcBef>
                <a:spcPct val="0"/>
              </a:spcBef>
              <a:spcAft>
                <a:spcPct val="0"/>
              </a:spcAft>
              <a:buClrTx/>
              <a:buSzTx/>
              <a:buFontTx/>
              <a:buNone/>
              <a:tabLst>
                <a:tab pos="360363" algn="l"/>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50000"/>
              </a:lnSpc>
              <a:spcBef>
                <a:spcPct val="0"/>
              </a:spcBef>
              <a:spcAft>
                <a:spcPct val="0"/>
              </a:spcAft>
              <a:buClrTx/>
              <a:buSzTx/>
              <a:buFontTx/>
              <a:buNone/>
              <a:tabLst/>
            </a:pPr>
            <a:r>
              <a:rPr kumimoji="0" lang="hi-IN" sz="28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जब काव्य में वर्णों की आवृति एकाधिक बार शब्दों के एक ही स्थान पर हो</a:t>
            </a:r>
            <a:r>
              <a:rPr kumimoji="0" lang="en-US" sz="28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अनुप्रास अलंकार होता है। जैसे </a:t>
            </a:r>
            <a:endParaRPr kumimoji="0" lang="hi-IN"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1115616" y="3573016"/>
            <a:ext cx="6918882" cy="113877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hi-IN" sz="20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जपमाला,</a:t>
            </a:r>
            <a:r>
              <a:rPr kumimoji="0" lang="hi-IN" sz="2800" b="1" i="0" u="none" strike="noStrike" cap="none" normalizeH="0" dirty="0" smtClean="0">
                <a:ln>
                  <a:noFill/>
                </a:ln>
                <a:solidFill>
                  <a:srgbClr val="FF0000"/>
                </a:solidFill>
                <a:effectLst/>
                <a:latin typeface="Calibri" pitchFamily="34" charset="0"/>
                <a:ea typeface="Calibri" pitchFamily="34" charset="0"/>
                <a:cs typeface="Mangal" pitchFamily="18" charset="0"/>
              </a:rPr>
              <a:t> छापा तिलक, सरै न एकौ काम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hi-IN" sz="4000" b="0" i="0" u="none" strike="noStrike" cap="none" normalizeH="0" baseline="0" dirty="0" smtClean="0">
                <a:ln>
                  <a:noFill/>
                </a:ln>
                <a:solidFill>
                  <a:srgbClr val="FF0000"/>
                </a:solidFill>
                <a:effectLst/>
                <a:latin typeface="Arial" pitchFamily="34" charset="0"/>
                <a:cs typeface="Arial" pitchFamily="34" charset="0"/>
              </a:rPr>
              <a:t>     </a:t>
            </a:r>
            <a:r>
              <a:rPr kumimoji="0" lang="hi-IN" sz="2800" b="1" i="0" u="none" strike="noStrike" cap="none" normalizeH="0" baseline="0" dirty="0" smtClean="0">
                <a:ln>
                  <a:noFill/>
                </a:ln>
                <a:solidFill>
                  <a:srgbClr val="FF0000"/>
                </a:solidFill>
                <a:effectLst/>
                <a:latin typeface="Arial" pitchFamily="34" charset="0"/>
                <a:cs typeface="Arial" pitchFamily="34" charset="0"/>
              </a:rPr>
              <a:t>मन - काँचे नाचे वृथा,</a:t>
            </a:r>
            <a:r>
              <a:rPr kumimoji="0" lang="hi-IN" sz="2800" b="1" i="0" u="none" strike="noStrike" cap="none" normalizeH="0" dirty="0" smtClean="0">
                <a:ln>
                  <a:noFill/>
                </a:ln>
                <a:solidFill>
                  <a:srgbClr val="FF0000"/>
                </a:solidFill>
                <a:effectLst/>
                <a:latin typeface="Arial" pitchFamily="34" charset="0"/>
                <a:cs typeface="Arial" pitchFamily="34" charset="0"/>
              </a:rPr>
              <a:t> सांचे रांचे राम </a:t>
            </a:r>
            <a:endParaRPr kumimoji="0" lang="hi-IN" sz="4000" b="1" i="0" u="none" strike="noStrike" cap="none" normalizeH="0" baseline="0" dirty="0" smtClean="0">
              <a:ln>
                <a:noFill/>
              </a:ln>
              <a:solidFill>
                <a:srgbClr val="FF0000"/>
              </a:solidFill>
              <a:effectLst/>
              <a:latin typeface="Arial" pitchFamily="34" charset="0"/>
              <a:cs typeface="Arial" pitchFamily="34" charset="0"/>
            </a:endParaRPr>
          </a:p>
        </p:txBody>
      </p:sp>
      <p:sp>
        <p:nvSpPr>
          <p:cNvPr id="4" name="Rectangle 2"/>
          <p:cNvSpPr>
            <a:spLocks noChangeArrowheads="1"/>
          </p:cNvSpPr>
          <p:nvPr/>
        </p:nvSpPr>
        <p:spPr bwMode="auto">
          <a:xfrm>
            <a:off x="1399776" y="5157192"/>
            <a:ext cx="678262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hi-IN" sz="20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तरनि तनूजा तट तमाल तरुवर बहु छाए </a:t>
            </a:r>
            <a:endParaRPr kumimoji="0" lang="hi-IN" sz="3600" b="1" i="0" u="none" strike="noStrike" cap="none" normalizeH="0" dirty="0" smtClean="0">
              <a:ln>
                <a:noFill/>
              </a:ln>
              <a:solidFill>
                <a:schemeClr val="tx1"/>
              </a:solidFill>
              <a:effectLst/>
              <a:latin typeface="Calibri" pitchFamily="34" charset="0"/>
              <a:ea typeface="Calibri" pitchFamily="34" charset="0"/>
              <a:cs typeface="Mangal"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6000"/>
            <a:lum/>
          </a:blip>
          <a:srcRect/>
          <a:tile tx="0" ty="0" sx="100000" sy="100000" flip="none" algn="tl"/>
        </a:blipFill>
        <a:effectLst/>
      </p:bgPr>
    </p:bg>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936104" y="476672"/>
            <a:ext cx="7380312"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यमक अलंकार</a:t>
            </a:r>
            <a:endParaRPr kumimoji="0" lang="hi-IN" sz="2400" b="0" i="0" u="none" strike="noStrike" cap="none" normalizeH="0" baseline="0" dirty="0" smtClean="0">
              <a:ln>
                <a:noFill/>
              </a:ln>
              <a:solidFill>
                <a:srgbClr val="7030A0"/>
              </a:solidFill>
              <a:effectLst/>
              <a:latin typeface="Mangal" pitchFamily="18" charset="0"/>
              <a:ea typeface="Calibri" pitchFamily="34"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जब एक ही शब्द दो या दो से अधिक बार भिन्न-भिन्न अर्थो में प्रयुक्त होता है</a:t>
            </a:r>
            <a:r>
              <a:rPr kumimoji="0" lang="en-US"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तब यमक अलंकार होता है।</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1547664" y="3717032"/>
            <a:ext cx="6585457" cy="1331134"/>
          </a:xfrm>
          <a:prstGeom prst="rect">
            <a:avLst/>
          </a:prstGeom>
        </p:spPr>
        <p:txBody>
          <a:bodyPr wrap="none">
            <a:spAutoFit/>
          </a:bodyPr>
          <a:lstStyle/>
          <a:p>
            <a:pPr>
              <a:lnSpc>
                <a:spcPct val="150000"/>
              </a:lnSpc>
            </a:pPr>
            <a:r>
              <a:rPr lang="hi-IN" sz="2800" b="1" dirty="0" smtClean="0">
                <a:solidFill>
                  <a:srgbClr val="FF0000"/>
                </a:solidFill>
              </a:rPr>
              <a:t>कनक-कनक ते सौ गुनी मादकता अधिकाए </a:t>
            </a:r>
          </a:p>
          <a:p>
            <a:pPr>
              <a:lnSpc>
                <a:spcPct val="150000"/>
              </a:lnSpc>
            </a:pPr>
            <a:r>
              <a:rPr lang="hi-IN" sz="2800" b="1" dirty="0" smtClean="0">
                <a:solidFill>
                  <a:srgbClr val="FF0000"/>
                </a:solidFill>
              </a:rPr>
              <a:t>   वा खाए बौराए जग, वा पाए बौराए </a:t>
            </a:r>
            <a:endParaRPr lang="en-US" sz="2800" b="1"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611560" y="137388"/>
            <a:ext cx="738031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FF0000"/>
                </a:solidFill>
                <a:effectLst/>
                <a:latin typeface="Calibri" pitchFamily="34" charset="0"/>
                <a:ea typeface="Calibri" pitchFamily="34" charset="0"/>
                <a:cs typeface="Mangal" pitchFamily="18" charset="0"/>
              </a:rPr>
              <a:t>उपमा अलंकार</a:t>
            </a:r>
          </a:p>
          <a:p>
            <a:pPr marL="0" marR="0" lvl="0" indent="0" algn="just" defTabSz="914400" rtl="0" eaLnBrk="1" fontAlgn="base" latinLnBrk="0" hangingPunct="1">
              <a:lnSpc>
                <a:spcPct val="150000"/>
              </a:lnSpc>
              <a:spcBef>
                <a:spcPct val="0"/>
              </a:spcBef>
              <a:spcAft>
                <a:spcPct val="0"/>
              </a:spcAft>
              <a:buClrTx/>
              <a:buSzTx/>
              <a:buFontTx/>
              <a:buNone/>
              <a:tabLst/>
            </a:pPr>
            <a:endParaRPr kumimoji="0" lang="hi-IN" sz="1600" b="1" i="0" u="none" strike="noStrike" cap="none" normalizeH="0" baseline="0" dirty="0" smtClean="0">
              <a:ln>
                <a:noFill/>
              </a:ln>
              <a:solidFill>
                <a:schemeClr val="tx1"/>
              </a:solidFill>
              <a:effectLst/>
              <a:latin typeface="Mangal" pitchFamily="18" charset="0"/>
              <a:ea typeface="Calibri" pitchFamily="34" charset="0"/>
              <a:cs typeface="Mangal"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hi-IN" sz="24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जब किंही दो वस्तुओं में रंग</a:t>
            </a:r>
            <a:r>
              <a:rPr kumimoji="0" lang="en-US"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रूप</a:t>
            </a:r>
            <a:r>
              <a:rPr kumimoji="0" lang="en-US"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गुण</a:t>
            </a:r>
            <a:r>
              <a:rPr kumimoji="0" lang="en-US"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क्रिया और स्वभाव आदि के कारण समता प्रदर्शित की जाती है</a:t>
            </a:r>
            <a:r>
              <a:rPr kumimoji="0" lang="en-US"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 </a:t>
            </a:r>
            <a:r>
              <a:rPr kumimoji="0" lang="hi-IN" sz="2800" b="0" i="0" u="none" strike="noStrike" cap="none" normalizeH="0" baseline="0" dirty="0" smtClean="0">
                <a:ln>
                  <a:noFill/>
                </a:ln>
                <a:solidFill>
                  <a:schemeClr val="tx1"/>
                </a:solidFill>
                <a:effectLst/>
                <a:latin typeface="Mangal" pitchFamily="18" charset="0"/>
                <a:ea typeface="Calibri" pitchFamily="34" charset="0"/>
                <a:cs typeface="Mangal" pitchFamily="18" charset="0"/>
              </a:rPr>
              <a:t>तब वहाँ उपमा अलंकार होता है। </a:t>
            </a:r>
            <a:endParaRPr kumimoji="0" lang="hi-IN"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2"/>
          <p:cNvSpPr/>
          <p:nvPr/>
        </p:nvSpPr>
        <p:spPr>
          <a:xfrm>
            <a:off x="1547664" y="3501008"/>
            <a:ext cx="5184576" cy="1331134"/>
          </a:xfrm>
          <a:prstGeom prst="rect">
            <a:avLst/>
          </a:prstGeom>
        </p:spPr>
        <p:txBody>
          <a:bodyPr wrap="square">
            <a:spAutoFit/>
          </a:bodyPr>
          <a:lstStyle/>
          <a:p>
            <a:pPr>
              <a:lnSpc>
                <a:spcPct val="150000"/>
              </a:lnSpc>
            </a:pPr>
            <a:r>
              <a:rPr lang="hi-IN" sz="2800" b="1" dirty="0" smtClean="0">
                <a:solidFill>
                  <a:srgbClr val="002060"/>
                </a:solidFill>
              </a:rPr>
              <a:t>कुलिस कठोर सुनत कटु बानी </a:t>
            </a:r>
          </a:p>
          <a:p>
            <a:pPr>
              <a:lnSpc>
                <a:spcPct val="150000"/>
              </a:lnSpc>
            </a:pPr>
            <a:r>
              <a:rPr lang="hi-IN" sz="2800" b="1" dirty="0" smtClean="0">
                <a:solidFill>
                  <a:srgbClr val="002060"/>
                </a:solidFill>
              </a:rPr>
              <a:t>बिलपत लखन, सीय, सब रानी </a:t>
            </a:r>
            <a:endParaRPr lang="en-US" sz="2800" b="1" dirty="0">
              <a:solidFill>
                <a:srgbClr val="002060"/>
              </a:solidFill>
            </a:endParaRPr>
          </a:p>
        </p:txBody>
      </p:sp>
    </p:spTree>
  </p:cSld>
  <p:clrMapOvr>
    <a:masterClrMapping/>
  </p:clrMapOvr>
  <p:transition>
    <p:comb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17000"/>
            <a:lum/>
          </a:blip>
          <a:srcRect/>
          <a:tile tx="0" ty="0" sx="100000" sy="100000" flip="none" algn="tl"/>
        </a:blipFill>
        <a:effectLst/>
      </p:bgPr>
    </p:bg>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792088" y="313486"/>
            <a:ext cx="7164288"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hi-IN" sz="2400" b="1"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3200" b="1" i="0" u="none" strike="noStrike" cap="none" normalizeH="0" baseline="0" dirty="0" smtClean="0">
                <a:ln>
                  <a:noFill/>
                </a:ln>
                <a:solidFill>
                  <a:srgbClr val="7030A0"/>
                </a:solidFill>
                <a:effectLst/>
                <a:latin typeface="Calibri" pitchFamily="34" charset="0"/>
                <a:ea typeface="Calibri" pitchFamily="34" charset="0"/>
                <a:cs typeface="Mangal" pitchFamily="18" charset="0"/>
              </a:rPr>
              <a:t>उत्प्रेक्षा अलंकार</a:t>
            </a:r>
            <a:endParaRPr kumimoji="0" lang="hi-IN" sz="2400" b="1" i="0" u="none" strike="noStrike" cap="none" normalizeH="0" baseline="0" dirty="0" smtClean="0">
              <a:ln>
                <a:noFill/>
              </a:ln>
              <a:solidFill>
                <a:srgbClr val="7030A0"/>
              </a:solidFill>
              <a:effectLst/>
              <a:latin typeface="Calibri" pitchFamily="34" charset="0"/>
              <a:ea typeface="Calibri" pitchFamily="34" charset="0"/>
              <a:cs typeface="Mangal" pitchFamily="18" charset="0"/>
            </a:endParaRPr>
          </a:p>
          <a:p>
            <a:pPr marL="0" marR="0" lvl="0" indent="0" algn="just" defTabSz="914400" rtl="0" eaLnBrk="1" fontAlgn="base" latinLnBrk="0" hangingPunct="1">
              <a:lnSpc>
                <a:spcPct val="15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जब उपमेय में उपमान की बलपूर्वक संभावना अभिव्यक्त की जाती है</a:t>
            </a:r>
            <a:r>
              <a:rPr kumimoji="0" lang="en-US"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तब उत्प्रेक्षा अलंकार होता है। इस अलंकार में संभावना हेतु जनु</a:t>
            </a:r>
            <a:r>
              <a:rPr kumimoji="0" lang="en-US"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जानो</a:t>
            </a:r>
            <a:r>
              <a:rPr kumimoji="0" lang="en-US"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जनहु</a:t>
            </a:r>
            <a:r>
              <a:rPr kumimoji="0" lang="en-US"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मनु</a:t>
            </a:r>
            <a:r>
              <a:rPr kumimoji="0" lang="en-US"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मानो</a:t>
            </a:r>
            <a:r>
              <a:rPr kumimoji="0" lang="en-US"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 </a:t>
            </a:r>
            <a:r>
              <a:rPr kumimoji="0" lang="hi-IN" sz="2800" b="1" i="0" u="none" strike="noStrike" cap="none" normalizeH="0" baseline="0" dirty="0" smtClean="0">
                <a:ln>
                  <a:noFill/>
                </a:ln>
                <a:solidFill>
                  <a:srgbClr val="C00000"/>
                </a:solidFill>
                <a:effectLst/>
                <a:latin typeface="Calibri" pitchFamily="34" charset="0"/>
                <a:ea typeface="Calibri" pitchFamily="34" charset="0"/>
                <a:cs typeface="Mangal" pitchFamily="18" charset="0"/>
              </a:rPr>
              <a:t>मनहु एवं निश्चय आदि शब्दों का प्रयोग होता है।  </a:t>
            </a:r>
            <a:endParaRPr kumimoji="0" lang="hi-IN" sz="3600" b="1" i="0" u="none" strike="noStrike" cap="none" normalizeH="0" baseline="0" dirty="0" smtClean="0">
              <a:ln>
                <a:noFill/>
              </a:ln>
              <a:solidFill>
                <a:srgbClr val="C00000"/>
              </a:solidFill>
              <a:effectLst/>
              <a:latin typeface="Arial" pitchFamily="34" charset="0"/>
              <a:cs typeface="Arial" pitchFamily="34" charset="0"/>
            </a:endParaRPr>
          </a:p>
        </p:txBody>
      </p:sp>
      <p:sp>
        <p:nvSpPr>
          <p:cNvPr id="3" name="Rectangle 2"/>
          <p:cNvSpPr/>
          <p:nvPr/>
        </p:nvSpPr>
        <p:spPr>
          <a:xfrm>
            <a:off x="1331640" y="4941168"/>
            <a:ext cx="6991016" cy="1384995"/>
          </a:xfrm>
          <a:prstGeom prst="rect">
            <a:avLst/>
          </a:prstGeom>
        </p:spPr>
        <p:txBody>
          <a:bodyPr wrap="none">
            <a:spAutoFit/>
          </a:bodyPr>
          <a:lstStyle/>
          <a:p>
            <a:pPr>
              <a:lnSpc>
                <a:spcPct val="150000"/>
              </a:lnSpc>
            </a:pPr>
            <a:r>
              <a:rPr lang="hi-IN" sz="2800" b="1" dirty="0" smtClean="0"/>
              <a:t>   पिय सौं कहेहु संदेसडा ऐ भँवरा ऐ काग </a:t>
            </a:r>
          </a:p>
          <a:p>
            <a:pPr>
              <a:lnSpc>
                <a:spcPct val="150000"/>
              </a:lnSpc>
            </a:pPr>
            <a:r>
              <a:rPr lang="hi-IN" sz="2800" b="1" dirty="0" smtClean="0"/>
              <a:t>सो धनि बिरहे जरि गई तेहिक धुँआ हम लाग </a:t>
            </a:r>
            <a:endParaRPr lang="en-US" sz="2800" b="1"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86000"/>
            <a:lum/>
          </a:blip>
          <a:srcRec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rot="19794469">
            <a:off x="1011729" y="1943646"/>
            <a:ext cx="7717589" cy="2646878"/>
          </a:xfrm>
          <a:prstGeom prst="rect">
            <a:avLst/>
          </a:prstGeom>
        </p:spPr>
        <p:txBody>
          <a:bodyPr wrap="square">
            <a:spAutoFit/>
          </a:bodyPr>
          <a:lstStyle/>
          <a:p>
            <a:r>
              <a:rPr lang="hi-IN" sz="16600" b="1" dirty="0" smtClean="0">
                <a:solidFill>
                  <a:srgbClr val="7030A0"/>
                </a:solidFill>
              </a:rPr>
              <a:t>धन्यवाद</a:t>
            </a:r>
            <a:r>
              <a:rPr lang="hi-IN" sz="9600" b="1" dirty="0" smtClean="0">
                <a:solidFill>
                  <a:srgbClr val="7030A0"/>
                </a:solidFill>
              </a:rPr>
              <a:t> </a:t>
            </a:r>
            <a:endParaRPr lang="en-US" sz="9600" b="1" dirty="0">
              <a:solidFill>
                <a:srgbClr val="7030A0"/>
              </a:solidFill>
            </a:endParaRPr>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296</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53</cp:revision>
  <dcterms:created xsi:type="dcterms:W3CDTF">2021-04-26T12:41:03Z</dcterms:created>
  <dcterms:modified xsi:type="dcterms:W3CDTF">2021-04-28T16:11:30Z</dcterms:modified>
</cp:coreProperties>
</file>