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304920" y="121680"/>
            <a:ext cx="8264520" cy="662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355680" indent="-342360">
              <a:lnSpc>
                <a:spcPct val="100000"/>
              </a:lnSpc>
              <a:spcBef>
                <a:spcPts val="96"/>
              </a:spcBef>
              <a:buClr>
                <a:srgbClr val="dc9e1f"/>
              </a:buClr>
              <a:buFont typeface="StarSymbol"/>
              <a:buAutoNum type="arabicPeriod" startAt="3"/>
            </a:pPr>
            <a:r>
              <a:rPr b="1" lang="en-US" sz="2150" spc="7" strike="noStrike">
                <a:solidFill>
                  <a:srgbClr val="c4bd97"/>
                </a:solidFill>
                <a:latin typeface="Times New Roman"/>
                <a:ea typeface="DejaVu Sans"/>
              </a:rPr>
              <a:t>Limited</a:t>
            </a:r>
            <a:r>
              <a:rPr b="1" lang="en-US" sz="2150" spc="134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150" spc="1" strike="noStrike">
                <a:solidFill>
                  <a:srgbClr val="c4bd97"/>
                </a:solidFill>
                <a:latin typeface="Times New Roman"/>
                <a:ea typeface="DejaVu Sans"/>
              </a:rPr>
              <a:t>resources</a:t>
            </a:r>
            <a:endParaRPr b="0" lang="en-US" sz="2150" spc="-1" strike="noStrike">
              <a:latin typeface="Arial"/>
            </a:endParaRPr>
          </a:p>
          <a:p>
            <a:pPr lvl="1" marL="698400" indent="-284400">
              <a:lnSpc>
                <a:spcPct val="150000"/>
              </a:lnSpc>
              <a:spcBef>
                <a:spcPts val="1106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Sc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rcit</a:t>
            </a:r>
            <a:r>
              <a:rPr b="0" lang="en-US" sz="2150" spc="-7" strike="noStrike">
                <a:solidFill>
                  <a:srgbClr val="ffffff"/>
                </a:solidFill>
                <a:latin typeface="Times New Roman"/>
                <a:ea typeface="DejaVu Sans"/>
              </a:rPr>
              <a:t>y</a:t>
            </a:r>
            <a:r>
              <a:rPr b="0" lang="en-US" sz="215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150" spc="21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150" spc="-7" strike="noStrike">
                <a:solidFill>
                  <a:srgbClr val="ffffff"/>
                </a:solidFill>
                <a:latin typeface="Times New Roman"/>
                <a:ea typeface="DejaVu Sans"/>
              </a:rPr>
              <a:t>f</a:t>
            </a:r>
            <a:r>
              <a:rPr b="0" lang="en-US" sz="2150" spc="-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-10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26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sou</a:t>
            </a:r>
            <a:r>
              <a:rPr b="0" lang="en-US" sz="2150" spc="26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150" spc="-7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15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150" spc="-7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150" spc="-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-8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26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150" spc="26" strike="noStrike">
                <a:solidFill>
                  <a:srgbClr val="ffffff"/>
                </a:solidFill>
                <a:latin typeface="Times New Roman"/>
                <a:ea typeface="DejaVu Sans"/>
              </a:rPr>
              <a:t>l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0" lang="en-US" sz="2150" spc="26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io</a:t>
            </a:r>
            <a:r>
              <a:rPr b="0" lang="en-US" sz="2150" spc="-7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15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150" spc="-7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150" spc="-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-8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150" spc="29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d</a:t>
            </a:r>
            <a:r>
              <a:rPr b="0" lang="en-US" sz="2150" spc="-7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150" spc="-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-8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150" spc="-7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15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150" spc="-7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0" lang="en-US" sz="2150" spc="-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-8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f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act</a:t>
            </a:r>
            <a:r>
              <a:rPr b="0" lang="en-US" sz="2150" spc="29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150" spc="-7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0" lang="en-US" sz="2150" spc="-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-8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0" lang="en-US" sz="2150" spc="29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150" spc="21" strike="noStrike">
                <a:solidFill>
                  <a:srgbClr val="ffffff"/>
                </a:solidFill>
                <a:latin typeface="Times New Roman"/>
                <a:ea typeface="DejaVu Sans"/>
              </a:rPr>
              <a:t>m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m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150" spc="-7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150" spc="-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to  both.</a:t>
            </a:r>
            <a:endParaRPr b="0" lang="en-US" sz="2150" spc="-1" strike="noStrike">
              <a:latin typeface="Arial"/>
            </a:endParaRPr>
          </a:p>
          <a:p>
            <a:pPr lvl="1" marL="698400" indent="-284400">
              <a:lnSpc>
                <a:spcPct val="150000"/>
              </a:lnSpc>
              <a:spcBef>
                <a:spcPts val="1111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private individuals </a:t>
            </a:r>
            <a:r>
              <a:rPr b="0" lang="en-US" sz="2150" spc="1" strike="noStrike">
                <a:solidFill>
                  <a:srgbClr val="ffffff"/>
                </a:solidFill>
                <a:latin typeface="Times New Roman"/>
                <a:ea typeface="DejaVu Sans"/>
              </a:rPr>
              <a:t>as </a:t>
            </a: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well </a:t>
            </a:r>
            <a:r>
              <a:rPr b="0" lang="en-US" sz="2150" spc="1" strike="noStrike">
                <a:solidFill>
                  <a:srgbClr val="ffffff"/>
                </a:solidFill>
                <a:latin typeface="Times New Roman"/>
                <a:ea typeface="DejaVu Sans"/>
              </a:rPr>
              <a:t>as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state have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adjust </a:t>
            </a: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their 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scarce </a:t>
            </a: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resources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to meet </a:t>
            </a: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multiple</a:t>
            </a:r>
            <a:r>
              <a:rPr b="0" lang="en-US" sz="2150" spc="403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ends.</a:t>
            </a:r>
            <a:endParaRPr b="0" lang="en-US" sz="21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b="0" lang="en-US" sz="2150" spc="-1" strike="noStrike">
              <a:latin typeface="Arial"/>
            </a:endParaRPr>
          </a:p>
          <a:p>
            <a:pPr marL="355680" indent="-342360">
              <a:lnSpc>
                <a:spcPct val="100000"/>
              </a:lnSpc>
              <a:buClr>
                <a:srgbClr val="dc9e1f"/>
              </a:buClr>
              <a:buFont typeface="StarSymbol"/>
              <a:buAutoNum type="arabicPeriod" startAt="3"/>
            </a:pPr>
            <a:r>
              <a:rPr b="1" lang="en-US" sz="2150" spc="7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150" spc="7" strike="noStrike">
                <a:solidFill>
                  <a:srgbClr val="c4bd97"/>
                </a:solidFill>
                <a:latin typeface="Times New Roman"/>
                <a:ea typeface="DejaVu Sans"/>
              </a:rPr>
              <a:t>Repay loans</a:t>
            </a:r>
            <a:endParaRPr b="0" lang="en-US" sz="2150" spc="-1" strike="noStrike">
              <a:latin typeface="Arial"/>
            </a:endParaRPr>
          </a:p>
          <a:p>
            <a:pPr lvl="1" marL="698400" indent="-284400">
              <a:lnSpc>
                <a:spcPct val="149000"/>
              </a:lnSpc>
              <a:spcBef>
                <a:spcPts val="1131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Both the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private individuals </a:t>
            </a:r>
            <a:r>
              <a:rPr b="0" lang="en-US" sz="2150" spc="1" strike="noStrike">
                <a:solidFill>
                  <a:srgbClr val="ffffff"/>
                </a:solidFill>
                <a:latin typeface="Times New Roman"/>
                <a:ea typeface="DejaVu Sans"/>
              </a:rPr>
              <a:t>as </a:t>
            </a: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well </a:t>
            </a:r>
            <a:r>
              <a:rPr b="0" lang="en-US" sz="2150" spc="1" strike="noStrike">
                <a:solidFill>
                  <a:srgbClr val="ffffff"/>
                </a:solidFill>
                <a:latin typeface="Times New Roman"/>
                <a:ea typeface="DejaVu Sans"/>
              </a:rPr>
              <a:t>as </a:t>
            </a: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state have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resort to  borrowing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when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exceeds</a:t>
            </a:r>
            <a:r>
              <a:rPr b="0" lang="en-US" sz="2150" spc="32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revenue, but it is obligatory to repay the loans in both cases.</a:t>
            </a:r>
            <a:endParaRPr b="0" lang="en-US" sz="21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150" spc="-1" strike="noStrike">
              <a:latin typeface="Arial"/>
            </a:endParaRPr>
          </a:p>
          <a:p>
            <a:pPr marL="355680" indent="-342360">
              <a:lnSpc>
                <a:spcPct val="100000"/>
              </a:lnSpc>
              <a:buClr>
                <a:srgbClr val="dc9e1f"/>
              </a:buClr>
              <a:buFont typeface="StarSymbol"/>
              <a:buAutoNum type="arabicPeriod" startAt="3"/>
            </a:pPr>
            <a:r>
              <a:rPr b="1" lang="en-US" sz="2150" spc="9" strike="noStrike">
                <a:solidFill>
                  <a:srgbClr val="c4bd97"/>
                </a:solidFill>
                <a:latin typeface="Times New Roman"/>
                <a:ea typeface="DejaVu Sans"/>
              </a:rPr>
              <a:t>Efficient Management.</a:t>
            </a:r>
            <a:endParaRPr b="0" lang="en-US" sz="2150" spc="-1" strike="noStrike">
              <a:latin typeface="Arial"/>
            </a:endParaRPr>
          </a:p>
          <a:p>
            <a:pPr lvl="1" marL="698400" indent="-284400">
              <a:lnSpc>
                <a:spcPct val="150000"/>
              </a:lnSpc>
              <a:spcBef>
                <a:spcPts val="1106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Both the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public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and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private finance always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face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same problem,  </a:t>
            </a: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i.e., the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problem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adjustment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15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income </a:t>
            </a:r>
            <a:r>
              <a:rPr b="0" lang="en-US" sz="2150" spc="7" strike="noStrike">
                <a:solidFill>
                  <a:srgbClr val="ffffff"/>
                </a:solidFill>
                <a:latin typeface="Times New Roman"/>
                <a:ea typeface="DejaVu Sans"/>
              </a:rPr>
              <a:t>and</a:t>
            </a:r>
            <a:r>
              <a:rPr b="0" lang="en-US" sz="2150" spc="52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15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expenditure.</a:t>
            </a:r>
            <a:endParaRPr b="0" lang="en-US" sz="21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753840" y="996120"/>
            <a:ext cx="7635960" cy="491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355680" indent="-342720">
              <a:lnSpc>
                <a:spcPct val="100000"/>
              </a:lnSpc>
              <a:spcBef>
                <a:spcPts val="96"/>
              </a:spcBef>
              <a:buClr>
                <a:srgbClr val="dc9e1f"/>
              </a:buClr>
              <a:buFont typeface="StarSymbol"/>
              <a:buAutoNum type="arabicPeriod" startAt="8"/>
            </a:pPr>
            <a:r>
              <a:rPr b="1" lang="en-US" sz="2500" spc="7" strike="noStrike">
                <a:solidFill>
                  <a:srgbClr val="c4bd97"/>
                </a:solidFill>
                <a:latin typeface="Times New Roman"/>
                <a:ea typeface="DejaVu Sans"/>
              </a:rPr>
              <a:t>Secrecy </a:t>
            </a:r>
            <a:r>
              <a:rPr b="1" lang="en-US" sz="2500" spc="1" strike="noStrike">
                <a:solidFill>
                  <a:srgbClr val="c4bd97"/>
                </a:solidFill>
                <a:latin typeface="Times New Roman"/>
                <a:ea typeface="DejaVu Sans"/>
              </a:rPr>
              <a:t>of </a:t>
            </a:r>
            <a:r>
              <a:rPr b="1" lang="en-US" sz="2500" spc="7" strike="noStrike">
                <a:solidFill>
                  <a:srgbClr val="c4bd97"/>
                </a:solidFill>
                <a:latin typeface="Times New Roman"/>
                <a:ea typeface="DejaVu Sans"/>
              </a:rPr>
              <a:t>the</a:t>
            </a:r>
            <a:r>
              <a:rPr b="1" lang="en-US" sz="2500" spc="216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500" spc="9" strike="noStrike">
                <a:solidFill>
                  <a:srgbClr val="c4bd97"/>
                </a:solidFill>
                <a:latin typeface="Times New Roman"/>
                <a:ea typeface="DejaVu Sans"/>
              </a:rPr>
              <a:t>Budget</a:t>
            </a:r>
            <a:endParaRPr b="0" lang="en-US" sz="25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spcBef>
                <a:spcPts val="1845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budget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an </a:t>
            </a: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individual </a:t>
            </a:r>
            <a:r>
              <a:rPr b="1" lang="en-US" sz="23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is </a:t>
            </a: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shrouded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</a:t>
            </a:r>
            <a:r>
              <a:rPr b="1" lang="en-US" sz="2300" spc="154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mystery</a:t>
            </a:r>
            <a:endParaRPr b="0" lang="en-US" sz="2300" spc="-1" strike="noStrike">
              <a:latin typeface="Arial"/>
            </a:endParaRPr>
          </a:p>
          <a:p>
            <a:pPr lvl="1" marL="756360" indent="-286200">
              <a:lnSpc>
                <a:spcPct val="140000"/>
              </a:lnSpc>
              <a:spcBef>
                <a:spcPts val="1151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Secrecy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is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maintained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budget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private private  finance</a:t>
            </a:r>
            <a:endParaRPr b="0" lang="en-US" sz="23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b="0" lang="en-US" sz="23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dc9e1f"/>
              </a:buClr>
              <a:buFont typeface="Wingdings" charset="2"/>
              <a:buChar char=""/>
            </a:pP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But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 </a:t>
            </a: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case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government budget </a:t>
            </a: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there </a:t>
            </a:r>
            <a:r>
              <a:rPr b="1" lang="en-US" sz="23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is</a:t>
            </a:r>
            <a:r>
              <a:rPr b="1" lang="en-US" sz="2300" spc="10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no</a:t>
            </a:r>
            <a:endParaRPr b="0" lang="en-US" sz="2300" spc="-1" strike="noStrike">
              <a:latin typeface="Arial"/>
            </a:endParaRPr>
          </a:p>
          <a:p>
            <a:pPr marL="756360">
              <a:lnSpc>
                <a:spcPct val="100000"/>
              </a:lnSpc>
              <a:spcBef>
                <a:spcPts val="1111"/>
              </a:spcBef>
            </a:pP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secrecy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is</a:t>
            </a:r>
            <a:r>
              <a:rPr b="1" lang="en-US" sz="2300" spc="6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maintained</a:t>
            </a:r>
            <a:endParaRPr b="0" lang="en-US" sz="2300" spc="-1" strike="noStrike">
              <a:latin typeface="Arial"/>
            </a:endParaRPr>
          </a:p>
          <a:p>
            <a:pPr lvl="1" marL="756360" indent="-286200">
              <a:lnSpc>
                <a:spcPct val="140000"/>
              </a:lnSpc>
              <a:spcBef>
                <a:spcPts val="1151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 </a:t>
            </a:r>
            <a:r>
              <a:rPr b="1" lang="en-US" sz="23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democratic country </a:t>
            </a:r>
            <a:r>
              <a:rPr b="1" lang="en-US" sz="23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, </a:t>
            </a: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government </a:t>
            </a: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presents its  budget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before </a:t>
            </a: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parliament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where </a:t>
            </a:r>
            <a:r>
              <a:rPr b="1" lang="en-US" sz="23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it is </a:t>
            </a: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widely 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discussed </a:t>
            </a:r>
            <a:r>
              <a:rPr b="1" lang="en-US" sz="23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and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subjected </a:t>
            </a:r>
            <a:r>
              <a:rPr b="1" lang="en-US" sz="23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to</a:t>
            </a:r>
            <a:r>
              <a:rPr b="1" lang="en-US" sz="2300" spc="3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1" lang="en-US" sz="23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criticism</a:t>
            </a:r>
            <a:endParaRPr b="0" lang="en-US" sz="2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464040" y="762120"/>
            <a:ext cx="8215560" cy="441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62000" bIns="0">
            <a:spAutoFit/>
          </a:bodyPr>
          <a:p>
            <a:pPr marL="405720" indent="-393120">
              <a:lnSpc>
                <a:spcPct val="100000"/>
              </a:lnSpc>
              <a:spcBef>
                <a:spcPts val="1276"/>
              </a:spcBef>
              <a:buClr>
                <a:srgbClr val="dc9e1f"/>
              </a:buClr>
              <a:buSzPct val="96000"/>
              <a:buFont typeface="StarSymbol"/>
              <a:buAutoNum type="arabicPeriod" startAt="10"/>
            </a:pPr>
            <a:r>
              <a:rPr b="1" lang="en-US" sz="2400" spc="15" strike="noStrike">
                <a:solidFill>
                  <a:srgbClr val="c4bd97"/>
                </a:solidFill>
                <a:latin typeface="Times New Roman"/>
                <a:ea typeface="DejaVu Sans"/>
              </a:rPr>
              <a:t>Pattern </a:t>
            </a:r>
            <a:r>
              <a:rPr b="1" lang="en-US" sz="2400" spc="9" strike="noStrike">
                <a:solidFill>
                  <a:srgbClr val="c4bd97"/>
                </a:solidFill>
                <a:latin typeface="Times New Roman"/>
                <a:ea typeface="DejaVu Sans"/>
              </a:rPr>
              <a:t>of</a:t>
            </a:r>
            <a:r>
              <a:rPr b="1" lang="en-US" sz="2400" spc="46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400" spc="15" strike="noStrike">
                <a:solidFill>
                  <a:srgbClr val="c4bd97"/>
                </a:solidFill>
                <a:latin typeface="Times New Roman"/>
                <a:ea typeface="DejaVu Sans"/>
              </a:rPr>
              <a:t>Expenditure</a:t>
            </a:r>
            <a:endParaRPr b="0" lang="en-US" sz="24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spcBef>
                <a:spcPts val="1176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Public expenditure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is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governed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by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deliberate economic  policy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2400" spc="4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government</a:t>
            </a:r>
            <a:endParaRPr b="0" lang="en-US" sz="24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spcBef>
                <a:spcPts val="1179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economic,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social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and political requirements </a:t>
            </a:r>
            <a:r>
              <a:rPr b="0" lang="en-US" sz="2400" spc="7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country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are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considered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while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planning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public 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</a:t>
            </a:r>
            <a:endParaRPr b="0" lang="en-US" sz="24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spcBef>
                <a:spcPts val="1176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Private finance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is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influenced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by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habits, fashion,</a:t>
            </a:r>
            <a:r>
              <a:rPr b="0" lang="en-US" sz="2400" spc="4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customs,</a:t>
            </a:r>
            <a:endParaRPr b="0" lang="en-US" sz="2400" spc="-1" strike="noStrike">
              <a:latin typeface="Arial"/>
            </a:endParaRPr>
          </a:p>
          <a:p>
            <a:pPr marL="756360">
              <a:lnSpc>
                <a:spcPct val="100000"/>
              </a:lnSpc>
              <a:spcBef>
                <a:spcPts val="6"/>
              </a:spcBef>
            </a:pP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status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and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personal needs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2400" spc="4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individual</a:t>
            </a:r>
            <a:endParaRPr b="0" lang="en-US" sz="24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spcBef>
                <a:spcPts val="1176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Immediate objective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private finance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is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maximization 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their</a:t>
            </a:r>
            <a:r>
              <a:rPr b="0" lang="en-US" sz="2400" spc="4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satisfaction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689400" y="990720"/>
            <a:ext cx="7764840" cy="48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405720" indent="-393120" algn="just">
              <a:lnSpc>
                <a:spcPct val="100000"/>
              </a:lnSpc>
              <a:spcBef>
                <a:spcPts val="99"/>
              </a:spcBef>
              <a:buClr>
                <a:srgbClr val="dc9e1f"/>
              </a:buClr>
              <a:buSzPct val="96000"/>
              <a:buFont typeface="StarSymbol"/>
              <a:buAutoNum type="arabicPeriod" startAt="11"/>
            </a:pPr>
            <a:r>
              <a:rPr b="1" lang="en-US" sz="2400" spc="7" strike="noStrike">
                <a:solidFill>
                  <a:srgbClr val="c4bd97"/>
                </a:solidFill>
                <a:latin typeface="Times New Roman"/>
                <a:ea typeface="DejaVu Sans"/>
              </a:rPr>
              <a:t>Time</a:t>
            </a:r>
            <a:r>
              <a:rPr b="1" lang="en-US" sz="2400" spc="26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400" spc="21" strike="noStrike">
                <a:solidFill>
                  <a:srgbClr val="c4bd97"/>
                </a:solidFill>
                <a:latin typeface="Times New Roman"/>
                <a:ea typeface="DejaVu Sans"/>
              </a:rPr>
              <a:t>Duration</a:t>
            </a:r>
            <a:endParaRPr b="0" lang="en-US" sz="2400" spc="-1" strike="noStrike">
              <a:latin typeface="Arial"/>
            </a:endParaRPr>
          </a:p>
          <a:p>
            <a:pPr lvl="1" marL="756360" indent="-286200" algn="just">
              <a:lnSpc>
                <a:spcPct val="150000"/>
              </a:lnSpc>
              <a:spcBef>
                <a:spcPts val="669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In </a:t>
            </a:r>
            <a:r>
              <a:rPr b="0" lang="en-US" sz="2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public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finance </a:t>
            </a:r>
            <a:r>
              <a:rPr b="0" lang="en-US" sz="2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state allocate resources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on </a:t>
            </a:r>
            <a:r>
              <a:rPr b="0" lang="en-US" sz="2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various projects 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which yield </a:t>
            </a:r>
            <a:r>
              <a:rPr b="0" lang="en-US" sz="2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return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only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in the </a:t>
            </a:r>
            <a:r>
              <a:rPr b="0" lang="en-US" sz="2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future. Example investment in 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education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b="0" lang="en-US" sz="22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dc9e1f"/>
              </a:buClr>
              <a:buFont typeface="Wingdings" charset="2"/>
              <a:buChar char=""/>
            </a:pPr>
            <a:r>
              <a:rPr b="0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It means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public finance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has </a:t>
            </a:r>
            <a:r>
              <a:rPr b="0" lang="en-US" sz="22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long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term</a:t>
            </a:r>
            <a:r>
              <a:rPr b="0" lang="en-US" sz="2200" spc="4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perspective.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b="0" lang="en-US" sz="22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spcBef>
                <a:spcPts val="6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2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p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ri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v</a:t>
            </a:r>
            <a:r>
              <a:rPr b="0" lang="en-US" sz="2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2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f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0" lang="en-US" sz="22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pr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v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2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d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v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du</a:t>
            </a:r>
            <a:r>
              <a:rPr b="0" lang="en-US" sz="2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l</a:t>
            </a:r>
            <a:r>
              <a:rPr b="0" lang="en-US" sz="22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tr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2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2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ti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f</a:t>
            </a:r>
            <a:r>
              <a:rPr b="0" lang="en-US" sz="22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y</a:t>
            </a:r>
            <a:r>
              <a:rPr b="0" lang="en-US" sz="2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h</a:t>
            </a:r>
            <a:r>
              <a:rPr b="0" lang="en-US" sz="2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2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2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endParaRPr b="0" lang="en-US" sz="2200" spc="-1" strike="noStrike">
              <a:latin typeface="Arial"/>
            </a:endParaRPr>
          </a:p>
          <a:p>
            <a:pPr marL="756360">
              <a:lnSpc>
                <a:spcPct val="100000"/>
              </a:lnSpc>
              <a:spcBef>
                <a:spcPts val="1321"/>
              </a:spcBef>
            </a:pP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present needs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and are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interested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in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obtaining quick</a:t>
            </a:r>
            <a:r>
              <a:rPr b="0" lang="en-US" sz="2200" spc="10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returns</a:t>
            </a:r>
            <a:endParaRPr b="0" lang="en-US" sz="2200" spc="-1" strike="noStrike">
              <a:latin typeface="Arial"/>
            </a:endParaRPr>
          </a:p>
          <a:p>
            <a:pPr marL="756360">
              <a:lnSpc>
                <a:spcPct val="100000"/>
              </a:lnSpc>
              <a:spcBef>
                <a:spcPts val="34"/>
              </a:spcBef>
            </a:pPr>
            <a:endParaRPr b="0" lang="en-US" sz="22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dc9e1f"/>
              </a:buClr>
              <a:buFont typeface="Wingdings" charset="2"/>
              <a:buChar char=""/>
            </a:pPr>
            <a:r>
              <a:rPr b="0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It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shows that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private finance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has </a:t>
            </a:r>
            <a:r>
              <a:rPr b="0" lang="en-US" sz="22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short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term</a:t>
            </a:r>
            <a:r>
              <a:rPr b="0" lang="en-US" sz="2200" spc="12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consideration</a:t>
            </a:r>
            <a:endParaRPr b="0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689760" y="826200"/>
            <a:ext cx="7763400" cy="523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436320" indent="-423360">
              <a:lnSpc>
                <a:spcPct val="100000"/>
              </a:lnSpc>
              <a:spcBef>
                <a:spcPts val="105"/>
              </a:spcBef>
              <a:buClr>
                <a:srgbClr val="dc9e1f"/>
              </a:buClr>
              <a:buSzPct val="96000"/>
              <a:buFont typeface="StarSymbol"/>
              <a:buAutoNum type="arabicPeriod" startAt="12"/>
            </a:pPr>
            <a:r>
              <a:rPr b="1" lang="en-US" sz="2600" spc="9" strike="noStrike">
                <a:solidFill>
                  <a:srgbClr val="c4bd97"/>
                </a:solidFill>
                <a:latin typeface="Times New Roman"/>
                <a:ea typeface="DejaVu Sans"/>
              </a:rPr>
              <a:t>Differences in</a:t>
            </a:r>
            <a:r>
              <a:rPr b="1" lang="en-US" sz="2600" spc="92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600" spc="21" strike="noStrike">
                <a:solidFill>
                  <a:srgbClr val="c4bd97"/>
                </a:solidFill>
                <a:latin typeface="Times New Roman"/>
                <a:ea typeface="DejaVu Sans"/>
              </a:rPr>
              <a:t>objectives</a:t>
            </a:r>
            <a:endParaRPr b="0" lang="en-US" sz="26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225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0" lang="en-US" sz="26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objective 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6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private 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finance </a:t>
            </a:r>
            <a:r>
              <a:rPr b="0" lang="en-US" sz="26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is 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26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fulfill private  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interest</a:t>
            </a:r>
            <a:endParaRPr b="0" lang="en-US" sz="26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225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Th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6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b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j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ec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iv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f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Pu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b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li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f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6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6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u</a:t>
            </a:r>
            <a:r>
              <a:rPr b="0" lang="en-US" sz="26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h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  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maximum social </a:t>
            </a:r>
            <a:r>
              <a:rPr b="0" lang="en-US" sz="26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advantage 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26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2600" spc="12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6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society</a:t>
            </a:r>
            <a:endParaRPr b="0" lang="en-US" sz="26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219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Th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m</a:t>
            </a:r>
            <a:r>
              <a:rPr b="0" lang="en-US" sz="26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600" spc="7" strike="noStrike">
                <a:solidFill>
                  <a:srgbClr val="ffffff"/>
                </a:solidFill>
                <a:latin typeface="Times New Roman"/>
                <a:ea typeface="DejaVu Sans"/>
              </a:rPr>
              <a:t>v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f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pr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vat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xp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en</a:t>
            </a:r>
            <a:r>
              <a:rPr b="0" lang="en-US" sz="2600" spc="35" strike="noStrike">
                <a:solidFill>
                  <a:srgbClr val="ffffff"/>
                </a:solidFill>
                <a:latin typeface="Times New Roman"/>
                <a:ea typeface="DejaVu Sans"/>
              </a:rPr>
              <a:t>d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u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pe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rs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ona</a:t>
            </a:r>
            <a:r>
              <a:rPr b="0" lang="en-US" sz="2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l  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benefit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b="0" lang="en-US" sz="26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dc9e1f"/>
              </a:buClr>
              <a:buFont typeface="Wingdings" charset="2"/>
              <a:buChar char=""/>
            </a:pP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The motive </a:t>
            </a:r>
            <a:r>
              <a:rPr b="0" lang="en-US" sz="26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public </a:t>
            </a:r>
            <a:r>
              <a:rPr b="0" lang="en-US" sz="26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 </a:t>
            </a:r>
            <a:r>
              <a:rPr b="0" lang="en-US" sz="26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is </a:t>
            </a:r>
            <a:r>
              <a:rPr b="0" lang="en-US" sz="26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social</a:t>
            </a:r>
            <a:r>
              <a:rPr b="0" lang="en-US" sz="2600" spc="15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6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Benefit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688320" y="1290240"/>
            <a:ext cx="4433400" cy="125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468720" indent="-455760">
              <a:lnSpc>
                <a:spcPct val="100000"/>
              </a:lnSpc>
              <a:spcBef>
                <a:spcPts val="96"/>
              </a:spcBef>
              <a:buClr>
                <a:srgbClr val="dc9e1f"/>
              </a:buClr>
              <a:buSzPct val="96000"/>
              <a:buFont typeface="StarSymbol"/>
              <a:buAutoNum type="arabicPeriod" startAt="13"/>
            </a:pPr>
            <a:r>
              <a:rPr b="1" lang="en-US" sz="2800" spc="7" strike="noStrike">
                <a:solidFill>
                  <a:srgbClr val="c4bd97"/>
                </a:solidFill>
                <a:latin typeface="Times New Roman"/>
                <a:ea typeface="DejaVu Sans"/>
              </a:rPr>
              <a:t>Effect on</a:t>
            </a:r>
            <a:r>
              <a:rPr b="1" lang="en-US" sz="2800" spc="131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800" spc="7" strike="noStrike">
                <a:solidFill>
                  <a:srgbClr val="c4bd97"/>
                </a:solidFill>
                <a:latin typeface="Times New Roman"/>
                <a:ea typeface="DejaVu Sans"/>
              </a:rPr>
              <a:t>Economy</a:t>
            </a:r>
            <a:endParaRPr b="0" lang="en-US" sz="2800" spc="-1" strike="noStrike">
              <a:latin typeface="Arial"/>
            </a:endParaRPr>
          </a:p>
          <a:p>
            <a:pPr lvl="1" marL="793800" indent="-323640">
              <a:lnSpc>
                <a:spcPct val="100000"/>
              </a:lnSpc>
              <a:spcBef>
                <a:spcPts val="2585"/>
              </a:spcBef>
              <a:buClr>
                <a:srgbClr val="dc9e1f"/>
              </a:buClr>
              <a:buSzPct val="97000"/>
              <a:buFont typeface="Wingdings" charset="2"/>
              <a:buChar char=""/>
            </a:pPr>
            <a:r>
              <a:rPr b="0" lang="en-US" sz="3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Private</a:t>
            </a:r>
            <a:r>
              <a:rPr b="0" lang="en-US" sz="3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3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expenditure,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5499000" y="2044440"/>
            <a:ext cx="2955240" cy="50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0" lang="en-US" sz="3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b</a:t>
            </a:r>
            <a:r>
              <a:rPr b="0" lang="en-US" sz="32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3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3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3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g</a:t>
            </a:r>
            <a:r>
              <a:rPr b="0" lang="en-US" sz="3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3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3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ma</a:t>
            </a:r>
            <a:r>
              <a:rPr b="0" lang="en-US" sz="3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l</a:t>
            </a:r>
            <a:r>
              <a:rPr b="0" lang="en-US" sz="3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l</a:t>
            </a:r>
            <a:r>
              <a:rPr b="0" lang="en-US" sz="3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3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00" name="CustomShape 3"/>
          <p:cNvSpPr/>
          <p:nvPr/>
        </p:nvSpPr>
        <p:spPr>
          <a:xfrm>
            <a:off x="1145880" y="2532960"/>
            <a:ext cx="7305480" cy="3111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99160">
              <a:lnSpc>
                <a:spcPct val="150000"/>
              </a:lnSpc>
              <a:spcBef>
                <a:spcPts val="99"/>
              </a:spcBef>
            </a:pPr>
            <a:r>
              <a:rPr b="0" lang="en-US" sz="3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relation </a:t>
            </a:r>
            <a:r>
              <a:rPr b="0" lang="en-US" sz="3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3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public expenditure, has </a:t>
            </a:r>
            <a:r>
              <a:rPr b="0" lang="en-US" sz="3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only </a:t>
            </a:r>
            <a:r>
              <a:rPr b="0" lang="en-US" sz="3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 </a:t>
            </a:r>
            <a:r>
              <a:rPr b="0" lang="en-US" sz="3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marginal </a:t>
            </a:r>
            <a:r>
              <a:rPr b="0" lang="en-US" sz="3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effect on the</a:t>
            </a:r>
            <a:r>
              <a:rPr b="0" lang="en-US" sz="3200" spc="8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3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economy</a:t>
            </a:r>
            <a:endParaRPr b="0" lang="en-US" sz="3200" spc="-1" strike="noStrike">
              <a:latin typeface="Arial"/>
            </a:endParaRPr>
          </a:p>
          <a:p>
            <a:pPr marL="299160" indent="-286200">
              <a:lnSpc>
                <a:spcPct val="150000"/>
              </a:lnSpc>
              <a:spcBef>
                <a:spcPts val="1369"/>
              </a:spcBef>
              <a:buClr>
                <a:srgbClr val="dc9e1f"/>
              </a:buClr>
              <a:buSzPct val="97000"/>
              <a:buFont typeface="Wingdings" charset="2"/>
              <a:buChar char=""/>
            </a:pPr>
            <a:r>
              <a:rPr b="0" lang="en-US" sz="3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Public </a:t>
            </a:r>
            <a:r>
              <a:rPr b="0" lang="en-US" sz="3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 </a:t>
            </a:r>
            <a:r>
              <a:rPr b="0" lang="en-US" sz="3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being </a:t>
            </a:r>
            <a:r>
              <a:rPr b="0" lang="en-US" sz="3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in </a:t>
            </a:r>
            <a:r>
              <a:rPr b="0" lang="en-US" sz="3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gigantic </a:t>
            </a:r>
            <a:r>
              <a:rPr b="0" lang="en-US" sz="3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size  </a:t>
            </a:r>
            <a:r>
              <a:rPr b="0" lang="en-US" sz="3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has </a:t>
            </a:r>
            <a:r>
              <a:rPr b="0" lang="en-US" sz="3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3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tremendous impact </a:t>
            </a:r>
            <a:r>
              <a:rPr b="0" lang="en-US" sz="32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on the</a:t>
            </a:r>
            <a:r>
              <a:rPr b="0" lang="en-US" sz="3200" spc="154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32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economy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1447920" y="380880"/>
            <a:ext cx="5671080" cy="115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no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en-US" sz="3000" spc="-1" strike="noStrike">
                <a:solidFill>
                  <a:srgbClr val="c4bd97"/>
                </a:solidFill>
                <a:latin typeface="Times New Roman"/>
              </a:rPr>
              <a:t>Public finance and the economy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688320" y="1185120"/>
            <a:ext cx="7414920" cy="56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355680" indent="-342720">
              <a:lnSpc>
                <a:spcPct val="100000"/>
              </a:lnSpc>
              <a:spcBef>
                <a:spcPts val="96"/>
              </a:spcBef>
              <a:buClr>
                <a:srgbClr val="dc9e1f"/>
              </a:buClr>
              <a:buFont typeface="StarSymbol"/>
              <a:buAutoNum type="arabicPeriod"/>
            </a:pPr>
            <a:r>
              <a:rPr b="0" lang="en-US" sz="2200" spc="-72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increase the rate of savings and investment.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b="0" lang="en-US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spcBef>
                <a:spcPts val="6"/>
              </a:spcBef>
              <a:buClr>
                <a:srgbClr val="dc9e1f"/>
              </a:buClr>
              <a:buFont typeface="Times New Roman"/>
              <a:buAutoNum type="arabicPeriod"/>
            </a:pPr>
            <a:r>
              <a:rPr b="0" lang="en-US" sz="2200" spc="-72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secure equitable distribution of wealth and income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b="0" lang="en-US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spcBef>
                <a:spcPts val="6"/>
              </a:spcBef>
              <a:buClr>
                <a:srgbClr val="dc9e1f"/>
              </a:buClr>
              <a:buFont typeface="Times New Roman"/>
              <a:buAutoNum type="arabicPeriod"/>
            </a:pPr>
            <a:r>
              <a:rPr b="0" lang="en-US" sz="2200" spc="-72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counteract inflation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b="0" lang="en-US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dc9e1f"/>
              </a:buClr>
              <a:buFont typeface="Times New Roman"/>
              <a:buAutoNum type="arabicPeriod"/>
            </a:pPr>
            <a:r>
              <a:rPr b="0" lang="en-US" sz="2200" spc="-72" strike="noStrike">
                <a:solidFill>
                  <a:srgbClr val="ffffff"/>
                </a:solidFill>
                <a:latin typeface="Times New Roman"/>
                <a:ea typeface="DejaVu Sans"/>
              </a:rPr>
              <a:t>Full employment and economic growth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b="0" lang="en-US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dc9e1f"/>
              </a:buClr>
              <a:buFont typeface="Times New Roman"/>
              <a:buAutoNum type="arabicPeriod"/>
            </a:pPr>
            <a:r>
              <a:rPr b="0" lang="en-US" sz="2200" spc="-72" strike="noStrike">
                <a:solidFill>
                  <a:srgbClr val="ffffff"/>
                </a:solidFill>
                <a:latin typeface="Times New Roman"/>
                <a:ea typeface="DejaVu Sans"/>
              </a:rPr>
              <a:t>Capital formation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b="0" lang="en-US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dc9e1f"/>
              </a:buClr>
              <a:buFont typeface="Times New Roman"/>
              <a:buAutoNum type="arabicPeriod"/>
            </a:pPr>
            <a:r>
              <a:rPr b="0" lang="en-US" sz="2200" spc="-72" strike="noStrike">
                <a:solidFill>
                  <a:srgbClr val="ffffff"/>
                </a:solidFill>
                <a:latin typeface="Times New Roman"/>
                <a:ea typeface="DejaVu Sans"/>
              </a:rPr>
              <a:t>Planned economic development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b="0" lang="en-US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dc9e1f"/>
              </a:buClr>
              <a:buFont typeface="Times New Roman"/>
              <a:buAutoNum type="arabicPeriod"/>
            </a:pPr>
            <a:r>
              <a:rPr b="0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Optimum utilisation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of</a:t>
            </a:r>
            <a:r>
              <a:rPr b="0" lang="en-US" sz="2200" spc="452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resources</a:t>
            </a:r>
            <a:endParaRPr b="0" lang="en-US" sz="2200" spc="-1" strike="noStrike">
              <a:latin typeface="Arial"/>
            </a:endParaRPr>
          </a:p>
          <a:p>
            <a:pPr marL="355680" indent="-342720">
              <a:lnSpc>
                <a:spcPct val="150000"/>
              </a:lnSpc>
              <a:spcBef>
                <a:spcPts val="1131"/>
              </a:spcBef>
              <a:buClr>
                <a:srgbClr val="dc9e1f"/>
              </a:buClr>
              <a:buFont typeface="Times New Roman"/>
              <a:buAutoNum type="arabicPeriod"/>
            </a:pPr>
            <a:r>
              <a:rPr b="0" lang="en-US" sz="2200" spc="-72" strike="noStrike">
                <a:solidFill>
                  <a:srgbClr val="ffffff"/>
                </a:solidFill>
                <a:latin typeface="Times New Roman"/>
                <a:ea typeface="DejaVu Sans"/>
              </a:rPr>
              <a:t>Reduction in economic inequalities.</a:t>
            </a:r>
            <a:endParaRPr b="0" lang="en-US" sz="2200" spc="-1" strike="noStrike">
              <a:latin typeface="Arial"/>
            </a:endParaRPr>
          </a:p>
          <a:p>
            <a:pPr marL="355680" indent="-342720">
              <a:lnSpc>
                <a:spcPct val="150000"/>
              </a:lnSpc>
              <a:spcBef>
                <a:spcPts val="1131"/>
              </a:spcBef>
              <a:buClr>
                <a:srgbClr val="dc9e1f"/>
              </a:buClr>
              <a:buFont typeface="Times New Roman"/>
              <a:buAutoNum type="arabicPeriod"/>
            </a:pPr>
            <a:r>
              <a:rPr b="0" lang="en-US" sz="2200" spc="-72" strike="noStrike">
                <a:solidFill>
                  <a:srgbClr val="ffffff"/>
                </a:solidFill>
                <a:latin typeface="Times New Roman"/>
                <a:ea typeface="DejaVu Sans"/>
              </a:rPr>
              <a:t>Public finance and economic life of the people</a:t>
            </a:r>
            <a:endParaRPr b="0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911880" y="0"/>
            <a:ext cx="7297920" cy="115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noAutofit/>
          </a:bodyPr>
          <a:p>
            <a:pPr marL="1318320" indent="-1305360">
              <a:lnSpc>
                <a:spcPct val="100000"/>
              </a:lnSpc>
              <a:spcBef>
                <a:spcPts val="99"/>
              </a:spcBef>
            </a:pPr>
            <a:r>
              <a:rPr b="1" lang="en-US" sz="3000" spc="35" strike="noStrike">
                <a:solidFill>
                  <a:srgbClr val="c4bd97"/>
                </a:solidFill>
                <a:latin typeface="Times New Roman"/>
              </a:rPr>
              <a:t>Dissimilarities/Differences </a:t>
            </a:r>
            <a:r>
              <a:rPr b="1" lang="en-US" sz="3000" spc="29" strike="noStrike">
                <a:solidFill>
                  <a:srgbClr val="c4bd97"/>
                </a:solidFill>
                <a:latin typeface="Times New Roman"/>
              </a:rPr>
              <a:t>Between Private  Finance </a:t>
            </a:r>
            <a:r>
              <a:rPr b="1" lang="en-US" sz="3000" spc="21" strike="noStrike">
                <a:solidFill>
                  <a:srgbClr val="c4bd97"/>
                </a:solidFill>
                <a:latin typeface="Times New Roman"/>
              </a:rPr>
              <a:t>and </a:t>
            </a:r>
            <a:r>
              <a:rPr b="1" lang="en-US" sz="3000" spc="26" strike="noStrike">
                <a:solidFill>
                  <a:srgbClr val="c4bd97"/>
                </a:solidFill>
                <a:latin typeface="Times New Roman"/>
              </a:rPr>
              <a:t>Public</a:t>
            </a:r>
            <a:r>
              <a:rPr b="1" lang="en-US" sz="3000" spc="245" strike="noStrike">
                <a:solidFill>
                  <a:srgbClr val="c4bd97"/>
                </a:solidFill>
                <a:latin typeface="Times New Roman"/>
              </a:rPr>
              <a:t> </a:t>
            </a:r>
            <a:r>
              <a:rPr b="1" lang="en-US" sz="3000" spc="29" strike="noStrike">
                <a:solidFill>
                  <a:srgbClr val="c4bd97"/>
                </a:solidFill>
                <a:latin typeface="Times New Roman"/>
              </a:rPr>
              <a:t>Finance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817200" y="3836160"/>
            <a:ext cx="775800" cy="37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utility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1" name="CustomShape 3"/>
          <p:cNvSpPr/>
          <p:nvPr/>
        </p:nvSpPr>
        <p:spPr>
          <a:xfrm>
            <a:off x="474480" y="4534200"/>
            <a:ext cx="2542320" cy="37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2400" spc="9" strike="noStrike">
                <a:solidFill>
                  <a:srgbClr val="dc9e1f"/>
                </a:solidFill>
                <a:latin typeface="Times New Roman"/>
                <a:ea typeface="DejaVu Sans"/>
              </a:rPr>
              <a:t>5.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Nature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</a:t>
            </a:r>
            <a:r>
              <a:rPr b="0" lang="en-US" sz="2400" spc="-40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Budget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2" name="CustomShape 4"/>
          <p:cNvSpPr/>
          <p:nvPr/>
        </p:nvSpPr>
        <p:spPr>
          <a:xfrm>
            <a:off x="474480" y="5231880"/>
            <a:ext cx="3141360" cy="111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55680" indent="-342360">
              <a:lnSpc>
                <a:spcPct val="100000"/>
              </a:lnSpc>
              <a:spcBef>
                <a:spcPts val="99"/>
              </a:spcBef>
              <a:buClr>
                <a:srgbClr val="dc9e1f"/>
              </a:buClr>
              <a:buFont typeface="StarSymbol"/>
              <a:buAutoNum type="arabicPeriod" startAt="6"/>
            </a:pP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Compulsory</a:t>
            </a:r>
            <a:r>
              <a:rPr b="0" lang="en-US" sz="2400" spc="-2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character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b="0" lang="en-US" sz="2400" spc="-1" strike="noStrike">
              <a:latin typeface="Arial"/>
            </a:endParaRPr>
          </a:p>
          <a:p>
            <a:pPr marL="355680" indent="-342360">
              <a:lnSpc>
                <a:spcPct val="100000"/>
              </a:lnSpc>
              <a:buClr>
                <a:srgbClr val="dc9e1f"/>
              </a:buClr>
              <a:buFont typeface="Times New Roman"/>
              <a:buAutoNum type="arabicPeriod" startAt="6"/>
            </a:pP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Coercive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Method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3" name="CustomShape 5"/>
          <p:cNvSpPr/>
          <p:nvPr/>
        </p:nvSpPr>
        <p:spPr>
          <a:xfrm>
            <a:off x="474480" y="1192680"/>
            <a:ext cx="7413480" cy="258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55680" indent="-342360">
              <a:lnSpc>
                <a:spcPct val="100000"/>
              </a:lnSpc>
              <a:spcBef>
                <a:spcPts val="99"/>
              </a:spcBef>
              <a:buClr>
                <a:srgbClr val="dc9e1f"/>
              </a:buClr>
              <a:buFont typeface="StarSymbol"/>
              <a:buAutoNum type="arabicPeriod"/>
            </a:pP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Determination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 </a:t>
            </a:r>
            <a:r>
              <a:rPr b="0" lang="en-US" sz="2400" spc="9" strike="noStrike">
                <a:solidFill>
                  <a:srgbClr val="dc9e1f"/>
                </a:solidFill>
                <a:latin typeface="Times New Roman"/>
                <a:ea typeface="DejaVu Sans"/>
              </a:rPr>
              <a:t>8.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Secrecy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2400" spc="-36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budget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b="0" lang="en-US" sz="2400" spc="-1" strike="noStrike">
              <a:latin typeface="Arial"/>
            </a:endParaRPr>
          </a:p>
          <a:p>
            <a:pPr marL="355680" indent="-342360">
              <a:lnSpc>
                <a:spcPct val="100000"/>
              </a:lnSpc>
              <a:buClr>
                <a:srgbClr val="dc9e1f"/>
              </a:buClr>
              <a:buFont typeface="Times New Roman"/>
              <a:buAutoNum type="arabicPeriod"/>
            </a:pP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Differences in</a:t>
            </a:r>
            <a:r>
              <a:rPr b="0" lang="en-US" sz="2400" spc="7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credit</a:t>
            </a:r>
            <a:r>
              <a:rPr b="0" lang="en-US" sz="24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status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b="0" lang="en-US" sz="2400" spc="-1" strike="noStrike">
              <a:latin typeface="Arial"/>
            </a:endParaRPr>
          </a:p>
          <a:p>
            <a:pPr marL="355680" indent="-342360">
              <a:lnSpc>
                <a:spcPct val="100000"/>
              </a:lnSpc>
              <a:spcBef>
                <a:spcPts val="6"/>
              </a:spcBef>
              <a:buClr>
                <a:srgbClr val="dc9e1f"/>
              </a:buClr>
              <a:buFont typeface="Times New Roman"/>
              <a:buAutoNum type="arabicPeriod"/>
            </a:pP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Right to</a:t>
            </a:r>
            <a:r>
              <a:rPr b="0" lang="en-US" sz="2400" spc="6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print</a:t>
            </a:r>
            <a:r>
              <a:rPr b="0" lang="en-US" sz="2400" spc="4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currency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         </a:t>
            </a:r>
            <a:r>
              <a:rPr b="0" lang="en-US" sz="2400" spc="21" strike="noStrike">
                <a:solidFill>
                  <a:srgbClr val="dc9e1f"/>
                </a:solidFill>
                <a:latin typeface="Times New Roman"/>
                <a:ea typeface="DejaVu Sans"/>
              </a:rPr>
              <a:t>9.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Pattern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</a:t>
            </a:r>
            <a:r>
              <a:rPr b="0" lang="en-US" sz="2400" spc="4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b="0" lang="en-US" sz="2400" spc="-1" strike="noStrike">
              <a:latin typeface="Arial"/>
            </a:endParaRPr>
          </a:p>
          <a:p>
            <a:pPr marL="355680" indent="-342360">
              <a:lnSpc>
                <a:spcPct val="100000"/>
              </a:lnSpc>
              <a:buClr>
                <a:srgbClr val="dc9e1f"/>
              </a:buClr>
              <a:buFont typeface="Times New Roman"/>
              <a:buAutoNum type="arabicPeriod"/>
            </a:pP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law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Equi</a:t>
            </a:r>
            <a:r>
              <a:rPr b="0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-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marginal   </a:t>
            </a:r>
            <a:r>
              <a:rPr b="0" lang="en-US" sz="2400" spc="9" strike="noStrike">
                <a:solidFill>
                  <a:srgbClr val="dc9e1f"/>
                </a:solidFill>
                <a:latin typeface="Times New Roman"/>
                <a:ea typeface="DejaVu Sans"/>
              </a:rPr>
              <a:t>10.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Time</a:t>
            </a:r>
            <a:r>
              <a:rPr b="0" lang="en-US" sz="24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Duration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4" name="CustomShape 6"/>
          <p:cNvSpPr/>
          <p:nvPr/>
        </p:nvSpPr>
        <p:spPr>
          <a:xfrm>
            <a:off x="4632480" y="3985560"/>
            <a:ext cx="3426840" cy="37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2400" spc="15" strike="noStrike">
                <a:solidFill>
                  <a:srgbClr val="dc9e1f"/>
                </a:solidFill>
                <a:latin typeface="Times New Roman"/>
                <a:ea typeface="DejaVu Sans"/>
              </a:rPr>
              <a:t>11.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Differences in</a:t>
            </a:r>
            <a:r>
              <a:rPr b="0" lang="en-US" sz="2400" spc="4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objective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5" name="CustomShape 7"/>
          <p:cNvSpPr/>
          <p:nvPr/>
        </p:nvSpPr>
        <p:spPr>
          <a:xfrm>
            <a:off x="4632480" y="4683240"/>
            <a:ext cx="2842920" cy="37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2400" spc="15" strike="noStrike">
                <a:solidFill>
                  <a:srgbClr val="dc9e1f"/>
                </a:solidFill>
                <a:latin typeface="Times New Roman"/>
                <a:ea typeface="DejaVu Sans"/>
              </a:rPr>
              <a:t>12.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Effect </a:t>
            </a:r>
            <a:r>
              <a:rPr b="0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on</a:t>
            </a:r>
            <a:r>
              <a:rPr b="0" lang="en-US" sz="24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Economy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46480" y="490680"/>
            <a:ext cx="8051760" cy="524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448200" indent="-435600" algn="just">
              <a:lnSpc>
                <a:spcPct val="100000"/>
              </a:lnSpc>
              <a:spcBef>
                <a:spcPts val="96"/>
              </a:spcBef>
              <a:buClr>
                <a:srgbClr val="dc9e1f"/>
              </a:buClr>
              <a:buFont typeface="StarSymbol"/>
              <a:buAutoNum type="arabicPeriod"/>
            </a:pPr>
            <a:r>
              <a:rPr b="0" lang="en-US" sz="2800" spc="9" strike="noStrike">
                <a:solidFill>
                  <a:srgbClr val="c4bd97"/>
                </a:solidFill>
                <a:latin typeface="Times New Roman"/>
                <a:ea typeface="DejaVu Sans"/>
              </a:rPr>
              <a:t>Determination </a:t>
            </a:r>
            <a:r>
              <a:rPr b="0" lang="en-US" sz="2800" spc="7" strike="noStrike">
                <a:solidFill>
                  <a:srgbClr val="c4bd97"/>
                </a:solidFill>
                <a:latin typeface="Times New Roman"/>
                <a:ea typeface="DejaVu Sans"/>
              </a:rPr>
              <a:t>of</a:t>
            </a:r>
            <a:r>
              <a:rPr b="0" lang="en-US" sz="2800" spc="180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0" lang="en-US" sz="2800" spc="9" strike="noStrike">
                <a:solidFill>
                  <a:srgbClr val="c4bd97"/>
                </a:solidFill>
                <a:latin typeface="Times New Roman"/>
                <a:ea typeface="DejaVu Sans"/>
              </a:rPr>
              <a:t>Expenditure</a:t>
            </a:r>
            <a:endParaRPr b="0" lang="en-US" sz="2800" spc="-1" strike="noStrike">
              <a:latin typeface="Arial"/>
            </a:endParaRPr>
          </a:p>
          <a:p>
            <a:pPr lvl="1" marL="756360" indent="-286200" algn="just">
              <a:lnSpc>
                <a:spcPct val="150000"/>
              </a:lnSpc>
              <a:spcBef>
                <a:spcPts val="1270"/>
              </a:spcBef>
              <a:buClr>
                <a:srgbClr val="ffffff"/>
              </a:buClr>
              <a:buFont typeface="Symbol"/>
              <a:buChar char=""/>
            </a:pPr>
            <a:r>
              <a:rPr b="0" lang="en-US" sz="28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Government first determines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0" lang="en-US" sz="28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volume </a:t>
            </a:r>
            <a:r>
              <a:rPr b="0" lang="en-US" sz="28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of  </a:t>
            </a:r>
            <a:r>
              <a:rPr b="0" lang="en-US" sz="28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that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it has to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incur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on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different heads 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28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perform their obligations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and then </a:t>
            </a:r>
            <a:r>
              <a:rPr b="0" lang="en-US" sz="28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tries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find  out the resources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2800" spc="1" strike="noStrike">
                <a:solidFill>
                  <a:srgbClr val="ffffff"/>
                </a:solidFill>
                <a:latin typeface="Times New Roman"/>
                <a:ea typeface="DejaVu Sans"/>
              </a:rPr>
              <a:t>meet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this</a:t>
            </a:r>
            <a:r>
              <a:rPr b="0" lang="en-US" sz="2800" spc="403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</a:t>
            </a:r>
            <a:endParaRPr b="0" lang="en-US" sz="2800" spc="-1" strike="noStrike">
              <a:latin typeface="Arial"/>
            </a:endParaRPr>
          </a:p>
          <a:p>
            <a:pPr lvl="1" marL="756360" indent="-286200" algn="just">
              <a:lnSpc>
                <a:spcPct val="150000"/>
              </a:lnSpc>
              <a:spcBef>
                <a:spcPts val="1276"/>
              </a:spcBef>
              <a:buClr>
                <a:srgbClr val="ffffff"/>
              </a:buClr>
              <a:buFont typeface="Symbol"/>
              <a:buChar char=""/>
            </a:pPr>
            <a:r>
              <a:rPr b="0" lang="en-US" sz="28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Individual first considers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his income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and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then  </a:t>
            </a:r>
            <a:r>
              <a:rPr b="0" lang="en-US" sz="28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determines the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volume of </a:t>
            </a:r>
            <a:r>
              <a:rPr b="0" lang="en-US" sz="28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expenditure,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it has </a:t>
            </a:r>
            <a:r>
              <a:rPr b="0" lang="en-US" sz="28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to 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incur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on different heads or items of</a:t>
            </a:r>
            <a:r>
              <a:rPr b="0" lang="en-US" sz="2800" spc="53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consumption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533520" y="914400"/>
            <a:ext cx="7763400" cy="4998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55680" indent="-342720">
              <a:lnSpc>
                <a:spcPct val="100000"/>
              </a:lnSpc>
              <a:spcBef>
                <a:spcPts val="99"/>
              </a:spcBef>
              <a:buClr>
                <a:srgbClr val="dc9e1f"/>
              </a:buClr>
              <a:buFont typeface="StarSymbol"/>
              <a:buAutoNum type="arabicPeriod" startAt="2"/>
            </a:pPr>
            <a:r>
              <a:rPr b="1" lang="en-US" sz="2400" spc="15" strike="noStrike">
                <a:solidFill>
                  <a:srgbClr val="c4bd97"/>
                </a:solidFill>
                <a:latin typeface="Times New Roman"/>
                <a:ea typeface="DejaVu Sans"/>
              </a:rPr>
              <a:t>Differences </a:t>
            </a:r>
            <a:r>
              <a:rPr b="1" lang="en-US" sz="2400" spc="9" strike="noStrike">
                <a:solidFill>
                  <a:srgbClr val="c4bd97"/>
                </a:solidFill>
                <a:latin typeface="Times New Roman"/>
                <a:ea typeface="DejaVu Sans"/>
              </a:rPr>
              <a:t>in credit</a:t>
            </a:r>
            <a:r>
              <a:rPr b="1" lang="en-US" sz="2400" spc="75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400" spc="21" strike="noStrike">
                <a:solidFill>
                  <a:srgbClr val="c4bd97"/>
                </a:solidFill>
                <a:latin typeface="Times New Roman"/>
                <a:ea typeface="DejaVu Sans"/>
              </a:rPr>
              <a:t>status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b="0" lang="en-US" sz="24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ffffff"/>
              </a:buClr>
              <a:buFont typeface="Symbol"/>
              <a:buChar char=""/>
            </a:pP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The credit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private individual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is, at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best,</a:t>
            </a:r>
            <a:r>
              <a:rPr b="0" lang="en-US" sz="2000" spc="25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limited.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b="0" lang="en-US" sz="20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ffffff"/>
              </a:buClr>
              <a:buFont typeface="Symbol"/>
              <a:buChar char=""/>
            </a:pP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He can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borrow 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limited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sum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of</a:t>
            </a:r>
            <a:r>
              <a:rPr b="0" lang="en-US" sz="2000" spc="22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Money</a:t>
            </a:r>
            <a:r>
              <a:rPr b="0" lang="en-US" sz="2000" spc="3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for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limited</a:t>
            </a:r>
            <a:r>
              <a:rPr b="0" lang="en-US" sz="2000" spc="6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source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b="0" lang="en-US" sz="20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ffffff"/>
              </a:buClr>
              <a:buFont typeface="Symbol"/>
              <a:buChar char=""/>
            </a:pP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Private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individuals can rise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credit only within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2000" spc="10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economy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b="0" lang="en-US" sz="20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ffffff"/>
              </a:buClr>
              <a:buFont typeface="Symbol"/>
              <a:buChar char=""/>
            </a:pP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It means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that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private</a:t>
            </a:r>
            <a:r>
              <a:rPr b="0" lang="en-US" sz="2000" spc="16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finance</a:t>
            </a:r>
            <a:r>
              <a:rPr b="0" lang="en-US" sz="20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has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limited</a:t>
            </a:r>
            <a:r>
              <a:rPr b="0" lang="en-US" sz="2000" spc="6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source</a:t>
            </a:r>
            <a:endParaRPr b="0" lang="en-US" sz="20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086"/>
              </a:spcBef>
              <a:buClr>
                <a:srgbClr val="ffffff"/>
              </a:buClr>
              <a:buFont typeface="Symbol"/>
              <a:buChar char=""/>
            </a:pP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000" spc="35" strike="noStrike">
                <a:solidFill>
                  <a:srgbClr val="ffffff"/>
                </a:solidFill>
                <a:latin typeface="Times New Roman"/>
                <a:ea typeface="DejaVu Sans"/>
              </a:rPr>
              <a:t>h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gov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0" lang="en-US" sz="2000" spc="35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000" spc="7" strike="noStrike">
                <a:solidFill>
                  <a:srgbClr val="ffffff"/>
                </a:solidFill>
                <a:latin typeface="Times New Roman"/>
                <a:ea typeface="DejaVu Sans"/>
              </a:rPr>
              <a:t>m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35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njo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y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v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y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h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g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h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d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gr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f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d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h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 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market</a:t>
            </a:r>
            <a:endParaRPr b="0" lang="en-US" sz="20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074"/>
              </a:spcBef>
              <a:buClr>
                <a:srgbClr val="ffffff"/>
              </a:buClr>
              <a:buFont typeface="Symbol"/>
              <a:buChar char=""/>
            </a:pPr>
            <a:r>
              <a:rPr b="0" lang="en-US" sz="20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It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can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borrow </a:t>
            </a:r>
            <a:r>
              <a:rPr b="0" lang="en-US" sz="2000" spc="7" strike="noStrike">
                <a:solidFill>
                  <a:srgbClr val="ffffff"/>
                </a:solidFill>
                <a:latin typeface="Times New Roman"/>
                <a:ea typeface="DejaVu Sans"/>
              </a:rPr>
              <a:t>large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amounts not only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from </a:t>
            </a:r>
            <a:r>
              <a:rPr b="0" lang="en-US" sz="20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its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citizens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but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also 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from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foreigners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689040" y="990720"/>
            <a:ext cx="7765200" cy="456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355680" indent="-342720">
              <a:lnSpc>
                <a:spcPct val="100000"/>
              </a:lnSpc>
              <a:spcBef>
                <a:spcPts val="105"/>
              </a:spcBef>
              <a:buClr>
                <a:srgbClr val="dc9e1f"/>
              </a:buClr>
              <a:buFont typeface="StarSymbol"/>
              <a:buAutoNum type="arabicPeriod" startAt="3"/>
            </a:pPr>
            <a:r>
              <a:rPr b="1" lang="en-US" sz="2000" spc="21" strike="noStrike">
                <a:solidFill>
                  <a:srgbClr val="c4bd97"/>
                </a:solidFill>
                <a:latin typeface="Times New Roman"/>
                <a:ea typeface="DejaVu Sans"/>
              </a:rPr>
              <a:t>Right </a:t>
            </a:r>
            <a:r>
              <a:rPr b="1" lang="en-US" sz="2000" spc="15" strike="noStrike">
                <a:solidFill>
                  <a:srgbClr val="c4bd97"/>
                </a:solidFill>
                <a:latin typeface="Times New Roman"/>
                <a:ea typeface="DejaVu Sans"/>
              </a:rPr>
              <a:t>to </a:t>
            </a:r>
            <a:r>
              <a:rPr b="1" lang="en-US" sz="2000" spc="21" strike="noStrike">
                <a:solidFill>
                  <a:srgbClr val="c4bd97"/>
                </a:solidFill>
                <a:latin typeface="Times New Roman"/>
                <a:ea typeface="DejaVu Sans"/>
              </a:rPr>
              <a:t>print </a:t>
            </a:r>
            <a:r>
              <a:rPr b="1" lang="en-US" sz="2000" spc="15" strike="noStrike">
                <a:solidFill>
                  <a:srgbClr val="c4bd97"/>
                </a:solidFill>
                <a:latin typeface="Times New Roman"/>
                <a:ea typeface="DejaVu Sans"/>
              </a:rPr>
              <a:t>the</a:t>
            </a:r>
            <a:r>
              <a:rPr b="1" lang="en-US" sz="2000" spc="55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000" spc="15" strike="noStrike">
                <a:solidFill>
                  <a:srgbClr val="c4bd97"/>
                </a:solidFill>
                <a:latin typeface="Times New Roman"/>
                <a:ea typeface="DejaVu Sans"/>
              </a:rPr>
              <a:t>currency</a:t>
            </a:r>
            <a:endParaRPr b="0" lang="en-US" sz="20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080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government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has 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source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income which </a:t>
            </a:r>
            <a:r>
              <a:rPr b="0" lang="en-US" sz="2000" spc="1" strike="noStrike">
                <a:solidFill>
                  <a:srgbClr val="ffffff"/>
                </a:solidFill>
                <a:latin typeface="Times New Roman"/>
                <a:ea typeface="DejaVu Sans"/>
              </a:rPr>
              <a:t>is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not available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to 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private</a:t>
            </a:r>
            <a:r>
              <a:rPr b="0" lang="en-US" sz="2000" spc="4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individual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b="0" lang="en-US" sz="20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dc9e1f"/>
              </a:buClr>
              <a:buFont typeface="Wingdings" charset="2"/>
              <a:buChar char=""/>
            </a:pP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2000" spc="15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government</a:t>
            </a:r>
            <a:r>
              <a:rPr b="0" lang="en-US" sz="2000" spc="18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can</a:t>
            </a:r>
            <a:r>
              <a:rPr b="0" lang="en-US" sz="2000" spc="16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print</a:t>
            </a:r>
            <a:r>
              <a:rPr b="0" lang="en-US" sz="2000" spc="15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notes</a:t>
            </a:r>
            <a:r>
              <a:rPr b="0" lang="en-US" sz="2000" spc="16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which</a:t>
            </a:r>
            <a:r>
              <a:rPr b="0" lang="en-US" sz="2000" spc="16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are</a:t>
            </a:r>
            <a:r>
              <a:rPr b="0" lang="en-US" sz="2000" spc="15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legal</a:t>
            </a:r>
            <a:r>
              <a:rPr b="0" lang="en-US" sz="2000" spc="16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tender</a:t>
            </a:r>
            <a:r>
              <a:rPr b="0" lang="en-US" sz="2000" spc="16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within</a:t>
            </a:r>
            <a:r>
              <a:rPr b="0" lang="en-US" sz="2000" spc="17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endParaRPr b="0" lang="en-US" sz="2000" spc="-1" strike="noStrike">
              <a:latin typeface="Arial"/>
            </a:endParaRPr>
          </a:p>
          <a:p>
            <a:pPr marL="756360">
              <a:lnSpc>
                <a:spcPct val="100000"/>
              </a:lnSpc>
              <a:spcBef>
                <a:spcPts val="1205"/>
              </a:spcBef>
            </a:pP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country</a:t>
            </a:r>
            <a:endParaRPr b="0" lang="en-US" sz="2000" spc="-1" strike="noStrike">
              <a:latin typeface="Arial"/>
            </a:endParaRPr>
          </a:p>
          <a:p>
            <a:pPr marL="756360">
              <a:lnSpc>
                <a:spcPct val="100000"/>
              </a:lnSpc>
              <a:spcBef>
                <a:spcPts val="34"/>
              </a:spcBef>
            </a:pPr>
            <a:endParaRPr b="0" lang="en-US" sz="20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dc9e1f"/>
              </a:buClr>
              <a:buFont typeface="Wingdings" charset="2"/>
              <a:buChar char=""/>
            </a:pP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2000" spc="38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government</a:t>
            </a:r>
            <a:r>
              <a:rPr b="0" lang="en-US" sz="2000" spc="40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often</a:t>
            </a:r>
            <a:r>
              <a:rPr b="0" lang="en-US" sz="2000" spc="40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resorts</a:t>
            </a:r>
            <a:r>
              <a:rPr b="0" lang="en-US" sz="2000" spc="40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" strike="noStrike">
                <a:solidFill>
                  <a:srgbClr val="ffffff"/>
                </a:solidFill>
                <a:latin typeface="Times New Roman"/>
                <a:ea typeface="DejaVu Sans"/>
              </a:rPr>
              <a:t>to</a:t>
            </a:r>
            <a:r>
              <a:rPr b="0" lang="en-US" sz="2000" spc="40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2000" spc="38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printing</a:t>
            </a:r>
            <a:r>
              <a:rPr b="0" lang="en-US" sz="2000" spc="40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press</a:t>
            </a:r>
            <a:r>
              <a:rPr b="0" lang="en-US" sz="2000" spc="39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" strike="noStrike">
                <a:solidFill>
                  <a:srgbClr val="ffffff"/>
                </a:solidFill>
                <a:latin typeface="Times New Roman"/>
                <a:ea typeface="DejaVu Sans"/>
              </a:rPr>
              <a:t>to</a:t>
            </a:r>
            <a:r>
              <a:rPr b="0" lang="en-US" sz="2000" spc="38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cover</a:t>
            </a:r>
            <a:r>
              <a:rPr b="0" lang="en-US" sz="2000" spc="40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endParaRPr b="0" lang="en-US" sz="2000" spc="-1" strike="noStrike">
              <a:latin typeface="Arial"/>
            </a:endParaRPr>
          </a:p>
          <a:p>
            <a:pPr marL="756360">
              <a:lnSpc>
                <a:spcPct val="100000"/>
              </a:lnSpc>
              <a:spcBef>
                <a:spcPts val="1199"/>
              </a:spcBef>
            </a:pP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deficit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budget engendered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by war or 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an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economic</a:t>
            </a:r>
            <a:r>
              <a:rPr b="0" lang="en-US" sz="2000" spc="19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crisis</a:t>
            </a:r>
            <a:endParaRPr b="0" lang="en-US" sz="20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080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000" spc="35" strike="noStrike">
                <a:solidFill>
                  <a:srgbClr val="ffffff"/>
                </a:solidFill>
                <a:latin typeface="Times New Roman"/>
                <a:ea typeface="DejaVu Sans"/>
              </a:rPr>
              <a:t>h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pr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v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nd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v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dua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l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nj</a:t>
            </a:r>
            <a:r>
              <a:rPr b="0" lang="en-US" sz="2000" spc="35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y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0" lang="en-US" sz="2000" spc="35" strike="noStrike">
                <a:solidFill>
                  <a:srgbClr val="ffffff"/>
                </a:solidFill>
                <a:latin typeface="Times New Roman"/>
                <a:ea typeface="DejaVu Sans"/>
              </a:rPr>
              <a:t>u</a:t>
            </a:r>
            <a:r>
              <a:rPr b="0" lang="en-US" sz="20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h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gh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f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p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ti</a:t>
            </a:r>
            <a:r>
              <a:rPr b="0" lang="en-US" sz="20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g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0" lang="en-US" sz="20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h</a:t>
            </a: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  </a:t>
            </a:r>
            <a:r>
              <a:rPr b="0" lang="en-US" sz="20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currency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152280" y="533520"/>
            <a:ext cx="8554680" cy="525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355680" indent="-342360">
              <a:lnSpc>
                <a:spcPct val="100000"/>
              </a:lnSpc>
              <a:spcBef>
                <a:spcPts val="105"/>
              </a:spcBef>
              <a:buClr>
                <a:srgbClr val="dc9e1f"/>
              </a:buClr>
              <a:buFont typeface="StarSymbol"/>
              <a:buAutoNum type="arabicPeriod" startAt="4"/>
            </a:pPr>
            <a:r>
              <a:rPr b="1" lang="en-US" sz="2000" spc="15" strike="noStrike">
                <a:solidFill>
                  <a:srgbClr val="c4bd97"/>
                </a:solidFill>
                <a:latin typeface="Times New Roman"/>
                <a:ea typeface="DejaVu Sans"/>
              </a:rPr>
              <a:t>The Law </a:t>
            </a:r>
            <a:r>
              <a:rPr b="1" lang="en-US" sz="2000" spc="9" strike="noStrike">
                <a:solidFill>
                  <a:srgbClr val="c4bd97"/>
                </a:solidFill>
                <a:latin typeface="Times New Roman"/>
                <a:ea typeface="DejaVu Sans"/>
              </a:rPr>
              <a:t>of </a:t>
            </a:r>
            <a:r>
              <a:rPr b="1" lang="en-US" sz="2000" spc="21" strike="noStrike">
                <a:solidFill>
                  <a:srgbClr val="c4bd97"/>
                </a:solidFill>
                <a:latin typeface="Times New Roman"/>
                <a:ea typeface="DejaVu Sans"/>
              </a:rPr>
              <a:t>Equi </a:t>
            </a:r>
            <a:r>
              <a:rPr b="1" lang="en-US" sz="2000" spc="-1" strike="noStrike">
                <a:solidFill>
                  <a:srgbClr val="c4bd97"/>
                </a:solidFill>
                <a:latin typeface="Times New Roman"/>
                <a:ea typeface="DejaVu Sans"/>
              </a:rPr>
              <a:t>– </a:t>
            </a:r>
            <a:r>
              <a:rPr b="1" lang="en-US" sz="2000" spc="21" strike="noStrike">
                <a:solidFill>
                  <a:srgbClr val="c4bd97"/>
                </a:solidFill>
                <a:latin typeface="Times New Roman"/>
                <a:ea typeface="DejaVu Sans"/>
              </a:rPr>
              <a:t>Marginal</a:t>
            </a:r>
            <a:r>
              <a:rPr b="1" lang="en-US" sz="2000" spc="199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000" spc="15" strike="noStrike">
                <a:solidFill>
                  <a:srgbClr val="c4bd97"/>
                </a:solidFill>
                <a:latin typeface="Times New Roman"/>
                <a:ea typeface="DejaVu Sans"/>
              </a:rPr>
              <a:t>utility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b="0" lang="en-US" sz="20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spcBef>
                <a:spcPts val="1655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1700" spc="20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private</a:t>
            </a:r>
            <a:r>
              <a:rPr b="0" lang="en-US" sz="1700" spc="21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individual</a:t>
            </a:r>
            <a:r>
              <a:rPr b="0" lang="en-US" sz="1700" spc="21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arranges</a:t>
            </a:r>
            <a:r>
              <a:rPr b="0" lang="en-US" sz="1700" spc="21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his</a:t>
            </a:r>
            <a:r>
              <a:rPr b="0" lang="en-US" sz="1700" spc="197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</a:t>
            </a:r>
            <a:r>
              <a:rPr b="0" lang="en-US" sz="1700" spc="22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</a:t>
            </a:r>
            <a:r>
              <a:rPr b="0" lang="en-US" sz="1700" spc="21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accordance</a:t>
            </a:r>
            <a:r>
              <a:rPr b="0" lang="en-US" sz="1700" spc="21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with</a:t>
            </a:r>
            <a:r>
              <a:rPr b="0" lang="en-US" sz="1700" spc="23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7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1700" spc="21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7" strike="noStrike">
                <a:solidFill>
                  <a:srgbClr val="ffffff"/>
                </a:solidFill>
                <a:latin typeface="Times New Roman"/>
                <a:ea typeface="DejaVu Sans"/>
              </a:rPr>
              <a:t>law</a:t>
            </a:r>
            <a:r>
              <a:rPr b="0" lang="en-US" sz="1700" spc="21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7" strike="noStrike">
                <a:solidFill>
                  <a:srgbClr val="ffffff"/>
                </a:solidFill>
                <a:latin typeface="Times New Roman"/>
                <a:ea typeface="DejaVu Sans"/>
              </a:rPr>
              <a:t>of</a:t>
            </a:r>
            <a:r>
              <a:rPr b="0" lang="en-US" sz="1700" spc="19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Equi-</a:t>
            </a:r>
            <a:endParaRPr b="0" lang="en-US" sz="1700" spc="-1" strike="noStrike">
              <a:latin typeface="Arial"/>
            </a:endParaRPr>
          </a:p>
          <a:p>
            <a:pPr marL="756360">
              <a:lnSpc>
                <a:spcPct val="100000"/>
              </a:lnSpc>
              <a:spcBef>
                <a:spcPts val="1020"/>
              </a:spcBef>
            </a:pP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Marginal</a:t>
            </a:r>
            <a:r>
              <a:rPr b="0" lang="en-US" sz="17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Utility</a:t>
            </a:r>
            <a:endParaRPr b="0" lang="en-US" sz="17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009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17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Private Individual distributes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his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income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between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consumption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and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savings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 such  </a:t>
            </a:r>
            <a:r>
              <a:rPr b="0" lang="en-US" sz="17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manner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as to </a:t>
            </a:r>
            <a:r>
              <a:rPr b="0" lang="en-US" sz="17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equalize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their marginal</a:t>
            </a:r>
            <a:r>
              <a:rPr b="0" lang="en-US" sz="1700" spc="19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utility</a:t>
            </a:r>
            <a:endParaRPr b="0" lang="en-US" sz="17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006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17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Private individual tries, </a:t>
            </a:r>
            <a:r>
              <a:rPr b="0" lang="en-US" sz="1700" spc="7" strike="noStrike">
                <a:solidFill>
                  <a:srgbClr val="ffffff"/>
                </a:solidFill>
                <a:latin typeface="Times New Roman"/>
                <a:ea typeface="DejaVu Sans"/>
              </a:rPr>
              <a:t>as far as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possible, </a:t>
            </a:r>
            <a:r>
              <a:rPr b="0" lang="en-US" sz="1700" spc="1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apply </a:t>
            </a:r>
            <a:r>
              <a:rPr b="0" lang="en-US" sz="1700" spc="7" strike="noStrike">
                <a:solidFill>
                  <a:srgbClr val="ffffff"/>
                </a:solidFill>
                <a:latin typeface="Times New Roman"/>
                <a:ea typeface="DejaVu Sans"/>
              </a:rPr>
              <a:t>the law </a:t>
            </a:r>
            <a:r>
              <a:rPr b="0" lang="en-US" sz="1700" spc="1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Equi </a:t>
            </a:r>
            <a:r>
              <a:rPr b="0" lang="en-US" sz="17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–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Marginal  </a:t>
            </a:r>
            <a:r>
              <a:rPr b="0" lang="en-US" sz="17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Utility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to his</a:t>
            </a:r>
            <a:r>
              <a:rPr b="0" lang="en-US" sz="1700" spc="12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</a:t>
            </a:r>
            <a:endParaRPr b="0" lang="en-US" sz="17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009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government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does not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give </a:t>
            </a:r>
            <a:r>
              <a:rPr b="0" lang="en-US" sz="1700" spc="1" strike="noStrike">
                <a:solidFill>
                  <a:srgbClr val="ffffff"/>
                </a:solidFill>
                <a:latin typeface="Times New Roman"/>
                <a:ea typeface="DejaVu Sans"/>
              </a:rPr>
              <a:t>as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much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importance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this </a:t>
            </a:r>
            <a:r>
              <a:rPr b="0" lang="en-US" sz="1700" spc="7" strike="noStrike">
                <a:solidFill>
                  <a:srgbClr val="ffffff"/>
                </a:solidFill>
                <a:latin typeface="Times New Roman"/>
                <a:ea typeface="DejaVu Sans"/>
              </a:rPr>
              <a:t>law as </a:t>
            </a:r>
            <a:r>
              <a:rPr b="0" lang="en-US" sz="17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private individual  </a:t>
            </a:r>
            <a:r>
              <a:rPr b="0" lang="en-US" sz="17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does</a:t>
            </a:r>
            <a:endParaRPr b="0" lang="en-US" sz="1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b="0" lang="en-US" sz="17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dc9e1f"/>
              </a:buClr>
              <a:buFont typeface="Wingdings" charset="2"/>
              <a:buChar char=""/>
            </a:pP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Modern</a:t>
            </a:r>
            <a:r>
              <a:rPr b="0" lang="en-US" sz="1700" spc="24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governments</a:t>
            </a:r>
            <a:r>
              <a:rPr b="0" lang="en-US" sz="1700" spc="25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sometimes</a:t>
            </a:r>
            <a:r>
              <a:rPr b="0" lang="en-US" sz="1700" spc="25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incur</a:t>
            </a:r>
            <a:r>
              <a:rPr b="0" lang="en-US" sz="1700" spc="23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certain</a:t>
            </a:r>
            <a:r>
              <a:rPr b="0" lang="en-US" sz="1700" spc="26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types</a:t>
            </a:r>
            <a:r>
              <a:rPr b="0" lang="en-US" sz="1700" spc="245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</a:t>
            </a:r>
            <a:r>
              <a:rPr b="0" lang="en-US" sz="1700" spc="23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</a:t>
            </a:r>
            <a:r>
              <a:rPr b="0" lang="en-US" sz="1700" spc="25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from</a:t>
            </a:r>
            <a:r>
              <a:rPr b="0" lang="en-US" sz="1700" spc="23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which</a:t>
            </a:r>
            <a:r>
              <a:rPr b="0" lang="en-US" sz="1700" spc="23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they</a:t>
            </a:r>
            <a:endParaRPr b="0" lang="en-US" sz="1700" spc="-1" strike="noStrike">
              <a:latin typeface="Arial"/>
            </a:endParaRPr>
          </a:p>
          <a:p>
            <a:pPr marL="756360">
              <a:lnSpc>
                <a:spcPct val="100000"/>
              </a:lnSpc>
              <a:spcBef>
                <a:spcPts val="1018"/>
              </a:spcBef>
            </a:pP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do </a:t>
            </a:r>
            <a:r>
              <a:rPr b="0" lang="en-US" sz="17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not derive any</a:t>
            </a:r>
            <a:r>
              <a:rPr b="0" lang="en-US" sz="1700" spc="8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advantage</a:t>
            </a:r>
            <a:endParaRPr b="0" lang="en-US" sz="1700" spc="-1" strike="noStrike">
              <a:latin typeface="Arial"/>
            </a:endParaRPr>
          </a:p>
          <a:p>
            <a:pPr marL="756360">
              <a:lnSpc>
                <a:spcPct val="100000"/>
              </a:lnSpc>
              <a:spcBef>
                <a:spcPts val="14"/>
              </a:spcBef>
            </a:pPr>
            <a:endParaRPr b="0" lang="en-US" sz="17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dc9e1f"/>
              </a:buClr>
              <a:buFont typeface="Wingdings" charset="2"/>
              <a:buChar char=""/>
            </a:pPr>
            <a:r>
              <a:rPr b="0" lang="en-US" sz="17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They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do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incur this type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17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0" lang="en-US" sz="17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satisfy certain sections </a:t>
            </a:r>
            <a:r>
              <a:rPr b="0" lang="en-US" sz="17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0" lang="en-US" sz="17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the</a:t>
            </a:r>
            <a:r>
              <a:rPr b="0" lang="en-US" sz="1700" spc="29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17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community</a:t>
            </a:r>
            <a:endParaRPr b="0" lang="en-US" sz="1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304920" y="762120"/>
            <a:ext cx="7949520" cy="5032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355680" indent="-342720">
              <a:lnSpc>
                <a:spcPct val="100000"/>
              </a:lnSpc>
              <a:spcBef>
                <a:spcPts val="96"/>
              </a:spcBef>
              <a:buClr>
                <a:srgbClr val="dc9e1f"/>
              </a:buClr>
              <a:buFont typeface="StarSymbol"/>
              <a:buAutoNum type="arabicPeriod" startAt="5"/>
            </a:pPr>
            <a:r>
              <a:rPr b="1" lang="en-US" sz="2800" spc="1" strike="noStrike">
                <a:solidFill>
                  <a:srgbClr val="c4bd97"/>
                </a:solidFill>
                <a:latin typeface="Times New Roman"/>
                <a:ea typeface="DejaVu Sans"/>
              </a:rPr>
              <a:t>Nature </a:t>
            </a:r>
            <a:r>
              <a:rPr b="1" lang="en-US" sz="2800" spc="7" strike="noStrike">
                <a:solidFill>
                  <a:srgbClr val="c4bd97"/>
                </a:solidFill>
                <a:latin typeface="Times New Roman"/>
                <a:ea typeface="DejaVu Sans"/>
              </a:rPr>
              <a:t>of</a:t>
            </a:r>
            <a:r>
              <a:rPr b="1" lang="en-US" sz="2800" spc="86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800" spc="7" strike="noStrike">
                <a:solidFill>
                  <a:srgbClr val="c4bd97"/>
                </a:solidFill>
                <a:latin typeface="Times New Roman"/>
                <a:ea typeface="DejaVu Sans"/>
              </a:rPr>
              <a:t>Budget</a:t>
            </a:r>
            <a:endParaRPr b="0" lang="en-US" sz="28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276"/>
              </a:spcBef>
              <a:buClr>
                <a:srgbClr val="dc9e1f"/>
              </a:buClr>
              <a:buSzPct val="96000"/>
              <a:buFont typeface="Wingdings" charset="2"/>
              <a:buChar char=""/>
            </a:pP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Surplus budget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is always god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for </a:t>
            </a:r>
            <a:r>
              <a:rPr b="0" lang="en-US" sz="28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a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Private  Individual</a:t>
            </a:r>
            <a:endParaRPr b="0" lang="en-US" sz="28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276"/>
              </a:spcBef>
              <a:buClr>
                <a:srgbClr val="dc9e1f"/>
              </a:buClr>
              <a:buSzPct val="96000"/>
              <a:buFont typeface="Wingdings" charset="2"/>
              <a:buChar char=""/>
            </a:pP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Private individual spend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less than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his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income and  save</a:t>
            </a:r>
            <a:r>
              <a:rPr b="0" lang="en-US" sz="2800" spc="46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something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b="0" lang="en-US" sz="28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spcBef>
                <a:spcPts val="6"/>
              </a:spcBef>
              <a:buClr>
                <a:srgbClr val="dc9e1f"/>
              </a:buClr>
              <a:buSzPct val="96000"/>
              <a:buFont typeface="Wingdings" charset="2"/>
              <a:buChar char=""/>
            </a:pP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government generally prefer deficit</a:t>
            </a:r>
            <a:r>
              <a:rPr b="0" lang="en-US" sz="2800" spc="35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budget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b="0" lang="en-US" sz="28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dc9e1f"/>
              </a:buClr>
              <a:buSzPct val="96000"/>
              <a:buFont typeface="Wingdings" charset="2"/>
              <a:buChar char=""/>
            </a:pP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Government spends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more than </a:t>
            </a:r>
            <a:r>
              <a:rPr b="0" lang="en-US" sz="28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its</a:t>
            </a:r>
            <a:r>
              <a:rPr b="0" lang="en-US" sz="2800" spc="304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en-US" sz="2800" spc="7" strike="noStrike">
                <a:solidFill>
                  <a:srgbClr val="ffffff"/>
                </a:solidFill>
                <a:latin typeface="Times New Roman"/>
                <a:ea typeface="DejaVu Sans"/>
              </a:rPr>
              <a:t>income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658800" y="762120"/>
            <a:ext cx="6731640" cy="1550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55680" indent="-342720">
              <a:lnSpc>
                <a:spcPct val="100000"/>
              </a:lnSpc>
              <a:spcBef>
                <a:spcPts val="99"/>
              </a:spcBef>
              <a:buClr>
                <a:srgbClr val="dc9e1f"/>
              </a:buClr>
              <a:buFont typeface="StarSymbol"/>
              <a:buAutoNum type="arabicPeriod" startAt="6"/>
            </a:pPr>
            <a:r>
              <a:rPr b="1" lang="en-US" sz="2400" spc="21" strike="noStrike">
                <a:solidFill>
                  <a:srgbClr val="c4bd97"/>
                </a:solidFill>
                <a:latin typeface="Times New Roman"/>
                <a:ea typeface="DejaVu Sans"/>
              </a:rPr>
              <a:t>Compulsory</a:t>
            </a:r>
            <a:r>
              <a:rPr b="1" lang="en-US" sz="2400" spc="-21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400" spc="21" strike="noStrike">
                <a:solidFill>
                  <a:srgbClr val="c4bd97"/>
                </a:solidFill>
                <a:latin typeface="Times New Roman"/>
                <a:ea typeface="DejaVu Sans"/>
              </a:rPr>
              <a:t>Character</a:t>
            </a:r>
            <a:endParaRPr b="0" lang="en-US" sz="2400" spc="-1" strike="noStrike">
              <a:latin typeface="Arial"/>
            </a:endParaRPr>
          </a:p>
          <a:p>
            <a:pPr lvl="1" marL="756360" indent="-286200">
              <a:lnSpc>
                <a:spcPct val="140000"/>
              </a:lnSpc>
              <a:spcBef>
                <a:spcPts val="1171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1" lang="en-US" sz="24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P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u</a:t>
            </a:r>
            <a:r>
              <a:rPr b="1" lang="en-US" sz="2400" spc="7" strike="noStrike">
                <a:solidFill>
                  <a:srgbClr val="ffffff"/>
                </a:solidFill>
                <a:latin typeface="Times New Roman"/>
                <a:ea typeface="DejaVu Sans"/>
              </a:rPr>
              <a:t>b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li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f</a:t>
            </a:r>
            <a:r>
              <a:rPr b="1" lang="en-US" sz="24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1" lang="en-US" sz="2400" spc="7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1" lang="en-US" sz="24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1" lang="en-US" sz="2400" spc="7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1" lang="en-US" sz="24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is known for its compulsory character  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1066680" y="2362320"/>
            <a:ext cx="7303680" cy="3532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299160" indent="-286200">
              <a:lnSpc>
                <a:spcPct val="140000"/>
              </a:lnSpc>
              <a:spcBef>
                <a:spcPts val="96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Th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pu</a:t>
            </a:r>
            <a:r>
              <a:rPr b="1" lang="en-US" sz="2400" spc="7" strike="noStrike">
                <a:solidFill>
                  <a:srgbClr val="ffffff"/>
                </a:solidFill>
                <a:latin typeface="Times New Roman"/>
                <a:ea typeface="DejaVu Sans"/>
              </a:rPr>
              <a:t>b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li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1" lang="en-US" sz="24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1" lang="en-US" sz="2400" spc="7" strike="noStrike">
                <a:solidFill>
                  <a:srgbClr val="ffffff"/>
                </a:solidFill>
                <a:latin typeface="Times New Roman"/>
                <a:ea typeface="DejaVu Sans"/>
              </a:rPr>
              <a:t>u</a:t>
            </a:r>
            <a:r>
              <a:rPr b="1" lang="en-US" sz="24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1" lang="en-US" sz="2400" spc="7" strike="noStrike">
                <a:solidFill>
                  <a:srgbClr val="ffffff"/>
                </a:solidFill>
                <a:latin typeface="Times New Roman"/>
                <a:ea typeface="DejaVu Sans"/>
              </a:rPr>
              <a:t>h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or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iti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</a:t>
            </a:r>
            <a:r>
              <a:rPr b="1" lang="en-US" sz="24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c</a:t>
            </a:r>
            <a:r>
              <a:rPr b="1" lang="en-US" sz="24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nn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a</a:t>
            </a:r>
            <a:r>
              <a:rPr b="1" lang="en-US" sz="24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v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1" lang="en-US" sz="24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i</a:t>
            </a:r>
            <a:r>
              <a:rPr b="1" lang="en-US" sz="2400" spc="-7" strike="noStrike">
                <a:solidFill>
                  <a:srgbClr val="ffffff"/>
                </a:solidFill>
                <a:latin typeface="Times New Roman"/>
                <a:ea typeface="DejaVu Sans"/>
              </a:rPr>
              <a:t>d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1" lang="en-US" sz="24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r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1" lang="en-US" sz="2400" spc="7" strike="noStrike">
                <a:solidFill>
                  <a:srgbClr val="ffffff"/>
                </a:solidFill>
                <a:latin typeface="Times New Roman"/>
                <a:ea typeface="DejaVu Sans"/>
              </a:rPr>
              <a:t>p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1" lang="en-US" sz="24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s</a:t>
            </a:r>
            <a:r>
              <a:rPr b="1" lang="en-US" sz="2400" spc="29" strike="noStrike">
                <a:solidFill>
                  <a:srgbClr val="ffffff"/>
                </a:solidFill>
                <a:latin typeface="Times New Roman"/>
                <a:ea typeface="DejaVu Sans"/>
              </a:rPr>
              <a:t>t</a:t>
            </a:r>
            <a:r>
              <a:rPr b="1" lang="en-US" sz="2400" spc="7" strike="noStrike">
                <a:solidFill>
                  <a:srgbClr val="ffffff"/>
                </a:solidFill>
                <a:latin typeface="Times New Roman"/>
                <a:ea typeface="DejaVu Sans"/>
              </a:rPr>
              <a:t>p</a:t>
            </a:r>
            <a:r>
              <a:rPr b="1" lang="en-US" sz="2400" spc="26" strike="noStrike">
                <a:solidFill>
                  <a:srgbClr val="ffffff"/>
                </a:solidFill>
                <a:latin typeface="Times New Roman"/>
                <a:ea typeface="DejaVu Sans"/>
              </a:rPr>
              <a:t>o</a:t>
            </a:r>
            <a:r>
              <a:rPr b="1" lang="en-US" sz="2400" spc="7" strike="noStrike">
                <a:solidFill>
                  <a:srgbClr val="ffffff"/>
                </a:solidFill>
                <a:latin typeface="Times New Roman"/>
                <a:ea typeface="DejaVu Sans"/>
              </a:rPr>
              <a:t>n</a:t>
            </a:r>
            <a:r>
              <a:rPr b="1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e  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certain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	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</a:t>
            </a:r>
            <a:endParaRPr b="0" lang="en-US" sz="2400" spc="-1" strike="noStrike">
              <a:latin typeface="Arial"/>
            </a:endParaRPr>
          </a:p>
          <a:p>
            <a:pPr marL="299160" indent="-286200">
              <a:lnSpc>
                <a:spcPct val="140000"/>
              </a:lnSpc>
              <a:spcBef>
                <a:spcPts val="1179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1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Eg; Expenditure on 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Defence public administration,  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maintenance </a:t>
            </a:r>
            <a:r>
              <a:rPr b="1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of 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law</a:t>
            </a:r>
            <a:r>
              <a:rPr b="1" lang="en-US" sz="2400" spc="94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etc.</a:t>
            </a:r>
            <a:endParaRPr b="0" lang="en-US" sz="2400" spc="-1" strike="noStrike">
              <a:latin typeface="Arial"/>
            </a:endParaRPr>
          </a:p>
          <a:p>
            <a:pPr marL="299160" indent="-286200">
              <a:lnSpc>
                <a:spcPct val="100000"/>
              </a:lnSpc>
              <a:spcBef>
                <a:spcPts val="2330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Private finance </a:t>
            </a:r>
            <a:r>
              <a:rPr b="1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is 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voluntary </a:t>
            </a:r>
            <a:r>
              <a:rPr b="1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</a:t>
            </a:r>
            <a:r>
              <a:rPr b="1" lang="en-US" sz="2400" spc="114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1" lang="en-US" sz="2400" spc="9" strike="noStrike">
                <a:solidFill>
                  <a:srgbClr val="ffffff"/>
                </a:solidFill>
                <a:latin typeface="Times New Roman"/>
                <a:ea typeface="DejaVu Sans"/>
              </a:rPr>
              <a:t>nature</a:t>
            </a:r>
            <a:endParaRPr b="0" lang="en-US" sz="2400" spc="-1" strike="noStrike">
              <a:latin typeface="Arial"/>
            </a:endParaRPr>
          </a:p>
          <a:p>
            <a:pPr marL="299160" indent="-286200">
              <a:lnSpc>
                <a:spcPct val="100000"/>
              </a:lnSpc>
              <a:spcBef>
                <a:spcPts val="2324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Individuals 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can plan to </a:t>
            </a:r>
            <a:r>
              <a:rPr b="1" lang="en-US" sz="2400" spc="21" strike="noStrike">
                <a:solidFill>
                  <a:srgbClr val="ffffff"/>
                </a:solidFill>
                <a:latin typeface="Times New Roman"/>
                <a:ea typeface="DejaVu Sans"/>
              </a:rPr>
              <a:t>postpone their</a:t>
            </a:r>
            <a:r>
              <a:rPr b="1" lang="en-US" sz="2400" spc="109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1" lang="en-US" sz="2400" spc="15" strike="noStrike">
                <a:solidFill>
                  <a:srgbClr val="ffffff"/>
                </a:solidFill>
                <a:latin typeface="Times New Roman"/>
                <a:ea typeface="DejaVu Sans"/>
              </a:rPr>
              <a:t>expenditure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609480" y="878400"/>
            <a:ext cx="7530480" cy="514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355680" indent="-342720">
              <a:lnSpc>
                <a:spcPct val="100000"/>
              </a:lnSpc>
              <a:spcBef>
                <a:spcPts val="96"/>
              </a:spcBef>
              <a:buClr>
                <a:srgbClr val="dc9e1f"/>
              </a:buClr>
              <a:buFont typeface="StarSymbol"/>
              <a:buAutoNum type="arabicPeriod" startAt="7"/>
            </a:pPr>
            <a:r>
              <a:rPr b="1" lang="en-US" sz="2200" spc="1" strike="noStrike">
                <a:solidFill>
                  <a:srgbClr val="c4bd97"/>
                </a:solidFill>
                <a:latin typeface="Times New Roman"/>
                <a:ea typeface="DejaVu Sans"/>
              </a:rPr>
              <a:t>Coercive</a:t>
            </a:r>
            <a:r>
              <a:rPr b="1" lang="en-US" sz="2200" spc="92" strike="noStrike">
                <a:solidFill>
                  <a:srgbClr val="c4bd97"/>
                </a:solidFill>
                <a:latin typeface="Times New Roman"/>
                <a:ea typeface="DejaVu Sans"/>
              </a:rPr>
              <a:t> </a:t>
            </a:r>
            <a:r>
              <a:rPr b="1" lang="en-US" sz="2200" spc="7" strike="noStrike">
                <a:solidFill>
                  <a:srgbClr val="c4bd97"/>
                </a:solidFill>
                <a:latin typeface="Times New Roman"/>
                <a:ea typeface="DejaVu Sans"/>
              </a:rPr>
              <a:t>Method</a:t>
            </a:r>
            <a:endParaRPr b="0" lang="en-US" sz="22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131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The </a:t>
            </a:r>
            <a:r>
              <a:rPr b="1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government </a:t>
            </a: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can </a:t>
            </a:r>
            <a:r>
              <a:rPr b="1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use </a:t>
            </a: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coercive methods </a:t>
            </a:r>
            <a:r>
              <a:rPr b="1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collect  </a:t>
            </a:r>
            <a:r>
              <a:rPr b="1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revenue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b="0" lang="en-US" sz="22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dc9e1f"/>
              </a:buClr>
              <a:buFont typeface="Wingdings" charset="2"/>
              <a:buChar char=""/>
            </a:pP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For </a:t>
            </a:r>
            <a:r>
              <a:rPr b="1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example government </a:t>
            </a: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can raise non repayable</a:t>
            </a:r>
            <a:r>
              <a:rPr b="1" lang="en-US" sz="2200" spc="454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1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loans</a:t>
            </a:r>
            <a:endParaRPr b="0" lang="en-US" sz="22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131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1" lang="en-US" sz="2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No </a:t>
            </a: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citizen can </a:t>
            </a:r>
            <a:r>
              <a:rPr b="1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refuse to </a:t>
            </a: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pay </a:t>
            </a:r>
            <a:r>
              <a:rPr b="1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taxes </a:t>
            </a:r>
            <a:r>
              <a:rPr b="1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if he is </a:t>
            </a:r>
            <a:r>
              <a:rPr b="1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liable </a:t>
            </a:r>
            <a:r>
              <a:rPr b="1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pay  them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b="0" lang="en-US" sz="2200" spc="-1" strike="noStrike">
              <a:latin typeface="Arial"/>
            </a:endParaRPr>
          </a:p>
          <a:p>
            <a:pPr lvl="1" marL="756360" indent="-286200">
              <a:lnSpc>
                <a:spcPct val="100000"/>
              </a:lnSpc>
              <a:buClr>
                <a:srgbClr val="dc9e1f"/>
              </a:buClr>
              <a:buFont typeface="Wingdings" charset="2"/>
              <a:buChar char=""/>
            </a:pPr>
            <a:r>
              <a:rPr b="1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Private individuals cannot </a:t>
            </a: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use </a:t>
            </a:r>
            <a:r>
              <a:rPr b="1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force to </a:t>
            </a: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get their</a:t>
            </a:r>
            <a:r>
              <a:rPr b="1" lang="en-US" sz="2200" spc="540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1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income</a:t>
            </a:r>
            <a:endParaRPr b="0" lang="en-US" sz="2200" spc="-1" strike="noStrike">
              <a:latin typeface="Arial"/>
            </a:endParaRPr>
          </a:p>
          <a:p>
            <a:pPr lvl="1" marL="756360" indent="-286200">
              <a:lnSpc>
                <a:spcPct val="150000"/>
              </a:lnSpc>
              <a:spcBef>
                <a:spcPts val="1134"/>
              </a:spcBef>
              <a:buClr>
                <a:srgbClr val="dc9e1f"/>
              </a:buClr>
              <a:buFont typeface="Wingdings" charset="2"/>
              <a:buChar char=""/>
            </a:pPr>
            <a:r>
              <a:rPr b="1" lang="en-US" sz="2200" spc="9" strike="noStrike">
                <a:solidFill>
                  <a:srgbClr val="ffffff"/>
                </a:solidFill>
                <a:latin typeface="Times New Roman"/>
                <a:ea typeface="DejaVu Sans"/>
              </a:rPr>
              <a:t>Individuals have </a:t>
            </a:r>
            <a:r>
              <a:rPr b="1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to </a:t>
            </a: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earn their income </a:t>
            </a:r>
            <a:r>
              <a:rPr b="1" lang="en-US" sz="2200" spc="1" strike="noStrike">
                <a:solidFill>
                  <a:srgbClr val="ffffff"/>
                </a:solidFill>
                <a:latin typeface="Times New Roman"/>
                <a:ea typeface="DejaVu Sans"/>
              </a:rPr>
              <a:t>by </a:t>
            </a:r>
            <a:r>
              <a:rPr b="1" lang="en-US" sz="2200" spc="7" strike="noStrike">
                <a:solidFill>
                  <a:srgbClr val="ffffff"/>
                </a:solidFill>
                <a:latin typeface="Times New Roman"/>
                <a:ea typeface="DejaVu Sans"/>
              </a:rPr>
              <a:t>their own  efforts.</a:t>
            </a:r>
            <a:endParaRPr b="0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Application>LibreOffice/6.4.4.2$Windows_X86_64 LibreOffice_project/3d775be2011f3886db32dfd395a6a6d1ca2630ff</Application>
  <Words>1699</Words>
  <Paragraphs>207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2021-04-15T03:58:39Z</dcterms:created>
  <dc:creator/>
  <dc:description/>
  <dc:language>en-US</dc:language>
  <cp:lastModifiedBy/>
  <dcterms:modified xsi:type="dcterms:W3CDTF">2021-04-19T17:00:22Z</dcterms:modified>
  <cp:revision>15</cp:revision>
  <dc:subject/>
  <dc:title>PUBLIC FINANCE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reated">
    <vt:filetime>2019-01-21T00:00:00Z</vt:filetime>
  </property>
  <property fmtid="{D5CDD505-2E9C-101B-9397-08002B2CF9AE}" pid="4" name="Creator">
    <vt:lpwstr>Microsoft® PowerPoint® 2013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astSaved">
    <vt:filetime>2021-04-15T00:00:00Z</vt:filetime>
  </property>
  <property fmtid="{D5CDD505-2E9C-101B-9397-08002B2CF9AE}" pid="8" name="LinksUpToDate">
    <vt:bool>0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On-screen Show (4:3)</vt:lpwstr>
  </property>
  <property fmtid="{D5CDD505-2E9C-101B-9397-08002B2CF9AE}" pid="12" name="ScaleCrop">
    <vt:bool>0</vt:bool>
  </property>
  <property fmtid="{D5CDD505-2E9C-101B-9397-08002B2CF9AE}" pid="13" name="ShareDoc">
    <vt:bool>0</vt:bool>
  </property>
  <property fmtid="{D5CDD505-2E9C-101B-9397-08002B2CF9AE}" pid="14" name="Slides">
    <vt:i4>30</vt:i4>
  </property>
</Properties>
</file>