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9360"/>
            <a:ext cx="12169800" cy="6848280"/>
          </a:xfrm>
          <a:custGeom>
            <a:avLst/>
            <a:gdLst/>
            <a:ahLst/>
            <a:rect l="l" t="t" r="r" b="b"/>
            <a:pathLst>
              <a:path w="12170410" h="6849109">
                <a:moveTo>
                  <a:pt x="0" y="0"/>
                </a:moveTo>
                <a:lnTo>
                  <a:pt x="0" y="6848564"/>
                </a:lnTo>
                <a:lnTo>
                  <a:pt x="12169818" y="6848564"/>
                </a:lnTo>
                <a:lnTo>
                  <a:pt x="0" y="0"/>
                </a:lnTo>
                <a:close/>
              </a:path>
            </a:pathLst>
          </a:custGeom>
          <a:solidFill>
            <a:srgbClr val="3d6c71">
              <a:alpha val="52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152800" y="0"/>
            <a:ext cx="10038600" cy="6857280"/>
          </a:xfrm>
          <a:custGeom>
            <a:avLst/>
            <a:gdLst/>
            <a:ahLst/>
            <a:rect l="l" t="t" r="r" b="b"/>
            <a:pathLst>
              <a:path w="10039350" h="6858000">
                <a:moveTo>
                  <a:pt x="6668440" y="0"/>
                </a:moveTo>
                <a:lnTo>
                  <a:pt x="2406440" y="0"/>
                </a:lnTo>
                <a:lnTo>
                  <a:pt x="0" y="2569845"/>
                </a:lnTo>
                <a:lnTo>
                  <a:pt x="9871449" y="6857999"/>
                </a:lnTo>
                <a:lnTo>
                  <a:pt x="10039350" y="6858000"/>
                </a:lnTo>
                <a:lnTo>
                  <a:pt x="10039350" y="6547351"/>
                </a:lnTo>
                <a:lnTo>
                  <a:pt x="6668440" y="0"/>
                </a:lnTo>
                <a:close/>
              </a:path>
            </a:pathLst>
          </a:custGeom>
          <a:solidFill>
            <a:srgbClr val="3d6c7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232640" y="0"/>
            <a:ext cx="10958760" cy="6045120"/>
          </a:xfrm>
          <a:custGeom>
            <a:avLst/>
            <a:gdLst/>
            <a:ahLst/>
            <a:rect l="l" t="t" r="r" b="b"/>
            <a:pathLst>
              <a:path w="10959465" h="6045835">
                <a:moveTo>
                  <a:pt x="2979382" y="1753616"/>
                </a:moveTo>
                <a:lnTo>
                  <a:pt x="1655241" y="0"/>
                </a:lnTo>
                <a:lnTo>
                  <a:pt x="0" y="0"/>
                </a:lnTo>
                <a:lnTo>
                  <a:pt x="2979382" y="1753616"/>
                </a:lnTo>
                <a:close/>
                <a:moveTo>
                  <a:pt x="10959427" y="70408"/>
                </a:moveTo>
                <a:lnTo>
                  <a:pt x="6202769" y="6045822"/>
                </a:lnTo>
                <a:lnTo>
                  <a:pt x="10959427" y="3407473"/>
                </a:lnTo>
                <a:lnTo>
                  <a:pt x="10959427" y="70408"/>
                </a:lnTo>
                <a:close/>
              </a:path>
            </a:pathLst>
          </a:custGeom>
          <a:solidFill>
            <a:srgbClr val="ccded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1908000" y="0"/>
            <a:ext cx="4375080" cy="205200"/>
          </a:xfrm>
          <a:custGeom>
            <a:avLst/>
            <a:gdLst/>
            <a:ahLst/>
            <a:rect l="l" t="t" r="r" b="b"/>
            <a:pathLst>
              <a:path w="4375785" h="205740">
                <a:moveTo>
                  <a:pt x="4375404" y="0"/>
                </a:moveTo>
                <a:lnTo>
                  <a:pt x="0" y="0"/>
                </a:lnTo>
                <a:lnTo>
                  <a:pt x="0" y="205740"/>
                </a:lnTo>
                <a:lnTo>
                  <a:pt x="4375404" y="205740"/>
                </a:lnTo>
                <a:lnTo>
                  <a:pt x="4375404" y="0"/>
                </a:lnTo>
                <a:close/>
              </a:path>
            </a:pathLst>
          </a:custGeom>
          <a:solidFill>
            <a:srgbClr val="3d6c7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8720" y="561960"/>
            <a:ext cx="3584520" cy="13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>
            <a:noAutofit/>
          </a:bodyPr>
          <a:p>
            <a:pPr marL="12600">
              <a:lnSpc>
                <a:spcPts val="3461"/>
              </a:lnSpc>
              <a:spcBef>
                <a:spcPts val="536"/>
              </a:spcBef>
            </a:pPr>
            <a:r>
              <a:rPr b="0" lang="en-US" sz="3200" spc="403" strike="noStrike">
                <a:solidFill>
                  <a:srgbClr val="38761d"/>
                </a:solidFill>
                <a:latin typeface="Times New Roman"/>
              </a:rPr>
              <a:t>Point </a:t>
            </a:r>
            <a:r>
              <a:rPr b="0" lang="en-US" sz="3200" spc="367" strike="noStrike">
                <a:solidFill>
                  <a:srgbClr val="38761d"/>
                </a:solidFill>
                <a:latin typeface="Times New Roman"/>
              </a:rPr>
              <a:t>of  </a:t>
            </a:r>
            <a:r>
              <a:rPr b="0" lang="en-US" sz="3200" spc="565" strike="noStrike">
                <a:solidFill>
                  <a:srgbClr val="38761d"/>
                </a:solidFill>
                <a:latin typeface="Times New Roman"/>
              </a:rPr>
              <a:t>Maximum</a:t>
            </a:r>
            <a:r>
              <a:rPr b="0" lang="en-US" sz="3200" spc="29" strike="noStrike">
                <a:solidFill>
                  <a:srgbClr val="38761d"/>
                </a:solidFill>
                <a:latin typeface="Times New Roman"/>
              </a:rPr>
              <a:t> </a:t>
            </a:r>
            <a:r>
              <a:rPr b="0" lang="en-US" sz="3200" spc="290" strike="noStrike">
                <a:solidFill>
                  <a:srgbClr val="38761d"/>
                </a:solidFill>
                <a:latin typeface="Times New Roman"/>
              </a:rPr>
              <a:t>Social  </a:t>
            </a:r>
            <a:r>
              <a:rPr b="0" lang="en-US" sz="3200" spc="375" strike="noStrike">
                <a:solidFill>
                  <a:srgbClr val="38761d"/>
                </a:solidFill>
                <a:latin typeface="Times New Roman"/>
              </a:rPr>
              <a:t>Advantage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918720" y="2232720"/>
            <a:ext cx="3769920" cy="22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8880" bIns="0">
            <a:spAutoFit/>
          </a:bodyPr>
          <a:p>
            <a:pPr marL="12600">
              <a:lnSpc>
                <a:spcPct val="90000"/>
              </a:lnSpc>
              <a:spcBef>
                <a:spcPts val="306"/>
              </a:spcBef>
            </a:pP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Social advantage is maximised at the  point where marginal social sacrifice  cuts the marginal social </a:t>
            </a:r>
            <a:r>
              <a:rPr b="0" lang="en-US" sz="1650" spc="-7" strike="noStrike">
                <a:solidFill>
                  <a:srgbClr val="124f5c"/>
                </a:solidFill>
                <a:latin typeface="Arial"/>
                <a:ea typeface="DejaVu Sans"/>
              </a:rPr>
              <a:t>benefits  </a:t>
            </a: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curve.This is at the point P. At this</a:t>
            </a:r>
            <a:r>
              <a:rPr b="0" lang="en-US" sz="1650" spc="-120" strike="noStrike">
                <a:solidFill>
                  <a:srgbClr val="124f5c"/>
                </a:solidFill>
                <a:latin typeface="Arial"/>
                <a:ea typeface="DejaVu Sans"/>
              </a:rPr>
              <a:t> </a:t>
            </a: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point,  the marginal </a:t>
            </a:r>
            <a:r>
              <a:rPr b="0" lang="en-US" sz="1650" spc="-7" strike="noStrike">
                <a:solidFill>
                  <a:srgbClr val="124f5c"/>
                </a:solidFill>
                <a:latin typeface="Arial"/>
                <a:ea typeface="DejaVu Sans"/>
              </a:rPr>
              <a:t>disutility </a:t>
            </a: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or social sacrifice  is equal to the marginal utility or social  benefit. Beyond this point, the marginal  disutility or social sacrifice </a:t>
            </a:r>
            <a:r>
              <a:rPr b="0" lang="en-US" sz="1650" spc="-7" strike="noStrike">
                <a:solidFill>
                  <a:srgbClr val="124f5c"/>
                </a:solidFill>
                <a:latin typeface="Arial"/>
                <a:ea typeface="DejaVu Sans"/>
              </a:rPr>
              <a:t>will </a:t>
            </a: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be</a:t>
            </a:r>
            <a:r>
              <a:rPr b="0" lang="en-US" sz="1650" spc="-151" strike="noStrike">
                <a:solidFill>
                  <a:srgbClr val="124f5c"/>
                </a:solidFill>
                <a:latin typeface="Arial"/>
                <a:ea typeface="DejaVu Sans"/>
              </a:rPr>
              <a:t> </a:t>
            </a: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higher,  and the marginal utility or social benefit  will be</a:t>
            </a:r>
            <a:r>
              <a:rPr b="0" lang="en-US" sz="1650" spc="-41" strike="noStrike">
                <a:solidFill>
                  <a:srgbClr val="124f5c"/>
                </a:solidFill>
                <a:latin typeface="Arial"/>
                <a:ea typeface="DejaVu Sans"/>
              </a:rPr>
              <a:t> </a:t>
            </a:r>
            <a:r>
              <a:rPr b="0" lang="en-US" sz="1650" spc="-1" strike="noStrike">
                <a:solidFill>
                  <a:srgbClr val="124f5c"/>
                </a:solidFill>
                <a:latin typeface="Arial"/>
                <a:ea typeface="DejaVu Sans"/>
              </a:rPr>
              <a:t>lower.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5143680" y="317160"/>
            <a:ext cx="6756840" cy="6290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914400" y="274320"/>
            <a:ext cx="8109000" cy="13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69" strike="noStrike">
                <a:solidFill>
                  <a:srgbClr val="741b46"/>
                </a:solidFill>
                <a:latin typeface="Verdana"/>
              </a:rPr>
              <a:t>Assumptions</a:t>
            </a:r>
            <a:r>
              <a:rPr b="0" lang="en-US" sz="4400" spc="-432" strike="noStrike">
                <a:solidFill>
                  <a:srgbClr val="741b46"/>
                </a:solidFill>
                <a:latin typeface="Verdana"/>
              </a:rPr>
              <a:t> </a:t>
            </a:r>
            <a:r>
              <a:rPr b="0" lang="en-US" sz="4400" spc="9" strike="noStrike">
                <a:solidFill>
                  <a:srgbClr val="741b46"/>
                </a:solidFill>
                <a:latin typeface="Verdana"/>
              </a:rPr>
              <a:t>of</a:t>
            </a:r>
            <a:r>
              <a:rPr b="0" lang="en-US" sz="4400" spc="-409" strike="noStrike">
                <a:solidFill>
                  <a:srgbClr val="741b46"/>
                </a:solidFill>
                <a:latin typeface="Verdana"/>
              </a:rPr>
              <a:t> </a:t>
            </a:r>
            <a:r>
              <a:rPr b="0" lang="en-US" sz="4400" spc="86" strike="noStrike">
                <a:solidFill>
                  <a:srgbClr val="741b46"/>
                </a:solidFill>
                <a:latin typeface="Verdana"/>
              </a:rPr>
              <a:t>the</a:t>
            </a:r>
            <a:r>
              <a:rPr b="0" lang="en-US" sz="4400" spc="-415" strike="noStrike">
                <a:solidFill>
                  <a:srgbClr val="741b46"/>
                </a:solidFill>
                <a:latin typeface="Verdana"/>
              </a:rPr>
              <a:t> </a:t>
            </a:r>
            <a:r>
              <a:rPr b="0" lang="en-US" sz="4400" spc="106" strike="noStrike">
                <a:solidFill>
                  <a:srgbClr val="741b46"/>
                </a:solidFill>
                <a:latin typeface="Verdana"/>
              </a:rPr>
              <a:t>Principle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934560" y="1730880"/>
            <a:ext cx="10321920" cy="47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451440" indent="-380880">
              <a:lnSpc>
                <a:spcPct val="100000"/>
              </a:lnSpc>
              <a:spcBef>
                <a:spcPts val="99"/>
              </a:spcBef>
              <a:buClr>
                <a:srgbClr val="4b112f"/>
              </a:buClr>
              <a:buFont typeface="Symbol"/>
              <a:buChar char=""/>
            </a:pPr>
            <a:r>
              <a:rPr b="0" lang="en-US" sz="2400" spc="-15" strike="noStrike">
                <a:solidFill>
                  <a:srgbClr val="4b112f"/>
                </a:solidFill>
                <a:latin typeface="Lato Heavy"/>
              </a:rPr>
              <a:t>All</a:t>
            </a:r>
            <a:r>
              <a:rPr b="0" lang="en-US" sz="2400" spc="-114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taxes</a:t>
            </a:r>
            <a:r>
              <a:rPr b="0" lang="en-US" sz="2400" spc="-12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7" strike="noStrike">
                <a:solidFill>
                  <a:srgbClr val="4b112f"/>
                </a:solidFill>
                <a:latin typeface="Lato Heavy"/>
              </a:rPr>
              <a:t>result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1" strike="noStrike">
                <a:solidFill>
                  <a:srgbClr val="4b112f"/>
                </a:solidFill>
                <a:latin typeface="Lato Heavy"/>
              </a:rPr>
              <a:t>in</a:t>
            </a:r>
            <a:r>
              <a:rPr b="0" lang="en-US" sz="2400" spc="-12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1" strike="noStrike">
                <a:solidFill>
                  <a:srgbClr val="4b112f"/>
                </a:solidFill>
                <a:latin typeface="Lato Heavy"/>
              </a:rPr>
              <a:t>sacrifice</a:t>
            </a:r>
            <a:r>
              <a:rPr b="0" lang="en-US" sz="2400" spc="-92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and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1" strike="noStrike">
                <a:solidFill>
                  <a:srgbClr val="4b112f"/>
                </a:solidFill>
                <a:latin typeface="Lato Heavy"/>
              </a:rPr>
              <a:t>all</a:t>
            </a:r>
            <a:r>
              <a:rPr b="0" lang="en-US" sz="2400" spc="-12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public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expenditures</a:t>
            </a:r>
            <a:r>
              <a:rPr b="0" lang="en-US" sz="2400" spc="-97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1" strike="noStrike">
                <a:solidFill>
                  <a:srgbClr val="4b112f"/>
                </a:solidFill>
                <a:latin typeface="Lato Heavy"/>
              </a:rPr>
              <a:t>lead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to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benefits.</a:t>
            </a:r>
            <a:endParaRPr b="0" lang="en-US" sz="2400" spc="-1" strike="noStrike">
              <a:latin typeface="Arial"/>
            </a:endParaRPr>
          </a:p>
          <a:p>
            <a:pPr marL="451440" indent="-380880">
              <a:lnSpc>
                <a:spcPts val="4810"/>
              </a:lnSpc>
              <a:spcBef>
                <a:spcPts val="476"/>
              </a:spcBef>
              <a:buClr>
                <a:srgbClr val="4b112f"/>
              </a:buClr>
              <a:buFont typeface="Symbol"/>
              <a:buChar char=""/>
            </a:pP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Public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1" strike="noStrike">
                <a:solidFill>
                  <a:srgbClr val="4b112f"/>
                </a:solidFill>
                <a:latin typeface="Lato Heavy"/>
              </a:rPr>
              <a:t>revenue</a:t>
            </a:r>
            <a:r>
              <a:rPr b="0" lang="en-US" sz="2400" spc="-8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consist</a:t>
            </a:r>
            <a:r>
              <a:rPr b="0" lang="en-US" sz="2400" spc="-10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60" strike="noStrike">
                <a:solidFill>
                  <a:srgbClr val="4b112f"/>
                </a:solidFill>
                <a:latin typeface="Lato Heavy"/>
              </a:rPr>
              <a:t>of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only</a:t>
            </a:r>
            <a:r>
              <a:rPr b="0" lang="en-US" sz="2400" spc="-10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taxes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and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41" strike="noStrike">
                <a:solidFill>
                  <a:srgbClr val="4b112f"/>
                </a:solidFill>
                <a:latin typeface="Lato Heavy"/>
              </a:rPr>
              <a:t>no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12" strike="noStrike">
                <a:solidFill>
                  <a:srgbClr val="4b112f"/>
                </a:solidFill>
                <a:latin typeface="Lato Heavy"/>
              </a:rPr>
              <a:t>other</a:t>
            </a:r>
            <a:r>
              <a:rPr b="0" lang="en-US" sz="2400" spc="-97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1" strike="noStrike">
                <a:solidFill>
                  <a:srgbClr val="4b112f"/>
                </a:solidFill>
                <a:latin typeface="Lato Heavy"/>
              </a:rPr>
              <a:t>sources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60" strike="noStrike">
                <a:solidFill>
                  <a:srgbClr val="4b112f"/>
                </a:solidFill>
                <a:latin typeface="Lato Heavy"/>
              </a:rPr>
              <a:t>of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41" strike="noStrike">
                <a:solidFill>
                  <a:srgbClr val="4b112f"/>
                </a:solidFill>
                <a:latin typeface="Lato Heavy"/>
              </a:rPr>
              <a:t>income</a:t>
            </a:r>
            <a:r>
              <a:rPr b="0" lang="en-US" sz="2400" spc="-8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to</a:t>
            </a:r>
            <a:r>
              <a:rPr b="0" lang="en-US" sz="2400" spc="-10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the 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government.</a:t>
            </a:r>
            <a:endParaRPr b="0" lang="en-US" sz="2400" spc="-1" strike="noStrike">
              <a:latin typeface="Arial"/>
            </a:endParaRPr>
          </a:p>
          <a:p>
            <a:pPr marL="451440" indent="-380880">
              <a:lnSpc>
                <a:spcPct val="100000"/>
              </a:lnSpc>
              <a:spcBef>
                <a:spcPts val="1454"/>
              </a:spcBef>
              <a:buClr>
                <a:srgbClr val="4b112f"/>
              </a:buClr>
              <a:buFont typeface="Symbol"/>
              <a:buChar char=""/>
            </a:pP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The</a:t>
            </a:r>
            <a:r>
              <a:rPr b="0" lang="en-US" sz="2400" spc="-114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government</a:t>
            </a:r>
            <a:r>
              <a:rPr b="0" lang="en-US" sz="2400" spc="-92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has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41" strike="noStrike">
                <a:solidFill>
                  <a:srgbClr val="4b112f"/>
                </a:solidFill>
                <a:latin typeface="Lato Heavy"/>
              </a:rPr>
              <a:t>no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12" strike="noStrike">
                <a:solidFill>
                  <a:srgbClr val="4b112f"/>
                </a:solidFill>
                <a:latin typeface="Lato Heavy"/>
              </a:rPr>
              <a:t>surplus</a:t>
            </a:r>
            <a:r>
              <a:rPr b="0" lang="en-US" sz="2400" spc="-12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1" strike="noStrike">
                <a:solidFill>
                  <a:srgbClr val="4b112f"/>
                </a:solidFill>
                <a:latin typeface="Lato Heavy"/>
              </a:rPr>
              <a:t>or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deficit</a:t>
            </a:r>
            <a:r>
              <a:rPr b="0" lang="en-US" sz="2400" spc="-92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budget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but</a:t>
            </a:r>
            <a:r>
              <a:rPr b="0" lang="en-US" sz="2400" spc="-10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only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balanced</a:t>
            </a:r>
            <a:r>
              <a:rPr b="0" lang="en-US" sz="2400" spc="-10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budget.</a:t>
            </a:r>
            <a:endParaRPr b="0" lang="en-US" sz="2400" spc="-1" strike="noStrike">
              <a:latin typeface="Arial"/>
            </a:endParaRPr>
          </a:p>
          <a:p>
            <a:pPr marL="451440" indent="-380880">
              <a:lnSpc>
                <a:spcPct val="167000"/>
              </a:lnSpc>
              <a:buClr>
                <a:srgbClr val="4b112f"/>
              </a:buClr>
              <a:buFont typeface="Symbol"/>
              <a:buChar char=""/>
            </a:pP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Public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expenditure</a:t>
            </a:r>
            <a:r>
              <a:rPr b="0" lang="en-US" sz="2400" spc="-97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15" strike="noStrike">
                <a:solidFill>
                  <a:srgbClr val="4b112f"/>
                </a:solidFill>
                <a:latin typeface="Lato Heavy"/>
              </a:rPr>
              <a:t>is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subject</a:t>
            </a:r>
            <a:r>
              <a:rPr b="0" lang="en-US" sz="2400" spc="-97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to</a:t>
            </a:r>
            <a:r>
              <a:rPr b="0" lang="en-US" sz="2400" spc="-100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diminishing</a:t>
            </a:r>
            <a:r>
              <a:rPr b="0" lang="en-US" sz="2400" spc="-97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15" strike="noStrike">
                <a:solidFill>
                  <a:srgbClr val="4b112f"/>
                </a:solidFill>
                <a:latin typeface="Lato Heavy"/>
              </a:rPr>
              <a:t>marginal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social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benefit</a:t>
            </a:r>
            <a:r>
              <a:rPr b="0" lang="en-US" sz="2400" spc="-8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2" strike="noStrike">
                <a:solidFill>
                  <a:srgbClr val="4b112f"/>
                </a:solidFill>
                <a:latin typeface="Lato Heavy"/>
              </a:rPr>
              <a:t>and  taxes</a:t>
            </a:r>
            <a:r>
              <a:rPr b="0" lang="en-US" sz="2400" spc="-114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1" strike="noStrike">
                <a:solidFill>
                  <a:srgbClr val="4b112f"/>
                </a:solidFill>
                <a:latin typeface="Lato Heavy"/>
              </a:rPr>
              <a:t>are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subject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35" strike="noStrike">
                <a:solidFill>
                  <a:srgbClr val="4b112f"/>
                </a:solidFill>
                <a:latin typeface="Lato Heavy"/>
              </a:rPr>
              <a:t>to</a:t>
            </a:r>
            <a:r>
              <a:rPr b="0" lang="en-US" sz="2400" spc="-106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1" strike="noStrike">
                <a:solidFill>
                  <a:srgbClr val="4b112f"/>
                </a:solidFill>
                <a:latin typeface="Lato Heavy"/>
              </a:rPr>
              <a:t>increasing</a:t>
            </a:r>
            <a:r>
              <a:rPr b="0" lang="en-US" sz="2400" spc="-97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15" strike="noStrike">
                <a:solidFill>
                  <a:srgbClr val="4b112f"/>
                </a:solidFill>
                <a:latin typeface="Lato Heavy"/>
              </a:rPr>
              <a:t>marginal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social</a:t>
            </a:r>
            <a:r>
              <a:rPr b="0" lang="en-US" sz="2400" spc="-111" strike="noStrike">
                <a:solidFill>
                  <a:srgbClr val="4b112f"/>
                </a:solidFill>
                <a:latin typeface="Lato Heavy"/>
              </a:rPr>
              <a:t> </a:t>
            </a:r>
            <a:r>
              <a:rPr b="0" lang="en-US" sz="2400" spc="-26" strike="noStrike">
                <a:solidFill>
                  <a:srgbClr val="4b112f"/>
                </a:solidFill>
                <a:latin typeface="Lato Heavy"/>
              </a:rPr>
              <a:t>sacrifice.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909000" y="274320"/>
            <a:ext cx="7594560" cy="13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55" strike="noStrike">
                <a:solidFill>
                  <a:srgbClr val="ffffff"/>
                </a:solidFill>
                <a:latin typeface="Verdana"/>
              </a:rPr>
              <a:t>Limitations</a:t>
            </a:r>
            <a:r>
              <a:rPr b="0" lang="en-US" sz="4400" spc="-44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US" sz="4400" spc="9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US" sz="4400" spc="-409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US" sz="4400" spc="86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US" sz="4400" spc="-409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US" sz="4400" spc="106" strike="noStrike">
                <a:solidFill>
                  <a:srgbClr val="ffffff"/>
                </a:solidFill>
                <a:latin typeface="Verdana"/>
              </a:rPr>
              <a:t>Principle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705960" y="1843200"/>
            <a:ext cx="931788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443880" indent="-430920">
              <a:lnSpc>
                <a:spcPts val="3651"/>
              </a:lnSpc>
              <a:spcBef>
                <a:spcPts val="105"/>
              </a:spcBef>
              <a:buClr>
                <a:srgbClr val="c8daf8"/>
              </a:buClr>
              <a:buFont typeface="Arial"/>
              <a:buChar char="•"/>
            </a:pP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Difficult</a:t>
            </a:r>
            <a:r>
              <a:rPr b="0" lang="en-US" sz="3200" spc="-202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to</a:t>
            </a:r>
            <a:r>
              <a:rPr b="0" lang="en-US" sz="3200" spc="-225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9" strike="noStrike">
                <a:solidFill>
                  <a:srgbClr val="c8daf8"/>
                </a:solidFill>
                <a:latin typeface="Lato"/>
                <a:ea typeface="DejaVu Sans"/>
              </a:rPr>
              <a:t>measure</a:t>
            </a:r>
            <a:r>
              <a:rPr b="0" lang="en-US" sz="3200" spc="-211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26" strike="noStrike">
                <a:solidFill>
                  <a:srgbClr val="c8daf8"/>
                </a:solidFill>
                <a:latin typeface="Lato"/>
                <a:ea typeface="DejaVu Sans"/>
              </a:rPr>
              <a:t>marginal</a:t>
            </a:r>
            <a:r>
              <a:rPr b="0" lang="en-US" sz="3200" spc="-202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26" strike="noStrike">
                <a:solidFill>
                  <a:srgbClr val="c8daf8"/>
                </a:solidFill>
                <a:latin typeface="Lato"/>
                <a:ea typeface="DejaVu Sans"/>
              </a:rPr>
              <a:t>utility</a:t>
            </a:r>
            <a:r>
              <a:rPr b="0" lang="en-US" sz="3200" spc="-197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and</a:t>
            </a:r>
            <a:r>
              <a:rPr b="0" lang="en-US" sz="3200" spc="-211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9" strike="noStrike">
                <a:solidFill>
                  <a:srgbClr val="c8daf8"/>
                </a:solidFill>
                <a:latin typeface="Lato"/>
                <a:ea typeface="DejaVu Sans"/>
              </a:rPr>
              <a:t>disutility.</a:t>
            </a:r>
            <a:endParaRPr b="0" lang="en-US" sz="3200" spc="-1" strike="noStrike">
              <a:latin typeface="Arial"/>
            </a:endParaRPr>
          </a:p>
          <a:p>
            <a:pPr marL="443880" indent="-430920">
              <a:lnSpc>
                <a:spcPts val="3453"/>
              </a:lnSpc>
              <a:buClr>
                <a:srgbClr val="c8daf8"/>
              </a:buClr>
              <a:buFont typeface="Arial"/>
              <a:buChar char="•"/>
            </a:pP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Difficult</a:t>
            </a:r>
            <a:r>
              <a:rPr b="0" lang="en-US" sz="3200" spc="-211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to</a:t>
            </a:r>
            <a:r>
              <a:rPr b="0" lang="en-US" sz="3200" spc="-231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assess</a:t>
            </a:r>
            <a:r>
              <a:rPr b="0" lang="en-US" sz="3200" spc="-222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7" strike="noStrike">
                <a:solidFill>
                  <a:srgbClr val="c8daf8"/>
                </a:solidFill>
                <a:latin typeface="Lato"/>
                <a:ea typeface="DejaVu Sans"/>
              </a:rPr>
              <a:t>the</a:t>
            </a:r>
            <a:r>
              <a:rPr b="0" lang="en-US" sz="3200" spc="-231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capacity</a:t>
            </a:r>
            <a:r>
              <a:rPr b="0" lang="en-US" sz="3200" spc="-205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-41" strike="noStrike">
                <a:solidFill>
                  <a:srgbClr val="c8daf8"/>
                </a:solidFill>
                <a:latin typeface="Lato"/>
                <a:ea typeface="DejaVu Sans"/>
              </a:rPr>
              <a:t>of</a:t>
            </a:r>
            <a:r>
              <a:rPr b="0" lang="en-US" sz="3200" spc="-216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7" strike="noStrike">
                <a:solidFill>
                  <a:srgbClr val="c8daf8"/>
                </a:solidFill>
                <a:latin typeface="Lato"/>
                <a:ea typeface="DejaVu Sans"/>
              </a:rPr>
              <a:t>the</a:t>
            </a:r>
            <a:r>
              <a:rPr b="0" lang="en-US" sz="3200" spc="-236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-21" strike="noStrike">
                <a:solidFill>
                  <a:srgbClr val="c8daf8"/>
                </a:solidFill>
                <a:latin typeface="Lato"/>
                <a:ea typeface="DejaVu Sans"/>
              </a:rPr>
              <a:t>people.</a:t>
            </a:r>
            <a:endParaRPr b="0" lang="en-US" sz="3200" spc="-1" strike="noStrike">
              <a:latin typeface="Arial"/>
            </a:endParaRPr>
          </a:p>
          <a:p>
            <a:pPr marL="443880" indent="-430920">
              <a:lnSpc>
                <a:spcPts val="3461"/>
              </a:lnSpc>
              <a:spcBef>
                <a:spcPts val="235"/>
              </a:spcBef>
              <a:buClr>
                <a:srgbClr val="c8daf8"/>
              </a:buClr>
              <a:buFont typeface="Arial"/>
              <a:buChar char="•"/>
            </a:pP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Difficult</a:t>
            </a:r>
            <a:r>
              <a:rPr b="0" lang="en-US" sz="3200" spc="-222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to</a:t>
            </a:r>
            <a:r>
              <a:rPr b="0" lang="en-US" sz="3200" spc="-225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-15" strike="noStrike">
                <a:solidFill>
                  <a:srgbClr val="c8daf8"/>
                </a:solidFill>
                <a:latin typeface="Lato"/>
                <a:ea typeface="DejaVu Sans"/>
              </a:rPr>
              <a:t>know</a:t>
            </a:r>
            <a:r>
              <a:rPr b="0" lang="en-US" sz="3200" spc="-225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about</a:t>
            </a:r>
            <a:r>
              <a:rPr b="0" lang="en-US" sz="3200" spc="-222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21" strike="noStrike">
                <a:solidFill>
                  <a:srgbClr val="c8daf8"/>
                </a:solidFill>
                <a:latin typeface="Lato"/>
                <a:ea typeface="DejaVu Sans"/>
              </a:rPr>
              <a:t>likings</a:t>
            </a:r>
            <a:r>
              <a:rPr b="0" lang="en-US" sz="3200" spc="-197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" strike="noStrike">
                <a:solidFill>
                  <a:srgbClr val="c8daf8"/>
                </a:solidFill>
                <a:latin typeface="Lato"/>
                <a:ea typeface="DejaVu Sans"/>
              </a:rPr>
              <a:t>and</a:t>
            </a:r>
            <a:r>
              <a:rPr b="0" lang="en-US" sz="3200" spc="-216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15" strike="noStrike">
                <a:solidFill>
                  <a:srgbClr val="c8daf8"/>
                </a:solidFill>
                <a:latin typeface="Lato"/>
                <a:ea typeface="DejaVu Sans"/>
              </a:rPr>
              <a:t>dislikings</a:t>
            </a:r>
            <a:r>
              <a:rPr b="0" lang="en-US" sz="3200" spc="-177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-41" strike="noStrike">
                <a:solidFill>
                  <a:srgbClr val="c8daf8"/>
                </a:solidFill>
                <a:latin typeface="Lato"/>
                <a:ea typeface="DejaVu Sans"/>
              </a:rPr>
              <a:t>of</a:t>
            </a:r>
            <a:r>
              <a:rPr b="0" lang="en-US" sz="3200" spc="-231" strike="noStrike">
                <a:solidFill>
                  <a:srgbClr val="c8daf8"/>
                </a:solidFill>
                <a:latin typeface="Lato"/>
                <a:ea typeface="DejaVu Sans"/>
              </a:rPr>
              <a:t> </a:t>
            </a:r>
            <a:r>
              <a:rPr b="0" lang="en-US" sz="3200" spc="7" strike="noStrike">
                <a:solidFill>
                  <a:srgbClr val="c8daf8"/>
                </a:solidFill>
                <a:latin typeface="Lato"/>
                <a:ea typeface="DejaVu Sans"/>
              </a:rPr>
              <a:t>the  </a:t>
            </a:r>
            <a:r>
              <a:rPr b="0" lang="en-US" sz="3200" spc="-21" strike="noStrike">
                <a:solidFill>
                  <a:srgbClr val="c8daf8"/>
                </a:solidFill>
                <a:latin typeface="Lato"/>
                <a:ea typeface="DejaVu Sans"/>
              </a:rPr>
              <a:t>people.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129" name="Group 4"/>
          <p:cNvGrpSpPr/>
          <p:nvPr/>
        </p:nvGrpSpPr>
        <p:grpSpPr>
          <a:xfrm>
            <a:off x="3330000" y="3659040"/>
            <a:ext cx="5549760" cy="3075120"/>
            <a:chOff x="3330000" y="3659040"/>
            <a:chExt cx="5549760" cy="3075120"/>
          </a:xfrm>
        </p:grpSpPr>
        <p:sp>
          <p:nvSpPr>
            <p:cNvPr id="130" name="CustomShape 5"/>
            <p:cNvSpPr/>
            <p:nvPr/>
          </p:nvSpPr>
          <p:spPr>
            <a:xfrm>
              <a:off x="3334680" y="3663720"/>
              <a:ext cx="5540400" cy="30654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6"/>
            <p:cNvSpPr/>
            <p:nvPr/>
          </p:nvSpPr>
          <p:spPr>
            <a:xfrm>
              <a:off x="3330000" y="3659040"/>
              <a:ext cx="5549760" cy="3075120"/>
            </a:xfrm>
            <a:custGeom>
              <a:avLst/>
              <a:gdLst/>
              <a:ahLst/>
              <a:rect l="l" t="t" r="r" b="b"/>
              <a:pathLst>
                <a:path w="5550534" h="3075940">
                  <a:moveTo>
                    <a:pt x="0" y="3075431"/>
                  </a:moveTo>
                  <a:lnTo>
                    <a:pt x="5550408" y="3075431"/>
                  </a:lnTo>
                  <a:lnTo>
                    <a:pt x="5550408" y="0"/>
                  </a:lnTo>
                  <a:lnTo>
                    <a:pt x="0" y="0"/>
                  </a:lnTo>
                  <a:lnTo>
                    <a:pt x="0" y="3075431"/>
                  </a:lnTo>
                  <a:close/>
                </a:path>
              </a:pathLst>
            </a:custGeom>
            <a:noFill/>
            <a:ln w="9000">
              <a:solidFill>
                <a:srgbClr val="44536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0"/>
            <a:ext cx="12191400" cy="2119680"/>
            <a:chOff x="0" y="0"/>
            <a:chExt cx="12191400" cy="2119680"/>
          </a:xfrm>
        </p:grpSpPr>
        <p:sp>
          <p:nvSpPr>
            <p:cNvPr id="133" name="CustomShape 2"/>
            <p:cNvSpPr/>
            <p:nvPr/>
          </p:nvSpPr>
          <p:spPr>
            <a:xfrm>
              <a:off x="0" y="0"/>
              <a:ext cx="12191400" cy="21193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0" y="0"/>
              <a:ext cx="12191400" cy="2119680"/>
            </a:xfrm>
            <a:custGeom>
              <a:avLst/>
              <a:gdLst/>
              <a:ahLst/>
              <a:rect l="l" t="t" r="r" b="b"/>
              <a:pathLst>
                <a:path w="12192000" h="2120265">
                  <a:moveTo>
                    <a:pt x="0" y="2119884"/>
                  </a:moveTo>
                  <a:lnTo>
                    <a:pt x="12192000" y="211988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noFill/>
            <a:ln w="12240">
              <a:solidFill>
                <a:srgbClr val="30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0" y="0"/>
              <a:ext cx="12174840" cy="2119680"/>
            </a:xfrm>
            <a:custGeom>
              <a:avLst/>
              <a:gdLst/>
              <a:ahLst/>
              <a:rect l="l" t="t" r="r" b="b"/>
              <a:pathLst>
                <a:path w="12175490" h="2120265">
                  <a:moveTo>
                    <a:pt x="12175236" y="0"/>
                  </a:moveTo>
                  <a:lnTo>
                    <a:pt x="0" y="0"/>
                  </a:lnTo>
                  <a:lnTo>
                    <a:pt x="0" y="2119884"/>
                  </a:lnTo>
                  <a:lnTo>
                    <a:pt x="12175236" y="2119884"/>
                  </a:lnTo>
                  <a:lnTo>
                    <a:pt x="12175236" y="0"/>
                  </a:lnTo>
                  <a:close/>
                </a:path>
              </a:pathLst>
            </a:custGeom>
            <a:solidFill>
              <a:srgbClr val="3d6c71">
                <a:alpha val="61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" name="CustomShape 5"/>
          <p:cNvSpPr/>
          <p:nvPr/>
        </p:nvSpPr>
        <p:spPr>
          <a:xfrm>
            <a:off x="3097080" y="536040"/>
            <a:ext cx="5997240" cy="13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9680" bIns="0">
            <a:noAutofit/>
          </a:bodyPr>
          <a:p>
            <a:pPr marL="720" algn="ctr">
              <a:lnSpc>
                <a:spcPct val="100000"/>
              </a:lnSpc>
              <a:spcBef>
                <a:spcPts val="1100"/>
              </a:spcBef>
            </a:pPr>
            <a:r>
              <a:rPr b="0" lang="en-US" sz="4000" spc="126" strike="noStrike">
                <a:solidFill>
                  <a:srgbClr val="ffffff"/>
                </a:solidFill>
                <a:latin typeface="Verdana"/>
              </a:rPr>
              <a:t>Con</a:t>
            </a:r>
            <a:r>
              <a:rPr b="0" lang="en-US" sz="4000" spc="86" strike="noStrike">
                <a:solidFill>
                  <a:srgbClr val="ffffff"/>
                </a:solidFill>
                <a:latin typeface="Verdana"/>
              </a:rPr>
              <a:t>c</a:t>
            </a:r>
            <a:r>
              <a:rPr b="0" lang="en-US" sz="4000" spc="7" strike="noStrike">
                <a:solidFill>
                  <a:srgbClr val="ffffff"/>
                </a:solidFill>
                <a:latin typeface="Verdana"/>
              </a:rPr>
              <a:t>lusi</a:t>
            </a:r>
            <a:r>
              <a:rPr b="0" lang="en-US" sz="4000" spc="15" strike="noStrike">
                <a:solidFill>
                  <a:srgbClr val="ffffff"/>
                </a:solidFill>
                <a:latin typeface="Verdana"/>
              </a:rPr>
              <a:t>o</a:t>
            </a:r>
            <a:r>
              <a:rPr b="0" lang="en-US" sz="4000" spc="165" strike="noStrike">
                <a:solidFill>
                  <a:srgbClr val="ffffff"/>
                </a:solidFill>
                <a:latin typeface="Verdana"/>
              </a:rPr>
              <a:t>n</a:t>
            </a:r>
            <a:br/>
            <a:endParaRPr b="0" lang="en-US" sz="4000" spc="-1" strike="noStrike"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5884920" y="1686240"/>
            <a:ext cx="424080" cy="189000"/>
          </a:xfrm>
          <a:custGeom>
            <a:avLst/>
            <a:gdLst/>
            <a:ahLst/>
            <a:rect l="l" t="t" r="r" b="b"/>
            <a:pathLst>
              <a:path w="424814" h="189864">
                <a:moveTo>
                  <a:pt x="0" y="0"/>
                </a:moveTo>
                <a:lnTo>
                  <a:pt x="214249" y="189738"/>
                </a:lnTo>
                <a:moveTo>
                  <a:pt x="210312" y="189738"/>
                </a:moveTo>
                <a:lnTo>
                  <a:pt x="424561" y="0"/>
                </a:lnTo>
              </a:path>
            </a:pathLst>
          </a:custGeom>
          <a:noFill/>
          <a:ln w="19800">
            <a:solidFill>
              <a:srgbClr val="3d6c7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7"/>
          <p:cNvSpPr/>
          <p:nvPr/>
        </p:nvSpPr>
        <p:spPr>
          <a:xfrm>
            <a:off x="135000" y="3306960"/>
            <a:ext cx="11939760" cy="14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240" indent="1800" algn="ctr">
              <a:lnSpc>
                <a:spcPct val="100000"/>
              </a:lnSpc>
              <a:spcBef>
                <a:spcPts val="99"/>
              </a:spcBef>
            </a:pPr>
            <a:r>
              <a:rPr b="0" lang="en-US" sz="2400" spc="-92" strike="noStrike">
                <a:solidFill>
                  <a:srgbClr val="41474d"/>
                </a:solidFill>
                <a:latin typeface="Verdana"/>
                <a:ea typeface="DejaVu Sans"/>
              </a:rPr>
              <a:t>The </a:t>
            </a:r>
            <a:r>
              <a:rPr b="0" lang="en-US" sz="2400" spc="-75" strike="noStrike">
                <a:solidFill>
                  <a:srgbClr val="41474d"/>
                </a:solidFill>
                <a:latin typeface="Verdana"/>
                <a:ea typeface="DejaVu Sans"/>
              </a:rPr>
              <a:t>Principle </a:t>
            </a:r>
            <a:r>
              <a:rPr b="0" lang="en-US" sz="2400" spc="-66" strike="noStrike">
                <a:solidFill>
                  <a:srgbClr val="41474d"/>
                </a:solidFill>
                <a:latin typeface="Verdana"/>
                <a:ea typeface="DejaVu Sans"/>
              </a:rPr>
              <a:t>of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Maximum </a:t>
            </a:r>
            <a:r>
              <a:rPr b="0" lang="en-US" sz="2400" spc="-80" strike="noStrike">
                <a:solidFill>
                  <a:srgbClr val="41474d"/>
                </a:solidFill>
                <a:latin typeface="Verdana"/>
                <a:ea typeface="DejaVu Sans"/>
              </a:rPr>
              <a:t>Social </a:t>
            </a:r>
            <a:r>
              <a:rPr b="0" lang="en-US" sz="2400" spc="-55" strike="noStrike">
                <a:solidFill>
                  <a:srgbClr val="41474d"/>
                </a:solidFill>
                <a:latin typeface="Verdana"/>
                <a:ea typeface="DejaVu Sans"/>
              </a:rPr>
              <a:t>Advantage </a:t>
            </a:r>
            <a:r>
              <a:rPr b="0" lang="en-US" sz="2400" spc="-75" strike="noStrike">
                <a:solidFill>
                  <a:srgbClr val="41474d"/>
                </a:solidFill>
                <a:latin typeface="Verdana"/>
                <a:ea typeface="DejaVu Sans"/>
              </a:rPr>
              <a:t>states </a:t>
            </a:r>
            <a:r>
              <a:rPr b="0" lang="en-US" sz="2400" spc="-86" strike="noStrike">
                <a:solidFill>
                  <a:srgbClr val="41474d"/>
                </a:solidFill>
                <a:latin typeface="Verdana"/>
                <a:ea typeface="DejaVu Sans"/>
              </a:rPr>
              <a:t>that public </a:t>
            </a:r>
            <a:r>
              <a:rPr b="0" lang="en-US" sz="2400" spc="-80" strike="noStrike">
                <a:solidFill>
                  <a:srgbClr val="41474d"/>
                </a:solidFill>
                <a:latin typeface="Verdana"/>
                <a:ea typeface="DejaVu Sans"/>
              </a:rPr>
              <a:t>finance </a:t>
            </a:r>
            <a:r>
              <a:rPr b="0" lang="en-US" sz="2400" spc="-66" strike="noStrike">
                <a:solidFill>
                  <a:srgbClr val="41474d"/>
                </a:solidFill>
                <a:latin typeface="Verdana"/>
                <a:ea typeface="DejaVu Sans"/>
              </a:rPr>
              <a:t>leads </a:t>
            </a:r>
            <a:r>
              <a:rPr b="0" lang="en-US" sz="2400" spc="-97" strike="noStrike">
                <a:solidFill>
                  <a:srgbClr val="41474d"/>
                </a:solidFill>
                <a:latin typeface="Verdana"/>
                <a:ea typeface="DejaVu Sans"/>
              </a:rPr>
              <a:t>to  </a:t>
            </a:r>
            <a:r>
              <a:rPr b="0" lang="en-US" sz="2400" spc="-111" strike="noStrike">
                <a:solidFill>
                  <a:srgbClr val="41474d"/>
                </a:solidFill>
                <a:latin typeface="Verdana"/>
                <a:ea typeface="DejaVu Sans"/>
              </a:rPr>
              <a:t>economic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60" strike="noStrike">
                <a:solidFill>
                  <a:srgbClr val="41474d"/>
                </a:solidFill>
                <a:latin typeface="Verdana"/>
                <a:ea typeface="DejaVu Sans"/>
              </a:rPr>
              <a:t>welfare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60" strike="noStrike">
                <a:solidFill>
                  <a:srgbClr val="41474d"/>
                </a:solidFill>
                <a:latin typeface="Verdana"/>
                <a:ea typeface="DejaVu Sans"/>
              </a:rPr>
              <a:t>when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86" strike="noStrike">
                <a:solidFill>
                  <a:srgbClr val="41474d"/>
                </a:solidFill>
                <a:latin typeface="Verdana"/>
                <a:ea typeface="DejaVu Sans"/>
              </a:rPr>
              <a:t>public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expenditure</a:t>
            </a:r>
            <a:r>
              <a:rPr b="0" lang="en-US" sz="2400" spc="-231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40" strike="noStrike">
                <a:solidFill>
                  <a:srgbClr val="41474d"/>
                </a:solidFill>
                <a:latin typeface="Verdana"/>
                <a:ea typeface="DejaVu Sans"/>
              </a:rPr>
              <a:t>&amp;</a:t>
            </a:r>
            <a:r>
              <a:rPr b="0" lang="en-US" sz="2400" spc="-211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80" strike="noStrike">
                <a:solidFill>
                  <a:srgbClr val="41474d"/>
                </a:solidFill>
                <a:latin typeface="Verdana"/>
                <a:ea typeface="DejaVu Sans"/>
              </a:rPr>
              <a:t>taxation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00" strike="noStrike">
                <a:solidFill>
                  <a:srgbClr val="41474d"/>
                </a:solidFill>
                <a:latin typeface="Verdana"/>
                <a:ea typeface="DejaVu Sans"/>
              </a:rPr>
              <a:t>are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7" strike="noStrike">
                <a:solidFill>
                  <a:srgbClr val="41474d"/>
                </a:solidFill>
                <a:latin typeface="Verdana"/>
                <a:ea typeface="DejaVu Sans"/>
              </a:rPr>
              <a:t>carried</a:t>
            </a:r>
            <a:r>
              <a:rPr b="0" lang="en-US" sz="2400" spc="-197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out</a:t>
            </a:r>
            <a:r>
              <a:rPr b="0" lang="en-US" sz="2400" spc="-211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7" strike="noStrike">
                <a:solidFill>
                  <a:srgbClr val="41474d"/>
                </a:solidFill>
                <a:latin typeface="Verdana"/>
                <a:ea typeface="DejaVu Sans"/>
              </a:rPr>
              <a:t>up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7" strike="noStrike">
                <a:solidFill>
                  <a:srgbClr val="41474d"/>
                </a:solidFill>
                <a:latin typeface="Verdana"/>
                <a:ea typeface="DejaVu Sans"/>
              </a:rPr>
              <a:t>to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86" strike="noStrike">
                <a:solidFill>
                  <a:srgbClr val="41474d"/>
                </a:solidFill>
                <a:latin typeface="Verdana"/>
                <a:ea typeface="DejaVu Sans"/>
              </a:rPr>
              <a:t>that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2" strike="noStrike">
                <a:solidFill>
                  <a:srgbClr val="41474d"/>
                </a:solidFill>
                <a:latin typeface="Verdana"/>
                <a:ea typeface="DejaVu Sans"/>
              </a:rPr>
              <a:t>point  </a:t>
            </a:r>
            <a:r>
              <a:rPr b="0" lang="en-US" sz="2400" spc="-80" strike="noStrike">
                <a:solidFill>
                  <a:srgbClr val="41474d"/>
                </a:solidFill>
                <a:latin typeface="Verdana"/>
                <a:ea typeface="DejaVu Sans"/>
              </a:rPr>
              <a:t>where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the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2" strike="noStrike">
                <a:solidFill>
                  <a:srgbClr val="41474d"/>
                </a:solidFill>
                <a:latin typeface="Verdana"/>
                <a:ea typeface="DejaVu Sans"/>
              </a:rPr>
              <a:t>benefits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1" strike="noStrike">
                <a:solidFill>
                  <a:srgbClr val="41474d"/>
                </a:solidFill>
                <a:latin typeface="Verdana"/>
                <a:ea typeface="DejaVu Sans"/>
              </a:rPr>
              <a:t>derived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31" strike="noStrike">
                <a:solidFill>
                  <a:srgbClr val="41474d"/>
                </a:solidFill>
                <a:latin typeface="Verdana"/>
                <a:ea typeface="DejaVu Sans"/>
              </a:rPr>
              <a:t>from</a:t>
            </a:r>
            <a:r>
              <a:rPr b="0" lang="en-US" sz="2400" spc="-18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the</a:t>
            </a:r>
            <a:r>
              <a:rPr b="0" lang="en-US" sz="2400" spc="-24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1" strike="noStrike">
                <a:solidFill>
                  <a:srgbClr val="41474d"/>
                </a:solidFill>
                <a:latin typeface="Verdana"/>
                <a:ea typeface="DejaVu Sans"/>
              </a:rPr>
              <a:t>MU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7" strike="noStrike">
                <a:solidFill>
                  <a:srgbClr val="41474d"/>
                </a:solidFill>
                <a:latin typeface="Verdana"/>
                <a:ea typeface="DejaVu Sans"/>
              </a:rPr>
              <a:t>(Marginal</a:t>
            </a:r>
            <a:r>
              <a:rPr b="0" lang="en-US" sz="2400" spc="-211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20" strike="noStrike">
                <a:solidFill>
                  <a:srgbClr val="41474d"/>
                </a:solidFill>
                <a:latin typeface="Verdana"/>
                <a:ea typeface="DejaVu Sans"/>
              </a:rPr>
              <a:t>Utility)</a:t>
            </a:r>
            <a:r>
              <a:rPr b="0" lang="en-US" sz="2400" spc="-22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66" strike="noStrike">
                <a:solidFill>
                  <a:srgbClr val="41474d"/>
                </a:solidFill>
                <a:latin typeface="Verdana"/>
                <a:ea typeface="DejaVu Sans"/>
              </a:rPr>
              <a:t>of</a:t>
            </a:r>
            <a:r>
              <a:rPr b="0" lang="en-US" sz="2400" spc="-20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expenditure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75" strike="noStrike">
                <a:solidFill>
                  <a:srgbClr val="41474d"/>
                </a:solidFill>
                <a:latin typeface="Verdana"/>
                <a:ea typeface="DejaVu Sans"/>
              </a:rPr>
              <a:t>is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86" strike="noStrike">
                <a:solidFill>
                  <a:srgbClr val="41474d"/>
                </a:solidFill>
                <a:latin typeface="Verdana"/>
                <a:ea typeface="DejaVu Sans"/>
              </a:rPr>
              <a:t>equal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97" strike="noStrike">
                <a:solidFill>
                  <a:srgbClr val="41474d"/>
                </a:solidFill>
                <a:latin typeface="Verdana"/>
                <a:ea typeface="DejaVu Sans"/>
              </a:rPr>
              <a:t>to  </a:t>
            </a:r>
            <a:r>
              <a:rPr b="0" lang="en-US" sz="2400" spc="-395" strike="noStrike">
                <a:solidFill>
                  <a:srgbClr val="41474d"/>
                </a:solidFill>
                <a:latin typeface="Verdana"/>
                <a:ea typeface="DejaVu Sans"/>
              </a:rPr>
              <a:t>(=)</a:t>
            </a:r>
            <a:r>
              <a:rPr b="0" lang="en-US" sz="2400" spc="-22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the</a:t>
            </a:r>
            <a:r>
              <a:rPr b="0" lang="en-US" sz="2400" spc="-23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60" strike="noStrike">
                <a:solidFill>
                  <a:srgbClr val="41474d"/>
                </a:solidFill>
                <a:latin typeface="Verdana"/>
                <a:ea typeface="DejaVu Sans"/>
              </a:rPr>
              <a:t>Marginal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00" strike="noStrike">
                <a:solidFill>
                  <a:srgbClr val="41474d"/>
                </a:solidFill>
                <a:latin typeface="Verdana"/>
                <a:ea typeface="DejaVu Sans"/>
              </a:rPr>
              <a:t>Disutility</a:t>
            </a:r>
            <a:r>
              <a:rPr b="0" lang="en-US" sz="2400" spc="-22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26" strike="noStrike">
                <a:solidFill>
                  <a:srgbClr val="41474d"/>
                </a:solidFill>
                <a:latin typeface="Verdana"/>
                <a:ea typeface="DejaVu Sans"/>
              </a:rPr>
              <a:t>or</a:t>
            </a:r>
            <a:r>
              <a:rPr b="0" lang="en-US" sz="2400" spc="-22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4" strike="noStrike">
                <a:solidFill>
                  <a:srgbClr val="41474d"/>
                </a:solidFill>
                <a:latin typeface="Verdana"/>
                <a:ea typeface="DejaVu Sans"/>
              </a:rPr>
              <a:t>the</a:t>
            </a:r>
            <a:r>
              <a:rPr b="0" lang="en-US" sz="2400" spc="-225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75" strike="noStrike">
                <a:solidFill>
                  <a:srgbClr val="41474d"/>
                </a:solidFill>
                <a:latin typeface="Verdana"/>
                <a:ea typeface="DejaVu Sans"/>
              </a:rPr>
              <a:t>sacrifice</a:t>
            </a:r>
            <a:r>
              <a:rPr b="0" lang="en-US" sz="2400" spc="-216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00" strike="noStrike">
                <a:solidFill>
                  <a:srgbClr val="41474d"/>
                </a:solidFill>
                <a:latin typeface="Verdana"/>
                <a:ea typeface="DejaVu Sans"/>
              </a:rPr>
              <a:t>imposed</a:t>
            </a:r>
            <a:r>
              <a:rPr b="0" lang="en-US" sz="2400" spc="-231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06" strike="noStrike">
                <a:solidFill>
                  <a:srgbClr val="41474d"/>
                </a:solidFill>
                <a:latin typeface="Verdana"/>
                <a:ea typeface="DejaVu Sans"/>
              </a:rPr>
              <a:t>by</a:t>
            </a:r>
            <a:r>
              <a:rPr b="0" lang="en-US" sz="2400" spc="-222" strike="noStrike">
                <a:solidFill>
                  <a:srgbClr val="41474d"/>
                </a:solidFill>
                <a:latin typeface="Verdana"/>
                <a:ea typeface="DejaVu Sans"/>
              </a:rPr>
              <a:t> </a:t>
            </a:r>
            <a:r>
              <a:rPr b="0" lang="en-US" sz="2400" spc="-111" strike="noStrike">
                <a:solidFill>
                  <a:srgbClr val="41474d"/>
                </a:solidFill>
                <a:latin typeface="Verdana"/>
                <a:ea typeface="DejaVu Sans"/>
              </a:rPr>
              <a:t>taxation.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LibreOffice/6.4.4.2$Windows_X86_64 LibreOffice_project/3d775be2011f3886db32dfd395a6a6d1ca2630ff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2021-04-20T06:15:23Z</dcterms:created>
  <dc:creator/>
  <dc:description/>
  <dc:language>en-US</dc:language>
  <cp:lastModifiedBy/>
  <dcterms:modified xsi:type="dcterms:W3CDTF">2021-04-25T20:50:27Z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2019-01-31T00:00:00Z</vt:filetime>
  </property>
  <property fmtid="{D5CDD505-2E9C-101B-9397-08002B2CF9AE}" pid="4" name="Creator">
    <vt:lpwstr>Microsoft® PowerPoint® 2013</vt:lpwstr>
  </property>
  <property fmtid="{D5CDD505-2E9C-101B-9397-08002B2CF9AE}" pid="5" name="HyperlinksChanged">
    <vt:bool>0</vt:bool>
  </property>
  <property fmtid="{D5CDD505-2E9C-101B-9397-08002B2CF9AE}" pid="6" name="LastSaved">
    <vt:filetime>2021-04-20T00:00:00Z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