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33010-3C31-614C-97C1-991F63353AA5}" type="doc">
      <dgm:prSet loTypeId="urn:microsoft.com/office/officeart/2005/8/layout/radial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93FED5-26C6-A040-865F-B5890F2B12EA}">
      <dgm:prSet phldrT="[Text]"/>
      <dgm:spPr/>
      <dgm:t>
        <a:bodyPr/>
        <a:lstStyle/>
        <a:p>
          <a:r>
            <a:rPr lang="en-US" dirty="0"/>
            <a:t>Environment </a:t>
          </a:r>
        </a:p>
      </dgm:t>
    </dgm:pt>
    <dgm:pt modelId="{813745B7-0C26-B844-940A-FCD1A59C171A}" type="parTrans" cxnId="{04AD43BE-E5EC-EF4D-8187-6D7033259305}">
      <dgm:prSet/>
      <dgm:spPr/>
      <dgm:t>
        <a:bodyPr/>
        <a:lstStyle/>
        <a:p>
          <a:endParaRPr lang="en-US"/>
        </a:p>
      </dgm:t>
    </dgm:pt>
    <dgm:pt modelId="{B5D21C18-A830-7D4C-89D1-219FDD5A1A5F}" type="sibTrans" cxnId="{04AD43BE-E5EC-EF4D-8187-6D7033259305}">
      <dgm:prSet/>
      <dgm:spPr/>
      <dgm:t>
        <a:bodyPr/>
        <a:lstStyle/>
        <a:p>
          <a:endParaRPr lang="en-US"/>
        </a:p>
      </dgm:t>
    </dgm:pt>
    <dgm:pt modelId="{DFF40CFA-8169-3045-9D7B-9FD8839BC547}">
      <dgm:prSet phldrT="[Text]"/>
      <dgm:spPr/>
      <dgm:t>
        <a:bodyPr/>
        <a:lstStyle/>
        <a:p>
          <a:r>
            <a:rPr lang="en-US" dirty="0"/>
            <a:t>Complex</a:t>
          </a:r>
        </a:p>
      </dgm:t>
    </dgm:pt>
    <dgm:pt modelId="{C29B77AA-0C5E-B242-BD46-AFD87416E33E}" type="parTrans" cxnId="{5A13B0E7-954F-9C4E-B71B-396861CC2078}">
      <dgm:prSet/>
      <dgm:spPr/>
      <dgm:t>
        <a:bodyPr/>
        <a:lstStyle/>
        <a:p>
          <a:endParaRPr lang="en-US"/>
        </a:p>
      </dgm:t>
    </dgm:pt>
    <dgm:pt modelId="{6E075E05-54EC-6748-8B92-8F6CC44A25F0}" type="sibTrans" cxnId="{5A13B0E7-954F-9C4E-B71B-396861CC2078}">
      <dgm:prSet/>
      <dgm:spPr/>
      <dgm:t>
        <a:bodyPr/>
        <a:lstStyle/>
        <a:p>
          <a:endParaRPr lang="en-US"/>
        </a:p>
      </dgm:t>
    </dgm:pt>
    <dgm:pt modelId="{F2C9AB92-8B32-5A41-A9DB-A506789B9E17}">
      <dgm:prSet phldrT="[Text]"/>
      <dgm:spPr/>
      <dgm:t>
        <a:bodyPr/>
        <a:lstStyle/>
        <a:p>
          <a:r>
            <a:rPr lang="en-US" dirty="0"/>
            <a:t>Dynamic</a:t>
          </a:r>
        </a:p>
      </dgm:t>
    </dgm:pt>
    <dgm:pt modelId="{977A39B9-27FD-AA4A-B717-D3C650083830}" type="parTrans" cxnId="{BE9EC311-20D9-0B48-B9C9-28E39E71D047}">
      <dgm:prSet/>
      <dgm:spPr/>
      <dgm:t>
        <a:bodyPr/>
        <a:lstStyle/>
        <a:p>
          <a:endParaRPr lang="en-US"/>
        </a:p>
      </dgm:t>
    </dgm:pt>
    <dgm:pt modelId="{42A22CC9-F909-804C-A8C0-9A2270860702}" type="sibTrans" cxnId="{BE9EC311-20D9-0B48-B9C9-28E39E71D047}">
      <dgm:prSet/>
      <dgm:spPr/>
      <dgm:t>
        <a:bodyPr/>
        <a:lstStyle/>
        <a:p>
          <a:endParaRPr lang="en-US"/>
        </a:p>
      </dgm:t>
    </dgm:pt>
    <dgm:pt modelId="{2F871DFC-8E37-744B-8E28-E69AB8E767C4}">
      <dgm:prSet phldrT="[Text]"/>
      <dgm:spPr/>
      <dgm:t>
        <a:bodyPr/>
        <a:lstStyle/>
        <a:p>
          <a:r>
            <a:rPr lang="en-US" dirty="0"/>
            <a:t>Multi faceted</a:t>
          </a:r>
        </a:p>
      </dgm:t>
    </dgm:pt>
    <dgm:pt modelId="{B107563B-3B7F-2744-8293-F5A94D29ED78}" type="parTrans" cxnId="{26AAADF0-7D43-AC4B-9AED-91C0F20FC643}">
      <dgm:prSet/>
      <dgm:spPr/>
      <dgm:t>
        <a:bodyPr/>
        <a:lstStyle/>
        <a:p>
          <a:endParaRPr lang="en-US"/>
        </a:p>
      </dgm:t>
    </dgm:pt>
    <dgm:pt modelId="{78FCBB75-B09B-5F40-B53F-8659200B8ACF}" type="sibTrans" cxnId="{26AAADF0-7D43-AC4B-9AED-91C0F20FC643}">
      <dgm:prSet/>
      <dgm:spPr/>
      <dgm:t>
        <a:bodyPr/>
        <a:lstStyle/>
        <a:p>
          <a:endParaRPr lang="en-US"/>
        </a:p>
      </dgm:t>
    </dgm:pt>
    <dgm:pt modelId="{06A04471-1D5F-C445-9BEA-D0DC0B28AF01}">
      <dgm:prSet phldrT="[Text]"/>
      <dgm:spPr/>
      <dgm:t>
        <a:bodyPr/>
        <a:lstStyle/>
        <a:p>
          <a:r>
            <a:rPr lang="en-US" dirty="0"/>
            <a:t>Far reaching impact</a:t>
          </a:r>
        </a:p>
      </dgm:t>
    </dgm:pt>
    <dgm:pt modelId="{BF725BD6-7AD6-3C41-86A0-95571DB146A4}" type="parTrans" cxnId="{E7D27A4B-53D4-1B4E-A80E-FC004F70AF01}">
      <dgm:prSet/>
      <dgm:spPr/>
      <dgm:t>
        <a:bodyPr/>
        <a:lstStyle/>
        <a:p>
          <a:endParaRPr lang="en-US"/>
        </a:p>
      </dgm:t>
    </dgm:pt>
    <dgm:pt modelId="{50AB2179-5770-C64C-A336-F640DE6C5143}" type="sibTrans" cxnId="{E7D27A4B-53D4-1B4E-A80E-FC004F70AF01}">
      <dgm:prSet/>
      <dgm:spPr/>
      <dgm:t>
        <a:bodyPr/>
        <a:lstStyle/>
        <a:p>
          <a:endParaRPr lang="en-US"/>
        </a:p>
      </dgm:t>
    </dgm:pt>
    <dgm:pt modelId="{93486C23-70BB-8D4C-BE5E-F6E94E843A73}" type="pres">
      <dgm:prSet presAssocID="{FF433010-3C31-614C-97C1-991F63353AA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1F2FBF6-9BD7-AA47-8E08-AE4488E0304E}" type="pres">
      <dgm:prSet presAssocID="{0E93FED5-26C6-A040-865F-B5890F2B12EA}" presName="centerShape" presStyleLbl="node0" presStyleIdx="0" presStyleCnt="1"/>
      <dgm:spPr/>
    </dgm:pt>
    <dgm:pt modelId="{44F0EAC7-8E19-8045-B35C-C737059F5175}" type="pres">
      <dgm:prSet presAssocID="{DFF40CFA-8169-3045-9D7B-9FD8839BC547}" presName="node" presStyleLbl="node1" presStyleIdx="0" presStyleCnt="4">
        <dgm:presLayoutVars>
          <dgm:bulletEnabled val="1"/>
        </dgm:presLayoutVars>
      </dgm:prSet>
      <dgm:spPr/>
    </dgm:pt>
    <dgm:pt modelId="{1AB9EDC8-71F9-CF49-88BC-EC05BF0A1113}" type="pres">
      <dgm:prSet presAssocID="{DFF40CFA-8169-3045-9D7B-9FD8839BC547}" presName="dummy" presStyleCnt="0"/>
      <dgm:spPr/>
    </dgm:pt>
    <dgm:pt modelId="{302F0037-C9B0-B045-B867-39F777279E4D}" type="pres">
      <dgm:prSet presAssocID="{6E075E05-54EC-6748-8B92-8F6CC44A25F0}" presName="sibTrans" presStyleLbl="sibTrans2D1" presStyleIdx="0" presStyleCnt="4"/>
      <dgm:spPr/>
    </dgm:pt>
    <dgm:pt modelId="{0ADA7C53-C33A-0543-992F-BD0D4BCDBCE0}" type="pres">
      <dgm:prSet presAssocID="{F2C9AB92-8B32-5A41-A9DB-A506789B9E17}" presName="node" presStyleLbl="node1" presStyleIdx="1" presStyleCnt="4">
        <dgm:presLayoutVars>
          <dgm:bulletEnabled val="1"/>
        </dgm:presLayoutVars>
      </dgm:prSet>
      <dgm:spPr/>
    </dgm:pt>
    <dgm:pt modelId="{B370B343-46C5-8546-A9A2-EAE5329EC1C9}" type="pres">
      <dgm:prSet presAssocID="{F2C9AB92-8B32-5A41-A9DB-A506789B9E17}" presName="dummy" presStyleCnt="0"/>
      <dgm:spPr/>
    </dgm:pt>
    <dgm:pt modelId="{A4185F7F-A13A-8049-800C-9566414FDFF9}" type="pres">
      <dgm:prSet presAssocID="{42A22CC9-F909-804C-A8C0-9A2270860702}" presName="sibTrans" presStyleLbl="sibTrans2D1" presStyleIdx="1" presStyleCnt="4"/>
      <dgm:spPr/>
    </dgm:pt>
    <dgm:pt modelId="{C7BF3658-FCE8-1E4D-A5D6-FCD8552855A4}" type="pres">
      <dgm:prSet presAssocID="{2F871DFC-8E37-744B-8E28-E69AB8E767C4}" presName="node" presStyleLbl="node1" presStyleIdx="2" presStyleCnt="4">
        <dgm:presLayoutVars>
          <dgm:bulletEnabled val="1"/>
        </dgm:presLayoutVars>
      </dgm:prSet>
      <dgm:spPr/>
    </dgm:pt>
    <dgm:pt modelId="{8B64B90F-1550-8043-8715-F7149A114E4D}" type="pres">
      <dgm:prSet presAssocID="{2F871DFC-8E37-744B-8E28-E69AB8E767C4}" presName="dummy" presStyleCnt="0"/>
      <dgm:spPr/>
    </dgm:pt>
    <dgm:pt modelId="{451BEC28-249D-E94F-95CE-6714D5C8D766}" type="pres">
      <dgm:prSet presAssocID="{78FCBB75-B09B-5F40-B53F-8659200B8ACF}" presName="sibTrans" presStyleLbl="sibTrans2D1" presStyleIdx="2" presStyleCnt="4"/>
      <dgm:spPr/>
    </dgm:pt>
    <dgm:pt modelId="{CD3A5474-2964-0B41-98B3-DB3A737096CD}" type="pres">
      <dgm:prSet presAssocID="{06A04471-1D5F-C445-9BEA-D0DC0B28AF01}" presName="node" presStyleLbl="node1" presStyleIdx="3" presStyleCnt="4">
        <dgm:presLayoutVars>
          <dgm:bulletEnabled val="1"/>
        </dgm:presLayoutVars>
      </dgm:prSet>
      <dgm:spPr/>
    </dgm:pt>
    <dgm:pt modelId="{52B2F372-5A08-CB42-BA5E-E74938F28D78}" type="pres">
      <dgm:prSet presAssocID="{06A04471-1D5F-C445-9BEA-D0DC0B28AF01}" presName="dummy" presStyleCnt="0"/>
      <dgm:spPr/>
    </dgm:pt>
    <dgm:pt modelId="{91AEA508-C789-6F43-BB63-F7710F6F7094}" type="pres">
      <dgm:prSet presAssocID="{50AB2179-5770-C64C-A336-F640DE6C5143}" presName="sibTrans" presStyleLbl="sibTrans2D1" presStyleIdx="3" presStyleCnt="4"/>
      <dgm:spPr/>
    </dgm:pt>
  </dgm:ptLst>
  <dgm:cxnLst>
    <dgm:cxn modelId="{CED3E00C-7001-2E45-9EA7-81145CF7DA76}" type="presOf" srcId="{2F871DFC-8E37-744B-8E28-E69AB8E767C4}" destId="{C7BF3658-FCE8-1E4D-A5D6-FCD8552855A4}" srcOrd="0" destOrd="0" presId="urn:microsoft.com/office/officeart/2005/8/layout/radial6"/>
    <dgm:cxn modelId="{BE9EC311-20D9-0B48-B9C9-28E39E71D047}" srcId="{0E93FED5-26C6-A040-865F-B5890F2B12EA}" destId="{F2C9AB92-8B32-5A41-A9DB-A506789B9E17}" srcOrd="1" destOrd="0" parTransId="{977A39B9-27FD-AA4A-B717-D3C650083830}" sibTransId="{42A22CC9-F909-804C-A8C0-9A2270860702}"/>
    <dgm:cxn modelId="{6813C128-4628-5E4A-A189-BE48B0096190}" type="presOf" srcId="{50AB2179-5770-C64C-A336-F640DE6C5143}" destId="{91AEA508-C789-6F43-BB63-F7710F6F7094}" srcOrd="0" destOrd="0" presId="urn:microsoft.com/office/officeart/2005/8/layout/radial6"/>
    <dgm:cxn modelId="{E7D27A4B-53D4-1B4E-A80E-FC004F70AF01}" srcId="{0E93FED5-26C6-A040-865F-B5890F2B12EA}" destId="{06A04471-1D5F-C445-9BEA-D0DC0B28AF01}" srcOrd="3" destOrd="0" parTransId="{BF725BD6-7AD6-3C41-86A0-95571DB146A4}" sibTransId="{50AB2179-5770-C64C-A336-F640DE6C5143}"/>
    <dgm:cxn modelId="{22B2C54D-16DE-9A41-9731-698909DFE216}" type="presOf" srcId="{42A22CC9-F909-804C-A8C0-9A2270860702}" destId="{A4185F7F-A13A-8049-800C-9566414FDFF9}" srcOrd="0" destOrd="0" presId="urn:microsoft.com/office/officeart/2005/8/layout/radial6"/>
    <dgm:cxn modelId="{BCF7E754-A5F3-264D-A739-233CFFFCE606}" type="presOf" srcId="{DFF40CFA-8169-3045-9D7B-9FD8839BC547}" destId="{44F0EAC7-8E19-8045-B35C-C737059F5175}" srcOrd="0" destOrd="0" presId="urn:microsoft.com/office/officeart/2005/8/layout/radial6"/>
    <dgm:cxn modelId="{ECFD9B55-6FF0-9E42-887A-66DB833C48FE}" type="presOf" srcId="{F2C9AB92-8B32-5A41-A9DB-A506789B9E17}" destId="{0ADA7C53-C33A-0543-992F-BD0D4BCDBCE0}" srcOrd="0" destOrd="0" presId="urn:microsoft.com/office/officeart/2005/8/layout/radial6"/>
    <dgm:cxn modelId="{7B765557-5F89-4144-ACCF-A8A2D9758550}" type="presOf" srcId="{06A04471-1D5F-C445-9BEA-D0DC0B28AF01}" destId="{CD3A5474-2964-0B41-98B3-DB3A737096CD}" srcOrd="0" destOrd="0" presId="urn:microsoft.com/office/officeart/2005/8/layout/radial6"/>
    <dgm:cxn modelId="{632C9863-2151-0741-A58F-1B6B4A9C29B6}" type="presOf" srcId="{78FCBB75-B09B-5F40-B53F-8659200B8ACF}" destId="{451BEC28-249D-E94F-95CE-6714D5C8D766}" srcOrd="0" destOrd="0" presId="urn:microsoft.com/office/officeart/2005/8/layout/radial6"/>
    <dgm:cxn modelId="{B7DDCBBD-8314-FB49-B0A1-2967876E1758}" type="presOf" srcId="{6E075E05-54EC-6748-8B92-8F6CC44A25F0}" destId="{302F0037-C9B0-B045-B867-39F777279E4D}" srcOrd="0" destOrd="0" presId="urn:microsoft.com/office/officeart/2005/8/layout/radial6"/>
    <dgm:cxn modelId="{04AD43BE-E5EC-EF4D-8187-6D7033259305}" srcId="{FF433010-3C31-614C-97C1-991F63353AA5}" destId="{0E93FED5-26C6-A040-865F-B5890F2B12EA}" srcOrd="0" destOrd="0" parTransId="{813745B7-0C26-B844-940A-FCD1A59C171A}" sibTransId="{B5D21C18-A830-7D4C-89D1-219FDD5A1A5F}"/>
    <dgm:cxn modelId="{5A13B0E7-954F-9C4E-B71B-396861CC2078}" srcId="{0E93FED5-26C6-A040-865F-B5890F2B12EA}" destId="{DFF40CFA-8169-3045-9D7B-9FD8839BC547}" srcOrd="0" destOrd="0" parTransId="{C29B77AA-0C5E-B242-BD46-AFD87416E33E}" sibTransId="{6E075E05-54EC-6748-8B92-8F6CC44A25F0}"/>
    <dgm:cxn modelId="{C4EEB3E9-08BC-D74E-BBA3-A01F1AFA74D3}" type="presOf" srcId="{FF433010-3C31-614C-97C1-991F63353AA5}" destId="{93486C23-70BB-8D4C-BE5E-F6E94E843A73}" srcOrd="0" destOrd="0" presId="urn:microsoft.com/office/officeart/2005/8/layout/radial6"/>
    <dgm:cxn modelId="{26AAADF0-7D43-AC4B-9AED-91C0F20FC643}" srcId="{0E93FED5-26C6-A040-865F-B5890F2B12EA}" destId="{2F871DFC-8E37-744B-8E28-E69AB8E767C4}" srcOrd="2" destOrd="0" parTransId="{B107563B-3B7F-2744-8293-F5A94D29ED78}" sibTransId="{78FCBB75-B09B-5F40-B53F-8659200B8ACF}"/>
    <dgm:cxn modelId="{9B5D4EFD-A04C-7443-926A-51DCAE9A1E7D}" type="presOf" srcId="{0E93FED5-26C6-A040-865F-B5890F2B12EA}" destId="{B1F2FBF6-9BD7-AA47-8E08-AE4488E0304E}" srcOrd="0" destOrd="0" presId="urn:microsoft.com/office/officeart/2005/8/layout/radial6"/>
    <dgm:cxn modelId="{D9C882B5-4759-A548-99D6-6B6371B9ACC2}" type="presParOf" srcId="{93486C23-70BB-8D4C-BE5E-F6E94E843A73}" destId="{B1F2FBF6-9BD7-AA47-8E08-AE4488E0304E}" srcOrd="0" destOrd="0" presId="urn:microsoft.com/office/officeart/2005/8/layout/radial6"/>
    <dgm:cxn modelId="{78E29490-48BF-D143-B3F6-BA0C8BA4B9B2}" type="presParOf" srcId="{93486C23-70BB-8D4C-BE5E-F6E94E843A73}" destId="{44F0EAC7-8E19-8045-B35C-C737059F5175}" srcOrd="1" destOrd="0" presId="urn:microsoft.com/office/officeart/2005/8/layout/radial6"/>
    <dgm:cxn modelId="{27AFB4BF-C7CA-3340-84D8-7581631F0C19}" type="presParOf" srcId="{93486C23-70BB-8D4C-BE5E-F6E94E843A73}" destId="{1AB9EDC8-71F9-CF49-88BC-EC05BF0A1113}" srcOrd="2" destOrd="0" presId="urn:microsoft.com/office/officeart/2005/8/layout/radial6"/>
    <dgm:cxn modelId="{9C5409BA-5D52-054C-9762-A6BE2504B099}" type="presParOf" srcId="{93486C23-70BB-8D4C-BE5E-F6E94E843A73}" destId="{302F0037-C9B0-B045-B867-39F777279E4D}" srcOrd="3" destOrd="0" presId="urn:microsoft.com/office/officeart/2005/8/layout/radial6"/>
    <dgm:cxn modelId="{30DC198B-2184-864F-8BB1-9DB78CB43492}" type="presParOf" srcId="{93486C23-70BB-8D4C-BE5E-F6E94E843A73}" destId="{0ADA7C53-C33A-0543-992F-BD0D4BCDBCE0}" srcOrd="4" destOrd="0" presId="urn:microsoft.com/office/officeart/2005/8/layout/radial6"/>
    <dgm:cxn modelId="{EF5B314B-6F57-5942-88CA-3CE192879D0A}" type="presParOf" srcId="{93486C23-70BB-8D4C-BE5E-F6E94E843A73}" destId="{B370B343-46C5-8546-A9A2-EAE5329EC1C9}" srcOrd="5" destOrd="0" presId="urn:microsoft.com/office/officeart/2005/8/layout/radial6"/>
    <dgm:cxn modelId="{87078D6A-84A0-7E40-803D-79C41E271E19}" type="presParOf" srcId="{93486C23-70BB-8D4C-BE5E-F6E94E843A73}" destId="{A4185F7F-A13A-8049-800C-9566414FDFF9}" srcOrd="6" destOrd="0" presId="urn:microsoft.com/office/officeart/2005/8/layout/radial6"/>
    <dgm:cxn modelId="{471E0586-6CF3-A441-9692-3D1CC4DAE270}" type="presParOf" srcId="{93486C23-70BB-8D4C-BE5E-F6E94E843A73}" destId="{C7BF3658-FCE8-1E4D-A5D6-FCD8552855A4}" srcOrd="7" destOrd="0" presId="urn:microsoft.com/office/officeart/2005/8/layout/radial6"/>
    <dgm:cxn modelId="{012E4D86-C64D-674B-AF6C-84B314078886}" type="presParOf" srcId="{93486C23-70BB-8D4C-BE5E-F6E94E843A73}" destId="{8B64B90F-1550-8043-8715-F7149A114E4D}" srcOrd="8" destOrd="0" presId="urn:microsoft.com/office/officeart/2005/8/layout/radial6"/>
    <dgm:cxn modelId="{7B4CE3BB-4A00-E142-A867-E43BAE36917E}" type="presParOf" srcId="{93486C23-70BB-8D4C-BE5E-F6E94E843A73}" destId="{451BEC28-249D-E94F-95CE-6714D5C8D766}" srcOrd="9" destOrd="0" presId="urn:microsoft.com/office/officeart/2005/8/layout/radial6"/>
    <dgm:cxn modelId="{67D983CD-5A70-E143-AF68-D4106AE37664}" type="presParOf" srcId="{93486C23-70BB-8D4C-BE5E-F6E94E843A73}" destId="{CD3A5474-2964-0B41-98B3-DB3A737096CD}" srcOrd="10" destOrd="0" presId="urn:microsoft.com/office/officeart/2005/8/layout/radial6"/>
    <dgm:cxn modelId="{37CA8E22-4336-FF4F-9701-012D47003D36}" type="presParOf" srcId="{93486C23-70BB-8D4C-BE5E-F6E94E843A73}" destId="{52B2F372-5A08-CB42-BA5E-E74938F28D78}" srcOrd="11" destOrd="0" presId="urn:microsoft.com/office/officeart/2005/8/layout/radial6"/>
    <dgm:cxn modelId="{FE1B795C-E85C-BF45-9D0D-B962FF9C1846}" type="presParOf" srcId="{93486C23-70BB-8D4C-BE5E-F6E94E843A73}" destId="{91AEA508-C789-6F43-BB63-F7710F6F709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AEA508-C789-6F43-BB63-F7710F6F7094}">
      <dsp:nvSpPr>
        <dsp:cNvPr id="0" name=""/>
        <dsp:cNvSpPr/>
      </dsp:nvSpPr>
      <dsp:spPr>
        <a:xfrm>
          <a:off x="3066690" y="519681"/>
          <a:ext cx="3470993" cy="3470993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BEC28-249D-E94F-95CE-6714D5C8D766}">
      <dsp:nvSpPr>
        <dsp:cNvPr id="0" name=""/>
        <dsp:cNvSpPr/>
      </dsp:nvSpPr>
      <dsp:spPr>
        <a:xfrm>
          <a:off x="3066690" y="519681"/>
          <a:ext cx="3470993" cy="3470993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85F7F-A13A-8049-800C-9566414FDFF9}">
      <dsp:nvSpPr>
        <dsp:cNvPr id="0" name=""/>
        <dsp:cNvSpPr/>
      </dsp:nvSpPr>
      <dsp:spPr>
        <a:xfrm>
          <a:off x="3066690" y="519681"/>
          <a:ext cx="3470993" cy="3470993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F0037-C9B0-B045-B867-39F777279E4D}">
      <dsp:nvSpPr>
        <dsp:cNvPr id="0" name=""/>
        <dsp:cNvSpPr/>
      </dsp:nvSpPr>
      <dsp:spPr>
        <a:xfrm>
          <a:off x="3066690" y="519681"/>
          <a:ext cx="3470993" cy="3470993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2FBF6-9BD7-AA47-8E08-AE4488E0304E}">
      <dsp:nvSpPr>
        <dsp:cNvPr id="0" name=""/>
        <dsp:cNvSpPr/>
      </dsp:nvSpPr>
      <dsp:spPr>
        <a:xfrm>
          <a:off x="4002604" y="1455595"/>
          <a:ext cx="1599165" cy="15991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Environment </a:t>
          </a:r>
        </a:p>
      </dsp:txBody>
      <dsp:txXfrm>
        <a:off x="4236796" y="1689787"/>
        <a:ext cx="1130781" cy="1130781"/>
      </dsp:txXfrm>
    </dsp:sp>
    <dsp:sp modelId="{44F0EAC7-8E19-8045-B35C-C737059F5175}">
      <dsp:nvSpPr>
        <dsp:cNvPr id="0" name=""/>
        <dsp:cNvSpPr/>
      </dsp:nvSpPr>
      <dsp:spPr>
        <a:xfrm>
          <a:off x="4242479" y="272"/>
          <a:ext cx="1119416" cy="1119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Complex</a:t>
          </a:r>
        </a:p>
      </dsp:txBody>
      <dsp:txXfrm>
        <a:off x="4406414" y="164207"/>
        <a:ext cx="791546" cy="791546"/>
      </dsp:txXfrm>
    </dsp:sp>
    <dsp:sp modelId="{0ADA7C53-C33A-0543-992F-BD0D4BCDBCE0}">
      <dsp:nvSpPr>
        <dsp:cNvPr id="0" name=""/>
        <dsp:cNvSpPr/>
      </dsp:nvSpPr>
      <dsp:spPr>
        <a:xfrm>
          <a:off x="5937677" y="1695469"/>
          <a:ext cx="1119416" cy="1119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Dynamic</a:t>
          </a:r>
        </a:p>
      </dsp:txBody>
      <dsp:txXfrm>
        <a:off x="6101612" y="1859404"/>
        <a:ext cx="791546" cy="791546"/>
      </dsp:txXfrm>
    </dsp:sp>
    <dsp:sp modelId="{C7BF3658-FCE8-1E4D-A5D6-FCD8552855A4}">
      <dsp:nvSpPr>
        <dsp:cNvPr id="0" name=""/>
        <dsp:cNvSpPr/>
      </dsp:nvSpPr>
      <dsp:spPr>
        <a:xfrm>
          <a:off x="4242479" y="3390667"/>
          <a:ext cx="1119416" cy="1119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Multi faceted</a:t>
          </a:r>
        </a:p>
      </dsp:txBody>
      <dsp:txXfrm>
        <a:off x="4406414" y="3554602"/>
        <a:ext cx="791546" cy="791546"/>
      </dsp:txXfrm>
    </dsp:sp>
    <dsp:sp modelId="{CD3A5474-2964-0B41-98B3-DB3A737096CD}">
      <dsp:nvSpPr>
        <dsp:cNvPr id="0" name=""/>
        <dsp:cNvSpPr/>
      </dsp:nvSpPr>
      <dsp:spPr>
        <a:xfrm>
          <a:off x="2547281" y="1695469"/>
          <a:ext cx="1119416" cy="1119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Far reaching impact</a:t>
          </a:r>
        </a:p>
      </dsp:txBody>
      <dsp:txXfrm>
        <a:off x="2711216" y="1859404"/>
        <a:ext cx="791546" cy="791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1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8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257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9043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09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17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0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84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78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6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B037E-0B87-8440-BEAF-18E8C7EA4FCA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04957FF-0006-2346-BACA-12D6600623A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3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BA1F-B3EB-C14B-97E2-9ADB80A02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2336"/>
            <a:ext cx="9144000" cy="2184597"/>
          </a:xfrm>
        </p:spPr>
        <p:txBody>
          <a:bodyPr/>
          <a:lstStyle/>
          <a:p>
            <a:r>
              <a:rPr lang="en-US" dirty="0"/>
              <a:t>Strategic Management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1F316-4A5C-684D-99F1-4FF2A7DEC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1281" y="4579168"/>
            <a:ext cx="4979613" cy="977621"/>
          </a:xfrm>
        </p:spPr>
        <p:txBody>
          <a:bodyPr/>
          <a:lstStyle/>
          <a:p>
            <a:r>
              <a:rPr lang="en-US" dirty="0"/>
              <a:t>Unit -2 </a:t>
            </a:r>
          </a:p>
          <a:p>
            <a:r>
              <a:rPr lang="en-US" dirty="0"/>
              <a:t>Topic – Components of Environment </a:t>
            </a:r>
          </a:p>
        </p:txBody>
      </p:sp>
    </p:spTree>
    <p:extLst>
      <p:ext uri="{BB962C8B-B14F-4D97-AF65-F5344CB8AC3E}">
        <p14:creationId xmlns:p14="http://schemas.microsoft.com/office/powerpoint/2010/main" val="22548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99DEE-110F-FC45-A04D-1FAB7FEE4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509" y="339047"/>
            <a:ext cx="8527551" cy="530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66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9873E5-6928-3846-92D3-7D7ADADA1A0B}"/>
              </a:ext>
            </a:extLst>
          </p:cNvPr>
          <p:cNvSpPr txBox="1"/>
          <p:nvPr/>
        </p:nvSpPr>
        <p:spPr>
          <a:xfrm>
            <a:off x="3102796" y="3729519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DE14158-742B-B842-A594-2CB1DD4CCB74}"/>
              </a:ext>
            </a:extLst>
          </p:cNvPr>
          <p:cNvSpPr/>
          <p:nvPr/>
        </p:nvSpPr>
        <p:spPr>
          <a:xfrm>
            <a:off x="3616504" y="2196773"/>
            <a:ext cx="54555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332699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1906-3574-614B-B306-CD01434E3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917535"/>
            <a:ext cx="9603275" cy="900991"/>
          </a:xfrm>
        </p:spPr>
        <p:txBody>
          <a:bodyPr>
            <a:normAutofit/>
          </a:bodyPr>
          <a:lstStyle/>
          <a:p>
            <a:r>
              <a:rPr lang="en-US" sz="3600" dirty="0"/>
              <a:t>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E79DA-9E86-9C48-8B21-C4B8BF1E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/>
              <a:t>Environment means the surroundings, external objects, influences or circumstances under which someone or something exists.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/>
              <a:t>The environment of any organization is “the aggregate of all conditions, events and influences that surrounds and affect it”.</a:t>
            </a:r>
          </a:p>
        </p:txBody>
      </p:sp>
    </p:spTree>
    <p:extLst>
      <p:ext uri="{BB962C8B-B14F-4D97-AF65-F5344CB8AC3E}">
        <p14:creationId xmlns:p14="http://schemas.microsoft.com/office/powerpoint/2010/main" val="66432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9686-0E43-E049-8BEA-E204C1392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environment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8826210-9A29-6242-94B9-FDF4BB5E6E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3432483"/>
              </p:ext>
            </p:extLst>
          </p:nvPr>
        </p:nvGraphicFramePr>
        <p:xfrm>
          <a:off x="1450975" y="1952090"/>
          <a:ext cx="9604375" cy="451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593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167C6-51A4-3E47-9547-5E81F671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and external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C35C7-3249-E94B-87B6-FFA73B7A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Environment [impact strengths or cause weakness]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Strength :- Inherent capacity which an organization can use to gain strategic advantage e.g. Reputation among customers, resources, assets, people experience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Weakness :- Inherent limitation which creates strategic disadvantages </a:t>
            </a:r>
          </a:p>
          <a:p>
            <a:pPr marL="0" indent="0">
              <a:buNone/>
            </a:pPr>
            <a:r>
              <a:rPr lang="en-US" dirty="0"/>
              <a:t>    e.g. Gaps in capabilities, financial deadlines, low morale.</a:t>
            </a:r>
          </a:p>
        </p:txBody>
      </p:sp>
    </p:spTree>
    <p:extLst>
      <p:ext uri="{BB962C8B-B14F-4D97-AF65-F5344CB8AC3E}">
        <p14:creationId xmlns:p14="http://schemas.microsoft.com/office/powerpoint/2010/main" val="254543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3E930-DC46-B048-B1D8-2858DB2CA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and external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74D09-0A11-2440-A51D-620B8B0DB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Environment [provides opportunity or pose threats]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Opportunity :- favorable conditions which enables it to consolidate and strengthen its position.  e.g. – Economic boom, favorable demographic shifts, new technologies.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Threat :- unfavorable condition which creates a risk for or causes damage to the organization. e.g. – Economic downtown, new competitors, unfavorable political situation or legislation.</a:t>
            </a:r>
          </a:p>
        </p:txBody>
      </p:sp>
    </p:spTree>
    <p:extLst>
      <p:ext uri="{BB962C8B-B14F-4D97-AF65-F5344CB8AC3E}">
        <p14:creationId xmlns:p14="http://schemas.microsoft.com/office/powerpoint/2010/main" val="44782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06836-34D0-2E4A-83BA-000B425D3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63422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Swot  analysis</a:t>
            </a:r>
            <a:br>
              <a:rPr lang="en-US" dirty="0"/>
            </a:br>
            <a:r>
              <a:rPr lang="en-US" dirty="0"/>
              <a:t>                                                              </a:t>
            </a:r>
            <a:r>
              <a:rPr lang="en-US" sz="1800" dirty="0"/>
              <a:t>1960</a:t>
            </a:r>
            <a:br>
              <a:rPr lang="en-US" sz="1800" dirty="0"/>
            </a:br>
            <a:r>
              <a:rPr lang="en-US" sz="1800" dirty="0"/>
              <a:t>                                                                                                               Stanford research institute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876A0-E4D5-BA46-B245-FFEB379B6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896847"/>
            <a:ext cx="9603275" cy="4596420"/>
          </a:xfrm>
        </p:spPr>
        <p:txBody>
          <a:bodyPr/>
          <a:lstStyle/>
          <a:p>
            <a:r>
              <a:rPr lang="en-US" dirty="0"/>
              <a:t>Also known as WOTS –UP or TOWS analysis </a:t>
            </a:r>
          </a:p>
          <a:p>
            <a:r>
              <a:rPr lang="en-IN" b="1" dirty="0"/>
              <a:t>SWOT analysis</a:t>
            </a:r>
            <a:r>
              <a:rPr lang="en-IN" dirty="0"/>
              <a:t>  is a strategic planning technique used to help a person or organization identify strengths, weaknesses, opportunities, and threats related to business competition or project planning.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E3146E-A87D-5D4C-9693-E405A1537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456" y="3866506"/>
            <a:ext cx="5558320" cy="280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3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EE393C-0979-3044-BE3E-4F0099DA6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089" y="349321"/>
            <a:ext cx="7572053" cy="534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72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8998-F439-7D4C-9E20-6EA87F14D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swot analysis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1D6782B-A638-5846-A1C6-88EDF6809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8526" y="2016124"/>
            <a:ext cx="7777537" cy="448741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15FB5AA-6FF0-3E4A-A3B3-52C06DDFC05E}"/>
              </a:ext>
            </a:extLst>
          </p:cNvPr>
          <p:cNvSpPr/>
          <p:nvPr/>
        </p:nvSpPr>
        <p:spPr>
          <a:xfrm>
            <a:off x="4438436" y="2630184"/>
            <a:ext cx="2794571" cy="13356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35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DCBCC5-232E-4143-90D4-BA85CF84E0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17" y="1237179"/>
            <a:ext cx="6502400" cy="487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8202BC-EE45-2F4D-80F0-F44C6AD1325C}"/>
              </a:ext>
            </a:extLst>
          </p:cNvPr>
          <p:cNvSpPr/>
          <p:nvPr/>
        </p:nvSpPr>
        <p:spPr>
          <a:xfrm>
            <a:off x="2661007" y="5558319"/>
            <a:ext cx="6482993" cy="5959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Adadad</a:t>
            </a:r>
            <a:r>
              <a:rPr lang="en-US" sz="2000" dirty="0">
                <a:solidFill>
                  <a:schemeClr val="tx1"/>
                </a:solidFill>
              </a:rPr>
              <a:t>Advantages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62024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{C55E7A9E-2476-C141-8D82-4F8AA3F4627F}tf10001119</Template>
  <TotalTime>73</TotalTime>
  <Words>220</Words>
  <Application>Microsoft Macintosh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Wingdings</vt:lpstr>
      <vt:lpstr>Gallery</vt:lpstr>
      <vt:lpstr>Strategic Management </vt:lpstr>
      <vt:lpstr>Environment </vt:lpstr>
      <vt:lpstr>Characteristics of environment </vt:lpstr>
      <vt:lpstr>Internal and external environment </vt:lpstr>
      <vt:lpstr>Internal and external environment </vt:lpstr>
      <vt:lpstr>Swot  analysis                                                               1960                                                                                                                Stanford research institute</vt:lpstr>
      <vt:lpstr>PowerPoint Presentation</vt:lpstr>
      <vt:lpstr>Purpose of swot analysis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Management </dc:title>
  <dc:creator>anubhavbarwar@gmail.com</dc:creator>
  <cp:lastModifiedBy>anubhavbarwar@gmail.com</cp:lastModifiedBy>
  <cp:revision>12</cp:revision>
  <dcterms:created xsi:type="dcterms:W3CDTF">2021-04-29T04:26:40Z</dcterms:created>
  <dcterms:modified xsi:type="dcterms:W3CDTF">2021-04-29T05:40:34Z</dcterms:modified>
</cp:coreProperties>
</file>