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5CAED1-17F2-D841-B504-956329C841DF}" type="doc">
      <dgm:prSet loTypeId="urn:microsoft.com/office/officeart/2008/layout/AlternatingHexagon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422F02-E1DA-B34A-90FB-91F7C66BE19D}">
      <dgm:prSet phldrT="[Text]"/>
      <dgm:spPr/>
      <dgm:t>
        <a:bodyPr/>
        <a:lstStyle/>
        <a:p>
          <a:r>
            <a:rPr lang="en-US" dirty="0"/>
            <a:t>Issues </a:t>
          </a:r>
        </a:p>
      </dgm:t>
    </dgm:pt>
    <dgm:pt modelId="{99848176-6C50-9F43-BC52-F129310CA99C}" type="parTrans" cxnId="{6E2A7965-D3C2-CB4C-876B-E020325EE320}">
      <dgm:prSet/>
      <dgm:spPr/>
      <dgm:t>
        <a:bodyPr/>
        <a:lstStyle/>
        <a:p>
          <a:endParaRPr lang="en-US"/>
        </a:p>
      </dgm:t>
    </dgm:pt>
    <dgm:pt modelId="{4EAD3B5B-9D9B-EE41-88A8-E953981A043A}" type="sibTrans" cxnId="{6E2A7965-D3C2-CB4C-876B-E020325EE320}">
      <dgm:prSet/>
      <dgm:spPr/>
      <dgm:t>
        <a:bodyPr/>
        <a:lstStyle/>
        <a:p>
          <a:r>
            <a:rPr lang="en-US" dirty="0"/>
            <a:t>Trends </a:t>
          </a:r>
        </a:p>
      </dgm:t>
    </dgm:pt>
    <dgm:pt modelId="{27D05D19-38FC-EC4A-A4D4-FBEE4BEFEC2D}">
      <dgm:prSet phldrT="[Text]"/>
      <dgm:spPr/>
      <dgm:t>
        <a:bodyPr/>
        <a:lstStyle/>
        <a:p>
          <a:r>
            <a:rPr lang="en-US" dirty="0"/>
            <a:t>Events </a:t>
          </a:r>
        </a:p>
      </dgm:t>
    </dgm:pt>
    <dgm:pt modelId="{B8294F66-8357-A44F-9E93-954C1570DC9C}" type="parTrans" cxnId="{F34E8044-2104-E948-BD1F-7B02C8518247}">
      <dgm:prSet/>
      <dgm:spPr/>
      <dgm:t>
        <a:bodyPr/>
        <a:lstStyle/>
        <a:p>
          <a:endParaRPr lang="en-US"/>
        </a:p>
      </dgm:t>
    </dgm:pt>
    <dgm:pt modelId="{B5A7228B-3B8F-3742-BD7E-FD81AFF39243}" type="sibTrans" cxnId="{F34E8044-2104-E948-BD1F-7B02C8518247}">
      <dgm:prSet/>
      <dgm:spPr/>
      <dgm:t>
        <a:bodyPr/>
        <a:lstStyle/>
        <a:p>
          <a:r>
            <a:rPr lang="en-US" dirty="0"/>
            <a:t>Expectations </a:t>
          </a:r>
        </a:p>
      </dgm:t>
    </dgm:pt>
    <dgm:pt modelId="{3FA2E869-68BF-DA4C-BB73-41899D081BF0}" type="pres">
      <dgm:prSet presAssocID="{7B5CAED1-17F2-D841-B504-956329C841DF}" presName="Name0" presStyleCnt="0">
        <dgm:presLayoutVars>
          <dgm:chMax/>
          <dgm:chPref/>
          <dgm:dir/>
          <dgm:animLvl val="lvl"/>
        </dgm:presLayoutVars>
      </dgm:prSet>
      <dgm:spPr/>
    </dgm:pt>
    <dgm:pt modelId="{38F84BFA-C9D5-AB4C-89A0-129D52D81002}" type="pres">
      <dgm:prSet presAssocID="{1F422F02-E1DA-B34A-90FB-91F7C66BE19D}" presName="composite" presStyleCnt="0"/>
      <dgm:spPr/>
    </dgm:pt>
    <dgm:pt modelId="{D58E7A16-6D3A-D04D-AE3C-A2D271879CF2}" type="pres">
      <dgm:prSet presAssocID="{1F422F02-E1DA-B34A-90FB-91F7C66BE19D}" presName="Parent1" presStyleLbl="node1" presStyleIdx="0" presStyleCnt="4" custLinFactNeighborX="2444" custLinFactNeighborY="0">
        <dgm:presLayoutVars>
          <dgm:chMax val="1"/>
          <dgm:chPref val="1"/>
          <dgm:bulletEnabled val="1"/>
        </dgm:presLayoutVars>
      </dgm:prSet>
      <dgm:spPr/>
    </dgm:pt>
    <dgm:pt modelId="{84E289B4-A63B-8243-B8C2-5DBCB947C202}" type="pres">
      <dgm:prSet presAssocID="{1F422F02-E1DA-B34A-90FB-91F7C66BE19D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BBC19197-9AA7-1D43-9197-E092DCEF7EDD}" type="pres">
      <dgm:prSet presAssocID="{1F422F02-E1DA-B34A-90FB-91F7C66BE19D}" presName="BalanceSpacing" presStyleCnt="0"/>
      <dgm:spPr/>
    </dgm:pt>
    <dgm:pt modelId="{C8DDBE95-9FD1-F24B-811F-4725022EDD1A}" type="pres">
      <dgm:prSet presAssocID="{1F422F02-E1DA-B34A-90FB-91F7C66BE19D}" presName="BalanceSpacing1" presStyleCnt="0"/>
      <dgm:spPr/>
    </dgm:pt>
    <dgm:pt modelId="{51DE49B4-FB76-5D46-92D3-35044F18C2FF}" type="pres">
      <dgm:prSet presAssocID="{4EAD3B5B-9D9B-EE41-88A8-E953981A043A}" presName="Accent1Text" presStyleLbl="node1" presStyleIdx="1" presStyleCnt="4"/>
      <dgm:spPr/>
    </dgm:pt>
    <dgm:pt modelId="{66446ADF-4E5A-514A-B9BC-7C32BD82C8C3}" type="pres">
      <dgm:prSet presAssocID="{4EAD3B5B-9D9B-EE41-88A8-E953981A043A}" presName="spaceBetweenRectangles" presStyleCnt="0"/>
      <dgm:spPr/>
    </dgm:pt>
    <dgm:pt modelId="{9DD083B4-5632-9245-B8A9-072B4811C015}" type="pres">
      <dgm:prSet presAssocID="{27D05D19-38FC-EC4A-A4D4-FBEE4BEFEC2D}" presName="composite" presStyleCnt="0"/>
      <dgm:spPr/>
    </dgm:pt>
    <dgm:pt modelId="{695CE43D-CA7B-BE4A-978D-F9EFF92B2477}" type="pres">
      <dgm:prSet presAssocID="{27D05D19-38FC-EC4A-A4D4-FBEE4BEFEC2D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44BB3C77-CC3F-5549-B2AF-310E6672C963}" type="pres">
      <dgm:prSet presAssocID="{27D05D19-38FC-EC4A-A4D4-FBEE4BEFEC2D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F1E00E22-B9B1-ED49-B2C5-09DB3AB928D9}" type="pres">
      <dgm:prSet presAssocID="{27D05D19-38FC-EC4A-A4D4-FBEE4BEFEC2D}" presName="BalanceSpacing" presStyleCnt="0"/>
      <dgm:spPr/>
    </dgm:pt>
    <dgm:pt modelId="{3C321A4E-2C9A-8443-BD18-E51BAA5042D3}" type="pres">
      <dgm:prSet presAssocID="{27D05D19-38FC-EC4A-A4D4-FBEE4BEFEC2D}" presName="BalanceSpacing1" presStyleCnt="0"/>
      <dgm:spPr/>
    </dgm:pt>
    <dgm:pt modelId="{A9AEC996-DC7F-1443-9D28-801E5AAD2B4F}" type="pres">
      <dgm:prSet presAssocID="{B5A7228B-3B8F-3742-BD7E-FD81AFF39243}" presName="Accent1Text" presStyleLbl="node1" presStyleIdx="3" presStyleCnt="4"/>
      <dgm:spPr/>
    </dgm:pt>
  </dgm:ptLst>
  <dgm:cxnLst>
    <dgm:cxn modelId="{1D2CAA35-11FA-624F-B42C-ACB9EA914966}" type="presOf" srcId="{B5A7228B-3B8F-3742-BD7E-FD81AFF39243}" destId="{A9AEC996-DC7F-1443-9D28-801E5AAD2B4F}" srcOrd="0" destOrd="0" presId="urn:microsoft.com/office/officeart/2008/layout/AlternatingHexagons"/>
    <dgm:cxn modelId="{F34E8044-2104-E948-BD1F-7B02C8518247}" srcId="{7B5CAED1-17F2-D841-B504-956329C841DF}" destId="{27D05D19-38FC-EC4A-A4D4-FBEE4BEFEC2D}" srcOrd="1" destOrd="0" parTransId="{B8294F66-8357-A44F-9E93-954C1570DC9C}" sibTransId="{B5A7228B-3B8F-3742-BD7E-FD81AFF39243}"/>
    <dgm:cxn modelId="{FEA5C95C-D5A2-0948-BA04-0EDFA4A6E4F5}" type="presOf" srcId="{1F422F02-E1DA-B34A-90FB-91F7C66BE19D}" destId="{D58E7A16-6D3A-D04D-AE3C-A2D271879CF2}" srcOrd="0" destOrd="0" presId="urn:microsoft.com/office/officeart/2008/layout/AlternatingHexagons"/>
    <dgm:cxn modelId="{6E2A7965-D3C2-CB4C-876B-E020325EE320}" srcId="{7B5CAED1-17F2-D841-B504-956329C841DF}" destId="{1F422F02-E1DA-B34A-90FB-91F7C66BE19D}" srcOrd="0" destOrd="0" parTransId="{99848176-6C50-9F43-BC52-F129310CA99C}" sibTransId="{4EAD3B5B-9D9B-EE41-88A8-E953981A043A}"/>
    <dgm:cxn modelId="{BB10BDBD-70FE-AC4C-9785-0425200C6C40}" type="presOf" srcId="{7B5CAED1-17F2-D841-B504-956329C841DF}" destId="{3FA2E869-68BF-DA4C-BB73-41899D081BF0}" srcOrd="0" destOrd="0" presId="urn:microsoft.com/office/officeart/2008/layout/AlternatingHexagons"/>
    <dgm:cxn modelId="{F3C6EEDA-8B9A-B14A-B369-21C1C14AC844}" type="presOf" srcId="{27D05D19-38FC-EC4A-A4D4-FBEE4BEFEC2D}" destId="{695CE43D-CA7B-BE4A-978D-F9EFF92B2477}" srcOrd="0" destOrd="0" presId="urn:microsoft.com/office/officeart/2008/layout/AlternatingHexagons"/>
    <dgm:cxn modelId="{972374DB-FAC6-6C43-981F-6127ABA527E6}" type="presOf" srcId="{4EAD3B5B-9D9B-EE41-88A8-E953981A043A}" destId="{51DE49B4-FB76-5D46-92D3-35044F18C2FF}" srcOrd="0" destOrd="0" presId="urn:microsoft.com/office/officeart/2008/layout/AlternatingHexagons"/>
    <dgm:cxn modelId="{64D38098-1B7B-9C49-B346-A558FA078784}" type="presParOf" srcId="{3FA2E869-68BF-DA4C-BB73-41899D081BF0}" destId="{38F84BFA-C9D5-AB4C-89A0-129D52D81002}" srcOrd="0" destOrd="0" presId="urn:microsoft.com/office/officeart/2008/layout/AlternatingHexagons"/>
    <dgm:cxn modelId="{DDB946DE-7A9C-3C47-84C4-BA781BFE75EC}" type="presParOf" srcId="{38F84BFA-C9D5-AB4C-89A0-129D52D81002}" destId="{D58E7A16-6D3A-D04D-AE3C-A2D271879CF2}" srcOrd="0" destOrd="0" presId="urn:microsoft.com/office/officeart/2008/layout/AlternatingHexagons"/>
    <dgm:cxn modelId="{40CFC8B7-9790-A142-BB7D-C7B428BE260C}" type="presParOf" srcId="{38F84BFA-C9D5-AB4C-89A0-129D52D81002}" destId="{84E289B4-A63B-8243-B8C2-5DBCB947C202}" srcOrd="1" destOrd="0" presId="urn:microsoft.com/office/officeart/2008/layout/AlternatingHexagons"/>
    <dgm:cxn modelId="{EF7B0343-320C-F94B-A07D-F838E0D8F4ED}" type="presParOf" srcId="{38F84BFA-C9D5-AB4C-89A0-129D52D81002}" destId="{BBC19197-9AA7-1D43-9197-E092DCEF7EDD}" srcOrd="2" destOrd="0" presId="urn:microsoft.com/office/officeart/2008/layout/AlternatingHexagons"/>
    <dgm:cxn modelId="{7ADA3341-E186-C249-A078-DBA5748100C6}" type="presParOf" srcId="{38F84BFA-C9D5-AB4C-89A0-129D52D81002}" destId="{C8DDBE95-9FD1-F24B-811F-4725022EDD1A}" srcOrd="3" destOrd="0" presId="urn:microsoft.com/office/officeart/2008/layout/AlternatingHexagons"/>
    <dgm:cxn modelId="{35A49ED0-6343-8847-BA4C-0BCF794D3682}" type="presParOf" srcId="{38F84BFA-C9D5-AB4C-89A0-129D52D81002}" destId="{51DE49B4-FB76-5D46-92D3-35044F18C2FF}" srcOrd="4" destOrd="0" presId="urn:microsoft.com/office/officeart/2008/layout/AlternatingHexagons"/>
    <dgm:cxn modelId="{A2D68E95-C286-9E40-9CB1-B08FB7B9F6B7}" type="presParOf" srcId="{3FA2E869-68BF-DA4C-BB73-41899D081BF0}" destId="{66446ADF-4E5A-514A-B9BC-7C32BD82C8C3}" srcOrd="1" destOrd="0" presId="urn:microsoft.com/office/officeart/2008/layout/AlternatingHexagons"/>
    <dgm:cxn modelId="{06079288-1A57-B440-AA7E-E919AC35E8B3}" type="presParOf" srcId="{3FA2E869-68BF-DA4C-BB73-41899D081BF0}" destId="{9DD083B4-5632-9245-B8A9-072B4811C015}" srcOrd="2" destOrd="0" presId="urn:microsoft.com/office/officeart/2008/layout/AlternatingHexagons"/>
    <dgm:cxn modelId="{7CB68B93-FC7D-A64A-A7E9-B7AC472ADCAA}" type="presParOf" srcId="{9DD083B4-5632-9245-B8A9-072B4811C015}" destId="{695CE43D-CA7B-BE4A-978D-F9EFF92B2477}" srcOrd="0" destOrd="0" presId="urn:microsoft.com/office/officeart/2008/layout/AlternatingHexagons"/>
    <dgm:cxn modelId="{5B707A0D-851E-B74D-9048-16666FA7642B}" type="presParOf" srcId="{9DD083B4-5632-9245-B8A9-072B4811C015}" destId="{44BB3C77-CC3F-5549-B2AF-310E6672C963}" srcOrd="1" destOrd="0" presId="urn:microsoft.com/office/officeart/2008/layout/AlternatingHexagons"/>
    <dgm:cxn modelId="{5D411857-C695-1945-AEEB-CF26FD50C5AF}" type="presParOf" srcId="{9DD083B4-5632-9245-B8A9-072B4811C015}" destId="{F1E00E22-B9B1-ED49-B2C5-09DB3AB928D9}" srcOrd="2" destOrd="0" presId="urn:microsoft.com/office/officeart/2008/layout/AlternatingHexagons"/>
    <dgm:cxn modelId="{EF9FD375-74D0-BF41-9838-BEBF727182BD}" type="presParOf" srcId="{9DD083B4-5632-9245-B8A9-072B4811C015}" destId="{3C321A4E-2C9A-8443-BD18-E51BAA5042D3}" srcOrd="3" destOrd="0" presId="urn:microsoft.com/office/officeart/2008/layout/AlternatingHexagons"/>
    <dgm:cxn modelId="{1B484155-01E2-F243-BE71-24894BF26133}" type="presParOf" srcId="{9DD083B4-5632-9245-B8A9-072B4811C015}" destId="{A9AEC996-DC7F-1443-9D28-801E5AAD2B4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E7A16-6D3A-D04D-AE3C-A2D271879CF2}">
      <dsp:nvSpPr>
        <dsp:cNvPr id="0" name=""/>
        <dsp:cNvSpPr/>
      </dsp:nvSpPr>
      <dsp:spPr>
        <a:xfrm rot="5400000">
          <a:off x="2589865" y="80743"/>
          <a:ext cx="1220376" cy="106172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Issues </a:t>
          </a:r>
        </a:p>
      </dsp:txBody>
      <dsp:txXfrm rot="-5400000">
        <a:off x="2834641" y="191594"/>
        <a:ext cx="730823" cy="840026"/>
      </dsp:txXfrm>
    </dsp:sp>
    <dsp:sp modelId="{84E289B4-A63B-8243-B8C2-5DBCB947C202}">
      <dsp:nvSpPr>
        <dsp:cNvPr id="0" name=""/>
        <dsp:cNvSpPr/>
      </dsp:nvSpPr>
      <dsp:spPr>
        <a:xfrm>
          <a:off x="3737187" y="245494"/>
          <a:ext cx="1361940" cy="732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E49B4-FB76-5D46-92D3-35044F18C2FF}">
      <dsp:nvSpPr>
        <dsp:cNvPr id="0" name=""/>
        <dsp:cNvSpPr/>
      </dsp:nvSpPr>
      <dsp:spPr>
        <a:xfrm rot="5400000">
          <a:off x="1417251" y="80743"/>
          <a:ext cx="1220376" cy="106172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Trends </a:t>
          </a:r>
        </a:p>
      </dsp:txBody>
      <dsp:txXfrm rot="-5400000">
        <a:off x="1662027" y="191594"/>
        <a:ext cx="730823" cy="840026"/>
      </dsp:txXfrm>
    </dsp:sp>
    <dsp:sp modelId="{695CE43D-CA7B-BE4A-978D-F9EFF92B2477}">
      <dsp:nvSpPr>
        <dsp:cNvPr id="0" name=""/>
        <dsp:cNvSpPr/>
      </dsp:nvSpPr>
      <dsp:spPr>
        <a:xfrm rot="5400000">
          <a:off x="1988387" y="1116599"/>
          <a:ext cx="1220376" cy="106172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Events </a:t>
          </a:r>
        </a:p>
      </dsp:txBody>
      <dsp:txXfrm rot="-5400000">
        <a:off x="2233163" y="1227450"/>
        <a:ext cx="730823" cy="840026"/>
      </dsp:txXfrm>
    </dsp:sp>
    <dsp:sp modelId="{44BB3C77-CC3F-5549-B2AF-310E6672C963}">
      <dsp:nvSpPr>
        <dsp:cNvPr id="0" name=""/>
        <dsp:cNvSpPr/>
      </dsp:nvSpPr>
      <dsp:spPr>
        <a:xfrm>
          <a:off x="705771" y="1281349"/>
          <a:ext cx="1318006" cy="732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EC996-DC7F-1443-9D28-801E5AAD2B4F}">
      <dsp:nvSpPr>
        <dsp:cNvPr id="0" name=""/>
        <dsp:cNvSpPr/>
      </dsp:nvSpPr>
      <dsp:spPr>
        <a:xfrm rot="5400000">
          <a:off x="3135053" y="1116599"/>
          <a:ext cx="1220376" cy="106172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Expectations </a:t>
          </a:r>
        </a:p>
      </dsp:txBody>
      <dsp:txXfrm rot="-5400000">
        <a:off x="3379829" y="1227450"/>
        <a:ext cx="730823" cy="840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188A-FDCE-2E47-B96D-9F86BCF0F664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672B3BE-C707-6841-A322-95030BAA897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21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188A-FDCE-2E47-B96D-9F86BCF0F664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B3BE-C707-6841-A322-95030BAA897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04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188A-FDCE-2E47-B96D-9F86BCF0F664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B3BE-C707-6841-A322-95030BAA897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72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188A-FDCE-2E47-B96D-9F86BCF0F664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B3BE-C707-6841-A322-95030BAA897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76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188A-FDCE-2E47-B96D-9F86BCF0F664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B3BE-C707-6841-A322-95030BAA897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816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188A-FDCE-2E47-B96D-9F86BCF0F664}" type="datetimeFigureOut">
              <a:rPr lang="en-US" smtClean="0"/>
              <a:t>4/29/21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B3BE-C707-6841-A322-95030BAA897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2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188A-FDCE-2E47-B96D-9F86BCF0F664}" type="datetimeFigureOut">
              <a:rPr lang="en-US" smtClean="0"/>
              <a:t>4/29/21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B3BE-C707-6841-A322-95030BAA897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79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188A-FDCE-2E47-B96D-9F86BCF0F664}" type="datetimeFigureOut">
              <a:rPr lang="en-US" smtClean="0"/>
              <a:t>4/29/21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B3BE-C707-6841-A322-95030BAA897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05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188A-FDCE-2E47-B96D-9F86BCF0F664}" type="datetimeFigureOut">
              <a:rPr lang="en-US" smtClean="0"/>
              <a:t>4/29/21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B3BE-C707-6841-A322-95030BAA8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9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188A-FDCE-2E47-B96D-9F86BCF0F664}" type="datetimeFigureOut">
              <a:rPr lang="en-US" smtClean="0"/>
              <a:t>4/29/21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B3BE-C707-6841-A322-95030BAA897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95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5E8188A-FDCE-2E47-B96D-9F86BCF0F664}" type="datetimeFigureOut">
              <a:rPr lang="en-US" smtClean="0"/>
              <a:t>4/29/21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B3BE-C707-6841-A322-95030BAA897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80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8188A-FDCE-2E47-B96D-9F86BCF0F664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672B3BE-C707-6841-A322-95030BAA897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54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6DA7D-1AAD-3C40-BBB7-B7944B9F8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646" y="290156"/>
            <a:ext cx="9144000" cy="2387600"/>
          </a:xfrm>
        </p:spPr>
        <p:txBody>
          <a:bodyPr/>
          <a:lstStyle/>
          <a:p>
            <a:r>
              <a:rPr lang="en-US" dirty="0"/>
              <a:t>Strategic Management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7DD6A1-7B00-1749-B7FF-A1487F0FC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5646" y="4763017"/>
            <a:ext cx="9144000" cy="1655762"/>
          </a:xfrm>
        </p:spPr>
        <p:txBody>
          <a:bodyPr/>
          <a:lstStyle/>
          <a:p>
            <a:r>
              <a:rPr lang="en-US" dirty="0"/>
              <a:t> Unit-2 </a:t>
            </a:r>
          </a:p>
          <a:p>
            <a:r>
              <a:rPr lang="en-US" dirty="0"/>
              <a:t>Topic – Environmental scanning and Environmental appraisal </a:t>
            </a:r>
          </a:p>
        </p:txBody>
      </p:sp>
    </p:spTree>
    <p:extLst>
      <p:ext uri="{BB962C8B-B14F-4D97-AF65-F5344CB8AC3E}">
        <p14:creationId xmlns:p14="http://schemas.microsoft.com/office/powerpoint/2010/main" val="2404393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EBE6C8-A005-2E49-BB12-63C010F8FAA7}"/>
              </a:ext>
            </a:extLst>
          </p:cNvPr>
          <p:cNvSpPr/>
          <p:nvPr/>
        </p:nvSpPr>
        <p:spPr>
          <a:xfrm>
            <a:off x="3504578" y="2207048"/>
            <a:ext cx="47307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801926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6284B-9376-C849-97CD-DAE98D3B7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scanning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8C128-0BA4-0745-82BB-49A88301F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693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Can be defined as the process by which organizations monitor their relevant environment to identify opportunities and threats affecting their business for the purpose of taking strategic decisions.</a:t>
            </a:r>
          </a:p>
          <a:p>
            <a:pPr marL="0" indent="0">
              <a:buNone/>
            </a:pPr>
            <a:r>
              <a:rPr lang="en-US" dirty="0"/>
              <a:t>Factors to be considered for environmental scanning 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1CD3149-339F-5641-8BC9-EAF36B1ED3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8116774"/>
              </p:ext>
            </p:extLst>
          </p:nvPr>
        </p:nvGraphicFramePr>
        <p:xfrm>
          <a:off x="1777429" y="3741038"/>
          <a:ext cx="5804899" cy="2259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4852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02998-B7C6-0743-9B21-FB4BED100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environmental scanning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D46979-9868-E840-9A48-6B52F0A2C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3747" y="2126751"/>
            <a:ext cx="5907641" cy="340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86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476AAA-9065-A943-BC7D-08CE26D07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12" y="1017142"/>
            <a:ext cx="9770724" cy="453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6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838D5-8C29-E146-96BE-F53DA5AD9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931814"/>
          </a:xfrm>
        </p:spPr>
        <p:txBody>
          <a:bodyPr>
            <a:normAutofit fontScale="90000"/>
          </a:bodyPr>
          <a:lstStyle/>
          <a:p>
            <a:r>
              <a:rPr lang="en-US" dirty="0"/>
              <a:t>Sources of information for environmental scanning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C63D60-BDD8-B641-81A0-B78214569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4413" y="1931543"/>
            <a:ext cx="8116585" cy="3174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B6486C-9B89-AF41-B3F7-78EB0DDE491A}"/>
              </a:ext>
            </a:extLst>
          </p:cNvPr>
          <p:cNvSpPr txBox="1"/>
          <p:nvPr/>
        </p:nvSpPr>
        <p:spPr>
          <a:xfrm>
            <a:off x="1736332" y="5106257"/>
            <a:ext cx="2661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sources are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External agencies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Formal studies  </a:t>
            </a:r>
          </a:p>
        </p:txBody>
      </p:sp>
    </p:spTree>
    <p:extLst>
      <p:ext uri="{BB962C8B-B14F-4D97-AF65-F5344CB8AC3E}">
        <p14:creationId xmlns:p14="http://schemas.microsoft.com/office/powerpoint/2010/main" val="2941345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47B8B-75E5-AD44-8F6E-9440E9B2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appraisal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934CE-62A5-6747-8555-E252E00D6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It is done in order to drew a clearer picture of what opportunities and threats are faced by the org. at a given time. </a:t>
            </a:r>
          </a:p>
          <a:p>
            <a:r>
              <a:rPr lang="en-US" sz="2800" dirty="0"/>
              <a:t>This is done by being aware of the factors that affect environmental appraisal identifying the env. factors and structuring the results of this environmental appraisal.</a:t>
            </a:r>
          </a:p>
        </p:txBody>
      </p:sp>
    </p:spTree>
    <p:extLst>
      <p:ext uri="{BB962C8B-B14F-4D97-AF65-F5344CB8AC3E}">
        <p14:creationId xmlns:p14="http://schemas.microsoft.com/office/powerpoint/2010/main" val="1380776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C2318-DA8D-4049-85B5-8E1CDC890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environmental appraisal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703E4-3D90-DB4C-8A6B-AAAEA1F98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84226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Strategist-related factors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Characteristics of strategists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Group characteristics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Info. Consciousness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Organization-related factors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Characteristics of organizations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Information climate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Environment-related factors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Nature of env.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Social cognition perspective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Info. Processing perspective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52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400D6-4828-6540-8922-D22DAC09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839346"/>
          </a:xfrm>
        </p:spPr>
        <p:txBody>
          <a:bodyPr/>
          <a:lstStyle/>
          <a:p>
            <a:r>
              <a:rPr lang="en-US" dirty="0"/>
              <a:t>Structuring environmental appraisal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59D6C-056F-D64A-B70A-CE14FBE88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82167"/>
            <a:ext cx="9603275" cy="3450613"/>
          </a:xfrm>
        </p:spPr>
        <p:txBody>
          <a:bodyPr/>
          <a:lstStyle/>
          <a:p>
            <a:r>
              <a:rPr lang="en-US" dirty="0"/>
              <a:t>The identification of environmental issues is helpful in structuring the environmental appraisal so that the strategists have a good idea of where the environmental opportunity and threats lie.</a:t>
            </a:r>
          </a:p>
          <a:p>
            <a:r>
              <a:rPr lang="en-US" dirty="0"/>
              <a:t>Structuring the env. appraisal is a difficult process as environmental issues do not lend themselves to a straight forward classification into neat categories.</a:t>
            </a:r>
          </a:p>
          <a:p>
            <a:r>
              <a:rPr lang="en-US" dirty="0"/>
              <a:t>ETOP (Environmental threat and opportunity profile)  </a:t>
            </a:r>
          </a:p>
          <a:p>
            <a:r>
              <a:rPr lang="en-US" dirty="0"/>
              <a:t>ETOP is propounded by </a:t>
            </a:r>
            <a:r>
              <a:rPr lang="en-US" dirty="0" err="1"/>
              <a:t>Glueck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98993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4E4D5A-4993-3B47-B9DB-A59F9EF7E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332" y="452064"/>
            <a:ext cx="8260423" cy="555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0245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{C55E7A9E-2476-C141-8D82-4F8AA3F4627F}tf10001119</Template>
  <TotalTime>70</TotalTime>
  <Words>232</Words>
  <Application>Microsoft Macintosh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Apple Chancery</vt:lpstr>
      <vt:lpstr>Arial</vt:lpstr>
      <vt:lpstr>Gill Sans MT</vt:lpstr>
      <vt:lpstr>Wingdings</vt:lpstr>
      <vt:lpstr>Gallery</vt:lpstr>
      <vt:lpstr>Strategic Management </vt:lpstr>
      <vt:lpstr>Environmental scanning </vt:lpstr>
      <vt:lpstr>Approaches to environmental scanning</vt:lpstr>
      <vt:lpstr>PowerPoint Presentation</vt:lpstr>
      <vt:lpstr>Sources of information for environmental scanning </vt:lpstr>
      <vt:lpstr>Environment appraisal </vt:lpstr>
      <vt:lpstr>Factors affecting environmental appraisal </vt:lpstr>
      <vt:lpstr>Structuring environmental appraisal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Management </dc:title>
  <dc:creator>anubhavbarwar@gmail.com</dc:creator>
  <cp:lastModifiedBy>anubhavbarwar@gmail.com</cp:lastModifiedBy>
  <cp:revision>11</cp:revision>
  <dcterms:created xsi:type="dcterms:W3CDTF">2021-04-29T10:14:20Z</dcterms:created>
  <dcterms:modified xsi:type="dcterms:W3CDTF">2021-04-29T11:25:05Z</dcterms:modified>
</cp:coreProperties>
</file>