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60" r:id="rId5"/>
    <p:sldId id="261" r:id="rId6"/>
    <p:sldId id="262" r:id="rId7"/>
    <p:sldId id="265" r:id="rId8"/>
    <p:sldId id="264"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8B4CB6-CBD0-5C4F-ABBE-02B9A51C95E1}" type="datetimeFigureOut">
              <a:rPr lang="en-US" smtClean="0"/>
              <a:t>4/29/21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D2D64F9-19D3-1849-BE9C-724001A47420}"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56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8B4CB6-CBD0-5C4F-ABBE-02B9A51C95E1}" type="datetimeFigureOut">
              <a:rPr lang="en-US" smtClean="0"/>
              <a:t>4/29/21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D64F9-19D3-1849-BE9C-724001A47420}"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14410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8B4CB6-CBD0-5C4F-ABBE-02B9A51C95E1}" type="datetimeFigureOut">
              <a:rPr lang="en-US" smtClean="0"/>
              <a:t>4/29/21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D64F9-19D3-1849-BE9C-724001A47420}"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5975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8B4CB6-CBD0-5C4F-ABBE-02B9A51C95E1}" type="datetimeFigureOut">
              <a:rPr lang="en-US" smtClean="0"/>
              <a:t>4/29/21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D64F9-19D3-1849-BE9C-724001A47420}"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36217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8B4CB6-CBD0-5C4F-ABBE-02B9A51C95E1}" type="datetimeFigureOut">
              <a:rPr lang="en-US" smtClean="0"/>
              <a:t>4/29/21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D64F9-19D3-1849-BE9C-724001A47420}"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46329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8B4CB6-CBD0-5C4F-ABBE-02B9A51C95E1}" type="datetimeFigureOut">
              <a:rPr lang="en-US" smtClean="0"/>
              <a:t>4/29/21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D64F9-19D3-1849-BE9C-724001A47420}"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9515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8B4CB6-CBD0-5C4F-ABBE-02B9A51C95E1}" type="datetimeFigureOut">
              <a:rPr lang="en-US" smtClean="0"/>
              <a:t>4/29/21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2D64F9-19D3-1849-BE9C-724001A47420}"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02239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8B4CB6-CBD0-5C4F-ABBE-02B9A51C95E1}" type="datetimeFigureOut">
              <a:rPr lang="en-US" smtClean="0"/>
              <a:t>4/29/21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2D64F9-19D3-1849-BE9C-724001A47420}"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38569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8B4CB6-CBD0-5C4F-ABBE-02B9A51C95E1}" type="datetimeFigureOut">
              <a:rPr lang="en-US" smtClean="0"/>
              <a:t>4/29/21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2D64F9-19D3-1849-BE9C-724001A47420}" type="slidenum">
              <a:rPr lang="en-US" smtClean="0"/>
              <a:t>‹#›</a:t>
            </a:fld>
            <a:endParaRPr lang="en-US"/>
          </a:p>
        </p:txBody>
      </p:sp>
    </p:spTree>
    <p:extLst>
      <p:ext uri="{BB962C8B-B14F-4D97-AF65-F5344CB8AC3E}">
        <p14:creationId xmlns:p14="http://schemas.microsoft.com/office/powerpoint/2010/main" val="1737791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D8B4CB6-CBD0-5C4F-ABBE-02B9A51C95E1}" type="datetimeFigureOut">
              <a:rPr lang="en-US" smtClean="0"/>
              <a:t>4/29/21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D64F9-19D3-1849-BE9C-724001A47420}"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47518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D8B4CB6-CBD0-5C4F-ABBE-02B9A51C95E1}" type="datetimeFigureOut">
              <a:rPr lang="en-US" smtClean="0"/>
              <a:t>4/29/21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D2D64F9-19D3-1849-BE9C-724001A47420}"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8905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D8B4CB6-CBD0-5C4F-ABBE-02B9A51C95E1}" type="datetimeFigureOut">
              <a:rPr lang="en-US" smtClean="0"/>
              <a:t>4/29/21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D2D64F9-19D3-1849-BE9C-724001A47420}"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2295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95523-C1FD-F747-AA50-E9E9EC062E9F}"/>
              </a:ext>
            </a:extLst>
          </p:cNvPr>
          <p:cNvSpPr>
            <a:spLocks noGrp="1"/>
          </p:cNvSpPr>
          <p:nvPr>
            <p:ph type="ctrTitle"/>
          </p:nvPr>
        </p:nvSpPr>
        <p:spPr>
          <a:xfrm>
            <a:off x="1719209" y="187414"/>
            <a:ext cx="9144000" cy="2387600"/>
          </a:xfrm>
        </p:spPr>
        <p:txBody>
          <a:bodyPr/>
          <a:lstStyle/>
          <a:p>
            <a:r>
              <a:rPr lang="en-US" dirty="0"/>
              <a:t>Strategic Management </a:t>
            </a:r>
          </a:p>
        </p:txBody>
      </p:sp>
      <p:sp>
        <p:nvSpPr>
          <p:cNvPr id="3" name="Subtitle 2">
            <a:extLst>
              <a:ext uri="{FF2B5EF4-FFF2-40B4-BE49-F238E27FC236}">
                <a16:creationId xmlns:a16="http://schemas.microsoft.com/office/drawing/2014/main" id="{9B7B23C4-1D2D-664A-99AA-F7A9D7DDA628}"/>
              </a:ext>
            </a:extLst>
          </p:cNvPr>
          <p:cNvSpPr>
            <a:spLocks noGrp="1"/>
          </p:cNvSpPr>
          <p:nvPr>
            <p:ph type="subTitle" idx="1"/>
          </p:nvPr>
        </p:nvSpPr>
        <p:spPr>
          <a:xfrm>
            <a:off x="1719209" y="4814388"/>
            <a:ext cx="9144000" cy="1655762"/>
          </a:xfrm>
        </p:spPr>
        <p:txBody>
          <a:bodyPr/>
          <a:lstStyle/>
          <a:p>
            <a:r>
              <a:rPr lang="en-US" dirty="0"/>
              <a:t>Unit-2</a:t>
            </a:r>
          </a:p>
          <a:p>
            <a:r>
              <a:rPr lang="en-US" dirty="0"/>
              <a:t> Topic- Analysis of strengths and weaknesses and organizational appraisal</a:t>
            </a:r>
          </a:p>
        </p:txBody>
      </p:sp>
    </p:spTree>
    <p:extLst>
      <p:ext uri="{BB962C8B-B14F-4D97-AF65-F5344CB8AC3E}">
        <p14:creationId xmlns:p14="http://schemas.microsoft.com/office/powerpoint/2010/main" val="33530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0C1F7-28B1-0240-A3E7-3D9A31C3BA5B}"/>
              </a:ext>
            </a:extLst>
          </p:cNvPr>
          <p:cNvSpPr>
            <a:spLocks noGrp="1"/>
          </p:cNvSpPr>
          <p:nvPr>
            <p:ph type="title"/>
          </p:nvPr>
        </p:nvSpPr>
        <p:spPr/>
        <p:txBody>
          <a:bodyPr/>
          <a:lstStyle/>
          <a:p>
            <a:r>
              <a:rPr lang="en-US" dirty="0"/>
              <a:t>Strategic and competitive advantage</a:t>
            </a:r>
          </a:p>
        </p:txBody>
      </p:sp>
      <p:sp>
        <p:nvSpPr>
          <p:cNvPr id="3" name="Content Placeholder 2">
            <a:extLst>
              <a:ext uri="{FF2B5EF4-FFF2-40B4-BE49-F238E27FC236}">
                <a16:creationId xmlns:a16="http://schemas.microsoft.com/office/drawing/2014/main" id="{35493328-FD2F-EC42-994A-F702C221070A}"/>
              </a:ext>
            </a:extLst>
          </p:cNvPr>
          <p:cNvSpPr>
            <a:spLocks noGrp="1"/>
          </p:cNvSpPr>
          <p:nvPr>
            <p:ph idx="1"/>
          </p:nvPr>
        </p:nvSpPr>
        <p:spPr/>
        <p:txBody>
          <a:bodyPr>
            <a:normAutofit/>
          </a:bodyPr>
          <a:lstStyle/>
          <a:p>
            <a:r>
              <a:rPr lang="en-US" sz="2400" dirty="0"/>
              <a:t>Strategic advantage are the outcomes of org. capabilities. They are the results of org. activities leading to rewards in terms of financial parameters, such as profit or shareholder value and non-financial parameters such as market share or reputation.</a:t>
            </a:r>
          </a:p>
          <a:p>
            <a:r>
              <a:rPr lang="en-US" sz="2400" dirty="0"/>
              <a:t>Strategic advantages are measurable in absolute terms using the parameters in which they are expressed. </a:t>
            </a:r>
          </a:p>
        </p:txBody>
      </p:sp>
    </p:spTree>
    <p:extLst>
      <p:ext uri="{BB962C8B-B14F-4D97-AF65-F5344CB8AC3E}">
        <p14:creationId xmlns:p14="http://schemas.microsoft.com/office/powerpoint/2010/main" val="485057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ADBF04E-FC4B-F74B-9181-AD55B0F061E2}"/>
              </a:ext>
            </a:extLst>
          </p:cNvPr>
          <p:cNvSpPr/>
          <p:nvPr/>
        </p:nvSpPr>
        <p:spPr>
          <a:xfrm>
            <a:off x="3858491" y="2011839"/>
            <a:ext cx="4022961" cy="1107996"/>
          </a:xfrm>
          <a:prstGeom prst="rect">
            <a:avLst/>
          </a:prstGeom>
          <a:noFill/>
        </p:spPr>
        <p:txBody>
          <a:bodyPr wrap="none" lIns="91440" tIns="45720" rIns="91440" bIns="45720">
            <a:spAutoFit/>
          </a:bodyPr>
          <a:lstStyle/>
          <a:p>
            <a:pPr algn="ctr"/>
            <a:r>
              <a:rPr lang="en-US" sz="66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Thank you </a:t>
            </a:r>
          </a:p>
        </p:txBody>
      </p:sp>
    </p:spTree>
    <p:extLst>
      <p:ext uri="{BB962C8B-B14F-4D97-AF65-F5344CB8AC3E}">
        <p14:creationId xmlns:p14="http://schemas.microsoft.com/office/powerpoint/2010/main" val="51502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D069F-C0A7-5B4E-B475-3B607A864044}"/>
              </a:ext>
            </a:extLst>
          </p:cNvPr>
          <p:cNvSpPr>
            <a:spLocks noGrp="1"/>
          </p:cNvSpPr>
          <p:nvPr>
            <p:ph type="title"/>
          </p:nvPr>
        </p:nvSpPr>
        <p:spPr/>
        <p:txBody>
          <a:bodyPr/>
          <a:lstStyle/>
          <a:p>
            <a:r>
              <a:rPr lang="en-US" dirty="0"/>
              <a:t>Organizational appraisal </a:t>
            </a:r>
          </a:p>
        </p:txBody>
      </p:sp>
      <p:sp>
        <p:nvSpPr>
          <p:cNvPr id="3" name="Content Placeholder 2">
            <a:extLst>
              <a:ext uri="{FF2B5EF4-FFF2-40B4-BE49-F238E27FC236}">
                <a16:creationId xmlns:a16="http://schemas.microsoft.com/office/drawing/2014/main" id="{2394C518-E3F8-DA47-8F57-DEA00893C2B2}"/>
              </a:ext>
            </a:extLst>
          </p:cNvPr>
          <p:cNvSpPr>
            <a:spLocks noGrp="1"/>
          </p:cNvSpPr>
          <p:nvPr>
            <p:ph idx="1"/>
          </p:nvPr>
        </p:nvSpPr>
        <p:spPr/>
        <p:txBody>
          <a:bodyPr>
            <a:normAutofit/>
          </a:bodyPr>
          <a:lstStyle/>
          <a:p>
            <a:r>
              <a:rPr lang="en-US" sz="2800" dirty="0"/>
              <a:t>The appraisal of external environment of a firm helps it to think of what it might choose to do. </a:t>
            </a:r>
          </a:p>
          <a:p>
            <a:r>
              <a:rPr lang="en-US" sz="2800" dirty="0"/>
              <a:t>The appraisal of internal environment enables a firm to decide about what it can do.</a:t>
            </a:r>
          </a:p>
        </p:txBody>
      </p:sp>
    </p:spTree>
    <p:extLst>
      <p:ext uri="{BB962C8B-B14F-4D97-AF65-F5344CB8AC3E}">
        <p14:creationId xmlns:p14="http://schemas.microsoft.com/office/powerpoint/2010/main" val="2251725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AEDAAD-9094-1A44-B29C-FB94E1C21C35}"/>
              </a:ext>
            </a:extLst>
          </p:cNvPr>
          <p:cNvSpPr/>
          <p:nvPr/>
        </p:nvSpPr>
        <p:spPr>
          <a:xfrm>
            <a:off x="3832261" y="5661061"/>
            <a:ext cx="1613042" cy="5342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Org. resources</a:t>
            </a:r>
          </a:p>
        </p:txBody>
      </p:sp>
      <p:sp>
        <p:nvSpPr>
          <p:cNvPr id="3" name="Cross 2">
            <a:extLst>
              <a:ext uri="{FF2B5EF4-FFF2-40B4-BE49-F238E27FC236}">
                <a16:creationId xmlns:a16="http://schemas.microsoft.com/office/drawing/2014/main" id="{E8945CA4-5232-D441-867C-D17ED61E1893}"/>
              </a:ext>
            </a:extLst>
          </p:cNvPr>
          <p:cNvSpPr/>
          <p:nvPr/>
        </p:nvSpPr>
        <p:spPr>
          <a:xfrm>
            <a:off x="6113124" y="5661061"/>
            <a:ext cx="369869" cy="380143"/>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 Single Corner Rectangle 3">
            <a:extLst>
              <a:ext uri="{FF2B5EF4-FFF2-40B4-BE49-F238E27FC236}">
                <a16:creationId xmlns:a16="http://schemas.microsoft.com/office/drawing/2014/main" id="{09B4839B-7EB6-484B-B7DA-A43D0F2F22C6}"/>
              </a:ext>
            </a:extLst>
          </p:cNvPr>
          <p:cNvSpPr/>
          <p:nvPr/>
        </p:nvSpPr>
        <p:spPr>
          <a:xfrm>
            <a:off x="6986427" y="5661062"/>
            <a:ext cx="1520575" cy="53425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Org. behavior</a:t>
            </a:r>
          </a:p>
        </p:txBody>
      </p:sp>
      <p:sp>
        <p:nvSpPr>
          <p:cNvPr id="5" name="Up Arrow 4">
            <a:extLst>
              <a:ext uri="{FF2B5EF4-FFF2-40B4-BE49-F238E27FC236}">
                <a16:creationId xmlns:a16="http://schemas.microsoft.com/office/drawing/2014/main" id="{8C55B2F2-9604-1547-80E5-45E7D6259078}"/>
              </a:ext>
            </a:extLst>
          </p:cNvPr>
          <p:cNvSpPr/>
          <p:nvPr/>
        </p:nvSpPr>
        <p:spPr>
          <a:xfrm>
            <a:off x="6215866" y="5203864"/>
            <a:ext cx="148459" cy="30822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Single Corner Rectangle 5">
            <a:extLst>
              <a:ext uri="{FF2B5EF4-FFF2-40B4-BE49-F238E27FC236}">
                <a16:creationId xmlns:a16="http://schemas.microsoft.com/office/drawing/2014/main" id="{00673B99-53DA-2E43-8453-DD77AA58FA42}"/>
              </a:ext>
            </a:extLst>
          </p:cNvPr>
          <p:cNvSpPr/>
          <p:nvPr/>
        </p:nvSpPr>
        <p:spPr>
          <a:xfrm>
            <a:off x="5445303" y="4679880"/>
            <a:ext cx="1715785" cy="42124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Strengths and weaknesses</a:t>
            </a:r>
          </a:p>
        </p:txBody>
      </p:sp>
      <p:sp>
        <p:nvSpPr>
          <p:cNvPr id="7" name="Up Arrow 6">
            <a:extLst>
              <a:ext uri="{FF2B5EF4-FFF2-40B4-BE49-F238E27FC236}">
                <a16:creationId xmlns:a16="http://schemas.microsoft.com/office/drawing/2014/main" id="{B903E7F1-C237-C54E-BE18-C6EA8315049A}"/>
              </a:ext>
            </a:extLst>
          </p:cNvPr>
          <p:cNvSpPr/>
          <p:nvPr/>
        </p:nvSpPr>
        <p:spPr>
          <a:xfrm>
            <a:off x="6178985" y="4268915"/>
            <a:ext cx="164792" cy="3052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 Same Side Corner Rectangle 7">
            <a:extLst>
              <a:ext uri="{FF2B5EF4-FFF2-40B4-BE49-F238E27FC236}">
                <a16:creationId xmlns:a16="http://schemas.microsoft.com/office/drawing/2014/main" id="{2FF760A2-9FF6-9145-9E39-AAA7D0056D68}"/>
              </a:ext>
            </a:extLst>
          </p:cNvPr>
          <p:cNvSpPr/>
          <p:nvPr/>
        </p:nvSpPr>
        <p:spPr>
          <a:xfrm>
            <a:off x="5395322" y="3817215"/>
            <a:ext cx="1715785" cy="39702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Synergistic effects </a:t>
            </a:r>
          </a:p>
        </p:txBody>
      </p:sp>
      <p:sp>
        <p:nvSpPr>
          <p:cNvPr id="9" name="Up Arrow 8">
            <a:extLst>
              <a:ext uri="{FF2B5EF4-FFF2-40B4-BE49-F238E27FC236}">
                <a16:creationId xmlns:a16="http://schemas.microsoft.com/office/drawing/2014/main" id="{2CB56A11-7C82-A649-8D3B-6EEAF375429C}"/>
              </a:ext>
            </a:extLst>
          </p:cNvPr>
          <p:cNvSpPr/>
          <p:nvPr/>
        </p:nvSpPr>
        <p:spPr>
          <a:xfrm>
            <a:off x="6113124" y="3444411"/>
            <a:ext cx="230653" cy="31299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 Single Corner Rectangle 9">
            <a:extLst>
              <a:ext uri="{FF2B5EF4-FFF2-40B4-BE49-F238E27FC236}">
                <a16:creationId xmlns:a16="http://schemas.microsoft.com/office/drawing/2014/main" id="{2BC307BC-3EFB-E14D-8A7D-FB97EA217527}"/>
              </a:ext>
            </a:extLst>
          </p:cNvPr>
          <p:cNvSpPr/>
          <p:nvPr/>
        </p:nvSpPr>
        <p:spPr>
          <a:xfrm>
            <a:off x="5395322" y="2951254"/>
            <a:ext cx="1715785" cy="42949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Competencies </a:t>
            </a:r>
          </a:p>
        </p:txBody>
      </p:sp>
      <p:sp>
        <p:nvSpPr>
          <p:cNvPr id="11" name="Up Arrow 10">
            <a:extLst>
              <a:ext uri="{FF2B5EF4-FFF2-40B4-BE49-F238E27FC236}">
                <a16:creationId xmlns:a16="http://schemas.microsoft.com/office/drawing/2014/main" id="{A5AF19DE-5853-D747-83FB-8DDFFE5E9789}"/>
              </a:ext>
            </a:extLst>
          </p:cNvPr>
          <p:cNvSpPr/>
          <p:nvPr/>
        </p:nvSpPr>
        <p:spPr>
          <a:xfrm>
            <a:off x="6113123" y="2547991"/>
            <a:ext cx="230653" cy="24914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 Single Corner Rectangle 11">
            <a:extLst>
              <a:ext uri="{FF2B5EF4-FFF2-40B4-BE49-F238E27FC236}">
                <a16:creationId xmlns:a16="http://schemas.microsoft.com/office/drawing/2014/main" id="{47DCA04D-B2CC-1C4C-BC67-241281C5FF47}"/>
              </a:ext>
            </a:extLst>
          </p:cNvPr>
          <p:cNvSpPr/>
          <p:nvPr/>
        </p:nvSpPr>
        <p:spPr>
          <a:xfrm>
            <a:off x="5395322" y="1962365"/>
            <a:ext cx="1715785" cy="52196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Org. capabilities </a:t>
            </a:r>
          </a:p>
        </p:txBody>
      </p:sp>
      <p:sp>
        <p:nvSpPr>
          <p:cNvPr id="13" name="TextBox 12">
            <a:extLst>
              <a:ext uri="{FF2B5EF4-FFF2-40B4-BE49-F238E27FC236}">
                <a16:creationId xmlns:a16="http://schemas.microsoft.com/office/drawing/2014/main" id="{BC36CDCF-957D-D140-95BB-CC32214565B1}"/>
              </a:ext>
            </a:extLst>
          </p:cNvPr>
          <p:cNvSpPr txBox="1"/>
          <p:nvPr/>
        </p:nvSpPr>
        <p:spPr>
          <a:xfrm>
            <a:off x="1936678" y="37379"/>
            <a:ext cx="8188503" cy="523220"/>
          </a:xfrm>
          <a:prstGeom prst="rect">
            <a:avLst/>
          </a:prstGeom>
          <a:noFill/>
        </p:spPr>
        <p:txBody>
          <a:bodyPr wrap="square" rtlCol="0">
            <a:spAutoFit/>
          </a:bodyPr>
          <a:lstStyle/>
          <a:p>
            <a:r>
              <a:rPr lang="en-US" sz="2800" dirty="0"/>
              <a:t>                  Dynamics of internal environment </a:t>
            </a:r>
          </a:p>
        </p:txBody>
      </p:sp>
      <p:sp>
        <p:nvSpPr>
          <p:cNvPr id="14" name="Up Arrow 13">
            <a:extLst>
              <a:ext uri="{FF2B5EF4-FFF2-40B4-BE49-F238E27FC236}">
                <a16:creationId xmlns:a16="http://schemas.microsoft.com/office/drawing/2014/main" id="{0FE22007-FD4F-2548-AFDF-47510CDFB958}"/>
              </a:ext>
            </a:extLst>
          </p:cNvPr>
          <p:cNvSpPr/>
          <p:nvPr/>
        </p:nvSpPr>
        <p:spPr>
          <a:xfrm>
            <a:off x="6100539" y="1591869"/>
            <a:ext cx="197519" cy="30683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 Single Corner Rectangle 14">
            <a:extLst>
              <a:ext uri="{FF2B5EF4-FFF2-40B4-BE49-F238E27FC236}">
                <a16:creationId xmlns:a16="http://schemas.microsoft.com/office/drawing/2014/main" id="{28DB6218-132F-9347-838E-8FAB48F7BCA2}"/>
              </a:ext>
            </a:extLst>
          </p:cNvPr>
          <p:cNvSpPr/>
          <p:nvPr/>
        </p:nvSpPr>
        <p:spPr>
          <a:xfrm>
            <a:off x="5395322" y="904126"/>
            <a:ext cx="1715785" cy="59131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Strategic advantage</a:t>
            </a:r>
          </a:p>
        </p:txBody>
      </p:sp>
      <p:sp>
        <p:nvSpPr>
          <p:cNvPr id="16" name="TextBox 15">
            <a:extLst>
              <a:ext uri="{FF2B5EF4-FFF2-40B4-BE49-F238E27FC236}">
                <a16:creationId xmlns:a16="http://schemas.microsoft.com/office/drawing/2014/main" id="{921B79A0-D83B-6A48-83EA-8C6CF5490755}"/>
              </a:ext>
            </a:extLst>
          </p:cNvPr>
          <p:cNvSpPr txBox="1"/>
          <p:nvPr/>
        </p:nvSpPr>
        <p:spPr>
          <a:xfrm>
            <a:off x="4574100" y="6465284"/>
            <a:ext cx="4201150" cy="369332"/>
          </a:xfrm>
          <a:prstGeom prst="rect">
            <a:avLst/>
          </a:prstGeom>
          <a:noFill/>
        </p:spPr>
        <p:txBody>
          <a:bodyPr wrap="none" rtlCol="0">
            <a:spAutoFit/>
          </a:bodyPr>
          <a:lstStyle/>
          <a:p>
            <a:r>
              <a:rPr lang="en-US" dirty="0"/>
              <a:t>Resource based theory.       -Barney(1991) </a:t>
            </a:r>
          </a:p>
        </p:txBody>
      </p:sp>
    </p:spTree>
    <p:extLst>
      <p:ext uri="{BB962C8B-B14F-4D97-AF65-F5344CB8AC3E}">
        <p14:creationId xmlns:p14="http://schemas.microsoft.com/office/powerpoint/2010/main" val="702467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20825-53F2-104B-A873-BE0208E9B3DD}"/>
              </a:ext>
            </a:extLst>
          </p:cNvPr>
          <p:cNvSpPr>
            <a:spLocks noGrp="1"/>
          </p:cNvSpPr>
          <p:nvPr>
            <p:ph type="title"/>
          </p:nvPr>
        </p:nvSpPr>
        <p:spPr/>
        <p:txBody>
          <a:bodyPr/>
          <a:lstStyle/>
          <a:p>
            <a:r>
              <a:rPr lang="en-US" dirty="0"/>
              <a:t>Organizational resources </a:t>
            </a:r>
          </a:p>
        </p:txBody>
      </p:sp>
      <p:sp>
        <p:nvSpPr>
          <p:cNvPr id="3" name="Content Placeholder 2">
            <a:extLst>
              <a:ext uri="{FF2B5EF4-FFF2-40B4-BE49-F238E27FC236}">
                <a16:creationId xmlns:a16="http://schemas.microsoft.com/office/drawing/2014/main" id="{863D2E1B-268B-C349-891C-821CE2F60493}"/>
              </a:ext>
            </a:extLst>
          </p:cNvPr>
          <p:cNvSpPr>
            <a:spLocks noGrp="1"/>
          </p:cNvSpPr>
          <p:nvPr>
            <p:ph idx="1"/>
          </p:nvPr>
        </p:nvSpPr>
        <p:spPr/>
        <p:txBody>
          <a:bodyPr>
            <a:normAutofit/>
          </a:bodyPr>
          <a:lstStyle/>
          <a:p>
            <a:pPr marL="0" indent="0">
              <a:buNone/>
            </a:pPr>
            <a:r>
              <a:rPr lang="en-IN" sz="2800" dirty="0"/>
              <a:t>Organizational resources are all assets that a corporation has available to use in the production process. There are four basic types of organizational resources: human resources, capital resources, monetary resources and raw materials. Organizational resources are combined and used to create finished products.</a:t>
            </a:r>
            <a:endParaRPr lang="en-US" sz="2800" dirty="0"/>
          </a:p>
        </p:txBody>
      </p:sp>
    </p:spTree>
    <p:extLst>
      <p:ext uri="{BB962C8B-B14F-4D97-AF65-F5344CB8AC3E}">
        <p14:creationId xmlns:p14="http://schemas.microsoft.com/office/powerpoint/2010/main" val="1729113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67DE9-C001-FB40-B75B-B73E02E653E1}"/>
              </a:ext>
            </a:extLst>
          </p:cNvPr>
          <p:cNvSpPr>
            <a:spLocks noGrp="1"/>
          </p:cNvSpPr>
          <p:nvPr>
            <p:ph type="title"/>
          </p:nvPr>
        </p:nvSpPr>
        <p:spPr/>
        <p:txBody>
          <a:bodyPr/>
          <a:lstStyle/>
          <a:p>
            <a:r>
              <a:rPr lang="en-US" dirty="0"/>
              <a:t>Organizational behavior </a:t>
            </a:r>
          </a:p>
        </p:txBody>
      </p:sp>
      <p:sp>
        <p:nvSpPr>
          <p:cNvPr id="3" name="Content Placeholder 2">
            <a:extLst>
              <a:ext uri="{FF2B5EF4-FFF2-40B4-BE49-F238E27FC236}">
                <a16:creationId xmlns:a16="http://schemas.microsoft.com/office/drawing/2014/main" id="{5A7C6F0E-4585-304B-B66B-E4326612F9EE}"/>
              </a:ext>
            </a:extLst>
          </p:cNvPr>
          <p:cNvSpPr>
            <a:spLocks noGrp="1"/>
          </p:cNvSpPr>
          <p:nvPr>
            <p:ph idx="1"/>
          </p:nvPr>
        </p:nvSpPr>
        <p:spPr/>
        <p:txBody>
          <a:bodyPr>
            <a:normAutofit/>
          </a:bodyPr>
          <a:lstStyle/>
          <a:p>
            <a:pPr marL="0" indent="0">
              <a:buNone/>
            </a:pPr>
            <a:r>
              <a:rPr lang="en-US" sz="2800" dirty="0"/>
              <a:t>OB is the manifestation of the various forces and influences operating in the internal environment of an org. that create the ability for, or place constraints on, the usage of resources. </a:t>
            </a:r>
          </a:p>
          <a:p>
            <a:pPr marL="0" indent="0">
              <a:buNone/>
            </a:pPr>
            <a:r>
              <a:rPr lang="en-US" sz="2800" dirty="0"/>
              <a:t>OB is unique in the sense that it leads to the development of a special identity and character of an organization. </a:t>
            </a:r>
          </a:p>
        </p:txBody>
      </p:sp>
    </p:spTree>
    <p:extLst>
      <p:ext uri="{BB962C8B-B14F-4D97-AF65-F5344CB8AC3E}">
        <p14:creationId xmlns:p14="http://schemas.microsoft.com/office/powerpoint/2010/main" val="3574604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21EF9-430B-F445-83AF-103F0A54F5F5}"/>
              </a:ext>
            </a:extLst>
          </p:cNvPr>
          <p:cNvSpPr>
            <a:spLocks noGrp="1"/>
          </p:cNvSpPr>
          <p:nvPr>
            <p:ph type="title"/>
          </p:nvPr>
        </p:nvSpPr>
        <p:spPr/>
        <p:txBody>
          <a:bodyPr/>
          <a:lstStyle/>
          <a:p>
            <a:r>
              <a:rPr lang="en-US" dirty="0"/>
              <a:t>Strengths and weaknesses </a:t>
            </a:r>
          </a:p>
        </p:txBody>
      </p:sp>
      <p:sp>
        <p:nvSpPr>
          <p:cNvPr id="3" name="Content Placeholder 2">
            <a:extLst>
              <a:ext uri="{FF2B5EF4-FFF2-40B4-BE49-F238E27FC236}">
                <a16:creationId xmlns:a16="http://schemas.microsoft.com/office/drawing/2014/main" id="{4AAA39B9-5A0D-954B-BEFD-5544044B4E3B}"/>
              </a:ext>
            </a:extLst>
          </p:cNvPr>
          <p:cNvSpPr>
            <a:spLocks noGrp="1"/>
          </p:cNvSpPr>
          <p:nvPr>
            <p:ph idx="1"/>
          </p:nvPr>
        </p:nvSpPr>
        <p:spPr/>
        <p:txBody>
          <a:bodyPr>
            <a:normAutofit/>
          </a:bodyPr>
          <a:lstStyle/>
          <a:p>
            <a:r>
              <a:rPr lang="en-US" sz="2400" dirty="0"/>
              <a:t>Strength is an inherent capability which an org. can use to gain strategic advantage.</a:t>
            </a:r>
          </a:p>
          <a:p>
            <a:r>
              <a:rPr lang="en-US" sz="2400" dirty="0"/>
              <a:t>Weakness is an inherent limitation or constraint which creates a strategic disadvantage for an organization.</a:t>
            </a:r>
          </a:p>
          <a:p>
            <a:r>
              <a:rPr lang="en-US" sz="2400" dirty="0"/>
              <a:t>Strengths and weaknesses do not exist in isolation but combine within a functional area and also across diff. functional areas, to create synergistic effects. </a:t>
            </a:r>
          </a:p>
        </p:txBody>
      </p:sp>
    </p:spTree>
    <p:extLst>
      <p:ext uri="{BB962C8B-B14F-4D97-AF65-F5344CB8AC3E}">
        <p14:creationId xmlns:p14="http://schemas.microsoft.com/office/powerpoint/2010/main" val="4291882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3D1E8-FDF3-B349-8A8C-C6CD0A3C319D}"/>
              </a:ext>
            </a:extLst>
          </p:cNvPr>
          <p:cNvSpPr>
            <a:spLocks noGrp="1"/>
          </p:cNvSpPr>
          <p:nvPr>
            <p:ph type="title"/>
          </p:nvPr>
        </p:nvSpPr>
        <p:spPr/>
        <p:txBody>
          <a:bodyPr/>
          <a:lstStyle/>
          <a:p>
            <a:r>
              <a:rPr lang="en-US" dirty="0"/>
              <a:t>Synergistic effects </a:t>
            </a:r>
          </a:p>
        </p:txBody>
      </p:sp>
      <p:sp>
        <p:nvSpPr>
          <p:cNvPr id="3" name="Content Placeholder 2">
            <a:extLst>
              <a:ext uri="{FF2B5EF4-FFF2-40B4-BE49-F238E27FC236}">
                <a16:creationId xmlns:a16="http://schemas.microsoft.com/office/drawing/2014/main" id="{E309E36A-D0AA-1C4B-9633-006AB58495B0}"/>
              </a:ext>
            </a:extLst>
          </p:cNvPr>
          <p:cNvSpPr>
            <a:spLocks noGrp="1"/>
          </p:cNvSpPr>
          <p:nvPr>
            <p:ph idx="1"/>
          </p:nvPr>
        </p:nvSpPr>
        <p:spPr/>
        <p:txBody>
          <a:bodyPr>
            <a:normAutofit/>
          </a:bodyPr>
          <a:lstStyle/>
          <a:p>
            <a:r>
              <a:rPr lang="en-IN" sz="2400" dirty="0"/>
              <a:t>A synergistic effect is the result of two or more processes interacting together to produce an effect that is greater than the cumulative effect that those processes produce when used individually.</a:t>
            </a:r>
          </a:p>
          <a:p>
            <a:r>
              <a:rPr lang="en-IN" sz="2400" dirty="0"/>
              <a:t>Is a situation where attributes do not add mathematically, but combine to produce an enhanced or reduced impact. Such a phenomenon is known as the synergistic effect.</a:t>
            </a:r>
            <a:endParaRPr lang="en-US" sz="2400" dirty="0"/>
          </a:p>
        </p:txBody>
      </p:sp>
    </p:spTree>
    <p:extLst>
      <p:ext uri="{BB962C8B-B14F-4D97-AF65-F5344CB8AC3E}">
        <p14:creationId xmlns:p14="http://schemas.microsoft.com/office/powerpoint/2010/main" val="2565690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D79F5-DCBD-6148-98B9-F538CC33B933}"/>
              </a:ext>
            </a:extLst>
          </p:cNvPr>
          <p:cNvSpPr>
            <a:spLocks noGrp="1"/>
          </p:cNvSpPr>
          <p:nvPr>
            <p:ph type="title"/>
          </p:nvPr>
        </p:nvSpPr>
        <p:spPr/>
        <p:txBody>
          <a:bodyPr/>
          <a:lstStyle/>
          <a:p>
            <a:r>
              <a:rPr lang="en-US" dirty="0"/>
              <a:t>Competencies </a:t>
            </a:r>
          </a:p>
        </p:txBody>
      </p:sp>
      <p:sp>
        <p:nvSpPr>
          <p:cNvPr id="3" name="Content Placeholder 2">
            <a:extLst>
              <a:ext uri="{FF2B5EF4-FFF2-40B4-BE49-F238E27FC236}">
                <a16:creationId xmlns:a16="http://schemas.microsoft.com/office/drawing/2014/main" id="{20D7CF58-1A3C-3D4D-A3C1-899F2867E8E8}"/>
              </a:ext>
            </a:extLst>
          </p:cNvPr>
          <p:cNvSpPr>
            <a:spLocks noGrp="1"/>
          </p:cNvSpPr>
          <p:nvPr>
            <p:ph idx="1"/>
          </p:nvPr>
        </p:nvSpPr>
        <p:spPr/>
        <p:txBody>
          <a:bodyPr>
            <a:normAutofit/>
          </a:bodyPr>
          <a:lstStyle/>
          <a:p>
            <a:r>
              <a:rPr lang="en-US" sz="2800" dirty="0"/>
              <a:t>Are special qualities possessed by an org. that make them withstand the pressure of competition in the marketplace.</a:t>
            </a:r>
          </a:p>
          <a:p>
            <a:r>
              <a:rPr lang="en-US" sz="2800" dirty="0"/>
              <a:t>When a specific ability is possessed by a particular org. exclusively or relatively in large measure, it is called a distinctive competence.</a:t>
            </a:r>
          </a:p>
        </p:txBody>
      </p:sp>
    </p:spTree>
    <p:extLst>
      <p:ext uri="{BB962C8B-B14F-4D97-AF65-F5344CB8AC3E}">
        <p14:creationId xmlns:p14="http://schemas.microsoft.com/office/powerpoint/2010/main" val="3518114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F1810-A023-094C-A67D-4883DA38E1DC}"/>
              </a:ext>
            </a:extLst>
          </p:cNvPr>
          <p:cNvSpPr>
            <a:spLocks noGrp="1"/>
          </p:cNvSpPr>
          <p:nvPr>
            <p:ph type="title"/>
          </p:nvPr>
        </p:nvSpPr>
        <p:spPr/>
        <p:txBody>
          <a:bodyPr/>
          <a:lstStyle/>
          <a:p>
            <a:r>
              <a:rPr lang="en-US" dirty="0"/>
              <a:t>Organizational capabilities</a:t>
            </a:r>
          </a:p>
        </p:txBody>
      </p:sp>
      <p:sp>
        <p:nvSpPr>
          <p:cNvPr id="3" name="Content Placeholder 2">
            <a:extLst>
              <a:ext uri="{FF2B5EF4-FFF2-40B4-BE49-F238E27FC236}">
                <a16:creationId xmlns:a16="http://schemas.microsoft.com/office/drawing/2014/main" id="{AFB69AB3-796D-4E44-B19C-67C68E79CE17}"/>
              </a:ext>
            </a:extLst>
          </p:cNvPr>
          <p:cNvSpPr>
            <a:spLocks noGrp="1"/>
          </p:cNvSpPr>
          <p:nvPr>
            <p:ph idx="1"/>
          </p:nvPr>
        </p:nvSpPr>
        <p:spPr/>
        <p:txBody>
          <a:bodyPr>
            <a:normAutofit/>
          </a:bodyPr>
          <a:lstStyle/>
          <a:p>
            <a:r>
              <a:rPr lang="en-US" sz="2400" dirty="0"/>
              <a:t>Is the inherent capacity or potential of an org. to use its strengths and overcome its weaknesses in order to exploit the opportunities and face the threats in its external environment. </a:t>
            </a:r>
          </a:p>
          <a:p>
            <a:r>
              <a:rPr lang="en-US" sz="2400" dirty="0"/>
              <a:t>It is also viewed as a skill for coordinating resources and putting them to productive use. </a:t>
            </a:r>
          </a:p>
        </p:txBody>
      </p:sp>
    </p:spTree>
    <p:extLst>
      <p:ext uri="{BB962C8B-B14F-4D97-AF65-F5344CB8AC3E}">
        <p14:creationId xmlns:p14="http://schemas.microsoft.com/office/powerpoint/2010/main" val="151577084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{C55E7A9E-2476-C141-8D82-4F8AA3F4627F}tf10001119</Template>
  <TotalTime>1219</TotalTime>
  <Words>374</Words>
  <Application>Microsoft Macintosh PowerPoint</Application>
  <PresentationFormat>Widescreen</PresentationFormat>
  <Paragraphs>37</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Gill Sans MT</vt:lpstr>
      <vt:lpstr>Gallery</vt:lpstr>
      <vt:lpstr>Strategic Management </vt:lpstr>
      <vt:lpstr>Organizational appraisal </vt:lpstr>
      <vt:lpstr>PowerPoint Presentation</vt:lpstr>
      <vt:lpstr>Organizational resources </vt:lpstr>
      <vt:lpstr>Organizational behavior </vt:lpstr>
      <vt:lpstr>Strengths and weaknesses </vt:lpstr>
      <vt:lpstr>Synergistic effects </vt:lpstr>
      <vt:lpstr>Competencies </vt:lpstr>
      <vt:lpstr>Organizational capabilities</vt:lpstr>
      <vt:lpstr>Strategic and competitive advantage</vt:lpstr>
      <vt:lpstr>PowerPoint Presentation</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Management </dc:title>
  <dc:creator>anubhavbarwar@gmail.com</dc:creator>
  <cp:lastModifiedBy>anubhavbarwar@gmail.com</cp:lastModifiedBy>
  <cp:revision>13</cp:revision>
  <dcterms:created xsi:type="dcterms:W3CDTF">2021-04-29T11:27:20Z</dcterms:created>
  <dcterms:modified xsi:type="dcterms:W3CDTF">2021-04-30T07:47:13Z</dcterms:modified>
</cp:coreProperties>
</file>