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3AB58C-9068-6941-AF39-17EF2213D6F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7551B5-68C5-904B-B306-A60359B86733}">
      <dgm:prSet phldrT="[Text]"/>
      <dgm:spPr/>
      <dgm:t>
        <a:bodyPr/>
        <a:lstStyle/>
        <a:p>
          <a:r>
            <a:rPr lang="en-US" dirty="0"/>
            <a:t>Financial capability factors</a:t>
          </a:r>
        </a:p>
      </dgm:t>
    </dgm:pt>
    <dgm:pt modelId="{CE652FB3-3529-0E4B-98F5-733B3BE1C5D3}" type="parTrans" cxnId="{7C9BE4FB-2A61-084E-A6CD-FC86494374BE}">
      <dgm:prSet/>
      <dgm:spPr/>
      <dgm:t>
        <a:bodyPr/>
        <a:lstStyle/>
        <a:p>
          <a:endParaRPr lang="en-US"/>
        </a:p>
      </dgm:t>
    </dgm:pt>
    <dgm:pt modelId="{69A3D3A2-B56E-2A43-B86D-25CB3F6FFEEC}" type="sibTrans" cxnId="{7C9BE4FB-2A61-084E-A6CD-FC86494374BE}">
      <dgm:prSet/>
      <dgm:spPr/>
      <dgm:t>
        <a:bodyPr/>
        <a:lstStyle/>
        <a:p>
          <a:endParaRPr lang="en-US"/>
        </a:p>
      </dgm:t>
    </dgm:pt>
    <dgm:pt modelId="{E3A93669-5F88-4B47-929C-CD200E7BA91D}">
      <dgm:prSet phldrT="[Text]"/>
      <dgm:spPr/>
      <dgm:t>
        <a:bodyPr/>
        <a:lstStyle/>
        <a:p>
          <a:r>
            <a:rPr lang="en-US" dirty="0"/>
            <a:t>Operations capability factors </a:t>
          </a:r>
        </a:p>
      </dgm:t>
    </dgm:pt>
    <dgm:pt modelId="{2B9B1062-9FA6-4D43-92EB-DBA78316D0C3}" type="parTrans" cxnId="{DB9A1DF4-056A-7941-B4E0-42FE65D9912E}">
      <dgm:prSet/>
      <dgm:spPr/>
      <dgm:t>
        <a:bodyPr/>
        <a:lstStyle/>
        <a:p>
          <a:endParaRPr lang="en-US"/>
        </a:p>
      </dgm:t>
    </dgm:pt>
    <dgm:pt modelId="{3B8684C2-11C5-7640-8B2C-02FA399D8324}" type="sibTrans" cxnId="{DB9A1DF4-056A-7941-B4E0-42FE65D9912E}">
      <dgm:prSet/>
      <dgm:spPr/>
      <dgm:t>
        <a:bodyPr/>
        <a:lstStyle/>
        <a:p>
          <a:endParaRPr lang="en-US"/>
        </a:p>
      </dgm:t>
    </dgm:pt>
    <dgm:pt modelId="{EC6CBD63-BEDB-9041-9EB2-D8AFE8F84406}">
      <dgm:prSet phldrT="[Text]"/>
      <dgm:spPr/>
      <dgm:t>
        <a:bodyPr/>
        <a:lstStyle/>
        <a:p>
          <a:r>
            <a:rPr lang="en-US" dirty="0"/>
            <a:t>Personnel capability factors</a:t>
          </a:r>
        </a:p>
      </dgm:t>
    </dgm:pt>
    <dgm:pt modelId="{0F6E58CC-032F-394F-A188-52661BC11595}" type="parTrans" cxnId="{4C7F0DBE-D089-E447-8DA0-C5C40A3EC8E4}">
      <dgm:prSet/>
      <dgm:spPr/>
      <dgm:t>
        <a:bodyPr/>
        <a:lstStyle/>
        <a:p>
          <a:endParaRPr lang="en-US"/>
        </a:p>
      </dgm:t>
    </dgm:pt>
    <dgm:pt modelId="{313B29AD-EB6D-BF41-A089-D2EA0D82A38D}" type="sibTrans" cxnId="{4C7F0DBE-D089-E447-8DA0-C5C40A3EC8E4}">
      <dgm:prSet/>
      <dgm:spPr/>
      <dgm:t>
        <a:bodyPr/>
        <a:lstStyle/>
        <a:p>
          <a:endParaRPr lang="en-US"/>
        </a:p>
      </dgm:t>
    </dgm:pt>
    <dgm:pt modelId="{36B75D08-08CB-C045-B552-E5107B562677}">
      <dgm:prSet phldrT="[Text]"/>
      <dgm:spPr/>
      <dgm:t>
        <a:bodyPr/>
        <a:lstStyle/>
        <a:p>
          <a:r>
            <a:rPr lang="en-US" dirty="0"/>
            <a:t>Marketing capability factors </a:t>
          </a:r>
        </a:p>
      </dgm:t>
    </dgm:pt>
    <dgm:pt modelId="{9EDB98CF-F213-874A-8F1A-9DB71C3BF8A3}" type="parTrans" cxnId="{233E4F70-234B-704B-A4CB-81804866F96F}">
      <dgm:prSet/>
      <dgm:spPr/>
      <dgm:t>
        <a:bodyPr/>
        <a:lstStyle/>
        <a:p>
          <a:endParaRPr lang="en-US"/>
        </a:p>
      </dgm:t>
    </dgm:pt>
    <dgm:pt modelId="{AED1A845-16CA-2843-8469-6F8FFDEBC945}" type="sibTrans" cxnId="{233E4F70-234B-704B-A4CB-81804866F96F}">
      <dgm:prSet/>
      <dgm:spPr/>
      <dgm:t>
        <a:bodyPr/>
        <a:lstStyle/>
        <a:p>
          <a:endParaRPr lang="en-US"/>
        </a:p>
      </dgm:t>
    </dgm:pt>
    <dgm:pt modelId="{B9DA5BF4-25F6-E14B-A13D-AABEF3CD17A1}">
      <dgm:prSet/>
      <dgm:spPr/>
      <dgm:t>
        <a:bodyPr/>
        <a:lstStyle/>
        <a:p>
          <a:r>
            <a:rPr lang="en-US" dirty="0"/>
            <a:t>Information mgt. capability factors</a:t>
          </a:r>
        </a:p>
      </dgm:t>
    </dgm:pt>
    <dgm:pt modelId="{F07C5428-F109-E34C-AD8E-A902CE92AA02}" type="parTrans" cxnId="{F2246742-B2DB-F44A-8DBC-DCB05485EA3B}">
      <dgm:prSet/>
      <dgm:spPr/>
      <dgm:t>
        <a:bodyPr/>
        <a:lstStyle/>
        <a:p>
          <a:endParaRPr lang="en-US"/>
        </a:p>
      </dgm:t>
    </dgm:pt>
    <dgm:pt modelId="{D3C1BDA5-8386-1C41-ADA7-FFDBF921625F}" type="sibTrans" cxnId="{F2246742-B2DB-F44A-8DBC-DCB05485EA3B}">
      <dgm:prSet/>
      <dgm:spPr/>
      <dgm:t>
        <a:bodyPr/>
        <a:lstStyle/>
        <a:p>
          <a:endParaRPr lang="en-US"/>
        </a:p>
      </dgm:t>
    </dgm:pt>
    <dgm:pt modelId="{E5F15EC5-768A-EB4D-9684-CCEE4B3CC105}">
      <dgm:prSet/>
      <dgm:spPr/>
      <dgm:t>
        <a:bodyPr/>
        <a:lstStyle/>
        <a:p>
          <a:r>
            <a:rPr lang="en-US" dirty="0"/>
            <a:t>General management capability factors</a:t>
          </a:r>
        </a:p>
      </dgm:t>
    </dgm:pt>
    <dgm:pt modelId="{5242E30A-5F60-3C42-9766-E6BC92314386}" type="parTrans" cxnId="{76209FED-77CF-BD46-8FBF-DCA831C8E212}">
      <dgm:prSet/>
      <dgm:spPr/>
      <dgm:t>
        <a:bodyPr/>
        <a:lstStyle/>
        <a:p>
          <a:endParaRPr lang="en-US"/>
        </a:p>
      </dgm:t>
    </dgm:pt>
    <dgm:pt modelId="{00732098-6675-364D-9432-EA2691E4377B}" type="sibTrans" cxnId="{76209FED-77CF-BD46-8FBF-DCA831C8E212}">
      <dgm:prSet/>
      <dgm:spPr/>
      <dgm:t>
        <a:bodyPr/>
        <a:lstStyle/>
        <a:p>
          <a:endParaRPr lang="en-US"/>
        </a:p>
      </dgm:t>
    </dgm:pt>
    <dgm:pt modelId="{DE90CCB3-B9DC-8B4D-A518-57C40DB653B1}" type="pres">
      <dgm:prSet presAssocID="{693AB58C-9068-6941-AF39-17EF2213D6F4}" presName="diagram" presStyleCnt="0">
        <dgm:presLayoutVars>
          <dgm:dir/>
          <dgm:resizeHandles val="exact"/>
        </dgm:presLayoutVars>
      </dgm:prSet>
      <dgm:spPr/>
    </dgm:pt>
    <dgm:pt modelId="{DE648AFF-1028-434D-AD49-8F0A95E075D2}" type="pres">
      <dgm:prSet presAssocID="{1E7551B5-68C5-904B-B306-A60359B86733}" presName="node" presStyleLbl="node1" presStyleIdx="0" presStyleCnt="6">
        <dgm:presLayoutVars>
          <dgm:bulletEnabled val="1"/>
        </dgm:presLayoutVars>
      </dgm:prSet>
      <dgm:spPr/>
    </dgm:pt>
    <dgm:pt modelId="{7878AF48-3CF5-F347-A286-5A3388DE3415}" type="pres">
      <dgm:prSet presAssocID="{69A3D3A2-B56E-2A43-B86D-25CB3F6FFEEC}" presName="sibTrans" presStyleCnt="0"/>
      <dgm:spPr/>
    </dgm:pt>
    <dgm:pt modelId="{7EA0C9AD-CBDA-5A4D-B984-4549C2966450}" type="pres">
      <dgm:prSet presAssocID="{E3A93669-5F88-4B47-929C-CD200E7BA91D}" presName="node" presStyleLbl="node1" presStyleIdx="1" presStyleCnt="6">
        <dgm:presLayoutVars>
          <dgm:bulletEnabled val="1"/>
        </dgm:presLayoutVars>
      </dgm:prSet>
      <dgm:spPr/>
    </dgm:pt>
    <dgm:pt modelId="{E639BA96-9B58-5A49-9749-F57B22C56F98}" type="pres">
      <dgm:prSet presAssocID="{3B8684C2-11C5-7640-8B2C-02FA399D8324}" presName="sibTrans" presStyleCnt="0"/>
      <dgm:spPr/>
    </dgm:pt>
    <dgm:pt modelId="{0045AB91-0677-A142-8930-B70D4A98F097}" type="pres">
      <dgm:prSet presAssocID="{EC6CBD63-BEDB-9041-9EB2-D8AFE8F84406}" presName="node" presStyleLbl="node1" presStyleIdx="2" presStyleCnt="6">
        <dgm:presLayoutVars>
          <dgm:bulletEnabled val="1"/>
        </dgm:presLayoutVars>
      </dgm:prSet>
      <dgm:spPr/>
    </dgm:pt>
    <dgm:pt modelId="{3C220758-3A18-A043-BB05-FA8844D46889}" type="pres">
      <dgm:prSet presAssocID="{313B29AD-EB6D-BF41-A089-D2EA0D82A38D}" presName="sibTrans" presStyleCnt="0"/>
      <dgm:spPr/>
    </dgm:pt>
    <dgm:pt modelId="{D159F1B5-D324-C545-BCC2-CF011CDB7BA4}" type="pres">
      <dgm:prSet presAssocID="{36B75D08-08CB-C045-B552-E5107B562677}" presName="node" presStyleLbl="node1" presStyleIdx="3" presStyleCnt="6">
        <dgm:presLayoutVars>
          <dgm:bulletEnabled val="1"/>
        </dgm:presLayoutVars>
      </dgm:prSet>
      <dgm:spPr/>
    </dgm:pt>
    <dgm:pt modelId="{F68C07C5-AB2A-2B4C-8095-36B97C7364A0}" type="pres">
      <dgm:prSet presAssocID="{AED1A845-16CA-2843-8469-6F8FFDEBC945}" presName="sibTrans" presStyleCnt="0"/>
      <dgm:spPr/>
    </dgm:pt>
    <dgm:pt modelId="{AC2738C8-9693-5A42-8FEF-EC0C8E1EB7B4}" type="pres">
      <dgm:prSet presAssocID="{B9DA5BF4-25F6-E14B-A13D-AABEF3CD17A1}" presName="node" presStyleLbl="node1" presStyleIdx="4" presStyleCnt="6">
        <dgm:presLayoutVars>
          <dgm:bulletEnabled val="1"/>
        </dgm:presLayoutVars>
      </dgm:prSet>
      <dgm:spPr/>
    </dgm:pt>
    <dgm:pt modelId="{8ED0E43B-96E7-654C-9A5E-E06B53A3555C}" type="pres">
      <dgm:prSet presAssocID="{D3C1BDA5-8386-1C41-ADA7-FFDBF921625F}" presName="sibTrans" presStyleCnt="0"/>
      <dgm:spPr/>
    </dgm:pt>
    <dgm:pt modelId="{B220F7CC-BEC4-034D-9C33-74636D681604}" type="pres">
      <dgm:prSet presAssocID="{E5F15EC5-768A-EB4D-9684-CCEE4B3CC105}" presName="node" presStyleLbl="node1" presStyleIdx="5" presStyleCnt="6">
        <dgm:presLayoutVars>
          <dgm:bulletEnabled val="1"/>
        </dgm:presLayoutVars>
      </dgm:prSet>
      <dgm:spPr/>
    </dgm:pt>
  </dgm:ptLst>
  <dgm:cxnLst>
    <dgm:cxn modelId="{E6678808-2247-9D44-94AE-40636BB5AF71}" type="presOf" srcId="{B9DA5BF4-25F6-E14B-A13D-AABEF3CD17A1}" destId="{AC2738C8-9693-5A42-8FEF-EC0C8E1EB7B4}" srcOrd="0" destOrd="0" presId="urn:microsoft.com/office/officeart/2005/8/layout/default"/>
    <dgm:cxn modelId="{5E16F917-EEA7-6147-ADB7-97B46566038A}" type="presOf" srcId="{1E7551B5-68C5-904B-B306-A60359B86733}" destId="{DE648AFF-1028-434D-AD49-8F0A95E075D2}" srcOrd="0" destOrd="0" presId="urn:microsoft.com/office/officeart/2005/8/layout/default"/>
    <dgm:cxn modelId="{F6907725-4B1B-D64D-9B47-3D5164BBC4A4}" type="presOf" srcId="{EC6CBD63-BEDB-9041-9EB2-D8AFE8F84406}" destId="{0045AB91-0677-A142-8930-B70D4A98F097}" srcOrd="0" destOrd="0" presId="urn:microsoft.com/office/officeart/2005/8/layout/default"/>
    <dgm:cxn modelId="{F2246742-B2DB-F44A-8DBC-DCB05485EA3B}" srcId="{693AB58C-9068-6941-AF39-17EF2213D6F4}" destId="{B9DA5BF4-25F6-E14B-A13D-AABEF3CD17A1}" srcOrd="4" destOrd="0" parTransId="{F07C5428-F109-E34C-AD8E-A902CE92AA02}" sibTransId="{D3C1BDA5-8386-1C41-ADA7-FFDBF921625F}"/>
    <dgm:cxn modelId="{FDE00159-6BC1-264E-8795-65E679A056AC}" type="presOf" srcId="{693AB58C-9068-6941-AF39-17EF2213D6F4}" destId="{DE90CCB3-B9DC-8B4D-A518-57C40DB653B1}" srcOrd="0" destOrd="0" presId="urn:microsoft.com/office/officeart/2005/8/layout/default"/>
    <dgm:cxn modelId="{5BA80968-9481-CB4E-98E6-07C1B429DAB6}" type="presOf" srcId="{36B75D08-08CB-C045-B552-E5107B562677}" destId="{D159F1B5-D324-C545-BCC2-CF011CDB7BA4}" srcOrd="0" destOrd="0" presId="urn:microsoft.com/office/officeart/2005/8/layout/default"/>
    <dgm:cxn modelId="{233E4F70-234B-704B-A4CB-81804866F96F}" srcId="{693AB58C-9068-6941-AF39-17EF2213D6F4}" destId="{36B75D08-08CB-C045-B552-E5107B562677}" srcOrd="3" destOrd="0" parTransId="{9EDB98CF-F213-874A-8F1A-9DB71C3BF8A3}" sibTransId="{AED1A845-16CA-2843-8469-6F8FFDEBC945}"/>
    <dgm:cxn modelId="{4C7F0DBE-D089-E447-8DA0-C5C40A3EC8E4}" srcId="{693AB58C-9068-6941-AF39-17EF2213D6F4}" destId="{EC6CBD63-BEDB-9041-9EB2-D8AFE8F84406}" srcOrd="2" destOrd="0" parTransId="{0F6E58CC-032F-394F-A188-52661BC11595}" sibTransId="{313B29AD-EB6D-BF41-A089-D2EA0D82A38D}"/>
    <dgm:cxn modelId="{68ED5BC5-CEF5-594C-A105-9226D9223AE3}" type="presOf" srcId="{E3A93669-5F88-4B47-929C-CD200E7BA91D}" destId="{7EA0C9AD-CBDA-5A4D-B984-4549C2966450}" srcOrd="0" destOrd="0" presId="urn:microsoft.com/office/officeart/2005/8/layout/default"/>
    <dgm:cxn modelId="{76209FED-77CF-BD46-8FBF-DCA831C8E212}" srcId="{693AB58C-9068-6941-AF39-17EF2213D6F4}" destId="{E5F15EC5-768A-EB4D-9684-CCEE4B3CC105}" srcOrd="5" destOrd="0" parTransId="{5242E30A-5F60-3C42-9766-E6BC92314386}" sibTransId="{00732098-6675-364D-9432-EA2691E4377B}"/>
    <dgm:cxn modelId="{DB9A1DF4-056A-7941-B4E0-42FE65D9912E}" srcId="{693AB58C-9068-6941-AF39-17EF2213D6F4}" destId="{E3A93669-5F88-4B47-929C-CD200E7BA91D}" srcOrd="1" destOrd="0" parTransId="{2B9B1062-9FA6-4D43-92EB-DBA78316D0C3}" sibTransId="{3B8684C2-11C5-7640-8B2C-02FA399D8324}"/>
    <dgm:cxn modelId="{7D475AF8-9019-9843-B9C5-6626CF4CAEDB}" type="presOf" srcId="{E5F15EC5-768A-EB4D-9684-CCEE4B3CC105}" destId="{B220F7CC-BEC4-034D-9C33-74636D681604}" srcOrd="0" destOrd="0" presId="urn:microsoft.com/office/officeart/2005/8/layout/default"/>
    <dgm:cxn modelId="{7C9BE4FB-2A61-084E-A6CD-FC86494374BE}" srcId="{693AB58C-9068-6941-AF39-17EF2213D6F4}" destId="{1E7551B5-68C5-904B-B306-A60359B86733}" srcOrd="0" destOrd="0" parTransId="{CE652FB3-3529-0E4B-98F5-733B3BE1C5D3}" sibTransId="{69A3D3A2-B56E-2A43-B86D-25CB3F6FFEEC}"/>
    <dgm:cxn modelId="{613C9A11-7BAF-7447-824F-0043BA776FF0}" type="presParOf" srcId="{DE90CCB3-B9DC-8B4D-A518-57C40DB653B1}" destId="{DE648AFF-1028-434D-AD49-8F0A95E075D2}" srcOrd="0" destOrd="0" presId="urn:microsoft.com/office/officeart/2005/8/layout/default"/>
    <dgm:cxn modelId="{0ACD2F26-83D0-DB4B-9D01-0C96E05EA94A}" type="presParOf" srcId="{DE90CCB3-B9DC-8B4D-A518-57C40DB653B1}" destId="{7878AF48-3CF5-F347-A286-5A3388DE3415}" srcOrd="1" destOrd="0" presId="urn:microsoft.com/office/officeart/2005/8/layout/default"/>
    <dgm:cxn modelId="{17B5DF8B-4DF8-4844-A6CF-513A739040E1}" type="presParOf" srcId="{DE90CCB3-B9DC-8B4D-A518-57C40DB653B1}" destId="{7EA0C9AD-CBDA-5A4D-B984-4549C2966450}" srcOrd="2" destOrd="0" presId="urn:microsoft.com/office/officeart/2005/8/layout/default"/>
    <dgm:cxn modelId="{71BD368C-BA99-2E4A-880F-94D4C2E858B6}" type="presParOf" srcId="{DE90CCB3-B9DC-8B4D-A518-57C40DB653B1}" destId="{E639BA96-9B58-5A49-9749-F57B22C56F98}" srcOrd="3" destOrd="0" presId="urn:microsoft.com/office/officeart/2005/8/layout/default"/>
    <dgm:cxn modelId="{24ED70ED-6945-544F-9AFE-09ED9EF1E69B}" type="presParOf" srcId="{DE90CCB3-B9DC-8B4D-A518-57C40DB653B1}" destId="{0045AB91-0677-A142-8930-B70D4A98F097}" srcOrd="4" destOrd="0" presId="urn:microsoft.com/office/officeart/2005/8/layout/default"/>
    <dgm:cxn modelId="{8EFD33D6-E668-464A-BCFC-4864AE001610}" type="presParOf" srcId="{DE90CCB3-B9DC-8B4D-A518-57C40DB653B1}" destId="{3C220758-3A18-A043-BB05-FA8844D46889}" srcOrd="5" destOrd="0" presId="urn:microsoft.com/office/officeart/2005/8/layout/default"/>
    <dgm:cxn modelId="{6572E606-B091-7E43-AA25-0023E832ECFF}" type="presParOf" srcId="{DE90CCB3-B9DC-8B4D-A518-57C40DB653B1}" destId="{D159F1B5-D324-C545-BCC2-CF011CDB7BA4}" srcOrd="6" destOrd="0" presId="urn:microsoft.com/office/officeart/2005/8/layout/default"/>
    <dgm:cxn modelId="{504F2C35-9F60-FA42-8F01-8F5724542365}" type="presParOf" srcId="{DE90CCB3-B9DC-8B4D-A518-57C40DB653B1}" destId="{F68C07C5-AB2A-2B4C-8095-36B97C7364A0}" srcOrd="7" destOrd="0" presId="urn:microsoft.com/office/officeart/2005/8/layout/default"/>
    <dgm:cxn modelId="{7646C795-06B2-EB40-B382-7765A379CE77}" type="presParOf" srcId="{DE90CCB3-B9DC-8B4D-A518-57C40DB653B1}" destId="{AC2738C8-9693-5A42-8FEF-EC0C8E1EB7B4}" srcOrd="8" destOrd="0" presId="urn:microsoft.com/office/officeart/2005/8/layout/default"/>
    <dgm:cxn modelId="{1375B77D-1115-8044-8CD0-5BE2C7CEFE69}" type="presParOf" srcId="{DE90CCB3-B9DC-8B4D-A518-57C40DB653B1}" destId="{8ED0E43B-96E7-654C-9A5E-E06B53A3555C}" srcOrd="9" destOrd="0" presId="urn:microsoft.com/office/officeart/2005/8/layout/default"/>
    <dgm:cxn modelId="{8539D5C8-94D1-1541-BFD6-10613332EEA5}" type="presParOf" srcId="{DE90CCB3-B9DC-8B4D-A518-57C40DB653B1}" destId="{B220F7CC-BEC4-034D-9C33-74636D68160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9879A8-4C33-DE49-9765-F2B054ACAE05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D671A5-4A33-C247-8BE7-46DBF600E383}">
      <dgm:prSet phldrT="[Text]"/>
      <dgm:spPr/>
      <dgm:t>
        <a:bodyPr/>
        <a:lstStyle/>
        <a:p>
          <a:r>
            <a:rPr lang="en-US" dirty="0"/>
            <a:t>Corporate performance mgt. </a:t>
          </a:r>
        </a:p>
      </dgm:t>
    </dgm:pt>
    <dgm:pt modelId="{6CDE9FE8-E508-8344-BFB7-E5D99485C1F9}" type="parTrans" cxnId="{8712BBCA-010E-8840-ACDA-22C728A4C674}">
      <dgm:prSet/>
      <dgm:spPr/>
      <dgm:t>
        <a:bodyPr/>
        <a:lstStyle/>
        <a:p>
          <a:endParaRPr lang="en-US"/>
        </a:p>
      </dgm:t>
    </dgm:pt>
    <dgm:pt modelId="{EDB972B4-E640-3446-93B7-3AD0DEF35971}" type="sibTrans" cxnId="{8712BBCA-010E-8840-ACDA-22C728A4C674}">
      <dgm:prSet/>
      <dgm:spPr/>
      <dgm:t>
        <a:bodyPr/>
        <a:lstStyle/>
        <a:p>
          <a:endParaRPr lang="en-US"/>
        </a:p>
      </dgm:t>
    </dgm:pt>
    <dgm:pt modelId="{F0C81982-3512-3B46-827F-35C7125AA3C8}">
      <dgm:prSet phldrT="[Text]"/>
      <dgm:spPr/>
      <dgm:t>
        <a:bodyPr/>
        <a:lstStyle/>
        <a:p>
          <a:r>
            <a:rPr lang="en-US" dirty="0"/>
            <a:t>Optimizing customer relationship</a:t>
          </a:r>
        </a:p>
      </dgm:t>
    </dgm:pt>
    <dgm:pt modelId="{98383563-2F62-6B4B-B110-0DD7E1ACD219}" type="parTrans" cxnId="{E571E7F3-EFA7-BC48-B6CB-251D6DDEB223}">
      <dgm:prSet/>
      <dgm:spPr/>
      <dgm:t>
        <a:bodyPr/>
        <a:lstStyle/>
        <a:p>
          <a:endParaRPr lang="en-US"/>
        </a:p>
      </dgm:t>
    </dgm:pt>
    <dgm:pt modelId="{B10A4DD0-0960-B149-98C5-99B0CB2F1F84}" type="sibTrans" cxnId="{E571E7F3-EFA7-BC48-B6CB-251D6DDEB223}">
      <dgm:prSet/>
      <dgm:spPr/>
      <dgm:t>
        <a:bodyPr/>
        <a:lstStyle/>
        <a:p>
          <a:endParaRPr lang="en-US"/>
        </a:p>
      </dgm:t>
    </dgm:pt>
    <dgm:pt modelId="{A5CECDA8-5650-184B-ABB4-802E96A81067}">
      <dgm:prSet phldrT="[Text]"/>
      <dgm:spPr/>
      <dgm:t>
        <a:bodyPr/>
        <a:lstStyle/>
        <a:p>
          <a:r>
            <a:rPr lang="en-US" dirty="0"/>
            <a:t>Specific operations and strategies</a:t>
          </a:r>
        </a:p>
      </dgm:t>
    </dgm:pt>
    <dgm:pt modelId="{4D51D906-8EBA-FC43-BB54-4F6C3A6F6CCB}" type="parTrans" cxnId="{64DE9F6D-306F-974F-8B74-88CD90FDE5B4}">
      <dgm:prSet/>
      <dgm:spPr/>
      <dgm:t>
        <a:bodyPr/>
        <a:lstStyle/>
        <a:p>
          <a:endParaRPr lang="en-US"/>
        </a:p>
      </dgm:t>
    </dgm:pt>
    <dgm:pt modelId="{A8DF5947-E704-5647-8F13-15EA210C216D}" type="sibTrans" cxnId="{64DE9F6D-306F-974F-8B74-88CD90FDE5B4}">
      <dgm:prSet/>
      <dgm:spPr/>
      <dgm:t>
        <a:bodyPr/>
        <a:lstStyle/>
        <a:p>
          <a:endParaRPr lang="en-US"/>
        </a:p>
      </dgm:t>
    </dgm:pt>
    <dgm:pt modelId="{354D285D-1593-8D4F-B086-A4DC73E31E19}">
      <dgm:prSet phldrT="[Text]"/>
      <dgm:spPr/>
      <dgm:t>
        <a:bodyPr/>
        <a:lstStyle/>
        <a:p>
          <a:r>
            <a:rPr lang="en-US" dirty="0"/>
            <a:t>Mgt. reporting of BI</a:t>
          </a:r>
        </a:p>
      </dgm:t>
    </dgm:pt>
    <dgm:pt modelId="{0AE58B80-50EF-6F48-AC01-40E8E633B60B}" type="parTrans" cxnId="{36C715D6-6649-2742-B40B-50CCEF69D93D}">
      <dgm:prSet/>
      <dgm:spPr/>
      <dgm:t>
        <a:bodyPr/>
        <a:lstStyle/>
        <a:p>
          <a:endParaRPr lang="en-US"/>
        </a:p>
      </dgm:t>
    </dgm:pt>
    <dgm:pt modelId="{9009FC37-0560-B74B-871D-C1D1CA26D969}" type="sibTrans" cxnId="{36C715D6-6649-2742-B40B-50CCEF69D93D}">
      <dgm:prSet/>
      <dgm:spPr/>
      <dgm:t>
        <a:bodyPr/>
        <a:lstStyle/>
        <a:p>
          <a:endParaRPr lang="en-US"/>
        </a:p>
      </dgm:t>
    </dgm:pt>
    <dgm:pt modelId="{FA8D6B1B-6093-E148-B36E-DC7F2AB51725}" type="pres">
      <dgm:prSet presAssocID="{039879A8-4C33-DE49-9765-F2B054ACAE05}" presName="diagram" presStyleCnt="0">
        <dgm:presLayoutVars>
          <dgm:dir/>
          <dgm:resizeHandles val="exact"/>
        </dgm:presLayoutVars>
      </dgm:prSet>
      <dgm:spPr/>
    </dgm:pt>
    <dgm:pt modelId="{9077C7C1-8FBA-5845-AD23-DAA4FF57E26A}" type="pres">
      <dgm:prSet presAssocID="{66D671A5-4A33-C247-8BE7-46DBF600E383}" presName="node" presStyleLbl="node1" presStyleIdx="0" presStyleCnt="4">
        <dgm:presLayoutVars>
          <dgm:bulletEnabled val="1"/>
        </dgm:presLayoutVars>
      </dgm:prSet>
      <dgm:spPr/>
    </dgm:pt>
    <dgm:pt modelId="{28E51367-BBEA-6740-A632-93A4E353A477}" type="pres">
      <dgm:prSet presAssocID="{EDB972B4-E640-3446-93B7-3AD0DEF35971}" presName="sibTrans" presStyleCnt="0"/>
      <dgm:spPr/>
    </dgm:pt>
    <dgm:pt modelId="{54E7DA52-DAF6-5B4C-BFDC-02623D4C2D26}" type="pres">
      <dgm:prSet presAssocID="{F0C81982-3512-3B46-827F-35C7125AA3C8}" presName="node" presStyleLbl="node1" presStyleIdx="1" presStyleCnt="4" custLinFactNeighborX="1088" custLinFactNeighborY="-907">
        <dgm:presLayoutVars>
          <dgm:bulletEnabled val="1"/>
        </dgm:presLayoutVars>
      </dgm:prSet>
      <dgm:spPr/>
    </dgm:pt>
    <dgm:pt modelId="{2C89AE52-1228-8B4F-8AC9-3BA60FC9E02E}" type="pres">
      <dgm:prSet presAssocID="{B10A4DD0-0960-B149-98C5-99B0CB2F1F84}" presName="sibTrans" presStyleCnt="0"/>
      <dgm:spPr/>
    </dgm:pt>
    <dgm:pt modelId="{F7A12448-DA52-1F4F-A77C-FAA93C99538C}" type="pres">
      <dgm:prSet presAssocID="{A5CECDA8-5650-184B-ABB4-802E96A81067}" presName="node" presStyleLbl="node1" presStyleIdx="2" presStyleCnt="4">
        <dgm:presLayoutVars>
          <dgm:bulletEnabled val="1"/>
        </dgm:presLayoutVars>
      </dgm:prSet>
      <dgm:spPr/>
    </dgm:pt>
    <dgm:pt modelId="{96963985-BAA6-7B47-910C-CF4D2AC78DD1}" type="pres">
      <dgm:prSet presAssocID="{A8DF5947-E704-5647-8F13-15EA210C216D}" presName="sibTrans" presStyleCnt="0"/>
      <dgm:spPr/>
    </dgm:pt>
    <dgm:pt modelId="{C4E2D12F-6632-8E42-8D4F-17448C78C4BB}" type="pres">
      <dgm:prSet presAssocID="{354D285D-1593-8D4F-B086-A4DC73E31E19}" presName="node" presStyleLbl="node1" presStyleIdx="3" presStyleCnt="4">
        <dgm:presLayoutVars>
          <dgm:bulletEnabled val="1"/>
        </dgm:presLayoutVars>
      </dgm:prSet>
      <dgm:spPr/>
    </dgm:pt>
  </dgm:ptLst>
  <dgm:cxnLst>
    <dgm:cxn modelId="{682AD907-E284-6246-B8FF-C3552C2FCF58}" type="presOf" srcId="{66D671A5-4A33-C247-8BE7-46DBF600E383}" destId="{9077C7C1-8FBA-5845-AD23-DAA4FF57E26A}" srcOrd="0" destOrd="0" presId="urn:microsoft.com/office/officeart/2005/8/layout/default"/>
    <dgm:cxn modelId="{A738542C-7DC7-4B4D-893F-437A6467252A}" type="presOf" srcId="{039879A8-4C33-DE49-9765-F2B054ACAE05}" destId="{FA8D6B1B-6093-E148-B36E-DC7F2AB51725}" srcOrd="0" destOrd="0" presId="urn:microsoft.com/office/officeart/2005/8/layout/default"/>
    <dgm:cxn modelId="{214A833C-4C17-7B44-B520-DC0E0BDDE1EC}" type="presOf" srcId="{F0C81982-3512-3B46-827F-35C7125AA3C8}" destId="{54E7DA52-DAF6-5B4C-BFDC-02623D4C2D26}" srcOrd="0" destOrd="0" presId="urn:microsoft.com/office/officeart/2005/8/layout/default"/>
    <dgm:cxn modelId="{CA1DE754-1A38-564D-A41A-1743A0F7CEFD}" type="presOf" srcId="{A5CECDA8-5650-184B-ABB4-802E96A81067}" destId="{F7A12448-DA52-1F4F-A77C-FAA93C99538C}" srcOrd="0" destOrd="0" presId="urn:microsoft.com/office/officeart/2005/8/layout/default"/>
    <dgm:cxn modelId="{87AAA06B-C42E-F642-9DC6-DCDBEFABECEA}" type="presOf" srcId="{354D285D-1593-8D4F-B086-A4DC73E31E19}" destId="{C4E2D12F-6632-8E42-8D4F-17448C78C4BB}" srcOrd="0" destOrd="0" presId="urn:microsoft.com/office/officeart/2005/8/layout/default"/>
    <dgm:cxn modelId="{64DE9F6D-306F-974F-8B74-88CD90FDE5B4}" srcId="{039879A8-4C33-DE49-9765-F2B054ACAE05}" destId="{A5CECDA8-5650-184B-ABB4-802E96A81067}" srcOrd="2" destOrd="0" parTransId="{4D51D906-8EBA-FC43-BB54-4F6C3A6F6CCB}" sibTransId="{A8DF5947-E704-5647-8F13-15EA210C216D}"/>
    <dgm:cxn modelId="{8712BBCA-010E-8840-ACDA-22C728A4C674}" srcId="{039879A8-4C33-DE49-9765-F2B054ACAE05}" destId="{66D671A5-4A33-C247-8BE7-46DBF600E383}" srcOrd="0" destOrd="0" parTransId="{6CDE9FE8-E508-8344-BFB7-E5D99485C1F9}" sibTransId="{EDB972B4-E640-3446-93B7-3AD0DEF35971}"/>
    <dgm:cxn modelId="{36C715D6-6649-2742-B40B-50CCEF69D93D}" srcId="{039879A8-4C33-DE49-9765-F2B054ACAE05}" destId="{354D285D-1593-8D4F-B086-A4DC73E31E19}" srcOrd="3" destOrd="0" parTransId="{0AE58B80-50EF-6F48-AC01-40E8E633B60B}" sibTransId="{9009FC37-0560-B74B-871D-C1D1CA26D969}"/>
    <dgm:cxn modelId="{E571E7F3-EFA7-BC48-B6CB-251D6DDEB223}" srcId="{039879A8-4C33-DE49-9765-F2B054ACAE05}" destId="{F0C81982-3512-3B46-827F-35C7125AA3C8}" srcOrd="1" destOrd="0" parTransId="{98383563-2F62-6B4B-B110-0DD7E1ACD219}" sibTransId="{B10A4DD0-0960-B149-98C5-99B0CB2F1F84}"/>
    <dgm:cxn modelId="{10E06119-F1D2-154F-A2EA-C92470D09512}" type="presParOf" srcId="{FA8D6B1B-6093-E148-B36E-DC7F2AB51725}" destId="{9077C7C1-8FBA-5845-AD23-DAA4FF57E26A}" srcOrd="0" destOrd="0" presId="urn:microsoft.com/office/officeart/2005/8/layout/default"/>
    <dgm:cxn modelId="{7A918C19-286E-B24D-BA5E-3AD5997E8318}" type="presParOf" srcId="{FA8D6B1B-6093-E148-B36E-DC7F2AB51725}" destId="{28E51367-BBEA-6740-A632-93A4E353A477}" srcOrd="1" destOrd="0" presId="urn:microsoft.com/office/officeart/2005/8/layout/default"/>
    <dgm:cxn modelId="{F43F7841-5C6F-E44C-9A0A-29F185CFD316}" type="presParOf" srcId="{FA8D6B1B-6093-E148-B36E-DC7F2AB51725}" destId="{54E7DA52-DAF6-5B4C-BFDC-02623D4C2D26}" srcOrd="2" destOrd="0" presId="urn:microsoft.com/office/officeart/2005/8/layout/default"/>
    <dgm:cxn modelId="{A81FD7F4-8FCD-A343-9952-2D25D133390A}" type="presParOf" srcId="{FA8D6B1B-6093-E148-B36E-DC7F2AB51725}" destId="{2C89AE52-1228-8B4F-8AC9-3BA60FC9E02E}" srcOrd="3" destOrd="0" presId="urn:microsoft.com/office/officeart/2005/8/layout/default"/>
    <dgm:cxn modelId="{78056F69-8E37-934E-B79F-BD9E4F0F3DB1}" type="presParOf" srcId="{FA8D6B1B-6093-E148-B36E-DC7F2AB51725}" destId="{F7A12448-DA52-1F4F-A77C-FAA93C99538C}" srcOrd="4" destOrd="0" presId="urn:microsoft.com/office/officeart/2005/8/layout/default"/>
    <dgm:cxn modelId="{0F5E976F-74B8-6843-9AF3-F727734E1776}" type="presParOf" srcId="{FA8D6B1B-6093-E148-B36E-DC7F2AB51725}" destId="{96963985-BAA6-7B47-910C-CF4D2AC78DD1}" srcOrd="5" destOrd="0" presId="urn:microsoft.com/office/officeart/2005/8/layout/default"/>
    <dgm:cxn modelId="{C70F0901-2E4F-6A4B-A192-1592948BBE05}" type="presParOf" srcId="{FA8D6B1B-6093-E148-B36E-DC7F2AB51725}" destId="{C4E2D12F-6632-8E42-8D4F-17448C78C4B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48AFF-1028-434D-AD49-8F0A95E075D2}">
      <dsp:nvSpPr>
        <dsp:cNvPr id="0" name=""/>
        <dsp:cNvSpPr/>
      </dsp:nvSpPr>
      <dsp:spPr>
        <a:xfrm>
          <a:off x="6230" y="783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Financial capability factors</a:t>
          </a:r>
        </a:p>
      </dsp:txBody>
      <dsp:txXfrm>
        <a:off x="6230" y="783"/>
        <a:ext cx="2488302" cy="1492981"/>
      </dsp:txXfrm>
    </dsp:sp>
    <dsp:sp modelId="{7EA0C9AD-CBDA-5A4D-B984-4549C2966450}">
      <dsp:nvSpPr>
        <dsp:cNvPr id="0" name=""/>
        <dsp:cNvSpPr/>
      </dsp:nvSpPr>
      <dsp:spPr>
        <a:xfrm>
          <a:off x="2743363" y="783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Operations capability factors </a:t>
          </a:r>
        </a:p>
      </dsp:txBody>
      <dsp:txXfrm>
        <a:off x="2743363" y="783"/>
        <a:ext cx="2488302" cy="1492981"/>
      </dsp:txXfrm>
    </dsp:sp>
    <dsp:sp modelId="{0045AB91-0677-A142-8930-B70D4A98F097}">
      <dsp:nvSpPr>
        <dsp:cNvPr id="0" name=""/>
        <dsp:cNvSpPr/>
      </dsp:nvSpPr>
      <dsp:spPr>
        <a:xfrm>
          <a:off x="5480496" y="783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Personnel capability factors</a:t>
          </a:r>
        </a:p>
      </dsp:txBody>
      <dsp:txXfrm>
        <a:off x="5480496" y="783"/>
        <a:ext cx="2488302" cy="1492981"/>
      </dsp:txXfrm>
    </dsp:sp>
    <dsp:sp modelId="{D159F1B5-D324-C545-BCC2-CF011CDB7BA4}">
      <dsp:nvSpPr>
        <dsp:cNvPr id="0" name=""/>
        <dsp:cNvSpPr/>
      </dsp:nvSpPr>
      <dsp:spPr>
        <a:xfrm>
          <a:off x="6230" y="1742595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Marketing capability factors </a:t>
          </a:r>
        </a:p>
      </dsp:txBody>
      <dsp:txXfrm>
        <a:off x="6230" y="1742595"/>
        <a:ext cx="2488302" cy="1492981"/>
      </dsp:txXfrm>
    </dsp:sp>
    <dsp:sp modelId="{AC2738C8-9693-5A42-8FEF-EC0C8E1EB7B4}">
      <dsp:nvSpPr>
        <dsp:cNvPr id="0" name=""/>
        <dsp:cNvSpPr/>
      </dsp:nvSpPr>
      <dsp:spPr>
        <a:xfrm>
          <a:off x="2743363" y="1742595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Information mgt. capability factors</a:t>
          </a:r>
        </a:p>
      </dsp:txBody>
      <dsp:txXfrm>
        <a:off x="2743363" y="1742595"/>
        <a:ext cx="2488302" cy="1492981"/>
      </dsp:txXfrm>
    </dsp:sp>
    <dsp:sp modelId="{B220F7CC-BEC4-034D-9C33-74636D681604}">
      <dsp:nvSpPr>
        <dsp:cNvPr id="0" name=""/>
        <dsp:cNvSpPr/>
      </dsp:nvSpPr>
      <dsp:spPr>
        <a:xfrm>
          <a:off x="5480496" y="1742595"/>
          <a:ext cx="2488302" cy="1492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General management capability factors</a:t>
          </a:r>
        </a:p>
      </dsp:txBody>
      <dsp:txXfrm>
        <a:off x="5480496" y="1742595"/>
        <a:ext cx="2488302" cy="1492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7C7C1-8FBA-5845-AD23-DAA4FF57E26A}">
      <dsp:nvSpPr>
        <dsp:cNvPr id="0" name=""/>
        <dsp:cNvSpPr/>
      </dsp:nvSpPr>
      <dsp:spPr>
        <a:xfrm>
          <a:off x="2381" y="201017"/>
          <a:ext cx="1889124" cy="1133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Corporate performance mgt. </a:t>
          </a:r>
        </a:p>
      </dsp:txBody>
      <dsp:txXfrm>
        <a:off x="2381" y="201017"/>
        <a:ext cx="1889124" cy="1133475"/>
      </dsp:txXfrm>
    </dsp:sp>
    <dsp:sp modelId="{54E7DA52-DAF6-5B4C-BFDC-02623D4C2D26}">
      <dsp:nvSpPr>
        <dsp:cNvPr id="0" name=""/>
        <dsp:cNvSpPr/>
      </dsp:nvSpPr>
      <dsp:spPr>
        <a:xfrm>
          <a:off x="2100972" y="190737"/>
          <a:ext cx="1889124" cy="1133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Optimizing customer relationship</a:t>
          </a:r>
        </a:p>
      </dsp:txBody>
      <dsp:txXfrm>
        <a:off x="2100972" y="190737"/>
        <a:ext cx="1889124" cy="1133475"/>
      </dsp:txXfrm>
    </dsp:sp>
    <dsp:sp modelId="{F7A12448-DA52-1F4F-A77C-FAA93C99538C}">
      <dsp:nvSpPr>
        <dsp:cNvPr id="0" name=""/>
        <dsp:cNvSpPr/>
      </dsp:nvSpPr>
      <dsp:spPr>
        <a:xfrm>
          <a:off x="4158456" y="201017"/>
          <a:ext cx="1889124" cy="1133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Specific operations and strategies</a:t>
          </a:r>
        </a:p>
      </dsp:txBody>
      <dsp:txXfrm>
        <a:off x="4158456" y="201017"/>
        <a:ext cx="1889124" cy="1133475"/>
      </dsp:txXfrm>
    </dsp:sp>
    <dsp:sp modelId="{C4E2D12F-6632-8E42-8D4F-17448C78C4BB}">
      <dsp:nvSpPr>
        <dsp:cNvPr id="0" name=""/>
        <dsp:cNvSpPr/>
      </dsp:nvSpPr>
      <dsp:spPr>
        <a:xfrm>
          <a:off x="6236493" y="201017"/>
          <a:ext cx="1889124" cy="1133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Mgt. reporting of BI</a:t>
          </a:r>
        </a:p>
      </dsp:txBody>
      <dsp:txXfrm>
        <a:off x="6236493" y="201017"/>
        <a:ext cx="1889124" cy="1133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94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12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18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11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37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54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18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8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04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912B-246F-4549-A977-3D4AF9F3042E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A9EC856-0E8B-9F4B-84C2-4D6F3EBD3ED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28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3401-2B64-4947-8F1B-AA2FBBDD4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126" y="403173"/>
            <a:ext cx="9144000" cy="2387600"/>
          </a:xfrm>
        </p:spPr>
        <p:txBody>
          <a:bodyPr/>
          <a:lstStyle/>
          <a:p>
            <a:r>
              <a:rPr lang="en-US" dirty="0"/>
              <a:t>Strategic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38002-461F-5F47-908F-5861DA445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8126" y="4228762"/>
            <a:ext cx="9144000" cy="1655762"/>
          </a:xfrm>
        </p:spPr>
        <p:txBody>
          <a:bodyPr/>
          <a:lstStyle/>
          <a:p>
            <a:r>
              <a:rPr lang="en-US" dirty="0"/>
              <a:t>Unit-2 </a:t>
            </a:r>
          </a:p>
          <a:p>
            <a:r>
              <a:rPr lang="en-US" dirty="0"/>
              <a:t>Topic- Organizational appraisal (cont.)</a:t>
            </a:r>
          </a:p>
        </p:txBody>
      </p:sp>
    </p:spTree>
    <p:extLst>
      <p:ext uri="{BB962C8B-B14F-4D97-AF65-F5344CB8AC3E}">
        <p14:creationId xmlns:p14="http://schemas.microsoft.com/office/powerpoint/2010/main" val="35703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068B-6963-3543-85DF-11477EEB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890717"/>
          </a:xfrm>
        </p:spPr>
        <p:txBody>
          <a:bodyPr/>
          <a:lstStyle/>
          <a:p>
            <a:r>
              <a:rPr lang="en-US" dirty="0"/>
              <a:t>Factors in key factor rating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4DE9E7E-6157-E248-B202-1984611CF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806685"/>
              </p:ext>
            </p:extLst>
          </p:nvPr>
        </p:nvGraphicFramePr>
        <p:xfrm>
          <a:off x="1713501" y="1962364"/>
          <a:ext cx="7975029" cy="323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5AC12D-C0EB-0646-AC73-DEB101B5814C}"/>
              </a:ext>
            </a:extLst>
          </p:cNvPr>
          <p:cNvSpPr txBox="1"/>
          <p:nvPr/>
        </p:nvSpPr>
        <p:spPr>
          <a:xfrm>
            <a:off x="1952090" y="5763802"/>
            <a:ext cx="7551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already discussed about these factors earlier in this chapter*</a:t>
            </a:r>
          </a:p>
        </p:txBody>
      </p:sp>
    </p:spTree>
    <p:extLst>
      <p:ext uri="{BB962C8B-B14F-4D97-AF65-F5344CB8AC3E}">
        <p14:creationId xmlns:p14="http://schemas.microsoft.com/office/powerpoint/2010/main" val="373139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5BB7-AB7B-BC42-A43A-2ED0E459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Business intelligence systems</a:t>
            </a:r>
            <a:br>
              <a:rPr lang="en-US" dirty="0"/>
            </a:br>
            <a:r>
              <a:rPr lang="en-US" dirty="0"/>
              <a:t>                                                 </a:t>
            </a:r>
            <a:r>
              <a:rPr lang="en-US" sz="2000" dirty="0"/>
              <a:t>-Howard j. dresner(1989)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D8F8-EE9D-0A49-B597-0F277622F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5004246"/>
          </a:xfrm>
        </p:spPr>
        <p:txBody>
          <a:bodyPr/>
          <a:lstStyle/>
          <a:p>
            <a:r>
              <a:rPr lang="en-US" dirty="0"/>
              <a:t>Is one of the concepts used for discovering knowledge from various internal and external data repositories available to an org. to support effective decision making.</a:t>
            </a:r>
          </a:p>
          <a:p>
            <a:r>
              <a:rPr lang="en-US" dirty="0"/>
              <a:t>BI is defined as ‘a broad category of applications and technologies for gathering, storing, analyzing and providing access to data to help enterprise users make better business decisions’.</a:t>
            </a:r>
          </a:p>
          <a:p>
            <a:r>
              <a:rPr lang="en-US" dirty="0"/>
              <a:t>The application of BI include the activities of decision support systems, query and reporting, online analytical processing(OLAP), statistical analysis, forecasting and data mining.</a:t>
            </a:r>
          </a:p>
          <a:p>
            <a:r>
              <a:rPr lang="en-US" dirty="0"/>
              <a:t>Use of BI in strategic mgt.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78B7CF-3B09-A047-8222-8E34FC92C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844221"/>
              </p:ext>
            </p:extLst>
          </p:nvPr>
        </p:nvGraphicFramePr>
        <p:xfrm>
          <a:off x="1723775" y="5455577"/>
          <a:ext cx="8128000" cy="153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1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A2A0-426F-5D4E-8088-F914ADB4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Balanced scorecard</a:t>
            </a:r>
            <a:br>
              <a:rPr lang="en-US" dirty="0"/>
            </a:br>
            <a:r>
              <a:rPr lang="en-US" dirty="0"/>
              <a:t>                                        </a:t>
            </a:r>
            <a:r>
              <a:rPr lang="en-US" sz="2000" dirty="0"/>
              <a:t>-Robert s Kaplan and David p Norton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9801C1B-0E62-9842-9E06-B2E53FCD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972638"/>
            <a:ext cx="9603275" cy="40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2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DBD1-4C18-EC41-9610-F9C994E5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Structuring organizational appraisal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2D214-A2A3-E441-A5BB-069904E43317}"/>
              </a:ext>
            </a:extLst>
          </p:cNvPr>
          <p:cNvSpPr txBox="1"/>
          <p:nvPr/>
        </p:nvSpPr>
        <p:spPr>
          <a:xfrm>
            <a:off x="1530850" y="2013735"/>
            <a:ext cx="538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u="sng" dirty="0"/>
              <a:t>OCP(Organizational Capability Profile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AC97F-B7AC-3E41-9B3C-6B73E725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87" y="2712498"/>
            <a:ext cx="8609744" cy="3652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816CD-F2FB-D041-98AA-A423EC1CA758}"/>
              </a:ext>
            </a:extLst>
          </p:cNvPr>
          <p:cNvSpPr/>
          <p:nvPr/>
        </p:nvSpPr>
        <p:spPr>
          <a:xfrm>
            <a:off x="1674687" y="2712498"/>
            <a:ext cx="1869897" cy="36524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504A-A8FB-1545-96DA-D5322466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Structuring organizational appraisal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884CC-2213-1A46-9A31-E1A318632635}"/>
              </a:ext>
            </a:extLst>
          </p:cNvPr>
          <p:cNvSpPr txBox="1"/>
          <p:nvPr/>
        </p:nvSpPr>
        <p:spPr>
          <a:xfrm>
            <a:off x="1451579" y="1853754"/>
            <a:ext cx="460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u="sng" dirty="0"/>
              <a:t>Strategic Advantages Profile(SAP)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0FF7D-20C6-DF4C-9F65-EBD445D6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45" y="2527657"/>
            <a:ext cx="795219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8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BF20F-61E9-C649-BE6F-D9DB05AE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285" y="616449"/>
            <a:ext cx="9462499" cy="52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52059-0754-3C45-9D79-FAD9A4F45A8A}"/>
              </a:ext>
            </a:extLst>
          </p:cNvPr>
          <p:cNvSpPr/>
          <p:nvPr/>
        </p:nvSpPr>
        <p:spPr>
          <a:xfrm>
            <a:off x="3401839" y="2114580"/>
            <a:ext cx="47307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Tha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nk you </a:t>
            </a:r>
            <a:endParaRPr lang="en-US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83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9DF86-D847-FD4F-AB1B-DFE90663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BF38B-D00D-C648-884A-FC6448F5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Strengths and weaknesses as well as distinctive competencies are not absolute, but relative.</a:t>
            </a:r>
          </a:p>
          <a:p>
            <a:r>
              <a:rPr lang="en-US" sz="2400" dirty="0"/>
              <a:t>The relativity is based on the uniqueness and exclusivity of the strengths weaknesses and the distinctive competencies of an organization in comparison to its competitors.</a:t>
            </a:r>
          </a:p>
        </p:txBody>
      </p:sp>
    </p:spTree>
    <p:extLst>
      <p:ext uri="{BB962C8B-B14F-4D97-AF65-F5344CB8AC3E}">
        <p14:creationId xmlns:p14="http://schemas.microsoft.com/office/powerpoint/2010/main" val="286238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BBF5-0333-FC47-8A6D-1B7EA036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Historical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2A2BB-CA8B-0F4F-9C09-A992C0A6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Analysis of one’s own organization over a period of time.</a:t>
            </a:r>
          </a:p>
          <a:p>
            <a:r>
              <a:rPr lang="en-US" sz="2400" dirty="0"/>
              <a:t>Historical analysis is a good measure of how well or badly an org. has progressed with respect to its own past performance. e.g. balance sheet, P&amp;L account etc. </a:t>
            </a:r>
          </a:p>
          <a:p>
            <a:r>
              <a:rPr lang="en-US" sz="2400" dirty="0"/>
              <a:t>Areas which shows consistent good performance are an indicator of strengths and vice-versa.</a:t>
            </a:r>
          </a:p>
        </p:txBody>
      </p:sp>
    </p:spTree>
    <p:extLst>
      <p:ext uri="{BB962C8B-B14F-4D97-AF65-F5344CB8AC3E}">
        <p14:creationId xmlns:p14="http://schemas.microsoft.com/office/powerpoint/2010/main" val="120699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46E8-BB21-654D-AC67-76291AB7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Industry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A9712-7258-954B-A530-D3048C073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is assumed that businesses in an industry operate under a similar relevant environment and a comparison could throw up significant info. on the basis of which to assess where one stands with respect to others.</a:t>
            </a:r>
          </a:p>
          <a:p>
            <a:r>
              <a:rPr lang="en-US" sz="2400" dirty="0"/>
              <a:t>‘Strategic groups’ are conceptually defined cluster of competitors that share similar strategies and therefore, compete more directly with one another than with other firms in the same industry.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4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4238-BBD5-7740-ABE9-9C7914F7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Benchmarking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8F8D2-E9C3-4D42-A6F6-896BE86EB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benchmark is a reference point for taking measures against.</a:t>
            </a:r>
          </a:p>
          <a:p>
            <a:r>
              <a:rPr lang="en-US" dirty="0"/>
              <a:t>The purpose of benchmarking is to find the best performers in an area so that one could match one’s own performance with them and even surpass them.</a:t>
            </a:r>
          </a:p>
          <a:p>
            <a:r>
              <a:rPr lang="en-US" dirty="0"/>
              <a:t>‘The practice of being humble enough to admit that someone else is better at something, and being wise enough to learn how to match and even surpass them at it.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- The American Productivity And Quality Centre.  </a:t>
            </a:r>
          </a:p>
        </p:txBody>
      </p:sp>
    </p:spTree>
    <p:extLst>
      <p:ext uri="{BB962C8B-B14F-4D97-AF65-F5344CB8AC3E}">
        <p14:creationId xmlns:p14="http://schemas.microsoft.com/office/powerpoint/2010/main" val="274441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4EF1-791F-A444-9915-7DE64911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320" y="742874"/>
            <a:ext cx="9603275" cy="1049235"/>
          </a:xfrm>
        </p:spPr>
        <p:txBody>
          <a:bodyPr/>
          <a:lstStyle/>
          <a:p>
            <a:r>
              <a:rPr lang="en-US" dirty="0"/>
              <a:t>Types of benchmarking (what is to be compared)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BAB61-E32C-2F46-A727-BA7C6863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56" y="1911350"/>
            <a:ext cx="8280972" cy="42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8A93-2418-3F43-9233-4135B535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031" y="609310"/>
            <a:ext cx="9603275" cy="1049235"/>
          </a:xfrm>
        </p:spPr>
        <p:txBody>
          <a:bodyPr/>
          <a:lstStyle/>
          <a:p>
            <a:r>
              <a:rPr lang="en-US" dirty="0"/>
              <a:t>Types of benchmarking (against whom to compare)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DC3B9-723C-6740-9081-0E686D9C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41" y="2106203"/>
            <a:ext cx="8578921" cy="39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9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D79CA-B453-5B4D-AB49-C7EB6299CC61}"/>
              </a:ext>
            </a:extLst>
          </p:cNvPr>
          <p:cNvSpPr txBox="1"/>
          <p:nvPr/>
        </p:nvSpPr>
        <p:spPr>
          <a:xfrm>
            <a:off x="2917860" y="2537717"/>
            <a:ext cx="5662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200" dirty="0"/>
              <a:t>COMPREHENSIVE ANALYSIS </a:t>
            </a:r>
          </a:p>
        </p:txBody>
      </p:sp>
    </p:spTree>
    <p:extLst>
      <p:ext uri="{BB962C8B-B14F-4D97-AF65-F5344CB8AC3E}">
        <p14:creationId xmlns:p14="http://schemas.microsoft.com/office/powerpoint/2010/main" val="387599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095C-126E-3741-92C3-1787BEA9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KEY FACTOR RATING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3E584-DDF0-7344-98B3-E676F0E41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used in association with a fin. analysis.</a:t>
            </a:r>
          </a:p>
          <a:p>
            <a:r>
              <a:rPr lang="en-US" dirty="0"/>
              <a:t>Many systems have been evolved by the consultants to assess organizational strengths and weaknesses.</a:t>
            </a:r>
          </a:p>
          <a:p>
            <a:r>
              <a:rPr lang="en-US" dirty="0"/>
              <a:t>These systems are based on rating, depending on a number of key factors each of which is analyzed on the basis of a series of thoughtful and penetrating questions.</a:t>
            </a:r>
          </a:p>
          <a:p>
            <a:r>
              <a:rPr lang="en-US" dirty="0"/>
              <a:t>Detailed study of these areas covered by these questions leads to a reliable appraisal of an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129169619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{C55E7A9E-2476-C141-8D82-4F8AA3F4627F}tf10001119</Template>
  <TotalTime>212</TotalTime>
  <Words>544</Words>
  <Application>Microsoft Macintosh PowerPoint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Apple Chancery</vt:lpstr>
      <vt:lpstr>Arial</vt:lpstr>
      <vt:lpstr>Gill Sans MT</vt:lpstr>
      <vt:lpstr>Wingdings</vt:lpstr>
      <vt:lpstr>Gallery</vt:lpstr>
      <vt:lpstr>Strategic Management </vt:lpstr>
      <vt:lpstr>Comparative analysis </vt:lpstr>
      <vt:lpstr>Historical analysis </vt:lpstr>
      <vt:lpstr>Industry norms</vt:lpstr>
      <vt:lpstr>Benchmarking </vt:lpstr>
      <vt:lpstr>Types of benchmarking (what is to be compared)</vt:lpstr>
      <vt:lpstr>Types of benchmarking (against whom to compare)</vt:lpstr>
      <vt:lpstr>PowerPoint Presentation</vt:lpstr>
      <vt:lpstr>KEY FACTOR RATING </vt:lpstr>
      <vt:lpstr>Factors in key factor rating </vt:lpstr>
      <vt:lpstr>Business intelligence systems                                                  -Howard j. dresner(1989)</vt:lpstr>
      <vt:lpstr>Balanced scorecard                                         -Robert s Kaplan and David p Norton </vt:lpstr>
      <vt:lpstr>Structuring organizational appraisal </vt:lpstr>
      <vt:lpstr>Structuring organizational appraisal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 </dc:title>
  <dc:creator>anubhavbarwar@gmail.com</dc:creator>
  <cp:lastModifiedBy>anubhavbarwar@gmail.com</cp:lastModifiedBy>
  <cp:revision>16</cp:revision>
  <dcterms:created xsi:type="dcterms:W3CDTF">2021-05-01T04:59:06Z</dcterms:created>
  <dcterms:modified xsi:type="dcterms:W3CDTF">2021-05-01T08:32:04Z</dcterms:modified>
</cp:coreProperties>
</file>