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7" r:id="rId4"/>
    <p:sldId id="271" r:id="rId5"/>
    <p:sldId id="273" r:id="rId6"/>
    <p:sldId id="270" r:id="rId7"/>
    <p:sldId id="265" r:id="rId8"/>
    <p:sldId id="259" r:id="rId9"/>
    <p:sldId id="266" r:id="rId10"/>
    <p:sldId id="26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E8273E7-616D-4EE6-800A-29AD8B836D67}" type="datetimeFigureOut">
              <a:rPr lang="en-IN" smtClean="0"/>
              <a:pPr/>
              <a:t>02/06/2020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4CE2B90-ADD1-460A-AAE4-38E943016D3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8273E7-616D-4EE6-800A-29AD8B836D67}" type="datetimeFigureOut">
              <a:rPr lang="en-IN" smtClean="0"/>
              <a:pPr/>
              <a:t>02/06/2020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4CE2B90-ADD1-460A-AAE4-38E943016D3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8273E7-616D-4EE6-800A-29AD8B836D67}" type="datetimeFigureOut">
              <a:rPr lang="en-IN" smtClean="0"/>
              <a:pPr/>
              <a:t>02/06/2020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4CE2B90-ADD1-460A-AAE4-38E943016D3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8273E7-616D-4EE6-800A-29AD8B836D67}" type="datetimeFigureOut">
              <a:rPr lang="en-IN" smtClean="0"/>
              <a:pPr/>
              <a:t>02/06/2020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4CE2B90-ADD1-460A-AAE4-38E943016D3F}"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E8273E7-616D-4EE6-800A-29AD8B836D67}" type="datetimeFigureOut">
              <a:rPr lang="en-IN" smtClean="0"/>
              <a:pPr/>
              <a:t>02/06/2020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4CE2B90-ADD1-460A-AAE4-38E943016D3F}"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E8273E7-616D-4EE6-800A-29AD8B836D67}" type="datetimeFigureOut">
              <a:rPr lang="en-IN" smtClean="0"/>
              <a:pPr/>
              <a:t>02/06/2020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4CE2B90-ADD1-460A-AAE4-38E943016D3F}"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E8273E7-616D-4EE6-800A-29AD8B836D67}" type="datetimeFigureOut">
              <a:rPr lang="en-IN" smtClean="0"/>
              <a:pPr/>
              <a:t>02/06/2020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04CE2B90-ADD1-460A-AAE4-38E943016D3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E8273E7-616D-4EE6-800A-29AD8B836D67}" type="datetimeFigureOut">
              <a:rPr lang="en-IN" smtClean="0"/>
              <a:pPr/>
              <a:t>02/06/2020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4CE2B90-ADD1-460A-AAE4-38E943016D3F}"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E8273E7-616D-4EE6-800A-29AD8B836D67}" type="datetimeFigureOut">
              <a:rPr lang="en-IN" smtClean="0"/>
              <a:pPr/>
              <a:t>02/06/2020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04CE2B90-ADD1-460A-AAE4-38E943016D3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E8273E7-616D-4EE6-800A-29AD8B836D67}" type="datetimeFigureOut">
              <a:rPr lang="en-IN" smtClean="0"/>
              <a:pPr/>
              <a:t>02/06/2020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4CE2B90-ADD1-460A-AAE4-38E943016D3F}"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E8273E7-616D-4EE6-800A-29AD8B836D67}" type="datetimeFigureOut">
              <a:rPr lang="en-IN" smtClean="0"/>
              <a:pPr/>
              <a:t>02/06/2020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4CE2B90-ADD1-460A-AAE4-38E943016D3F}"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E8273E7-616D-4EE6-800A-29AD8B836D67}" type="datetimeFigureOut">
              <a:rPr lang="en-IN" smtClean="0"/>
              <a:pPr/>
              <a:t>02/06/2020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4CE2B90-ADD1-460A-AAE4-38E943016D3F}"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Indexing Services</a:t>
            </a:r>
            <a:endParaRPr lang="en-IN" dirty="0"/>
          </a:p>
        </p:txBody>
      </p:sp>
      <p:sp>
        <p:nvSpPr>
          <p:cNvPr id="3" name="Subtitle 2"/>
          <p:cNvSpPr>
            <a:spLocks noGrp="1"/>
          </p:cNvSpPr>
          <p:nvPr>
            <p:ph type="subTitle" idx="1"/>
          </p:nvPr>
        </p:nvSpPr>
        <p:spPr/>
        <p:txBody>
          <a:bodyPr/>
          <a:lstStyle/>
          <a:p>
            <a:r>
              <a:rPr lang="en-IN" dirty="0" smtClean="0"/>
              <a:t>Dr. P.S. </a:t>
            </a:r>
            <a:r>
              <a:rPr lang="en-IN" dirty="0" err="1" smtClean="0"/>
              <a:t>Rajput</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276872"/>
            <a:ext cx="8229600" cy="3661867"/>
          </a:xfrm>
        </p:spPr>
        <p:txBody>
          <a:bodyPr>
            <a:normAutofit/>
          </a:bodyPr>
          <a:lstStyle/>
          <a:p>
            <a:pPr algn="ctr">
              <a:buNone/>
            </a:pPr>
            <a:r>
              <a:rPr lang="en-IN" sz="13800" b="1"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AR DESTINE" pitchFamily="2" charset="0"/>
              </a:rPr>
              <a:t>Thanks </a:t>
            </a:r>
            <a:endParaRPr lang="en-IN" sz="13800" b="1"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latin typeface="AR DESTINE"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52736"/>
            <a:ext cx="8229600" cy="5328592"/>
          </a:xfrm>
        </p:spPr>
        <p:txBody>
          <a:bodyPr>
            <a:normAutofit fontScale="62500" lnSpcReduction="20000"/>
          </a:bodyPr>
          <a:lstStyle/>
          <a:p>
            <a:pPr algn="just">
              <a:lnSpc>
                <a:spcPct val="170000"/>
              </a:lnSpc>
            </a:pPr>
            <a:r>
              <a:rPr lang="en-IN" dirty="0" smtClean="0"/>
              <a:t>Indian </a:t>
            </a:r>
            <a:r>
              <a:rPr lang="en-IN" dirty="0" smtClean="0"/>
              <a:t>Citation Index (ICI) is developed by "The Knowledge Foundation" (a registered society) with the required support of M/s DIVA ENTERPRISES Pvt. Ltd. </a:t>
            </a:r>
            <a:endParaRPr lang="en-IN" dirty="0" smtClean="0"/>
          </a:p>
          <a:p>
            <a:pPr algn="just">
              <a:lnSpc>
                <a:spcPct val="170000"/>
              </a:lnSpc>
            </a:pPr>
            <a:endParaRPr lang="en-IN" dirty="0" smtClean="0"/>
          </a:p>
          <a:p>
            <a:pPr algn="just">
              <a:lnSpc>
                <a:spcPct val="170000"/>
              </a:lnSpc>
            </a:pPr>
            <a:r>
              <a:rPr lang="en-IN" dirty="0" smtClean="0"/>
              <a:t>ICI </a:t>
            </a:r>
            <a:r>
              <a:rPr lang="en-IN" dirty="0" smtClean="0"/>
              <a:t>provides a multidisciplinary research platform covering about 1000 scholarly journals from India. </a:t>
            </a:r>
            <a:endParaRPr lang="en-IN" dirty="0" smtClean="0"/>
          </a:p>
          <a:p>
            <a:pPr algn="just">
              <a:lnSpc>
                <a:spcPct val="170000"/>
              </a:lnSpc>
            </a:pPr>
            <a:endParaRPr lang="en-IN" dirty="0" smtClean="0"/>
          </a:p>
          <a:p>
            <a:pPr algn="just">
              <a:lnSpc>
                <a:spcPct val="170000"/>
              </a:lnSpc>
            </a:pPr>
            <a:r>
              <a:rPr lang="en-IN" dirty="0" smtClean="0"/>
              <a:t>The </a:t>
            </a:r>
            <a:r>
              <a:rPr lang="en-IN" dirty="0" smtClean="0"/>
              <a:t>ICI database also produces other useful </a:t>
            </a:r>
            <a:r>
              <a:rPr lang="en-IN" dirty="0" smtClean="0"/>
              <a:t>products </a:t>
            </a:r>
            <a:r>
              <a:rPr lang="en-IN" dirty="0" smtClean="0"/>
              <a:t>like Indian Science Citation Index (ISCI), Indian Social Science and Humanities Citation Index (ISSHCI), Indian Journals Citation Reports (IJCR), Indian Science and Technology Abstracts (ISTA), and Directory of Indian Journals (DOIJ). </a:t>
            </a:r>
          </a:p>
          <a:p>
            <a:r>
              <a:rPr lang="en-IN" dirty="0" smtClean="0"/>
              <a:t> </a:t>
            </a:r>
            <a:endParaRPr lang="en-IN" dirty="0"/>
          </a:p>
        </p:txBody>
      </p:sp>
      <p:sp>
        <p:nvSpPr>
          <p:cNvPr id="2" name="Title 1"/>
          <p:cNvSpPr>
            <a:spLocks noGrp="1"/>
          </p:cNvSpPr>
          <p:nvPr>
            <p:ph type="title"/>
          </p:nvPr>
        </p:nvSpPr>
        <p:spPr>
          <a:xfrm>
            <a:off x="457200" y="274638"/>
            <a:ext cx="8229600" cy="778098"/>
          </a:xfrm>
        </p:spPr>
        <p:txBody>
          <a:bodyPr/>
          <a:lstStyle/>
          <a:p>
            <a:pPr algn="ctr"/>
            <a:r>
              <a:rPr lang="en-IN" dirty="0" smtClean="0">
                <a:solidFill>
                  <a:srgbClr val="FF0000"/>
                </a:solidFill>
              </a:rPr>
              <a:t>Indian Citation </a:t>
            </a:r>
            <a:r>
              <a:rPr lang="en-IN" dirty="0" smtClean="0">
                <a:solidFill>
                  <a:srgbClr val="FF0000"/>
                </a:solidFill>
              </a:rPr>
              <a:t>Index</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692696"/>
            <a:ext cx="8640960" cy="5904656"/>
          </a:xfrm>
        </p:spPr>
        <p:txBody>
          <a:bodyPr>
            <a:normAutofit fontScale="40000" lnSpcReduction="20000"/>
          </a:bodyPr>
          <a:lstStyle/>
          <a:p>
            <a:pPr algn="just">
              <a:lnSpc>
                <a:spcPct val="170000"/>
              </a:lnSpc>
            </a:pPr>
            <a:r>
              <a:rPr lang="en-IN" sz="3100" dirty="0" smtClean="0"/>
              <a:t>Publishing 170 </a:t>
            </a:r>
            <a:r>
              <a:rPr lang="en-IN" sz="3100" dirty="0" smtClean="0"/>
              <a:t>journals from India with one of the specific motives to promote knowledge contents published in local national journals and bridge the gap between the content sources and content users via World Wide Web. </a:t>
            </a:r>
            <a:endParaRPr lang="en-IN" sz="3100" dirty="0" smtClean="0"/>
          </a:p>
          <a:p>
            <a:pPr algn="just">
              <a:lnSpc>
                <a:spcPct val="170000"/>
              </a:lnSpc>
            </a:pPr>
            <a:endParaRPr lang="en-IN" sz="3100" dirty="0" smtClean="0"/>
          </a:p>
          <a:p>
            <a:pPr algn="just">
              <a:lnSpc>
                <a:spcPct val="170000"/>
              </a:lnSpc>
            </a:pPr>
            <a:r>
              <a:rPr lang="en-IN" sz="3100" dirty="0" smtClean="0"/>
              <a:t>Full </a:t>
            </a:r>
            <a:r>
              <a:rPr lang="en-IN" sz="3100" dirty="0" smtClean="0"/>
              <a:t>text online access of their journals is available to users. </a:t>
            </a:r>
            <a:endParaRPr lang="en-IN" sz="3100" dirty="0" smtClean="0"/>
          </a:p>
          <a:p>
            <a:pPr algn="just">
              <a:lnSpc>
                <a:spcPct val="170000"/>
              </a:lnSpc>
            </a:pPr>
            <a:endParaRPr lang="en-IN" sz="3100" dirty="0" smtClean="0"/>
          </a:p>
          <a:p>
            <a:pPr algn="just">
              <a:lnSpc>
                <a:spcPct val="170000"/>
              </a:lnSpc>
            </a:pPr>
            <a:r>
              <a:rPr lang="en-IN" sz="3100" dirty="0" smtClean="0"/>
              <a:t>While </a:t>
            </a:r>
            <a:r>
              <a:rPr lang="en-IN" sz="3100" dirty="0" smtClean="0"/>
              <a:t>working for online publishing and content delivery to users, M/s DIVA ENTERPRISES Pvt. Ltd. in association with Mr. </a:t>
            </a:r>
            <a:r>
              <a:rPr lang="en-IN" sz="3100" dirty="0" err="1" smtClean="0"/>
              <a:t>Prakash</a:t>
            </a:r>
            <a:r>
              <a:rPr lang="en-IN" sz="3100" dirty="0" smtClean="0"/>
              <a:t> </a:t>
            </a:r>
            <a:r>
              <a:rPr lang="en-IN" sz="3100" dirty="0" err="1" smtClean="0"/>
              <a:t>Chand</a:t>
            </a:r>
            <a:r>
              <a:rPr lang="en-IN" sz="3100" dirty="0" smtClean="0"/>
              <a:t> Ex Scientist NISCAIR, CSIR felt that India is making substantial contribution in various domains of world knowledge but a tool to measure and evaluate such national knowledge is not yet in place. </a:t>
            </a:r>
            <a:endParaRPr lang="en-IN" sz="3100" dirty="0" smtClean="0"/>
          </a:p>
          <a:p>
            <a:pPr algn="just">
              <a:lnSpc>
                <a:spcPct val="170000"/>
              </a:lnSpc>
            </a:pPr>
            <a:endParaRPr lang="en-IN" sz="3100" dirty="0" smtClean="0"/>
          </a:p>
          <a:p>
            <a:pPr algn="just">
              <a:lnSpc>
                <a:spcPct val="170000"/>
              </a:lnSpc>
            </a:pPr>
            <a:r>
              <a:rPr lang="en-IN" sz="3100" dirty="0" smtClean="0"/>
              <a:t>Though</a:t>
            </a:r>
            <a:r>
              <a:rPr lang="en-IN" sz="3100" dirty="0" smtClean="0"/>
              <a:t>, at international level few tools/databases are available but coverage of Indian contents particularly publish in the local national journals are negligible. To bridge this gap, Mr. </a:t>
            </a:r>
            <a:r>
              <a:rPr lang="en-IN" sz="3100" dirty="0" err="1" smtClean="0"/>
              <a:t>Prakash</a:t>
            </a:r>
            <a:r>
              <a:rPr lang="en-IN" sz="3100" dirty="0" smtClean="0"/>
              <a:t> </a:t>
            </a:r>
            <a:r>
              <a:rPr lang="en-IN" sz="3100" dirty="0" err="1" smtClean="0"/>
              <a:t>Chand</a:t>
            </a:r>
            <a:r>
              <a:rPr lang="en-IN" sz="3100" dirty="0" smtClean="0"/>
              <a:t>, (The Knowledge Foundation) with the support of M/s DIVA ENTERPRISES Pvt. Ltd. </a:t>
            </a:r>
            <a:endParaRPr lang="en-IN" sz="3100" dirty="0" smtClean="0"/>
          </a:p>
          <a:p>
            <a:pPr algn="just">
              <a:lnSpc>
                <a:spcPct val="170000"/>
              </a:lnSpc>
            </a:pPr>
            <a:endParaRPr lang="en-IN" sz="3100" dirty="0" smtClean="0"/>
          </a:p>
          <a:p>
            <a:pPr algn="just">
              <a:lnSpc>
                <a:spcPct val="170000"/>
              </a:lnSpc>
            </a:pPr>
            <a:r>
              <a:rPr lang="en-IN" sz="3100" dirty="0" smtClean="0"/>
              <a:t>The </a:t>
            </a:r>
            <a:r>
              <a:rPr lang="en-IN" sz="3100" dirty="0" smtClean="0"/>
              <a:t>ICI database enables access and empowers users to search, track, measure and collaborate in the sciences, social sciences, arts, and humanities to turns raw data/information into the powerful knowledge one needs. </a:t>
            </a:r>
            <a:endParaRPr lang="en-IN" sz="3100" dirty="0" smtClean="0"/>
          </a:p>
          <a:p>
            <a:pPr algn="just"/>
            <a:endParaRPr lang="en-IN" dirty="0" smtClean="0"/>
          </a:p>
          <a:p>
            <a:pPr algn="just"/>
            <a:endParaRPr lang="en-IN" dirty="0" smtClean="0"/>
          </a:p>
        </p:txBody>
      </p:sp>
      <p:sp>
        <p:nvSpPr>
          <p:cNvPr id="2" name="Title 1"/>
          <p:cNvSpPr>
            <a:spLocks noGrp="1"/>
          </p:cNvSpPr>
          <p:nvPr>
            <p:ph type="title"/>
          </p:nvPr>
        </p:nvSpPr>
        <p:spPr>
          <a:xfrm>
            <a:off x="457200" y="116632"/>
            <a:ext cx="8229600" cy="504056"/>
          </a:xfrm>
        </p:spPr>
        <p:txBody>
          <a:bodyPr>
            <a:normAutofit fontScale="90000"/>
          </a:bodyPr>
          <a:lstStyle/>
          <a:p>
            <a:r>
              <a:rPr lang="en-IN" dirty="0" smtClean="0"/>
              <a:t>Cont...</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4704"/>
            <a:ext cx="8229600" cy="5616624"/>
          </a:xfrm>
        </p:spPr>
        <p:txBody>
          <a:bodyPr>
            <a:normAutofit fontScale="55000" lnSpcReduction="20000"/>
          </a:bodyPr>
          <a:lstStyle/>
          <a:p>
            <a:pPr algn="just" fontAlgn="t">
              <a:lnSpc>
                <a:spcPct val="170000"/>
              </a:lnSpc>
            </a:pPr>
            <a:r>
              <a:rPr lang="en-IN" sz="2800" dirty="0" smtClean="0"/>
              <a:t>It </a:t>
            </a:r>
            <a:r>
              <a:rPr lang="en-IN" sz="2800" dirty="0" smtClean="0"/>
              <a:t>provides powerful search engine basically to perform search and evaluation for researchers, policy makers</a:t>
            </a:r>
            <a:r>
              <a:rPr lang="en-IN" sz="2800" dirty="0" smtClean="0"/>
              <a:t>, social scientists, decision makers, librarians </a:t>
            </a:r>
            <a:r>
              <a:rPr lang="en-IN" sz="2800" dirty="0" smtClean="0"/>
              <a:t>etc. </a:t>
            </a:r>
            <a:endParaRPr lang="en-IN" sz="2800" dirty="0" smtClean="0"/>
          </a:p>
          <a:p>
            <a:pPr algn="just" fontAlgn="t">
              <a:lnSpc>
                <a:spcPct val="170000"/>
              </a:lnSpc>
            </a:pPr>
            <a:endParaRPr lang="en-IN" sz="2800" dirty="0" smtClean="0"/>
          </a:p>
          <a:p>
            <a:pPr algn="just" fontAlgn="t">
              <a:lnSpc>
                <a:spcPct val="170000"/>
              </a:lnSpc>
            </a:pPr>
            <a:r>
              <a:rPr lang="en-IN" sz="2800" dirty="0" smtClean="0"/>
              <a:t>Indian </a:t>
            </a:r>
            <a:r>
              <a:rPr lang="en-IN" sz="2800" dirty="0" smtClean="0"/>
              <a:t>Citation Index (ICI) database is an abstracts and citation database intended to measure and perform two basic functions, general literature search and evaluation using citations similar to international databases. </a:t>
            </a:r>
            <a:endParaRPr lang="en-IN" sz="2800" dirty="0" smtClean="0"/>
          </a:p>
          <a:p>
            <a:pPr algn="just" fontAlgn="t">
              <a:lnSpc>
                <a:spcPct val="170000"/>
              </a:lnSpc>
            </a:pPr>
            <a:endParaRPr lang="en-IN" sz="2800" dirty="0" smtClean="0"/>
          </a:p>
          <a:p>
            <a:pPr algn="just" fontAlgn="t">
              <a:lnSpc>
                <a:spcPct val="170000"/>
              </a:lnSpc>
            </a:pPr>
            <a:r>
              <a:rPr lang="en-IN" sz="2800" dirty="0" smtClean="0"/>
              <a:t>A </a:t>
            </a:r>
            <a:r>
              <a:rPr lang="en-IN" sz="2800" dirty="0" smtClean="0"/>
              <a:t>database in general is a collection of information that is organized so that it can easily be accessed for various purposes, managed, and updated regularly</a:t>
            </a:r>
            <a:r>
              <a:rPr lang="en-IN" sz="2800" dirty="0" smtClean="0"/>
              <a:t>.</a:t>
            </a:r>
          </a:p>
          <a:p>
            <a:pPr algn="just" fontAlgn="t">
              <a:lnSpc>
                <a:spcPct val="170000"/>
              </a:lnSpc>
            </a:pPr>
            <a:endParaRPr lang="en-IN" sz="2800" dirty="0" smtClean="0"/>
          </a:p>
          <a:p>
            <a:pPr algn="just" fontAlgn="t">
              <a:lnSpc>
                <a:spcPct val="170000"/>
              </a:lnSpc>
            </a:pPr>
            <a:r>
              <a:rPr lang="en-IN" sz="2800" dirty="0" smtClean="0"/>
              <a:t>Indian </a:t>
            </a:r>
            <a:r>
              <a:rPr lang="en-IN" sz="2800" dirty="0" smtClean="0"/>
              <a:t>Citation Index (ICI) use intellectual links by listing both cited and citing works. Like other indexes, this enables one to move back in time to previously published papers. But uniquely one can also look forward in time to determine who has subsequently cited an earlier piece of research.</a:t>
            </a:r>
          </a:p>
          <a:p>
            <a:endParaRPr lang="en-IN" dirty="0"/>
          </a:p>
        </p:txBody>
      </p:sp>
      <p:sp>
        <p:nvSpPr>
          <p:cNvPr id="3" name="Title 2"/>
          <p:cNvSpPr>
            <a:spLocks noGrp="1"/>
          </p:cNvSpPr>
          <p:nvPr>
            <p:ph type="title"/>
          </p:nvPr>
        </p:nvSpPr>
        <p:spPr>
          <a:xfrm>
            <a:off x="457200" y="274638"/>
            <a:ext cx="8229600" cy="490066"/>
          </a:xfrm>
        </p:spPr>
        <p:txBody>
          <a:bodyPr>
            <a:normAutofit fontScale="90000"/>
          </a:bodyPr>
          <a:lstStyle/>
          <a:p>
            <a:r>
              <a:rPr lang="en-IN" dirty="0" smtClean="0"/>
              <a:t>Cont...</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472608"/>
          </a:xfrm>
        </p:spPr>
        <p:txBody>
          <a:bodyPr>
            <a:normAutofit fontScale="70000" lnSpcReduction="20000"/>
          </a:bodyPr>
          <a:lstStyle/>
          <a:p>
            <a:pPr algn="just" fontAlgn="t">
              <a:lnSpc>
                <a:spcPct val="160000"/>
              </a:lnSpc>
            </a:pPr>
            <a:r>
              <a:rPr lang="en-IN" dirty="0" smtClean="0"/>
              <a:t>Indian </a:t>
            </a:r>
            <a:r>
              <a:rPr lang="en-IN" dirty="0" smtClean="0"/>
              <a:t>R&amp;D literature across all disciplines i.e. science, technology, medicine, agriculture, social science and humanities get published in 1000 plus </a:t>
            </a:r>
            <a:r>
              <a:rPr lang="en-IN" dirty="0" smtClean="0"/>
              <a:t>journals/serials </a:t>
            </a:r>
            <a:r>
              <a:rPr lang="en-IN" dirty="0" smtClean="0"/>
              <a:t>or in other documents emanating from India.</a:t>
            </a:r>
          </a:p>
          <a:p>
            <a:pPr algn="just" fontAlgn="t">
              <a:lnSpc>
                <a:spcPct val="160000"/>
              </a:lnSpc>
              <a:buNone/>
            </a:pPr>
            <a:endParaRPr lang="en-IN" dirty="0" smtClean="0"/>
          </a:p>
          <a:p>
            <a:pPr algn="just" fontAlgn="t">
              <a:lnSpc>
                <a:spcPct val="160000"/>
              </a:lnSpc>
              <a:buNone/>
            </a:pPr>
            <a:r>
              <a:rPr lang="en-IN" b="1" dirty="0" smtClean="0"/>
              <a:t>Objectives</a:t>
            </a:r>
            <a:endParaRPr lang="en-IN" b="1" dirty="0" smtClean="0"/>
          </a:p>
          <a:p>
            <a:pPr algn="just" fontAlgn="t">
              <a:lnSpc>
                <a:spcPct val="160000"/>
              </a:lnSpc>
            </a:pPr>
            <a:r>
              <a:rPr lang="en-IN" dirty="0" smtClean="0"/>
              <a:t>To ensure access to articles published in local Indian R&amp;D literature at national &amp; global level</a:t>
            </a:r>
          </a:p>
          <a:p>
            <a:pPr algn="just" fontAlgn="t">
              <a:lnSpc>
                <a:spcPct val="160000"/>
              </a:lnSpc>
            </a:pPr>
            <a:r>
              <a:rPr lang="en-IN" dirty="0" smtClean="0"/>
              <a:t>To reflect and represent true picture of locally published Indian scholarly contribution at national and global level</a:t>
            </a:r>
          </a:p>
          <a:p>
            <a:pPr algn="just" fontAlgn="t">
              <a:lnSpc>
                <a:spcPct val="160000"/>
              </a:lnSpc>
            </a:pPr>
            <a:r>
              <a:rPr lang="en-IN" dirty="0" smtClean="0"/>
              <a:t>To have an authentic tool/ground for effective, &amp; rigorous evaluation of Indian scholarly works</a:t>
            </a:r>
          </a:p>
          <a:p>
            <a:endParaRPr lang="en-IN" dirty="0"/>
          </a:p>
        </p:txBody>
      </p:sp>
      <p:sp>
        <p:nvSpPr>
          <p:cNvPr id="2" name="Title 1"/>
          <p:cNvSpPr>
            <a:spLocks noGrp="1"/>
          </p:cNvSpPr>
          <p:nvPr>
            <p:ph type="title"/>
          </p:nvPr>
        </p:nvSpPr>
        <p:spPr>
          <a:xfrm>
            <a:off x="457200" y="116632"/>
            <a:ext cx="8229600" cy="576064"/>
          </a:xfrm>
        </p:spPr>
        <p:txBody>
          <a:bodyPr>
            <a:normAutofit fontScale="90000"/>
          </a:bodyPr>
          <a:lstStyle/>
          <a:p>
            <a:r>
              <a:rPr lang="en-IN" dirty="0" smtClean="0"/>
              <a:t> </a:t>
            </a:r>
            <a:r>
              <a:rPr lang="en-IN" dirty="0" smtClean="0"/>
              <a:t>Scope</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760640"/>
          </a:xfrm>
        </p:spPr>
        <p:txBody>
          <a:bodyPr>
            <a:normAutofit fontScale="55000" lnSpcReduction="20000"/>
          </a:bodyPr>
          <a:lstStyle/>
          <a:p>
            <a:pPr algn="just">
              <a:lnSpc>
                <a:spcPct val="170000"/>
              </a:lnSpc>
            </a:pPr>
            <a:r>
              <a:rPr lang="en-IN" dirty="0" smtClean="0"/>
              <a:t>A comprehensive research &amp; evaluation tool for Indian literature</a:t>
            </a:r>
          </a:p>
          <a:p>
            <a:pPr algn="just">
              <a:lnSpc>
                <a:spcPct val="170000"/>
              </a:lnSpc>
            </a:pPr>
            <a:r>
              <a:rPr lang="en-IN" dirty="0" smtClean="0"/>
              <a:t>Facilitates </a:t>
            </a:r>
            <a:r>
              <a:rPr lang="en-IN" dirty="0" smtClean="0"/>
              <a:t>comprehensive </a:t>
            </a:r>
            <a:r>
              <a:rPr lang="en-IN" dirty="0" err="1" smtClean="0"/>
              <a:t>scientometric</a:t>
            </a:r>
            <a:r>
              <a:rPr lang="en-IN" dirty="0" smtClean="0"/>
              <a:t> and </a:t>
            </a:r>
            <a:r>
              <a:rPr lang="en-IN" dirty="0" err="1" smtClean="0"/>
              <a:t>bibliometric</a:t>
            </a:r>
            <a:r>
              <a:rPr lang="en-IN" dirty="0" smtClean="0"/>
              <a:t> studies on Indian literature</a:t>
            </a:r>
          </a:p>
          <a:p>
            <a:pPr algn="just">
              <a:lnSpc>
                <a:spcPct val="170000"/>
              </a:lnSpc>
            </a:pPr>
            <a:r>
              <a:rPr lang="en-IN" dirty="0" smtClean="0"/>
              <a:t>Helps to measure &amp; analyze individual, institutional, regional, and national R&amp;D output for strategic planning</a:t>
            </a:r>
          </a:p>
          <a:p>
            <a:pPr algn="just">
              <a:lnSpc>
                <a:spcPct val="170000"/>
              </a:lnSpc>
            </a:pPr>
            <a:r>
              <a:rPr lang="en-IN" dirty="0" smtClean="0"/>
              <a:t>An authentic tool to generate complete and comprehensive analytic reports on the health of Indian R&amp;D</a:t>
            </a:r>
          </a:p>
          <a:p>
            <a:pPr algn="just">
              <a:lnSpc>
                <a:spcPct val="170000"/>
              </a:lnSpc>
            </a:pPr>
            <a:r>
              <a:rPr lang="en-IN" dirty="0" smtClean="0"/>
              <a:t>ICI can generate national R&amp;D indicators like, Indian Journals Citation Reports, etc.</a:t>
            </a:r>
          </a:p>
          <a:p>
            <a:pPr algn="just">
              <a:lnSpc>
                <a:spcPct val="170000"/>
              </a:lnSpc>
            </a:pPr>
            <a:r>
              <a:rPr lang="en-IN" dirty="0" smtClean="0"/>
              <a:t>Catalyze the image &amp; visibility of Indian knowledge contents and publications</a:t>
            </a:r>
          </a:p>
          <a:p>
            <a:pPr algn="just">
              <a:lnSpc>
                <a:spcPct val="170000"/>
              </a:lnSpc>
            </a:pPr>
            <a:r>
              <a:rPr lang="en-IN" dirty="0" smtClean="0"/>
              <a:t>Helps decision makers to arrive at some conclusive point to decide the superiority of competitor (s), for some awards, fellowships, recruitments etc.</a:t>
            </a:r>
          </a:p>
          <a:p>
            <a:pPr algn="just">
              <a:lnSpc>
                <a:spcPct val="170000"/>
              </a:lnSpc>
            </a:pPr>
            <a:r>
              <a:rPr lang="en-IN" dirty="0" smtClean="0"/>
              <a:t>Provides a boost to Indian publishing industry at global level</a:t>
            </a:r>
          </a:p>
          <a:p>
            <a:pPr algn="just">
              <a:lnSpc>
                <a:spcPct val="170000"/>
              </a:lnSpc>
            </a:pPr>
            <a:r>
              <a:rPr lang="en-IN" dirty="0" smtClean="0"/>
              <a:t>Promote authors to publish </a:t>
            </a:r>
            <a:r>
              <a:rPr lang="en-IN" dirty="0" smtClean="0"/>
              <a:t>their R&amp;D findings in local national Journals of India</a:t>
            </a:r>
          </a:p>
          <a:p>
            <a:endParaRPr lang="en-IN" dirty="0"/>
          </a:p>
        </p:txBody>
      </p:sp>
      <p:sp>
        <p:nvSpPr>
          <p:cNvPr id="2" name="Title 1"/>
          <p:cNvSpPr>
            <a:spLocks noGrp="1"/>
          </p:cNvSpPr>
          <p:nvPr>
            <p:ph type="title"/>
          </p:nvPr>
        </p:nvSpPr>
        <p:spPr>
          <a:xfrm>
            <a:off x="457200" y="188640"/>
            <a:ext cx="8229600" cy="504056"/>
          </a:xfrm>
        </p:spPr>
        <p:txBody>
          <a:bodyPr>
            <a:normAutofit/>
          </a:bodyPr>
          <a:lstStyle/>
          <a:p>
            <a:r>
              <a:rPr lang="en-IN" sz="1800" dirty="0" smtClean="0"/>
              <a:t>Advantages </a:t>
            </a:r>
            <a:endParaRPr lang="en-IN" sz="18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435280" cy="5544616"/>
          </a:xfrm>
        </p:spPr>
        <p:txBody>
          <a:bodyPr>
            <a:normAutofit fontScale="25000" lnSpcReduction="20000"/>
          </a:bodyPr>
          <a:lstStyle/>
          <a:p>
            <a:pPr algn="just">
              <a:lnSpc>
                <a:spcPct val="170000"/>
              </a:lnSpc>
            </a:pPr>
            <a:r>
              <a:rPr lang="en-IN" sz="5600" dirty="0" smtClean="0"/>
              <a:t>Citation </a:t>
            </a:r>
            <a:r>
              <a:rPr lang="en-IN" sz="5600" dirty="0" smtClean="0"/>
              <a:t>databases</a:t>
            </a:r>
            <a:endParaRPr lang="en-IN" sz="5600" dirty="0" smtClean="0"/>
          </a:p>
          <a:p>
            <a:pPr algn="just">
              <a:lnSpc>
                <a:spcPct val="170000"/>
              </a:lnSpc>
            </a:pPr>
            <a:r>
              <a:rPr lang="en-IN" sz="5600" dirty="0" smtClean="0"/>
              <a:t>The </a:t>
            </a:r>
            <a:r>
              <a:rPr lang="en-IN" sz="5600" dirty="0" smtClean="0"/>
              <a:t>Web of Science Core Collection consists of six online </a:t>
            </a:r>
            <a:r>
              <a:rPr lang="en-IN" sz="5600" dirty="0" smtClean="0"/>
              <a:t>databases</a:t>
            </a:r>
            <a:r>
              <a:rPr lang="en-IN" sz="5600" dirty="0" smtClean="0"/>
              <a:t>.</a:t>
            </a:r>
            <a:endParaRPr lang="en-IN" sz="5600" dirty="0" smtClean="0"/>
          </a:p>
          <a:p>
            <a:pPr algn="just">
              <a:lnSpc>
                <a:spcPct val="170000"/>
              </a:lnSpc>
            </a:pPr>
            <a:r>
              <a:rPr lang="en-IN" sz="5600" b="1" dirty="0" smtClean="0">
                <a:solidFill>
                  <a:srgbClr val="FF0000"/>
                </a:solidFill>
              </a:rPr>
              <a:t>Scope and Coverage: </a:t>
            </a:r>
            <a:r>
              <a:rPr lang="en-IN" sz="5600" dirty="0" smtClean="0"/>
              <a:t>Science </a:t>
            </a:r>
            <a:r>
              <a:rPr lang="en-IN" sz="5600" dirty="0" smtClean="0"/>
              <a:t>Citation Index Expanded covers more than 8,500 notable journals encompassing 150 disciplines. Coverage is from the year 1900 to the present day.</a:t>
            </a:r>
          </a:p>
          <a:p>
            <a:pPr algn="just">
              <a:lnSpc>
                <a:spcPct val="170000"/>
              </a:lnSpc>
            </a:pPr>
            <a:r>
              <a:rPr lang="en-IN" sz="5600" dirty="0" smtClean="0"/>
              <a:t>Social Sciences Citation Index covers more than 3,000 journals in social science disciplines. Range of coverage is from the year 1900 to the present day.</a:t>
            </a:r>
          </a:p>
          <a:p>
            <a:pPr algn="just">
              <a:lnSpc>
                <a:spcPct val="170000"/>
              </a:lnSpc>
            </a:pPr>
            <a:r>
              <a:rPr lang="en-IN" sz="5600" dirty="0" smtClean="0"/>
              <a:t>Arts &amp; Humanities Citation Index covers more than 1,700 arts and humanities journals starting from 1975. In addition, 250 major scientific and social sciences journals are also covered.</a:t>
            </a:r>
          </a:p>
          <a:p>
            <a:pPr algn="just">
              <a:lnSpc>
                <a:spcPct val="170000"/>
              </a:lnSpc>
            </a:pPr>
            <a:r>
              <a:rPr lang="en-IN" sz="5600" dirty="0" smtClean="0"/>
              <a:t>Emerging Sources Citation Index covers over 5,000 journals in the sciences, social science, and humanities.</a:t>
            </a:r>
          </a:p>
          <a:p>
            <a:pPr algn="just">
              <a:lnSpc>
                <a:spcPct val="170000"/>
              </a:lnSpc>
            </a:pPr>
            <a:r>
              <a:rPr lang="en-IN" sz="5600" dirty="0" smtClean="0"/>
              <a:t>Book Citation Index covers more than 60,000 editorially selected books starting from 2005.</a:t>
            </a:r>
          </a:p>
          <a:p>
            <a:pPr algn="just">
              <a:lnSpc>
                <a:spcPct val="170000"/>
              </a:lnSpc>
            </a:pPr>
            <a:r>
              <a:rPr lang="en-IN" sz="5600" dirty="0" smtClean="0"/>
              <a:t>Conference Proceedings Citation Index covers more than 160,000 conference titles in the Sciences starting from 1990 to the present day</a:t>
            </a:r>
          </a:p>
          <a:p>
            <a:endParaRPr lang="en-IN" dirty="0"/>
          </a:p>
        </p:txBody>
      </p:sp>
      <p:sp>
        <p:nvSpPr>
          <p:cNvPr id="2" name="Title 1"/>
          <p:cNvSpPr>
            <a:spLocks noGrp="1"/>
          </p:cNvSpPr>
          <p:nvPr>
            <p:ph type="title"/>
          </p:nvPr>
        </p:nvSpPr>
        <p:spPr>
          <a:xfrm>
            <a:off x="457200" y="116632"/>
            <a:ext cx="8229600" cy="720080"/>
          </a:xfrm>
        </p:spPr>
        <p:txBody>
          <a:bodyPr>
            <a:normAutofit/>
          </a:bodyPr>
          <a:lstStyle/>
          <a:p>
            <a:pPr algn="ctr"/>
            <a:r>
              <a:rPr lang="en-IN" dirty="0" smtClean="0">
                <a:solidFill>
                  <a:srgbClr val="FF0000"/>
                </a:solidFill>
              </a:rPr>
              <a:t>Web of </a:t>
            </a:r>
            <a:r>
              <a:rPr lang="en-IN" dirty="0" smtClean="0">
                <a:solidFill>
                  <a:srgbClr val="FF0000"/>
                </a:solidFill>
              </a:rPr>
              <a:t>Science</a:t>
            </a:r>
            <a:endParaRPr lang="en-IN"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908720"/>
            <a:ext cx="8568952" cy="5400600"/>
          </a:xfrm>
        </p:spPr>
        <p:txBody>
          <a:bodyPr>
            <a:normAutofit fontScale="70000" lnSpcReduction="20000"/>
          </a:bodyPr>
          <a:lstStyle/>
          <a:p>
            <a:pPr algn="just">
              <a:lnSpc>
                <a:spcPct val="150000"/>
              </a:lnSpc>
            </a:pPr>
            <a:r>
              <a:rPr lang="en-IN" b="1" dirty="0" smtClean="0">
                <a:solidFill>
                  <a:srgbClr val="FF0000"/>
                </a:solidFill>
              </a:rPr>
              <a:t>Authority: </a:t>
            </a:r>
            <a:r>
              <a:rPr lang="en-IN" dirty="0" smtClean="0"/>
              <a:t>Web </a:t>
            </a:r>
            <a:r>
              <a:rPr lang="en-IN" dirty="0" smtClean="0"/>
              <a:t>of Science (previously known as Web of Knowledge) </a:t>
            </a:r>
            <a:r>
              <a:rPr lang="en-IN" dirty="0" smtClean="0"/>
              <a:t>provides </a:t>
            </a:r>
            <a:r>
              <a:rPr lang="en-IN" dirty="0" smtClean="0"/>
              <a:t>subscription-based access to multiple databases that provide comprehensive citation data for many different academic disciplines.</a:t>
            </a:r>
          </a:p>
          <a:p>
            <a:pPr algn="just">
              <a:lnSpc>
                <a:spcPct val="150000"/>
              </a:lnSpc>
            </a:pPr>
            <a:r>
              <a:rPr lang="en-IN" b="1" dirty="0" smtClean="0"/>
              <a:t>Producer: </a:t>
            </a:r>
            <a:r>
              <a:rPr lang="en-IN" dirty="0" err="1" smtClean="0"/>
              <a:t>Clarivate</a:t>
            </a:r>
            <a:r>
              <a:rPr lang="en-IN" dirty="0" smtClean="0"/>
              <a:t> Analytics (United States)</a:t>
            </a:r>
          </a:p>
          <a:p>
            <a:pPr algn="just">
              <a:lnSpc>
                <a:spcPct val="150000"/>
              </a:lnSpc>
            </a:pPr>
            <a:r>
              <a:rPr lang="en-IN" b="1" dirty="0" smtClean="0"/>
              <a:t>Disciplines</a:t>
            </a:r>
            <a:r>
              <a:rPr lang="en-IN" b="1" dirty="0" smtClean="0"/>
              <a:t>: </a:t>
            </a:r>
            <a:r>
              <a:rPr lang="en-IN" dirty="0" smtClean="0"/>
              <a:t>Science, social science, arts, </a:t>
            </a:r>
            <a:r>
              <a:rPr lang="en-IN" dirty="0" smtClean="0"/>
              <a:t>humanities</a:t>
            </a:r>
            <a:endParaRPr lang="en-IN" dirty="0" smtClean="0"/>
          </a:p>
          <a:p>
            <a:pPr algn="just">
              <a:lnSpc>
                <a:spcPct val="160000"/>
              </a:lnSpc>
            </a:pPr>
            <a:r>
              <a:rPr lang="en-IN" b="1" dirty="0" smtClean="0"/>
              <a:t>Record </a:t>
            </a:r>
            <a:r>
              <a:rPr lang="en-IN" b="1" dirty="0" smtClean="0"/>
              <a:t>depth</a:t>
            </a:r>
            <a:r>
              <a:rPr lang="en-IN" dirty="0" smtClean="0"/>
              <a:t> Citation indexing, author, topic title, subject keywords, abstract, periodical title, author's address, publication year</a:t>
            </a:r>
          </a:p>
          <a:p>
            <a:pPr algn="just">
              <a:lnSpc>
                <a:spcPct val="160000"/>
              </a:lnSpc>
            </a:pPr>
            <a:r>
              <a:rPr lang="en-IN" b="1" dirty="0" smtClean="0"/>
              <a:t>Format coverage: </a:t>
            </a:r>
            <a:r>
              <a:rPr lang="en-IN" dirty="0" smtClean="0"/>
              <a:t>Full text articles, reviews, editorials, chronologies, abstracts, proceedings (journals and book-based ), technical papers</a:t>
            </a:r>
          </a:p>
          <a:p>
            <a:pPr algn="just">
              <a:lnSpc>
                <a:spcPct val="150000"/>
              </a:lnSpc>
              <a:buNone/>
            </a:pPr>
            <a:endParaRPr lang="en-IN" dirty="0" smtClean="0"/>
          </a:p>
          <a:p>
            <a:endParaRPr lang="en-IN" dirty="0"/>
          </a:p>
        </p:txBody>
      </p:sp>
      <p:sp>
        <p:nvSpPr>
          <p:cNvPr id="2" name="Title 1"/>
          <p:cNvSpPr>
            <a:spLocks noGrp="1"/>
          </p:cNvSpPr>
          <p:nvPr>
            <p:ph type="title"/>
          </p:nvPr>
        </p:nvSpPr>
        <p:spPr>
          <a:xfrm>
            <a:off x="457200" y="274638"/>
            <a:ext cx="8229600" cy="706090"/>
          </a:xfrm>
        </p:spPr>
        <p:txBody>
          <a:bodyPr>
            <a:normAutofit fontScale="90000"/>
          </a:bodyPr>
          <a:lstStyle/>
          <a:p>
            <a:r>
              <a:rPr lang="en-IN" dirty="0" smtClean="0"/>
              <a:t>Cont... </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400600"/>
          </a:xfrm>
        </p:spPr>
        <p:txBody>
          <a:bodyPr>
            <a:normAutofit fontScale="40000" lnSpcReduction="20000"/>
          </a:bodyPr>
          <a:lstStyle/>
          <a:p>
            <a:pPr algn="just">
              <a:lnSpc>
                <a:spcPct val="170000"/>
              </a:lnSpc>
            </a:pPr>
            <a:r>
              <a:rPr lang="en-IN" sz="3300" dirty="0" smtClean="0"/>
              <a:t>Web of </a:t>
            </a:r>
            <a:r>
              <a:rPr lang="en-IN" sz="3300" dirty="0" smtClean="0"/>
              <a:t>Science </a:t>
            </a:r>
            <a:r>
              <a:rPr lang="en-IN" sz="3300" dirty="0" smtClean="0"/>
              <a:t>is the world’s most trusted publisher-independent global citation database. Guided by the legacy of Dr Eugene Garfield, inventor of the world’s first citation index, Web of </a:t>
            </a:r>
            <a:r>
              <a:rPr lang="en-IN" sz="3300" dirty="0" smtClean="0"/>
              <a:t>Science </a:t>
            </a:r>
            <a:r>
              <a:rPr lang="en-IN" sz="3300" dirty="0" smtClean="0"/>
              <a:t>is the most powerful research engine, delivering your library with best-in-class publication and citation data for confident discovery, access and assessment</a:t>
            </a:r>
            <a:r>
              <a:rPr lang="en-IN" sz="3300" dirty="0" smtClean="0"/>
              <a:t>.</a:t>
            </a:r>
          </a:p>
          <a:p>
            <a:pPr algn="just">
              <a:lnSpc>
                <a:spcPct val="170000"/>
              </a:lnSpc>
            </a:pPr>
            <a:endParaRPr lang="en-IN" sz="3300" dirty="0" smtClean="0"/>
          </a:p>
          <a:p>
            <a:pPr algn="just">
              <a:lnSpc>
                <a:spcPct val="170000"/>
              </a:lnSpc>
            </a:pPr>
            <a:r>
              <a:rPr lang="en-IN" sz="3300" dirty="0" smtClean="0"/>
              <a:t>Our multidisciplinary platform connects regional, specialty, data and patent indexes to the Web of Science Core </a:t>
            </a:r>
            <a:r>
              <a:rPr lang="en-IN" sz="3300" dirty="0" smtClean="0"/>
              <a:t>Collection. </a:t>
            </a:r>
          </a:p>
          <a:p>
            <a:pPr algn="just">
              <a:lnSpc>
                <a:spcPct val="170000"/>
              </a:lnSpc>
            </a:pPr>
            <a:endParaRPr lang="en-IN" sz="3300" dirty="0" smtClean="0"/>
          </a:p>
          <a:p>
            <a:pPr algn="just">
              <a:lnSpc>
                <a:spcPct val="170000"/>
              </a:lnSpc>
            </a:pPr>
            <a:r>
              <a:rPr lang="en-IN" sz="3300" dirty="0" smtClean="0"/>
              <a:t>Allows to </a:t>
            </a:r>
            <a:r>
              <a:rPr lang="en-IN" sz="3300" dirty="0" smtClean="0"/>
              <a:t>track ideas across disciplines and time from over 1.7 billion cited references from over 159 million records</a:t>
            </a:r>
            <a:r>
              <a:rPr lang="en-IN" sz="3300" dirty="0" smtClean="0"/>
              <a:t>.</a:t>
            </a:r>
          </a:p>
          <a:p>
            <a:pPr algn="just">
              <a:lnSpc>
                <a:spcPct val="170000"/>
              </a:lnSpc>
            </a:pPr>
            <a:endParaRPr lang="en-IN" sz="3300" dirty="0" smtClean="0"/>
          </a:p>
          <a:p>
            <a:pPr algn="just">
              <a:lnSpc>
                <a:spcPct val="170000"/>
              </a:lnSpc>
            </a:pPr>
            <a:r>
              <a:rPr lang="en-IN" sz="3300" dirty="0" smtClean="0"/>
              <a:t>Over 9,000 leading academic, corporate and government institutions and millions of researchers trust Web of </a:t>
            </a:r>
            <a:r>
              <a:rPr lang="en-IN" sz="3300" dirty="0" smtClean="0"/>
              <a:t>Science </a:t>
            </a:r>
            <a:r>
              <a:rPr lang="en-IN" sz="3300" dirty="0" smtClean="0"/>
              <a:t>to produce high-quality research, gain insights and make more-informed decisions that guide the future of their institution and research strategy.</a:t>
            </a:r>
          </a:p>
          <a:p>
            <a:endParaRPr lang="en-IN" dirty="0"/>
          </a:p>
        </p:txBody>
      </p:sp>
      <p:sp>
        <p:nvSpPr>
          <p:cNvPr id="2" name="Title 1"/>
          <p:cNvSpPr>
            <a:spLocks noGrp="1"/>
          </p:cNvSpPr>
          <p:nvPr>
            <p:ph type="title"/>
          </p:nvPr>
        </p:nvSpPr>
        <p:spPr>
          <a:xfrm>
            <a:off x="457200" y="116632"/>
            <a:ext cx="8229600" cy="432048"/>
          </a:xfrm>
        </p:spPr>
        <p:txBody>
          <a:bodyPr>
            <a:normAutofit fontScale="90000"/>
          </a:bodyPr>
          <a:lstStyle/>
          <a:p>
            <a:r>
              <a:rPr lang="en-IN" dirty="0" smtClean="0"/>
              <a:t>Cont....</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TotalTime>
  <Words>831</Words>
  <Application>Microsoft Office PowerPoint</Application>
  <PresentationFormat>On-screen Show (4:3)</PresentationFormat>
  <Paragraphs>68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Indexing Services</vt:lpstr>
      <vt:lpstr>Indian Citation Index</vt:lpstr>
      <vt:lpstr>Cont...</vt:lpstr>
      <vt:lpstr>Cont...</vt:lpstr>
      <vt:lpstr> Scope</vt:lpstr>
      <vt:lpstr>Advantages </vt:lpstr>
      <vt:lpstr>Web of Science</vt:lpstr>
      <vt:lpstr>Cont... </vt:lpstr>
      <vt:lpstr>Cont....</vt:lpstr>
      <vt:lpstr>Slide 10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library</dc:creator>
  <cp:lastModifiedBy>library</cp:lastModifiedBy>
  <cp:revision>8</cp:revision>
  <dcterms:created xsi:type="dcterms:W3CDTF">2020-06-01T16:17:19Z</dcterms:created>
  <dcterms:modified xsi:type="dcterms:W3CDTF">2020-06-02T11:07:48Z</dcterms:modified>
</cp:coreProperties>
</file>